
<file path=[Content_Types].xml><?xml version="1.0" encoding="utf-8"?>
<Types xmlns="http://schemas.openxmlformats.org/package/2006/content-types">
  <Default Extension="emf" ContentType="image/x-emf"/>
  <Default Extension="fntdata" ContentType="application/x-fontdata"/>
  <Default Extension="gif" ContentType="image/gif"/>
  <Default Extension="jpeg" ContentType="image/jpeg"/>
  <Default Extension="jpg" ContentType="image/jpg"/>
  <Default Extension="mp4" ContentType="video/mp4"/>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2.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3.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4.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2.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1.xml" ContentType="application/vnd.openxmlformats-officedocument.drawingml.chartshape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rawings/drawing2.xml" ContentType="application/vnd.openxmlformats-officedocument.drawingml.chartshapes+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drawings/drawing3.xml" ContentType="application/vnd.openxmlformats-officedocument.drawingml.chartshape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ink/ink1.xml" ContentType="application/inkml+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charts/chart6.xml" ContentType="application/vnd.openxmlformats-officedocument.drawingml.chart+xml"/>
  <Override PartName="/ppt/drawings/drawing4.xml" ContentType="application/vnd.openxmlformats-officedocument.drawingml.chartshapes+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79" r:id="rId4"/>
    <p:sldMasterId id="2147483712" r:id="rId5"/>
    <p:sldMasterId id="2147483747" r:id="rId6"/>
    <p:sldMasterId id="2147483771" r:id="rId7"/>
    <p:sldMasterId id="2147483648" r:id="rId8"/>
  </p:sldMasterIdLst>
  <p:notesMasterIdLst>
    <p:notesMasterId r:id="rId201"/>
  </p:notesMasterIdLst>
  <p:sldIdLst>
    <p:sldId id="282" r:id="rId9"/>
    <p:sldId id="257" r:id="rId10"/>
    <p:sldId id="268" r:id="rId11"/>
    <p:sldId id="308" r:id="rId12"/>
    <p:sldId id="311" r:id="rId13"/>
    <p:sldId id="310" r:id="rId14"/>
    <p:sldId id="572" r:id="rId15"/>
    <p:sldId id="573" r:id="rId16"/>
    <p:sldId id="574" r:id="rId17"/>
    <p:sldId id="575" r:id="rId18"/>
    <p:sldId id="576" r:id="rId19"/>
    <p:sldId id="404" r:id="rId20"/>
    <p:sldId id="577" r:id="rId21"/>
    <p:sldId id="578" r:id="rId22"/>
    <p:sldId id="579" r:id="rId23"/>
    <p:sldId id="580" r:id="rId24"/>
    <p:sldId id="581" r:id="rId25"/>
    <p:sldId id="582" r:id="rId26"/>
    <p:sldId id="583" r:id="rId27"/>
    <p:sldId id="584" r:id="rId28"/>
    <p:sldId id="312" r:id="rId29"/>
    <p:sldId id="317" r:id="rId30"/>
    <p:sldId id="313" r:id="rId31"/>
    <p:sldId id="626" r:id="rId32"/>
    <p:sldId id="627" r:id="rId33"/>
    <p:sldId id="628" r:id="rId34"/>
    <p:sldId id="629" r:id="rId35"/>
    <p:sldId id="630" r:id="rId36"/>
    <p:sldId id="631" r:id="rId37"/>
    <p:sldId id="632" r:id="rId38"/>
    <p:sldId id="633" r:id="rId39"/>
    <p:sldId id="634" r:id="rId40"/>
    <p:sldId id="635" r:id="rId41"/>
    <p:sldId id="443" r:id="rId42"/>
    <p:sldId id="515" r:id="rId43"/>
    <p:sldId id="516" r:id="rId44"/>
    <p:sldId id="517" r:id="rId45"/>
    <p:sldId id="518" r:id="rId46"/>
    <p:sldId id="519" r:id="rId47"/>
    <p:sldId id="520" r:id="rId48"/>
    <p:sldId id="521" r:id="rId49"/>
    <p:sldId id="451" r:id="rId50"/>
    <p:sldId id="454" r:id="rId51"/>
    <p:sldId id="455" r:id="rId52"/>
    <p:sldId id="315" r:id="rId53"/>
    <p:sldId id="417" r:id="rId54"/>
    <p:sldId id="418" r:id="rId55"/>
    <p:sldId id="419" r:id="rId56"/>
    <p:sldId id="420" r:id="rId57"/>
    <p:sldId id="421" r:id="rId58"/>
    <p:sldId id="298" r:id="rId59"/>
    <p:sldId id="321" r:id="rId60"/>
    <p:sldId id="326" r:id="rId61"/>
    <p:sldId id="665" r:id="rId62"/>
    <p:sldId id="666" r:id="rId63"/>
    <p:sldId id="667" r:id="rId64"/>
    <p:sldId id="668" r:id="rId65"/>
    <p:sldId id="669" r:id="rId66"/>
    <p:sldId id="670" r:id="rId67"/>
    <p:sldId id="671" r:id="rId68"/>
    <p:sldId id="672" r:id="rId69"/>
    <p:sldId id="673" r:id="rId70"/>
    <p:sldId id="674" r:id="rId71"/>
    <p:sldId id="675" r:id="rId72"/>
    <p:sldId id="328" r:id="rId73"/>
    <p:sldId id="300" r:id="rId74"/>
    <p:sldId id="348" r:id="rId75"/>
    <p:sldId id="295" r:id="rId76"/>
    <p:sldId id="347" r:id="rId77"/>
    <p:sldId id="329" r:id="rId78"/>
    <p:sldId id="436" r:id="rId79"/>
    <p:sldId id="437" r:id="rId80"/>
    <p:sldId id="438" r:id="rId81"/>
    <p:sldId id="439" r:id="rId82"/>
    <p:sldId id="440" r:id="rId83"/>
    <p:sldId id="441" r:id="rId84"/>
    <p:sldId id="330" r:id="rId85"/>
    <p:sldId id="534" r:id="rId86"/>
    <p:sldId id="535" r:id="rId87"/>
    <p:sldId id="536" r:id="rId88"/>
    <p:sldId id="537" r:id="rId89"/>
    <p:sldId id="538" r:id="rId90"/>
    <p:sldId id="299" r:id="rId91"/>
    <p:sldId id="332" r:id="rId92"/>
    <p:sldId id="677" r:id="rId93"/>
    <p:sldId id="585" r:id="rId94"/>
    <p:sldId id="586" r:id="rId95"/>
    <p:sldId id="587" r:id="rId96"/>
    <p:sldId id="588" r:id="rId97"/>
    <p:sldId id="589" r:id="rId98"/>
    <p:sldId id="590" r:id="rId99"/>
    <p:sldId id="591" r:id="rId100"/>
    <p:sldId id="592" r:id="rId101"/>
    <p:sldId id="593" r:id="rId102"/>
    <p:sldId id="594" r:id="rId103"/>
    <p:sldId id="595" r:id="rId104"/>
    <p:sldId id="596" r:id="rId105"/>
    <p:sldId id="676" r:id="rId106"/>
    <p:sldId id="278" r:id="rId107"/>
    <p:sldId id="265" r:id="rId108"/>
    <p:sldId id="267" r:id="rId109"/>
    <p:sldId id="279" r:id="rId110"/>
    <p:sldId id="271" r:id="rId111"/>
    <p:sldId id="597" r:id="rId112"/>
    <p:sldId id="651" r:id="rId113"/>
    <p:sldId id="652" r:id="rId114"/>
    <p:sldId id="653" r:id="rId115"/>
    <p:sldId id="654" r:id="rId116"/>
    <p:sldId id="655" r:id="rId117"/>
    <p:sldId id="656" r:id="rId118"/>
    <p:sldId id="657" r:id="rId119"/>
    <p:sldId id="605" r:id="rId120"/>
    <p:sldId id="606" r:id="rId121"/>
    <p:sldId id="607" r:id="rId122"/>
    <p:sldId id="608" r:id="rId123"/>
    <p:sldId id="609" r:id="rId124"/>
    <p:sldId id="610" r:id="rId125"/>
    <p:sldId id="611" r:id="rId126"/>
    <p:sldId id="612" r:id="rId127"/>
    <p:sldId id="613" r:id="rId128"/>
    <p:sldId id="614" r:id="rId129"/>
    <p:sldId id="615" r:id="rId130"/>
    <p:sldId id="616" r:id="rId131"/>
    <p:sldId id="358" r:id="rId132"/>
    <p:sldId id="618" r:id="rId133"/>
    <p:sldId id="619" r:id="rId134"/>
    <p:sldId id="620" r:id="rId135"/>
    <p:sldId id="621" r:id="rId136"/>
    <p:sldId id="622" r:id="rId137"/>
    <p:sldId id="623" r:id="rId138"/>
    <p:sldId id="624" r:id="rId139"/>
    <p:sldId id="625" r:id="rId140"/>
    <p:sldId id="333" r:id="rId141"/>
    <p:sldId id="338" r:id="rId142"/>
    <p:sldId id="339" r:id="rId143"/>
    <p:sldId id="523" r:id="rId144"/>
    <p:sldId id="340" r:id="rId145"/>
    <p:sldId id="359" r:id="rId146"/>
    <p:sldId id="405" r:id="rId147"/>
    <p:sldId id="456" r:id="rId148"/>
    <p:sldId id="457" r:id="rId149"/>
    <p:sldId id="458" r:id="rId150"/>
    <p:sldId id="459" r:id="rId151"/>
    <p:sldId id="460" r:id="rId152"/>
    <p:sldId id="461" r:id="rId153"/>
    <p:sldId id="462" r:id="rId154"/>
    <p:sldId id="463" r:id="rId155"/>
    <p:sldId id="464" r:id="rId156"/>
    <p:sldId id="465" r:id="rId157"/>
    <p:sldId id="466" r:id="rId158"/>
    <p:sldId id="467" r:id="rId159"/>
    <p:sldId id="468" r:id="rId160"/>
    <p:sldId id="469" r:id="rId161"/>
    <p:sldId id="470" r:id="rId162"/>
    <p:sldId id="471" r:id="rId163"/>
    <p:sldId id="472" r:id="rId164"/>
    <p:sldId id="473" r:id="rId165"/>
    <p:sldId id="474" r:id="rId166"/>
    <p:sldId id="475" r:id="rId167"/>
    <p:sldId id="476" r:id="rId168"/>
    <p:sldId id="477" r:id="rId169"/>
    <p:sldId id="341" r:id="rId170"/>
    <p:sldId id="422" r:id="rId171"/>
    <p:sldId id="423" r:id="rId172"/>
    <p:sldId id="424" r:id="rId173"/>
    <p:sldId id="425" r:id="rId174"/>
    <p:sldId id="426" r:id="rId175"/>
    <p:sldId id="427" r:id="rId176"/>
    <p:sldId id="428" r:id="rId177"/>
    <p:sldId id="343" r:id="rId178"/>
    <p:sldId id="344" r:id="rId179"/>
    <p:sldId id="355" r:id="rId180"/>
    <p:sldId id="350" r:id="rId181"/>
    <p:sldId id="351" r:id="rId182"/>
    <p:sldId id="352" r:id="rId183"/>
    <p:sldId id="636" r:id="rId184"/>
    <p:sldId id="637" r:id="rId185"/>
    <p:sldId id="638" r:id="rId186"/>
    <p:sldId id="639" r:id="rId187"/>
    <p:sldId id="640" r:id="rId188"/>
    <p:sldId id="641" r:id="rId189"/>
    <p:sldId id="642" r:id="rId190"/>
    <p:sldId id="643" r:id="rId191"/>
    <p:sldId id="644" r:id="rId192"/>
    <p:sldId id="645" r:id="rId193"/>
    <p:sldId id="646" r:id="rId194"/>
    <p:sldId id="647" r:id="rId195"/>
    <p:sldId id="648" r:id="rId196"/>
    <p:sldId id="649" r:id="rId197"/>
    <p:sldId id="650" r:id="rId198"/>
    <p:sldId id="354" r:id="rId199"/>
    <p:sldId id="357" r:id="rId200"/>
  </p:sldIdLst>
  <p:sldSz cx="12192000" cy="6858000"/>
  <p:notesSz cx="6858000" cy="9144000"/>
  <p:embeddedFontLst>
    <p:embeddedFont>
      <p:font typeface="Arial Narrow" panose="020B0606020202030204" pitchFamily="34" charset="0"/>
      <p:regular r:id="rId202"/>
      <p:bold r:id="rId203"/>
      <p:italic r:id="rId204"/>
      <p:boldItalic r:id="rId205"/>
    </p:embeddedFont>
    <p:embeddedFont>
      <p:font typeface="Brush Script MT" panose="03060802040406070304" pitchFamily="66" charset="0"/>
      <p:italic r:id="rId206"/>
    </p:embeddedFont>
    <p:embeddedFont>
      <p:font typeface="Calibri" panose="020F0502020204030204" pitchFamily="34" charset="0"/>
      <p:regular r:id="rId207"/>
      <p:bold r:id="rId208"/>
      <p:italic r:id="rId209"/>
      <p:boldItalic r:id="rId210"/>
    </p:embeddedFont>
    <p:embeddedFont>
      <p:font typeface="Calibri Light" panose="020F0302020204030204" pitchFamily="34" charset="0"/>
      <p:regular r:id="rId211"/>
      <p:italic r:id="rId212"/>
    </p:embeddedFont>
    <p:embeddedFont>
      <p:font typeface="Century Gothic" panose="020B0502020202020204" pitchFamily="34" charset="0"/>
      <p:regular r:id="rId213"/>
      <p:bold r:id="rId214"/>
      <p:italic r:id="rId215"/>
      <p:boldItalic r:id="rId216"/>
    </p:embeddedFont>
    <p:embeddedFont>
      <p:font typeface="Corbel" panose="020B0503020204020204" pitchFamily="34" charset="0"/>
      <p:regular r:id="rId217"/>
      <p:bold r:id="rId218"/>
      <p:italic r:id="rId219"/>
      <p:boldItalic r:id="rId220"/>
    </p:embeddedFont>
    <p:embeddedFont>
      <p:font typeface="Fira Sans" panose="020B0503050000020004" pitchFamily="34" charset="0"/>
      <p:regular r:id="rId221"/>
      <p:bold r:id="rId222"/>
      <p:italic r:id="rId223"/>
      <p:boldItalic r:id="rId224"/>
    </p:embeddedFont>
    <p:embeddedFont>
      <p:font typeface="Garamond" panose="02020404030301010803" pitchFamily="18" charset="0"/>
      <p:regular r:id="rId225"/>
      <p:bold r:id="rId226"/>
      <p:italic r:id="rId227"/>
    </p:embeddedFont>
    <p:embeddedFont>
      <p:font typeface="Monotype Corsiva" panose="03010101010201010101" pitchFamily="66" charset="0"/>
      <p:italic r:id="rId228"/>
    </p:embeddedFont>
    <p:embeddedFont>
      <p:font typeface="Montserrat" panose="00000500000000000000" pitchFamily="50" charset="0"/>
      <p:regular r:id="rId229"/>
      <p:bold r:id="rId230"/>
      <p:italic r:id="rId231"/>
      <p:boldItalic r:id="rId232"/>
    </p:embeddedFont>
    <p:embeddedFont>
      <p:font typeface="Montserrat SemiBold" panose="00000700000000000000" pitchFamily="50" charset="0"/>
      <p:regular r:id="rId233"/>
      <p:bold r:id="rId234"/>
      <p:italic r:id="rId235"/>
      <p:boldItalic r:id="rId236"/>
    </p:embeddedFont>
    <p:embeddedFont>
      <p:font typeface="Myriad Pro" panose="020B0503030403020204" pitchFamily="34" charset="0"/>
      <p:regular r:id="rId237"/>
      <p:bold r:id="rId238"/>
      <p:italic r:id="rId239"/>
      <p:boldItalic r:id="rId240"/>
    </p:embeddedFont>
    <p:embeddedFont>
      <p:font typeface="Open Sans" panose="020B0606030504020204" pitchFamily="34" charset="0"/>
      <p:regular r:id="rId241"/>
      <p:bold r:id="rId242"/>
      <p:italic r:id="rId243"/>
      <p:boldItalic r:id="rId244"/>
    </p:embeddedFont>
    <p:embeddedFont>
      <p:font typeface="Poppins" panose="00000500000000000000" pitchFamily="2" charset="0"/>
      <p:regular r:id="rId245"/>
      <p:bold r:id="rId246"/>
      <p:italic r:id="rId247"/>
      <p:boldItalic r:id="rId248"/>
    </p:embeddedFont>
    <p:embeddedFont>
      <p:font typeface="Roboto" panose="02000000000000000000" pitchFamily="2" charset="0"/>
      <p:regular r:id="rId249"/>
      <p:bold r:id="rId250"/>
      <p:italic r:id="rId251"/>
      <p:boldItalic r:id="rId252"/>
    </p:embeddedFont>
    <p:embeddedFont>
      <p:font typeface="Tahoma" panose="020B0604030504040204" pitchFamily="34" charset="0"/>
      <p:regular r:id="rId253"/>
      <p:bold r:id="rId254"/>
    </p:embeddedFont>
  </p:embeddedFontLst>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5382"/>
    <a:srgbClr val="104B6B"/>
  </p:clrMru>
  <p:extLst>
    <p:ext uri="{E76CE94A-603C-4142-B9EB-6D1370010A27}">
      <p14:discardImageEditData xmlns:p14="http://schemas.microsoft.com/office/powerpoint/2010/main" val="1"/>
    </p:ext>
    <p:ext uri="{D31A062A-798A-4329-ABDD-BBA856620510}">
      <p14:defaultImageDpi xmlns:p14="http://schemas.microsoft.com/office/powerpoint/2010/main" val="96"/>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19232E8-F0C8-4474-AD04-C98CDE1C7479}" v="5" dt="2022-12-05T10:11:25.112"/>
    <p1510:client id="{DBCAC3C1-4E22-4440-9904-1D520A59FAB2}" vWet="2" dt="2022-12-05T16:26:01.184"/>
    <p1510:client id="{EA3BFFDC-EF57-42FF-B2DC-D06F782B70EF}" v="60" dt="2022-12-05T16:27:54.96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8" d="100"/>
          <a:sy n="78" d="100"/>
        </p:scale>
        <p:origin x="850" y="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9.xml"/><Relationship Id="rId21" Type="http://schemas.openxmlformats.org/officeDocument/2006/relationships/slide" Target="slides/slide13.xml"/><Relationship Id="rId42" Type="http://schemas.openxmlformats.org/officeDocument/2006/relationships/slide" Target="slides/slide34.xml"/><Relationship Id="rId63" Type="http://schemas.openxmlformats.org/officeDocument/2006/relationships/slide" Target="slides/slide55.xml"/><Relationship Id="rId84" Type="http://schemas.openxmlformats.org/officeDocument/2006/relationships/slide" Target="slides/slide76.xml"/><Relationship Id="rId138" Type="http://schemas.openxmlformats.org/officeDocument/2006/relationships/slide" Target="slides/slide130.xml"/><Relationship Id="rId159" Type="http://schemas.openxmlformats.org/officeDocument/2006/relationships/slide" Target="slides/slide151.xml"/><Relationship Id="rId170" Type="http://schemas.openxmlformats.org/officeDocument/2006/relationships/slide" Target="slides/slide162.xml"/><Relationship Id="rId191" Type="http://schemas.openxmlformats.org/officeDocument/2006/relationships/slide" Target="slides/slide183.xml"/><Relationship Id="rId205" Type="http://schemas.openxmlformats.org/officeDocument/2006/relationships/font" Target="fonts/font4.fntdata"/><Relationship Id="rId226" Type="http://schemas.openxmlformats.org/officeDocument/2006/relationships/font" Target="fonts/font25.fntdata"/><Relationship Id="rId247" Type="http://schemas.openxmlformats.org/officeDocument/2006/relationships/font" Target="fonts/font46.fntdata"/><Relationship Id="rId107" Type="http://schemas.openxmlformats.org/officeDocument/2006/relationships/slide" Target="slides/slide99.xml"/><Relationship Id="rId11" Type="http://schemas.openxmlformats.org/officeDocument/2006/relationships/slide" Target="slides/slide3.xml"/><Relationship Id="rId32" Type="http://schemas.openxmlformats.org/officeDocument/2006/relationships/slide" Target="slides/slide24.xml"/><Relationship Id="rId53" Type="http://schemas.openxmlformats.org/officeDocument/2006/relationships/slide" Target="slides/slide45.xml"/><Relationship Id="rId74" Type="http://schemas.openxmlformats.org/officeDocument/2006/relationships/slide" Target="slides/slide66.xml"/><Relationship Id="rId128" Type="http://schemas.openxmlformats.org/officeDocument/2006/relationships/slide" Target="slides/slide120.xml"/><Relationship Id="rId149" Type="http://schemas.openxmlformats.org/officeDocument/2006/relationships/slide" Target="slides/slide141.xml"/><Relationship Id="rId5" Type="http://schemas.openxmlformats.org/officeDocument/2006/relationships/slideMaster" Target="slideMasters/slideMaster2.xml"/><Relationship Id="rId95" Type="http://schemas.openxmlformats.org/officeDocument/2006/relationships/slide" Target="slides/slide87.xml"/><Relationship Id="rId160" Type="http://schemas.openxmlformats.org/officeDocument/2006/relationships/slide" Target="slides/slide152.xml"/><Relationship Id="rId181" Type="http://schemas.openxmlformats.org/officeDocument/2006/relationships/slide" Target="slides/slide173.xml"/><Relationship Id="rId216" Type="http://schemas.openxmlformats.org/officeDocument/2006/relationships/font" Target="fonts/font15.fntdata"/><Relationship Id="rId237" Type="http://schemas.openxmlformats.org/officeDocument/2006/relationships/font" Target="fonts/font36.fntdata"/><Relationship Id="rId258" Type="http://schemas.openxmlformats.org/officeDocument/2006/relationships/tableStyles" Target="tableStyles.xml"/><Relationship Id="rId22" Type="http://schemas.openxmlformats.org/officeDocument/2006/relationships/slide" Target="slides/slide14.xml"/><Relationship Id="rId43" Type="http://schemas.openxmlformats.org/officeDocument/2006/relationships/slide" Target="slides/slide35.xml"/><Relationship Id="rId64" Type="http://schemas.openxmlformats.org/officeDocument/2006/relationships/slide" Target="slides/slide56.xml"/><Relationship Id="rId118" Type="http://schemas.openxmlformats.org/officeDocument/2006/relationships/slide" Target="slides/slide110.xml"/><Relationship Id="rId139" Type="http://schemas.openxmlformats.org/officeDocument/2006/relationships/slide" Target="slides/slide131.xml"/><Relationship Id="rId85" Type="http://schemas.openxmlformats.org/officeDocument/2006/relationships/slide" Target="slides/slide77.xml"/><Relationship Id="rId150" Type="http://schemas.openxmlformats.org/officeDocument/2006/relationships/slide" Target="slides/slide142.xml"/><Relationship Id="rId171" Type="http://schemas.openxmlformats.org/officeDocument/2006/relationships/slide" Target="slides/slide163.xml"/><Relationship Id="rId192" Type="http://schemas.openxmlformats.org/officeDocument/2006/relationships/slide" Target="slides/slide184.xml"/><Relationship Id="rId206" Type="http://schemas.openxmlformats.org/officeDocument/2006/relationships/font" Target="fonts/font5.fntdata"/><Relationship Id="rId227" Type="http://schemas.openxmlformats.org/officeDocument/2006/relationships/font" Target="fonts/font26.fntdata"/><Relationship Id="rId248" Type="http://schemas.openxmlformats.org/officeDocument/2006/relationships/font" Target="fonts/font47.fntdata"/><Relationship Id="rId12" Type="http://schemas.openxmlformats.org/officeDocument/2006/relationships/slide" Target="slides/slide4.xml"/><Relationship Id="rId33" Type="http://schemas.openxmlformats.org/officeDocument/2006/relationships/slide" Target="slides/slide25.xml"/><Relationship Id="rId108" Type="http://schemas.openxmlformats.org/officeDocument/2006/relationships/slide" Target="slides/slide100.xml"/><Relationship Id="rId129" Type="http://schemas.openxmlformats.org/officeDocument/2006/relationships/slide" Target="slides/slide121.xml"/><Relationship Id="rId54" Type="http://schemas.openxmlformats.org/officeDocument/2006/relationships/slide" Target="slides/slide46.xml"/><Relationship Id="rId75" Type="http://schemas.openxmlformats.org/officeDocument/2006/relationships/slide" Target="slides/slide67.xml"/><Relationship Id="rId96" Type="http://schemas.openxmlformats.org/officeDocument/2006/relationships/slide" Target="slides/slide88.xml"/><Relationship Id="rId140" Type="http://schemas.openxmlformats.org/officeDocument/2006/relationships/slide" Target="slides/slide132.xml"/><Relationship Id="rId161" Type="http://schemas.openxmlformats.org/officeDocument/2006/relationships/slide" Target="slides/slide153.xml"/><Relationship Id="rId182" Type="http://schemas.openxmlformats.org/officeDocument/2006/relationships/slide" Target="slides/slide174.xml"/><Relationship Id="rId217" Type="http://schemas.openxmlformats.org/officeDocument/2006/relationships/font" Target="fonts/font16.fntdata"/><Relationship Id="rId1" Type="http://schemas.openxmlformats.org/officeDocument/2006/relationships/customXml" Target="../customXml/item1.xml"/><Relationship Id="rId6" Type="http://schemas.openxmlformats.org/officeDocument/2006/relationships/slideMaster" Target="slideMasters/slideMaster3.xml"/><Relationship Id="rId212" Type="http://schemas.openxmlformats.org/officeDocument/2006/relationships/font" Target="fonts/font11.fntdata"/><Relationship Id="rId233" Type="http://schemas.openxmlformats.org/officeDocument/2006/relationships/font" Target="fonts/font32.fntdata"/><Relationship Id="rId238" Type="http://schemas.openxmlformats.org/officeDocument/2006/relationships/font" Target="fonts/font37.fntdata"/><Relationship Id="rId254" Type="http://schemas.openxmlformats.org/officeDocument/2006/relationships/font" Target="fonts/font53.fntdata"/><Relationship Id="rId259" Type="http://schemas.microsoft.com/office/2015/10/relationships/revisionInfo" Target="revisionInfo.xml"/><Relationship Id="rId23" Type="http://schemas.openxmlformats.org/officeDocument/2006/relationships/slide" Target="slides/slide15.xml"/><Relationship Id="rId28" Type="http://schemas.openxmlformats.org/officeDocument/2006/relationships/slide" Target="slides/slide20.xml"/><Relationship Id="rId49" Type="http://schemas.openxmlformats.org/officeDocument/2006/relationships/slide" Target="slides/slide41.xml"/><Relationship Id="rId114" Type="http://schemas.openxmlformats.org/officeDocument/2006/relationships/slide" Target="slides/slide106.xml"/><Relationship Id="rId119" Type="http://schemas.openxmlformats.org/officeDocument/2006/relationships/slide" Target="slides/slide111.xml"/><Relationship Id="rId44" Type="http://schemas.openxmlformats.org/officeDocument/2006/relationships/slide" Target="slides/slide36.xml"/><Relationship Id="rId60" Type="http://schemas.openxmlformats.org/officeDocument/2006/relationships/slide" Target="slides/slide52.xml"/><Relationship Id="rId65" Type="http://schemas.openxmlformats.org/officeDocument/2006/relationships/slide" Target="slides/slide57.xml"/><Relationship Id="rId81" Type="http://schemas.openxmlformats.org/officeDocument/2006/relationships/slide" Target="slides/slide73.xml"/><Relationship Id="rId86" Type="http://schemas.openxmlformats.org/officeDocument/2006/relationships/slide" Target="slides/slide78.xml"/><Relationship Id="rId130" Type="http://schemas.openxmlformats.org/officeDocument/2006/relationships/slide" Target="slides/slide122.xml"/><Relationship Id="rId135" Type="http://schemas.openxmlformats.org/officeDocument/2006/relationships/slide" Target="slides/slide127.xml"/><Relationship Id="rId151" Type="http://schemas.openxmlformats.org/officeDocument/2006/relationships/slide" Target="slides/slide143.xml"/><Relationship Id="rId156" Type="http://schemas.openxmlformats.org/officeDocument/2006/relationships/slide" Target="slides/slide148.xml"/><Relationship Id="rId177" Type="http://schemas.openxmlformats.org/officeDocument/2006/relationships/slide" Target="slides/slide169.xml"/><Relationship Id="rId198" Type="http://schemas.openxmlformats.org/officeDocument/2006/relationships/slide" Target="slides/slide190.xml"/><Relationship Id="rId172" Type="http://schemas.openxmlformats.org/officeDocument/2006/relationships/slide" Target="slides/slide164.xml"/><Relationship Id="rId193" Type="http://schemas.openxmlformats.org/officeDocument/2006/relationships/slide" Target="slides/slide185.xml"/><Relationship Id="rId202" Type="http://schemas.openxmlformats.org/officeDocument/2006/relationships/font" Target="fonts/font1.fntdata"/><Relationship Id="rId207" Type="http://schemas.openxmlformats.org/officeDocument/2006/relationships/font" Target="fonts/font6.fntdata"/><Relationship Id="rId223" Type="http://schemas.openxmlformats.org/officeDocument/2006/relationships/font" Target="fonts/font22.fntdata"/><Relationship Id="rId228" Type="http://schemas.openxmlformats.org/officeDocument/2006/relationships/font" Target="fonts/font27.fntdata"/><Relationship Id="rId244" Type="http://schemas.openxmlformats.org/officeDocument/2006/relationships/font" Target="fonts/font43.fntdata"/><Relationship Id="rId249" Type="http://schemas.openxmlformats.org/officeDocument/2006/relationships/font" Target="fonts/font48.fntdata"/><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109" Type="http://schemas.openxmlformats.org/officeDocument/2006/relationships/slide" Target="slides/slide10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slide" Target="slides/slide68.xml"/><Relationship Id="rId97" Type="http://schemas.openxmlformats.org/officeDocument/2006/relationships/slide" Target="slides/slide89.xml"/><Relationship Id="rId104" Type="http://schemas.openxmlformats.org/officeDocument/2006/relationships/slide" Target="slides/slide96.xml"/><Relationship Id="rId120" Type="http://schemas.openxmlformats.org/officeDocument/2006/relationships/slide" Target="slides/slide112.xml"/><Relationship Id="rId125" Type="http://schemas.openxmlformats.org/officeDocument/2006/relationships/slide" Target="slides/slide117.xml"/><Relationship Id="rId141" Type="http://schemas.openxmlformats.org/officeDocument/2006/relationships/slide" Target="slides/slide133.xml"/><Relationship Id="rId146" Type="http://schemas.openxmlformats.org/officeDocument/2006/relationships/slide" Target="slides/slide138.xml"/><Relationship Id="rId167" Type="http://schemas.openxmlformats.org/officeDocument/2006/relationships/slide" Target="slides/slide159.xml"/><Relationship Id="rId188" Type="http://schemas.openxmlformats.org/officeDocument/2006/relationships/slide" Target="slides/slide180.xml"/><Relationship Id="rId7" Type="http://schemas.openxmlformats.org/officeDocument/2006/relationships/slideMaster" Target="slideMasters/slideMaster4.xml"/><Relationship Id="rId71" Type="http://schemas.openxmlformats.org/officeDocument/2006/relationships/slide" Target="slides/slide63.xml"/><Relationship Id="rId92" Type="http://schemas.openxmlformats.org/officeDocument/2006/relationships/slide" Target="slides/slide84.xml"/><Relationship Id="rId162" Type="http://schemas.openxmlformats.org/officeDocument/2006/relationships/slide" Target="slides/slide154.xml"/><Relationship Id="rId183" Type="http://schemas.openxmlformats.org/officeDocument/2006/relationships/slide" Target="slides/slide175.xml"/><Relationship Id="rId213" Type="http://schemas.openxmlformats.org/officeDocument/2006/relationships/font" Target="fonts/font12.fntdata"/><Relationship Id="rId218" Type="http://schemas.openxmlformats.org/officeDocument/2006/relationships/font" Target="fonts/font17.fntdata"/><Relationship Id="rId234" Type="http://schemas.openxmlformats.org/officeDocument/2006/relationships/font" Target="fonts/font33.fntdata"/><Relationship Id="rId239" Type="http://schemas.openxmlformats.org/officeDocument/2006/relationships/font" Target="fonts/font38.fntdata"/><Relationship Id="rId2" Type="http://schemas.openxmlformats.org/officeDocument/2006/relationships/customXml" Target="../customXml/item2.xml"/><Relationship Id="rId29" Type="http://schemas.openxmlformats.org/officeDocument/2006/relationships/slide" Target="slides/slide21.xml"/><Relationship Id="rId250" Type="http://schemas.openxmlformats.org/officeDocument/2006/relationships/font" Target="fonts/font49.fntdata"/><Relationship Id="rId255" Type="http://schemas.openxmlformats.org/officeDocument/2006/relationships/presProps" Target="presProps.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 Id="rId87" Type="http://schemas.openxmlformats.org/officeDocument/2006/relationships/slide" Target="slides/slide79.xml"/><Relationship Id="rId110" Type="http://schemas.openxmlformats.org/officeDocument/2006/relationships/slide" Target="slides/slide102.xml"/><Relationship Id="rId115" Type="http://schemas.openxmlformats.org/officeDocument/2006/relationships/slide" Target="slides/slide107.xml"/><Relationship Id="rId131" Type="http://schemas.openxmlformats.org/officeDocument/2006/relationships/slide" Target="slides/slide123.xml"/><Relationship Id="rId136" Type="http://schemas.openxmlformats.org/officeDocument/2006/relationships/slide" Target="slides/slide128.xml"/><Relationship Id="rId157" Type="http://schemas.openxmlformats.org/officeDocument/2006/relationships/slide" Target="slides/slide149.xml"/><Relationship Id="rId178" Type="http://schemas.openxmlformats.org/officeDocument/2006/relationships/slide" Target="slides/slide170.xml"/><Relationship Id="rId61" Type="http://schemas.openxmlformats.org/officeDocument/2006/relationships/slide" Target="slides/slide53.xml"/><Relationship Id="rId82" Type="http://schemas.openxmlformats.org/officeDocument/2006/relationships/slide" Target="slides/slide74.xml"/><Relationship Id="rId152" Type="http://schemas.openxmlformats.org/officeDocument/2006/relationships/slide" Target="slides/slide144.xml"/><Relationship Id="rId173" Type="http://schemas.openxmlformats.org/officeDocument/2006/relationships/slide" Target="slides/slide165.xml"/><Relationship Id="rId194" Type="http://schemas.openxmlformats.org/officeDocument/2006/relationships/slide" Target="slides/slide186.xml"/><Relationship Id="rId199" Type="http://schemas.openxmlformats.org/officeDocument/2006/relationships/slide" Target="slides/slide191.xml"/><Relationship Id="rId203" Type="http://schemas.openxmlformats.org/officeDocument/2006/relationships/font" Target="fonts/font2.fntdata"/><Relationship Id="rId208" Type="http://schemas.openxmlformats.org/officeDocument/2006/relationships/font" Target="fonts/font7.fntdata"/><Relationship Id="rId229" Type="http://schemas.openxmlformats.org/officeDocument/2006/relationships/font" Target="fonts/font28.fntdata"/><Relationship Id="rId19" Type="http://schemas.openxmlformats.org/officeDocument/2006/relationships/slide" Target="slides/slide11.xml"/><Relationship Id="rId224" Type="http://schemas.openxmlformats.org/officeDocument/2006/relationships/font" Target="fonts/font23.fntdata"/><Relationship Id="rId240" Type="http://schemas.openxmlformats.org/officeDocument/2006/relationships/font" Target="fonts/font39.fntdata"/><Relationship Id="rId245" Type="http://schemas.openxmlformats.org/officeDocument/2006/relationships/font" Target="fonts/font44.fntdata"/><Relationship Id="rId14" Type="http://schemas.openxmlformats.org/officeDocument/2006/relationships/slide" Target="slides/slide6.xml"/><Relationship Id="rId30" Type="http://schemas.openxmlformats.org/officeDocument/2006/relationships/slide" Target="slides/slide22.xml"/><Relationship Id="rId35" Type="http://schemas.openxmlformats.org/officeDocument/2006/relationships/slide" Target="slides/slide27.xml"/><Relationship Id="rId56" Type="http://schemas.openxmlformats.org/officeDocument/2006/relationships/slide" Target="slides/slide48.xml"/><Relationship Id="rId77" Type="http://schemas.openxmlformats.org/officeDocument/2006/relationships/slide" Target="slides/slide69.xml"/><Relationship Id="rId100" Type="http://schemas.openxmlformats.org/officeDocument/2006/relationships/slide" Target="slides/slide92.xml"/><Relationship Id="rId105" Type="http://schemas.openxmlformats.org/officeDocument/2006/relationships/slide" Target="slides/slide97.xml"/><Relationship Id="rId126" Type="http://schemas.openxmlformats.org/officeDocument/2006/relationships/slide" Target="slides/slide118.xml"/><Relationship Id="rId147" Type="http://schemas.openxmlformats.org/officeDocument/2006/relationships/slide" Target="slides/slide139.xml"/><Relationship Id="rId168" Type="http://schemas.openxmlformats.org/officeDocument/2006/relationships/slide" Target="slides/slide160.xml"/><Relationship Id="rId8" Type="http://schemas.openxmlformats.org/officeDocument/2006/relationships/slideMaster" Target="slideMasters/slideMaster5.xml"/><Relationship Id="rId51" Type="http://schemas.openxmlformats.org/officeDocument/2006/relationships/slide" Target="slides/slide43.xml"/><Relationship Id="rId72" Type="http://schemas.openxmlformats.org/officeDocument/2006/relationships/slide" Target="slides/slide64.xml"/><Relationship Id="rId93" Type="http://schemas.openxmlformats.org/officeDocument/2006/relationships/slide" Target="slides/slide85.xml"/><Relationship Id="rId98" Type="http://schemas.openxmlformats.org/officeDocument/2006/relationships/slide" Target="slides/slide90.xml"/><Relationship Id="rId121" Type="http://schemas.openxmlformats.org/officeDocument/2006/relationships/slide" Target="slides/slide113.xml"/><Relationship Id="rId142" Type="http://schemas.openxmlformats.org/officeDocument/2006/relationships/slide" Target="slides/slide134.xml"/><Relationship Id="rId163" Type="http://schemas.openxmlformats.org/officeDocument/2006/relationships/slide" Target="slides/slide155.xml"/><Relationship Id="rId184" Type="http://schemas.openxmlformats.org/officeDocument/2006/relationships/slide" Target="slides/slide176.xml"/><Relationship Id="rId189" Type="http://schemas.openxmlformats.org/officeDocument/2006/relationships/slide" Target="slides/slide181.xml"/><Relationship Id="rId219" Type="http://schemas.openxmlformats.org/officeDocument/2006/relationships/font" Target="fonts/font18.fntdata"/><Relationship Id="rId3" Type="http://schemas.openxmlformats.org/officeDocument/2006/relationships/customXml" Target="../customXml/item3.xml"/><Relationship Id="rId214" Type="http://schemas.openxmlformats.org/officeDocument/2006/relationships/font" Target="fonts/font13.fntdata"/><Relationship Id="rId230" Type="http://schemas.openxmlformats.org/officeDocument/2006/relationships/font" Target="fonts/font29.fntdata"/><Relationship Id="rId235" Type="http://schemas.openxmlformats.org/officeDocument/2006/relationships/font" Target="fonts/font34.fntdata"/><Relationship Id="rId251" Type="http://schemas.openxmlformats.org/officeDocument/2006/relationships/font" Target="fonts/font50.fntdata"/><Relationship Id="rId256" Type="http://schemas.openxmlformats.org/officeDocument/2006/relationships/viewProps" Target="viewProps.xml"/><Relationship Id="rId25" Type="http://schemas.openxmlformats.org/officeDocument/2006/relationships/slide" Target="slides/slide17.xml"/><Relationship Id="rId46" Type="http://schemas.openxmlformats.org/officeDocument/2006/relationships/slide" Target="slides/slide38.xml"/><Relationship Id="rId67" Type="http://schemas.openxmlformats.org/officeDocument/2006/relationships/slide" Target="slides/slide59.xml"/><Relationship Id="rId116" Type="http://schemas.openxmlformats.org/officeDocument/2006/relationships/slide" Target="slides/slide108.xml"/><Relationship Id="rId137" Type="http://schemas.openxmlformats.org/officeDocument/2006/relationships/slide" Target="slides/slide129.xml"/><Relationship Id="rId158" Type="http://schemas.openxmlformats.org/officeDocument/2006/relationships/slide" Target="slides/slide150.xml"/><Relationship Id="rId20" Type="http://schemas.openxmlformats.org/officeDocument/2006/relationships/slide" Target="slides/slide12.xml"/><Relationship Id="rId41" Type="http://schemas.openxmlformats.org/officeDocument/2006/relationships/slide" Target="slides/slide33.xml"/><Relationship Id="rId62" Type="http://schemas.openxmlformats.org/officeDocument/2006/relationships/slide" Target="slides/slide54.xml"/><Relationship Id="rId83" Type="http://schemas.openxmlformats.org/officeDocument/2006/relationships/slide" Target="slides/slide75.xml"/><Relationship Id="rId88" Type="http://schemas.openxmlformats.org/officeDocument/2006/relationships/slide" Target="slides/slide80.xml"/><Relationship Id="rId111" Type="http://schemas.openxmlformats.org/officeDocument/2006/relationships/slide" Target="slides/slide103.xml"/><Relationship Id="rId132" Type="http://schemas.openxmlformats.org/officeDocument/2006/relationships/slide" Target="slides/slide124.xml"/><Relationship Id="rId153" Type="http://schemas.openxmlformats.org/officeDocument/2006/relationships/slide" Target="slides/slide145.xml"/><Relationship Id="rId174" Type="http://schemas.openxmlformats.org/officeDocument/2006/relationships/slide" Target="slides/slide166.xml"/><Relationship Id="rId179" Type="http://schemas.openxmlformats.org/officeDocument/2006/relationships/slide" Target="slides/slide171.xml"/><Relationship Id="rId195" Type="http://schemas.openxmlformats.org/officeDocument/2006/relationships/slide" Target="slides/slide187.xml"/><Relationship Id="rId209" Type="http://schemas.openxmlformats.org/officeDocument/2006/relationships/font" Target="fonts/font8.fntdata"/><Relationship Id="rId190" Type="http://schemas.openxmlformats.org/officeDocument/2006/relationships/slide" Target="slides/slide182.xml"/><Relationship Id="rId204" Type="http://schemas.openxmlformats.org/officeDocument/2006/relationships/font" Target="fonts/font3.fntdata"/><Relationship Id="rId220" Type="http://schemas.openxmlformats.org/officeDocument/2006/relationships/font" Target="fonts/font19.fntdata"/><Relationship Id="rId225" Type="http://schemas.openxmlformats.org/officeDocument/2006/relationships/font" Target="fonts/font24.fntdata"/><Relationship Id="rId241" Type="http://schemas.openxmlformats.org/officeDocument/2006/relationships/font" Target="fonts/font40.fntdata"/><Relationship Id="rId246" Type="http://schemas.openxmlformats.org/officeDocument/2006/relationships/font" Target="fonts/font45.fntdata"/><Relationship Id="rId15" Type="http://schemas.openxmlformats.org/officeDocument/2006/relationships/slide" Target="slides/slide7.xml"/><Relationship Id="rId36" Type="http://schemas.openxmlformats.org/officeDocument/2006/relationships/slide" Target="slides/slide28.xml"/><Relationship Id="rId57" Type="http://schemas.openxmlformats.org/officeDocument/2006/relationships/slide" Target="slides/slide49.xml"/><Relationship Id="rId106" Type="http://schemas.openxmlformats.org/officeDocument/2006/relationships/slide" Target="slides/slide98.xml"/><Relationship Id="rId127" Type="http://schemas.openxmlformats.org/officeDocument/2006/relationships/slide" Target="slides/slide119.xml"/><Relationship Id="rId10" Type="http://schemas.openxmlformats.org/officeDocument/2006/relationships/slide" Target="slides/slide2.xml"/><Relationship Id="rId31" Type="http://schemas.openxmlformats.org/officeDocument/2006/relationships/slide" Target="slides/slide23.xml"/><Relationship Id="rId52" Type="http://schemas.openxmlformats.org/officeDocument/2006/relationships/slide" Target="slides/slide44.xml"/><Relationship Id="rId73" Type="http://schemas.openxmlformats.org/officeDocument/2006/relationships/slide" Target="slides/slide65.xml"/><Relationship Id="rId78" Type="http://schemas.openxmlformats.org/officeDocument/2006/relationships/slide" Target="slides/slide70.xml"/><Relationship Id="rId94" Type="http://schemas.openxmlformats.org/officeDocument/2006/relationships/slide" Target="slides/slide86.xml"/><Relationship Id="rId99" Type="http://schemas.openxmlformats.org/officeDocument/2006/relationships/slide" Target="slides/slide91.xml"/><Relationship Id="rId101" Type="http://schemas.openxmlformats.org/officeDocument/2006/relationships/slide" Target="slides/slide93.xml"/><Relationship Id="rId122" Type="http://schemas.openxmlformats.org/officeDocument/2006/relationships/slide" Target="slides/slide114.xml"/><Relationship Id="rId143" Type="http://schemas.openxmlformats.org/officeDocument/2006/relationships/slide" Target="slides/slide135.xml"/><Relationship Id="rId148" Type="http://schemas.openxmlformats.org/officeDocument/2006/relationships/slide" Target="slides/slide140.xml"/><Relationship Id="rId164" Type="http://schemas.openxmlformats.org/officeDocument/2006/relationships/slide" Target="slides/slide156.xml"/><Relationship Id="rId169" Type="http://schemas.openxmlformats.org/officeDocument/2006/relationships/slide" Target="slides/slide161.xml"/><Relationship Id="rId185" Type="http://schemas.openxmlformats.org/officeDocument/2006/relationships/slide" Target="slides/slide177.xml"/><Relationship Id="rId4" Type="http://schemas.openxmlformats.org/officeDocument/2006/relationships/slideMaster" Target="slideMasters/slideMaster1.xml"/><Relationship Id="rId9" Type="http://schemas.openxmlformats.org/officeDocument/2006/relationships/slide" Target="slides/slide1.xml"/><Relationship Id="rId180" Type="http://schemas.openxmlformats.org/officeDocument/2006/relationships/slide" Target="slides/slide172.xml"/><Relationship Id="rId210" Type="http://schemas.openxmlformats.org/officeDocument/2006/relationships/font" Target="fonts/font9.fntdata"/><Relationship Id="rId215" Type="http://schemas.openxmlformats.org/officeDocument/2006/relationships/font" Target="fonts/font14.fntdata"/><Relationship Id="rId236" Type="http://schemas.openxmlformats.org/officeDocument/2006/relationships/font" Target="fonts/font35.fntdata"/><Relationship Id="rId257" Type="http://schemas.openxmlformats.org/officeDocument/2006/relationships/theme" Target="theme/theme1.xml"/><Relationship Id="rId26" Type="http://schemas.openxmlformats.org/officeDocument/2006/relationships/slide" Target="slides/slide18.xml"/><Relationship Id="rId231" Type="http://schemas.openxmlformats.org/officeDocument/2006/relationships/font" Target="fonts/font30.fntdata"/><Relationship Id="rId252" Type="http://schemas.openxmlformats.org/officeDocument/2006/relationships/font" Target="fonts/font51.fntdata"/><Relationship Id="rId47" Type="http://schemas.openxmlformats.org/officeDocument/2006/relationships/slide" Target="slides/slide39.xml"/><Relationship Id="rId68" Type="http://schemas.openxmlformats.org/officeDocument/2006/relationships/slide" Target="slides/slide60.xml"/><Relationship Id="rId89" Type="http://schemas.openxmlformats.org/officeDocument/2006/relationships/slide" Target="slides/slide81.xml"/><Relationship Id="rId112" Type="http://schemas.openxmlformats.org/officeDocument/2006/relationships/slide" Target="slides/slide104.xml"/><Relationship Id="rId133" Type="http://schemas.openxmlformats.org/officeDocument/2006/relationships/slide" Target="slides/slide125.xml"/><Relationship Id="rId154" Type="http://schemas.openxmlformats.org/officeDocument/2006/relationships/slide" Target="slides/slide146.xml"/><Relationship Id="rId175" Type="http://schemas.openxmlformats.org/officeDocument/2006/relationships/slide" Target="slides/slide167.xml"/><Relationship Id="rId196" Type="http://schemas.openxmlformats.org/officeDocument/2006/relationships/slide" Target="slides/slide188.xml"/><Relationship Id="rId200" Type="http://schemas.openxmlformats.org/officeDocument/2006/relationships/slide" Target="slides/slide192.xml"/><Relationship Id="rId16" Type="http://schemas.openxmlformats.org/officeDocument/2006/relationships/slide" Target="slides/slide8.xml"/><Relationship Id="rId221" Type="http://schemas.openxmlformats.org/officeDocument/2006/relationships/font" Target="fonts/font20.fntdata"/><Relationship Id="rId242" Type="http://schemas.openxmlformats.org/officeDocument/2006/relationships/font" Target="fonts/font41.fntdata"/><Relationship Id="rId37" Type="http://schemas.openxmlformats.org/officeDocument/2006/relationships/slide" Target="slides/slide29.xml"/><Relationship Id="rId58" Type="http://schemas.openxmlformats.org/officeDocument/2006/relationships/slide" Target="slides/slide50.xml"/><Relationship Id="rId79" Type="http://schemas.openxmlformats.org/officeDocument/2006/relationships/slide" Target="slides/slide71.xml"/><Relationship Id="rId102" Type="http://schemas.openxmlformats.org/officeDocument/2006/relationships/slide" Target="slides/slide94.xml"/><Relationship Id="rId123" Type="http://schemas.openxmlformats.org/officeDocument/2006/relationships/slide" Target="slides/slide115.xml"/><Relationship Id="rId144" Type="http://schemas.openxmlformats.org/officeDocument/2006/relationships/slide" Target="slides/slide136.xml"/><Relationship Id="rId90" Type="http://schemas.openxmlformats.org/officeDocument/2006/relationships/slide" Target="slides/slide82.xml"/><Relationship Id="rId165" Type="http://schemas.openxmlformats.org/officeDocument/2006/relationships/slide" Target="slides/slide157.xml"/><Relationship Id="rId186" Type="http://schemas.openxmlformats.org/officeDocument/2006/relationships/slide" Target="slides/slide178.xml"/><Relationship Id="rId211" Type="http://schemas.openxmlformats.org/officeDocument/2006/relationships/font" Target="fonts/font10.fntdata"/><Relationship Id="rId232" Type="http://schemas.openxmlformats.org/officeDocument/2006/relationships/font" Target="fonts/font31.fntdata"/><Relationship Id="rId253" Type="http://schemas.openxmlformats.org/officeDocument/2006/relationships/font" Target="fonts/font52.fntdata"/><Relationship Id="rId27" Type="http://schemas.openxmlformats.org/officeDocument/2006/relationships/slide" Target="slides/slide19.xml"/><Relationship Id="rId48" Type="http://schemas.openxmlformats.org/officeDocument/2006/relationships/slide" Target="slides/slide40.xml"/><Relationship Id="rId69" Type="http://schemas.openxmlformats.org/officeDocument/2006/relationships/slide" Target="slides/slide61.xml"/><Relationship Id="rId113" Type="http://schemas.openxmlformats.org/officeDocument/2006/relationships/slide" Target="slides/slide105.xml"/><Relationship Id="rId134" Type="http://schemas.openxmlformats.org/officeDocument/2006/relationships/slide" Target="slides/slide126.xml"/><Relationship Id="rId80" Type="http://schemas.openxmlformats.org/officeDocument/2006/relationships/slide" Target="slides/slide72.xml"/><Relationship Id="rId155" Type="http://schemas.openxmlformats.org/officeDocument/2006/relationships/slide" Target="slides/slide147.xml"/><Relationship Id="rId176" Type="http://schemas.openxmlformats.org/officeDocument/2006/relationships/slide" Target="slides/slide168.xml"/><Relationship Id="rId197" Type="http://schemas.openxmlformats.org/officeDocument/2006/relationships/slide" Target="slides/slide189.xml"/><Relationship Id="rId201" Type="http://schemas.openxmlformats.org/officeDocument/2006/relationships/notesMaster" Target="notesMasters/notesMaster1.xml"/><Relationship Id="rId222" Type="http://schemas.openxmlformats.org/officeDocument/2006/relationships/font" Target="fonts/font21.fntdata"/><Relationship Id="rId243" Type="http://schemas.openxmlformats.org/officeDocument/2006/relationships/font" Target="fonts/font42.fntdata"/><Relationship Id="rId17" Type="http://schemas.openxmlformats.org/officeDocument/2006/relationships/slide" Target="slides/slide9.xml"/><Relationship Id="rId38" Type="http://schemas.openxmlformats.org/officeDocument/2006/relationships/slide" Target="slides/slide30.xml"/><Relationship Id="rId59" Type="http://schemas.openxmlformats.org/officeDocument/2006/relationships/slide" Target="slides/slide51.xml"/><Relationship Id="rId103" Type="http://schemas.openxmlformats.org/officeDocument/2006/relationships/slide" Target="slides/slide95.xml"/><Relationship Id="rId124" Type="http://schemas.openxmlformats.org/officeDocument/2006/relationships/slide" Target="slides/slide116.xml"/><Relationship Id="rId70" Type="http://schemas.openxmlformats.org/officeDocument/2006/relationships/slide" Target="slides/slide62.xml"/><Relationship Id="rId91" Type="http://schemas.openxmlformats.org/officeDocument/2006/relationships/slide" Target="slides/slide83.xml"/><Relationship Id="rId145" Type="http://schemas.openxmlformats.org/officeDocument/2006/relationships/slide" Target="slides/slide137.xml"/><Relationship Id="rId166" Type="http://schemas.openxmlformats.org/officeDocument/2006/relationships/slide" Target="slides/slide158.xml"/><Relationship Id="rId187" Type="http://schemas.openxmlformats.org/officeDocument/2006/relationships/slide" Target="slides/slide179.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1.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chartUserShapes" Target="../drawings/drawing2.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chartUserShapes" Target="../drawings/drawing3.xml"/></Relationships>
</file>

<file path=ppt/charts/_rels/chart6.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mn-lt"/>
                <a:ea typeface="+mn-ea"/>
                <a:cs typeface="+mn-cs"/>
              </a:defRPr>
            </a:pPr>
            <a:r>
              <a:rPr lang="pl-PL" sz="1200" b="1"/>
              <a:t>HIT</a:t>
            </a:r>
            <a:r>
              <a:rPr lang="pl-PL" sz="1200" b="1" baseline="0"/>
              <a:t> </a:t>
            </a:r>
            <a:r>
              <a:rPr lang="pl-PL" sz="1200" b="1"/>
              <a:t>project for</a:t>
            </a:r>
            <a:r>
              <a:rPr lang="pl-PL" sz="1200" b="1" baseline="0"/>
              <a:t> strengthening regional eco systems for industrial transition</a:t>
            </a:r>
            <a:endParaRPr lang="pl-PL" sz="1200" b="1"/>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mn-lt"/>
              <a:ea typeface="+mn-ea"/>
              <a:cs typeface="+mn-cs"/>
            </a:defRPr>
          </a:pPr>
          <a:endParaRPr lang="en-NL"/>
        </a:p>
      </c:txPr>
    </c:title>
    <c:autoTitleDeleted val="0"/>
    <c:plotArea>
      <c:layout/>
      <c:pieChart>
        <c:varyColors val="1"/>
        <c:ser>
          <c:idx val="0"/>
          <c:order val="0"/>
          <c:tx>
            <c:strRef>
              <c:f>Sheet1!$B$1</c:f>
              <c:strCache>
                <c:ptCount val="1"/>
                <c:pt idx="0">
                  <c:v>Sales</c:v>
                </c:pt>
              </c:strCache>
            </c:strRef>
          </c:tx>
          <c:dPt>
            <c:idx val="0"/>
            <c:bubble3D val="0"/>
            <c:spPr>
              <a:solidFill>
                <a:schemeClr val="accent5">
                  <a:lumMod val="75000"/>
                </a:schemeClr>
              </a:solidFill>
              <a:ln w="19050">
                <a:solidFill>
                  <a:schemeClr val="lt1"/>
                </a:solidFill>
              </a:ln>
              <a:effectLst/>
            </c:spPr>
            <c:extLst>
              <c:ext xmlns:c16="http://schemas.microsoft.com/office/drawing/2014/chart" uri="{C3380CC4-5D6E-409C-BE32-E72D297353CC}">
                <c16:uniqueId val="{00000001-DD98-48B2-A27B-A38D5BEE49F2}"/>
              </c:ext>
            </c:extLst>
          </c:dPt>
          <c:dPt>
            <c:idx val="1"/>
            <c:bubble3D val="0"/>
            <c:spPr>
              <a:solidFill>
                <a:schemeClr val="accent5">
                  <a:lumMod val="50000"/>
                </a:schemeClr>
              </a:solidFill>
              <a:ln w="19050">
                <a:solidFill>
                  <a:schemeClr val="lt1"/>
                </a:solidFill>
              </a:ln>
              <a:effectLst/>
            </c:spPr>
            <c:extLst>
              <c:ext xmlns:c16="http://schemas.microsoft.com/office/drawing/2014/chart" uri="{C3380CC4-5D6E-409C-BE32-E72D297353CC}">
                <c16:uniqueId val="{00000003-DD98-48B2-A27B-A38D5BEE49F2}"/>
              </c:ext>
            </c:extLst>
          </c:dPt>
          <c:dPt>
            <c:idx val="2"/>
            <c:bubble3D val="0"/>
            <c:spPr>
              <a:solidFill>
                <a:schemeClr val="accent4">
                  <a:lumMod val="75000"/>
                </a:schemeClr>
              </a:solidFill>
              <a:ln w="19050">
                <a:solidFill>
                  <a:schemeClr val="lt1"/>
                </a:solidFill>
              </a:ln>
              <a:effectLst/>
            </c:spPr>
            <c:extLst>
              <c:ext xmlns:c16="http://schemas.microsoft.com/office/drawing/2014/chart" uri="{C3380CC4-5D6E-409C-BE32-E72D297353CC}">
                <c16:uniqueId val="{00000005-DD98-48B2-A27B-A38D5BEE49F2}"/>
              </c:ext>
            </c:extLst>
          </c:dPt>
          <c:cat>
            <c:strRef>
              <c:f>Sheet1!$A$2:$A$4</c:f>
              <c:strCache>
                <c:ptCount val="3"/>
                <c:pt idx="0">
                  <c:v>Panonska Hrvatska</c:v>
                </c:pt>
                <c:pt idx="1">
                  <c:v>Jadranska Hrvatska</c:v>
                </c:pt>
                <c:pt idx="2">
                  <c:v>Sjeverna Hrvatska</c:v>
                </c:pt>
              </c:strCache>
            </c:strRef>
          </c:cat>
          <c:val>
            <c:numRef>
              <c:f>Sheet1!$B$2:$B$4</c:f>
              <c:numCache>
                <c:formatCode>General</c:formatCode>
                <c:ptCount val="3"/>
                <c:pt idx="0">
                  <c:v>2</c:v>
                </c:pt>
                <c:pt idx="1">
                  <c:v>2</c:v>
                </c:pt>
                <c:pt idx="2">
                  <c:v>1</c:v>
                </c:pt>
              </c:numCache>
            </c:numRef>
          </c:val>
          <c:extLst>
            <c:ext xmlns:c16="http://schemas.microsoft.com/office/drawing/2014/chart" uri="{C3380CC4-5D6E-409C-BE32-E72D297353CC}">
              <c16:uniqueId val="{00000006-DD98-48B2-A27B-A38D5BEE49F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NL"/>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mn-lt"/>
                <a:ea typeface="+mn-ea"/>
                <a:cs typeface="+mn-cs"/>
              </a:defRPr>
            </a:pPr>
            <a:r>
              <a:rPr lang="pl-PL" sz="1200" b="1"/>
              <a:t>Innovation</a:t>
            </a:r>
            <a:r>
              <a:rPr lang="pl-PL" sz="1200" b="1" baseline="0"/>
              <a:t> clusters support</a:t>
            </a:r>
            <a:endParaRPr lang="pl-PL" sz="1200" b="1"/>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mn-lt"/>
              <a:ea typeface="+mn-ea"/>
              <a:cs typeface="+mn-cs"/>
            </a:defRPr>
          </a:pPr>
          <a:endParaRPr lang="en-NL"/>
        </a:p>
      </c:txPr>
    </c:title>
    <c:autoTitleDeleted val="0"/>
    <c:plotArea>
      <c:layout/>
      <c:pieChart>
        <c:varyColors val="1"/>
        <c:ser>
          <c:idx val="0"/>
          <c:order val="0"/>
          <c:tx>
            <c:strRef>
              <c:f>Sheet1!$B$1</c:f>
              <c:strCache>
                <c:ptCount val="1"/>
                <c:pt idx="0">
                  <c:v>Sales</c:v>
                </c:pt>
              </c:strCache>
            </c:strRef>
          </c:tx>
          <c:dPt>
            <c:idx val="0"/>
            <c:bubble3D val="0"/>
            <c:spPr>
              <a:solidFill>
                <a:schemeClr val="accent5">
                  <a:lumMod val="75000"/>
                </a:schemeClr>
              </a:solidFill>
              <a:ln w="19050">
                <a:solidFill>
                  <a:schemeClr val="lt1"/>
                </a:solidFill>
              </a:ln>
              <a:effectLst/>
            </c:spPr>
            <c:extLst>
              <c:ext xmlns:c16="http://schemas.microsoft.com/office/drawing/2014/chart" uri="{C3380CC4-5D6E-409C-BE32-E72D297353CC}">
                <c16:uniqueId val="{00000001-FC2A-4278-A2C0-1503149D29D5}"/>
              </c:ext>
            </c:extLst>
          </c:dPt>
          <c:dPt>
            <c:idx val="1"/>
            <c:bubble3D val="0"/>
            <c:spPr>
              <a:solidFill>
                <a:schemeClr val="accent5">
                  <a:lumMod val="50000"/>
                </a:schemeClr>
              </a:solidFill>
              <a:ln w="19050">
                <a:solidFill>
                  <a:schemeClr val="lt1"/>
                </a:solidFill>
              </a:ln>
              <a:effectLst/>
            </c:spPr>
            <c:extLst>
              <c:ext xmlns:c16="http://schemas.microsoft.com/office/drawing/2014/chart" uri="{C3380CC4-5D6E-409C-BE32-E72D297353CC}">
                <c16:uniqueId val="{00000003-FC2A-4278-A2C0-1503149D29D5}"/>
              </c:ext>
            </c:extLst>
          </c:dPt>
          <c:dPt>
            <c:idx val="2"/>
            <c:bubble3D val="0"/>
            <c:spPr>
              <a:solidFill>
                <a:schemeClr val="accent4">
                  <a:lumMod val="75000"/>
                </a:schemeClr>
              </a:solidFill>
              <a:ln w="19050">
                <a:solidFill>
                  <a:schemeClr val="lt1"/>
                </a:solidFill>
              </a:ln>
              <a:effectLst/>
            </c:spPr>
            <c:extLst>
              <c:ext xmlns:c16="http://schemas.microsoft.com/office/drawing/2014/chart" uri="{C3380CC4-5D6E-409C-BE32-E72D297353CC}">
                <c16:uniqueId val="{00000005-FC2A-4278-A2C0-1503149D29D5}"/>
              </c:ext>
            </c:extLst>
          </c:dPt>
          <c:cat>
            <c:strRef>
              <c:f>Sheet1!$A$2:$A$4</c:f>
              <c:strCache>
                <c:ptCount val="3"/>
                <c:pt idx="0">
                  <c:v>Panonska Hrvatska</c:v>
                </c:pt>
                <c:pt idx="1">
                  <c:v>Jadranska Hrvatska</c:v>
                </c:pt>
                <c:pt idx="2">
                  <c:v>Sjeverna Hrvatska</c:v>
                </c:pt>
              </c:strCache>
            </c:strRef>
          </c:cat>
          <c:val>
            <c:numRef>
              <c:f>Sheet1!$B$2:$B$4</c:f>
              <c:numCache>
                <c:formatCode>General</c:formatCode>
                <c:ptCount val="3"/>
                <c:pt idx="0">
                  <c:v>4</c:v>
                </c:pt>
                <c:pt idx="1">
                  <c:v>4</c:v>
                </c:pt>
                <c:pt idx="2">
                  <c:v>2</c:v>
                </c:pt>
              </c:numCache>
            </c:numRef>
          </c:val>
          <c:extLst>
            <c:ext xmlns:c16="http://schemas.microsoft.com/office/drawing/2014/chart" uri="{C3380CC4-5D6E-409C-BE32-E72D297353CC}">
              <c16:uniqueId val="{00000006-FC2A-4278-A2C0-1503149D29D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NL"/>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mn-lt"/>
                <a:ea typeface="+mn-ea"/>
                <a:cs typeface="+mn-cs"/>
              </a:defRPr>
            </a:pPr>
            <a:r>
              <a:rPr lang="en-US" sz="1200" b="1" noProof="0">
                <a:effectLst/>
              </a:rPr>
              <a:t>Strategic</a:t>
            </a:r>
            <a:r>
              <a:rPr lang="en-US" sz="1200" b="1" baseline="0" noProof="0">
                <a:effectLst/>
              </a:rPr>
              <a:t> partnership for innovation support</a:t>
            </a:r>
            <a:endParaRPr lang="en-US" sz="1200" b="1" noProof="0">
              <a:effectLst/>
            </a:endParaRP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mn-lt"/>
              <a:ea typeface="+mn-ea"/>
              <a:cs typeface="+mn-cs"/>
            </a:defRPr>
          </a:pPr>
          <a:endParaRPr lang="en-NL"/>
        </a:p>
      </c:txPr>
    </c:title>
    <c:autoTitleDeleted val="0"/>
    <c:plotArea>
      <c:layout/>
      <c:pieChart>
        <c:varyColors val="1"/>
        <c:ser>
          <c:idx val="0"/>
          <c:order val="0"/>
          <c:tx>
            <c:strRef>
              <c:f>Sheet1!$B$1</c:f>
              <c:strCache>
                <c:ptCount val="1"/>
                <c:pt idx="0">
                  <c:v>Sales</c:v>
                </c:pt>
              </c:strCache>
            </c:strRef>
          </c:tx>
          <c:dPt>
            <c:idx val="0"/>
            <c:bubble3D val="0"/>
            <c:spPr>
              <a:solidFill>
                <a:schemeClr val="accent5">
                  <a:lumMod val="75000"/>
                </a:schemeClr>
              </a:solidFill>
              <a:ln w="19050">
                <a:solidFill>
                  <a:schemeClr val="lt1"/>
                </a:solidFill>
              </a:ln>
              <a:effectLst/>
            </c:spPr>
            <c:extLst>
              <c:ext xmlns:c16="http://schemas.microsoft.com/office/drawing/2014/chart" uri="{C3380CC4-5D6E-409C-BE32-E72D297353CC}">
                <c16:uniqueId val="{00000001-01E2-4658-8D0E-2550F837ABE4}"/>
              </c:ext>
            </c:extLst>
          </c:dPt>
          <c:dPt>
            <c:idx val="1"/>
            <c:bubble3D val="0"/>
            <c:spPr>
              <a:solidFill>
                <a:schemeClr val="accent5">
                  <a:lumMod val="50000"/>
                </a:schemeClr>
              </a:solidFill>
              <a:ln w="19050">
                <a:solidFill>
                  <a:schemeClr val="lt1"/>
                </a:solidFill>
              </a:ln>
              <a:effectLst/>
            </c:spPr>
            <c:extLst>
              <c:ext xmlns:c16="http://schemas.microsoft.com/office/drawing/2014/chart" uri="{C3380CC4-5D6E-409C-BE32-E72D297353CC}">
                <c16:uniqueId val="{00000003-01E2-4658-8D0E-2550F837ABE4}"/>
              </c:ext>
            </c:extLst>
          </c:dPt>
          <c:dPt>
            <c:idx val="2"/>
            <c:bubble3D val="0"/>
            <c:spPr>
              <a:solidFill>
                <a:schemeClr val="accent4">
                  <a:lumMod val="75000"/>
                </a:schemeClr>
              </a:solidFill>
              <a:ln w="19050">
                <a:solidFill>
                  <a:schemeClr val="lt1"/>
                </a:solidFill>
              </a:ln>
              <a:effectLst/>
            </c:spPr>
            <c:extLst>
              <c:ext xmlns:c16="http://schemas.microsoft.com/office/drawing/2014/chart" uri="{C3380CC4-5D6E-409C-BE32-E72D297353CC}">
                <c16:uniqueId val="{00000005-01E2-4658-8D0E-2550F837ABE4}"/>
              </c:ext>
            </c:extLst>
          </c:dPt>
          <c:cat>
            <c:strRef>
              <c:f>Sheet1!$A$2:$A$4</c:f>
              <c:strCache>
                <c:ptCount val="3"/>
                <c:pt idx="0">
                  <c:v>Panonska Hrvatska</c:v>
                </c:pt>
                <c:pt idx="1">
                  <c:v>Jadranska Hrvatska</c:v>
                </c:pt>
                <c:pt idx="2">
                  <c:v>Sjeverna Hrvatska</c:v>
                </c:pt>
              </c:strCache>
            </c:strRef>
          </c:cat>
          <c:val>
            <c:numRef>
              <c:f>Sheet1!$B$2:$B$4</c:f>
              <c:numCache>
                <c:formatCode>General</c:formatCode>
                <c:ptCount val="3"/>
                <c:pt idx="0">
                  <c:v>140</c:v>
                </c:pt>
                <c:pt idx="1">
                  <c:v>105</c:v>
                </c:pt>
                <c:pt idx="2">
                  <c:v>75</c:v>
                </c:pt>
              </c:numCache>
            </c:numRef>
          </c:val>
          <c:extLst>
            <c:ext xmlns:c16="http://schemas.microsoft.com/office/drawing/2014/chart" uri="{C3380CC4-5D6E-409C-BE32-E72D297353CC}">
              <c16:uniqueId val="{00000006-01E2-4658-8D0E-2550F837ABE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NL"/>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mn-lt"/>
                <a:ea typeface="+mn-ea"/>
                <a:cs typeface="+mn-cs"/>
              </a:defRPr>
            </a:pPr>
            <a:r>
              <a:rPr lang="pl-PL" sz="1200" b="1"/>
              <a:t>SMEs</a:t>
            </a:r>
            <a:r>
              <a:rPr lang="pl-PL" sz="1200" b="1" baseline="0"/>
              <a:t> support</a:t>
            </a:r>
            <a:endParaRPr lang="pl-PL" sz="1200" b="1"/>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mn-lt"/>
              <a:ea typeface="+mn-ea"/>
              <a:cs typeface="+mn-cs"/>
            </a:defRPr>
          </a:pPr>
          <a:endParaRPr lang="en-NL"/>
        </a:p>
      </c:txPr>
    </c:title>
    <c:autoTitleDeleted val="0"/>
    <c:plotArea>
      <c:layout/>
      <c:pieChart>
        <c:varyColors val="1"/>
        <c:ser>
          <c:idx val="0"/>
          <c:order val="0"/>
          <c:tx>
            <c:strRef>
              <c:f>Sheet1!$B$1</c:f>
              <c:strCache>
                <c:ptCount val="1"/>
                <c:pt idx="0">
                  <c:v>Sales</c:v>
                </c:pt>
              </c:strCache>
            </c:strRef>
          </c:tx>
          <c:dPt>
            <c:idx val="0"/>
            <c:bubble3D val="0"/>
            <c:spPr>
              <a:solidFill>
                <a:schemeClr val="accent5">
                  <a:lumMod val="75000"/>
                </a:schemeClr>
              </a:solidFill>
              <a:ln w="19050">
                <a:solidFill>
                  <a:schemeClr val="lt1"/>
                </a:solidFill>
              </a:ln>
              <a:effectLst/>
            </c:spPr>
            <c:extLst>
              <c:ext xmlns:c16="http://schemas.microsoft.com/office/drawing/2014/chart" uri="{C3380CC4-5D6E-409C-BE32-E72D297353CC}">
                <c16:uniqueId val="{00000001-82E9-477D-B149-DF9B2EF0DD30}"/>
              </c:ext>
            </c:extLst>
          </c:dPt>
          <c:dPt>
            <c:idx val="1"/>
            <c:bubble3D val="0"/>
            <c:spPr>
              <a:solidFill>
                <a:schemeClr val="accent5">
                  <a:lumMod val="50000"/>
                </a:schemeClr>
              </a:solidFill>
              <a:ln w="19050">
                <a:solidFill>
                  <a:schemeClr val="lt1"/>
                </a:solidFill>
              </a:ln>
              <a:effectLst/>
            </c:spPr>
            <c:extLst>
              <c:ext xmlns:c16="http://schemas.microsoft.com/office/drawing/2014/chart" uri="{C3380CC4-5D6E-409C-BE32-E72D297353CC}">
                <c16:uniqueId val="{00000003-82E9-477D-B149-DF9B2EF0DD30}"/>
              </c:ext>
            </c:extLst>
          </c:dPt>
          <c:dPt>
            <c:idx val="2"/>
            <c:bubble3D val="0"/>
            <c:spPr>
              <a:solidFill>
                <a:schemeClr val="accent4">
                  <a:lumMod val="75000"/>
                </a:schemeClr>
              </a:solidFill>
              <a:ln w="19050">
                <a:solidFill>
                  <a:schemeClr val="lt1"/>
                </a:solidFill>
              </a:ln>
              <a:effectLst/>
            </c:spPr>
            <c:extLst>
              <c:ext xmlns:c16="http://schemas.microsoft.com/office/drawing/2014/chart" uri="{C3380CC4-5D6E-409C-BE32-E72D297353CC}">
                <c16:uniqueId val="{00000005-82E9-477D-B149-DF9B2EF0DD30}"/>
              </c:ext>
            </c:extLst>
          </c:dPt>
          <c:cat>
            <c:strRef>
              <c:f>Sheet1!$A$2:$A$4</c:f>
              <c:strCache>
                <c:ptCount val="3"/>
                <c:pt idx="0">
                  <c:v>Panonska Hrvatska</c:v>
                </c:pt>
                <c:pt idx="1">
                  <c:v>Jadranska Hrvatska</c:v>
                </c:pt>
                <c:pt idx="2">
                  <c:v>Sjeverna Hrvatska</c:v>
                </c:pt>
              </c:strCache>
            </c:strRef>
          </c:cat>
          <c:val>
            <c:numRef>
              <c:f>Sheet1!$B$2:$B$4</c:f>
              <c:numCache>
                <c:formatCode>General</c:formatCode>
                <c:ptCount val="3"/>
                <c:pt idx="0">
                  <c:v>48</c:v>
                </c:pt>
                <c:pt idx="1">
                  <c:v>24</c:v>
                </c:pt>
                <c:pt idx="2">
                  <c:v>18</c:v>
                </c:pt>
              </c:numCache>
            </c:numRef>
          </c:val>
          <c:extLst>
            <c:ext xmlns:c16="http://schemas.microsoft.com/office/drawing/2014/chart" uri="{C3380CC4-5D6E-409C-BE32-E72D297353CC}">
              <c16:uniqueId val="{00000006-82E9-477D-B149-DF9B2EF0DD30}"/>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NL"/>
    </a:p>
  </c:txPr>
  <c:externalData r:id="rId3">
    <c:autoUpdate val="0"/>
  </c:externalData>
  <c:userShapes r:id="rId4"/>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mn-lt"/>
                <a:ea typeface="+mn-ea"/>
                <a:cs typeface="+mn-cs"/>
              </a:defRPr>
            </a:pPr>
            <a:r>
              <a:rPr lang="pl-PL" sz="1200" b="1"/>
              <a:t>Smart</a:t>
            </a:r>
            <a:r>
              <a:rPr lang="pl-PL" sz="1200" b="1" baseline="0"/>
              <a:t> skills development support</a:t>
            </a:r>
            <a:endParaRPr lang="pl-PL" sz="1200" b="1"/>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mn-lt"/>
              <a:ea typeface="+mn-ea"/>
              <a:cs typeface="+mn-cs"/>
            </a:defRPr>
          </a:pPr>
          <a:endParaRPr lang="en-NL"/>
        </a:p>
      </c:txPr>
    </c:title>
    <c:autoTitleDeleted val="0"/>
    <c:plotArea>
      <c:layout/>
      <c:pieChart>
        <c:varyColors val="1"/>
        <c:ser>
          <c:idx val="0"/>
          <c:order val="0"/>
          <c:tx>
            <c:strRef>
              <c:f>Sheet1!$B$1</c:f>
              <c:strCache>
                <c:ptCount val="1"/>
                <c:pt idx="0">
                  <c:v>Sales</c:v>
                </c:pt>
              </c:strCache>
            </c:strRef>
          </c:tx>
          <c:dPt>
            <c:idx val="0"/>
            <c:bubble3D val="0"/>
            <c:spPr>
              <a:solidFill>
                <a:schemeClr val="accent5">
                  <a:lumMod val="75000"/>
                </a:schemeClr>
              </a:solidFill>
              <a:ln w="19050">
                <a:solidFill>
                  <a:schemeClr val="lt1"/>
                </a:solidFill>
              </a:ln>
              <a:effectLst/>
            </c:spPr>
            <c:extLst>
              <c:ext xmlns:c16="http://schemas.microsoft.com/office/drawing/2014/chart" uri="{C3380CC4-5D6E-409C-BE32-E72D297353CC}">
                <c16:uniqueId val="{00000001-646A-401B-8B8F-1B8A7C6E9B99}"/>
              </c:ext>
            </c:extLst>
          </c:dPt>
          <c:dPt>
            <c:idx val="1"/>
            <c:bubble3D val="0"/>
            <c:spPr>
              <a:solidFill>
                <a:schemeClr val="accent5">
                  <a:lumMod val="50000"/>
                </a:schemeClr>
              </a:solidFill>
              <a:ln w="19050">
                <a:solidFill>
                  <a:schemeClr val="lt1"/>
                </a:solidFill>
              </a:ln>
              <a:effectLst/>
            </c:spPr>
            <c:extLst>
              <c:ext xmlns:c16="http://schemas.microsoft.com/office/drawing/2014/chart" uri="{C3380CC4-5D6E-409C-BE32-E72D297353CC}">
                <c16:uniqueId val="{00000003-646A-401B-8B8F-1B8A7C6E9B99}"/>
              </c:ext>
            </c:extLst>
          </c:dPt>
          <c:dPt>
            <c:idx val="2"/>
            <c:bubble3D val="0"/>
            <c:spPr>
              <a:solidFill>
                <a:schemeClr val="accent4">
                  <a:lumMod val="75000"/>
                </a:schemeClr>
              </a:solidFill>
              <a:ln w="19050">
                <a:solidFill>
                  <a:schemeClr val="lt1"/>
                </a:solidFill>
              </a:ln>
              <a:effectLst/>
            </c:spPr>
            <c:extLst>
              <c:ext xmlns:c16="http://schemas.microsoft.com/office/drawing/2014/chart" uri="{C3380CC4-5D6E-409C-BE32-E72D297353CC}">
                <c16:uniqueId val="{00000005-646A-401B-8B8F-1B8A7C6E9B99}"/>
              </c:ext>
            </c:extLst>
          </c:dPt>
          <c:cat>
            <c:strRef>
              <c:f>Sheet1!$A$2:$A$4</c:f>
              <c:strCache>
                <c:ptCount val="3"/>
                <c:pt idx="0">
                  <c:v>Panonska Hrvatska</c:v>
                </c:pt>
                <c:pt idx="1">
                  <c:v>Jadranska Hrvatska</c:v>
                </c:pt>
                <c:pt idx="2">
                  <c:v>Sjeverna Hrvatska</c:v>
                </c:pt>
              </c:strCache>
            </c:strRef>
          </c:cat>
          <c:val>
            <c:numRef>
              <c:f>Sheet1!$B$2:$B$4</c:f>
              <c:numCache>
                <c:formatCode>General</c:formatCode>
                <c:ptCount val="3"/>
                <c:pt idx="0">
                  <c:v>6</c:v>
                </c:pt>
                <c:pt idx="1">
                  <c:v>5</c:v>
                </c:pt>
                <c:pt idx="2">
                  <c:v>4</c:v>
                </c:pt>
              </c:numCache>
            </c:numRef>
          </c:val>
          <c:extLst>
            <c:ext xmlns:c16="http://schemas.microsoft.com/office/drawing/2014/chart" uri="{C3380CC4-5D6E-409C-BE32-E72D297353CC}">
              <c16:uniqueId val="{00000006-646A-401B-8B8F-1B8A7C6E9B99}"/>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NL"/>
    </a:p>
  </c:txPr>
  <c:externalData r:id="rId3">
    <c:autoUpdate val="0"/>
  </c:externalData>
  <c:userShapes r:id="rId4"/>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0.92122423919133478"/>
        </c:manualLayout>
      </c:layout>
      <c:barChart>
        <c:barDir val="col"/>
        <c:grouping val="clustered"/>
        <c:varyColors val="0"/>
        <c:ser>
          <c:idx val="0"/>
          <c:order val="0"/>
          <c:tx>
            <c:strRef>
              <c:f>Лист1!$B$1</c:f>
              <c:strCache>
                <c:ptCount val="1"/>
                <c:pt idx="0">
                  <c:v>Cost</c:v>
                </c:pt>
              </c:strCache>
            </c:strRef>
          </c:tx>
          <c:spPr>
            <a:gradFill flip="none" rotWithShape="1">
              <a:gsLst>
                <a:gs pos="0">
                  <a:schemeClr val="accent1"/>
                </a:gs>
                <a:gs pos="75000">
                  <a:schemeClr val="accent1">
                    <a:lumMod val="60000"/>
                    <a:lumOff val="40000"/>
                  </a:schemeClr>
                </a:gs>
                <a:gs pos="51000">
                  <a:schemeClr val="accent1">
                    <a:alpha val="75000"/>
                  </a:schemeClr>
                </a:gs>
                <a:gs pos="100000">
                  <a:schemeClr val="accent1">
                    <a:lumMod val="20000"/>
                    <a:lumOff val="80000"/>
                    <a:alpha val="15000"/>
                  </a:schemeClr>
                </a:gs>
              </a:gsLst>
              <a:lin ang="5400000" scaled="0"/>
            </a:gradFill>
            <a:ln>
              <a:noFill/>
            </a:ln>
            <a:effectLst/>
          </c:spPr>
          <c:invertIfNegative val="0"/>
          <c:dLbls>
            <c:dLbl>
              <c:idx val="0"/>
              <c:tx>
                <c:rich>
                  <a:bodyPr rot="-540000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r>
                      <a:rPr lang="en-US" sz="1600" b="0">
                        <a:solidFill>
                          <a:schemeClr val="tx1"/>
                        </a:solidFill>
                      </a:rPr>
                      <a:t>Cost 50-70 M EUR</a:t>
                    </a:r>
                  </a:p>
                </c:rich>
              </c:tx>
              <c:spPr>
                <a:noFill/>
                <a:ln>
                  <a:noFill/>
                </a:ln>
                <a:effectLst/>
              </c:spPr>
              <c:dLblPos val="inEnd"/>
              <c:showLegendKey val="0"/>
              <c:showVal val="1"/>
              <c:showCatName val="0"/>
              <c:showSerName val="0"/>
              <c:showPercent val="0"/>
              <c:showBubbleSize val="0"/>
              <c:separator>, </c:separator>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0-EF77-41F3-A43B-0560C4B2383E}"/>
                </c:ext>
              </c:extLst>
            </c:dLbl>
            <c:dLbl>
              <c:idx val="1"/>
              <c:tx>
                <c:rich>
                  <a:bodyPr/>
                  <a:lstStyle/>
                  <a:p>
                    <a:r>
                      <a:rPr lang="en-US" sz="1600"/>
                      <a:t>Cost 1,5-2 M EUR</a:t>
                    </a:r>
                  </a:p>
                </c:rich>
              </c:tx>
              <c:dLblPos val="outEnd"/>
              <c:showLegendKey val="0"/>
              <c:showVal val="1"/>
              <c:showCatName val="0"/>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01-EF77-41F3-A43B-0560C4B2383E}"/>
                </c:ext>
              </c:extLst>
            </c:dLbl>
            <c:spPr>
              <a:noFill/>
              <a:ln>
                <a:noFill/>
              </a:ln>
              <a:effectLst/>
            </c:spPr>
            <c:txPr>
              <a:bodyPr rot="-540000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NL"/>
              </a:p>
            </c:txPr>
            <c:dLblPos val="in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Лист1!$A$2:$A$5</c:f>
              <c:strCache>
                <c:ptCount val="2"/>
                <c:pt idx="0">
                  <c:v>Classical renovation</c:v>
                </c:pt>
                <c:pt idx="1">
                  <c:v>LightMirror consortium</c:v>
                </c:pt>
              </c:strCache>
            </c:strRef>
          </c:cat>
          <c:val>
            <c:numRef>
              <c:f>Лист1!$B$2:$B$5</c:f>
              <c:numCache>
                <c:formatCode>General</c:formatCode>
                <c:ptCount val="4"/>
                <c:pt idx="0">
                  <c:v>14.5</c:v>
                </c:pt>
                <c:pt idx="1">
                  <c:v>1.5</c:v>
                </c:pt>
              </c:numCache>
            </c:numRef>
          </c:val>
          <c:extLst>
            <c:ext xmlns:c16="http://schemas.microsoft.com/office/drawing/2014/chart" uri="{C3380CC4-5D6E-409C-BE32-E72D297353CC}">
              <c16:uniqueId val="{00000002-EF77-41F3-A43B-0560C4B2383E}"/>
            </c:ext>
          </c:extLst>
        </c:ser>
        <c:ser>
          <c:idx val="1"/>
          <c:order val="1"/>
          <c:tx>
            <c:strRef>
              <c:f>Лист1!$C$1</c:f>
              <c:strCache>
                <c:ptCount val="1"/>
                <c:pt idx="0">
                  <c:v>Constraction work</c:v>
                </c:pt>
              </c:strCache>
            </c:strRef>
          </c:tx>
          <c:spPr>
            <a:gradFill flip="none" rotWithShape="1">
              <a:gsLst>
                <a:gs pos="0">
                  <a:schemeClr val="accent2"/>
                </a:gs>
                <a:gs pos="75000">
                  <a:schemeClr val="accent2">
                    <a:lumMod val="60000"/>
                    <a:lumOff val="40000"/>
                  </a:schemeClr>
                </a:gs>
                <a:gs pos="51000">
                  <a:schemeClr val="accent2">
                    <a:alpha val="75000"/>
                  </a:schemeClr>
                </a:gs>
                <a:gs pos="100000">
                  <a:schemeClr val="accent2">
                    <a:lumMod val="20000"/>
                    <a:lumOff val="80000"/>
                    <a:alpha val="15000"/>
                  </a:schemeClr>
                </a:gs>
              </a:gsLst>
              <a:lin ang="5400000" scaled="0"/>
            </a:gradFill>
            <a:ln>
              <a:noFill/>
            </a:ln>
            <a:effectLst/>
          </c:spPr>
          <c:invertIfNegative val="0"/>
          <c:dLbls>
            <c:dLbl>
              <c:idx val="0"/>
              <c:tx>
                <c:rich>
                  <a:bodyPr rot="-5400000" spcFirstLastPara="1" vertOverflow="ellipsis" vert="horz" wrap="none" lIns="38100" tIns="19050" rIns="38100" bIns="19050" anchor="ctr" anchorCtr="1">
                    <a:spAutoFit/>
                  </a:bodyPr>
                  <a:lstStyle/>
                  <a:p>
                    <a:pPr>
                      <a:defRPr sz="1600" b="0" i="0" u="none" strike="noStrike" kern="1200" baseline="0">
                        <a:solidFill>
                          <a:schemeClr val="tx1"/>
                        </a:solidFill>
                        <a:latin typeface="+mn-lt"/>
                        <a:ea typeface="+mn-ea"/>
                        <a:cs typeface="+mn-cs"/>
                      </a:defRPr>
                    </a:pPr>
                    <a:r>
                      <a:rPr lang="en-US" sz="1600" b="0">
                        <a:solidFill>
                          <a:schemeClr val="tx1"/>
                        </a:solidFill>
                      </a:rPr>
                      <a:t>Construction work 6-12 months</a:t>
                    </a:r>
                  </a:p>
                </c:rich>
              </c:tx>
              <c:spPr>
                <a:noFill/>
                <a:ln>
                  <a:noFill/>
                </a:ln>
                <a:effectLst/>
              </c:spPr>
              <c:dLblPos val="in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3-EF77-41F3-A43B-0560C4B2383E}"/>
                </c:ext>
              </c:extLst>
            </c:dLbl>
            <c:dLbl>
              <c:idx val="1"/>
              <c:tx>
                <c:rich>
                  <a:bodyPr rot="-5400000" spcFirstLastPara="1" vertOverflow="ellipsis" vert="horz" wrap="none" lIns="38100" tIns="19050" rIns="38100" bIns="19050" anchor="ctr" anchorCtr="1">
                    <a:spAutoFit/>
                  </a:bodyPr>
                  <a:lstStyle/>
                  <a:p>
                    <a:pPr>
                      <a:defRPr sz="1600" b="0" i="0" u="none" strike="noStrike" kern="1200" baseline="0">
                        <a:solidFill>
                          <a:schemeClr val="tx1"/>
                        </a:solidFill>
                        <a:latin typeface="+mn-lt"/>
                        <a:ea typeface="+mn-ea"/>
                        <a:cs typeface="+mn-cs"/>
                      </a:defRPr>
                    </a:pPr>
                    <a:r>
                      <a:rPr lang="en-US" sz="1600" b="0">
                        <a:solidFill>
                          <a:schemeClr val="tx1"/>
                        </a:solidFill>
                      </a:rPr>
                      <a:t>Construction work 1-2 weeks</a:t>
                    </a:r>
                  </a:p>
                </c:rich>
              </c:tx>
              <c:spPr>
                <a:noFill/>
                <a:ln>
                  <a:noFill/>
                </a:ln>
                <a:effectLst/>
              </c:sp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showDataLabelsRange val="0"/>
                </c:ext>
                <c:ext xmlns:c16="http://schemas.microsoft.com/office/drawing/2014/chart" uri="{C3380CC4-5D6E-409C-BE32-E72D297353CC}">
                  <c16:uniqueId val="{00000004-EF77-41F3-A43B-0560C4B2383E}"/>
                </c:ext>
              </c:extLst>
            </c:dLbl>
            <c:spPr>
              <a:noFill/>
              <a:ln>
                <a:noFill/>
              </a:ln>
              <a:effectLst/>
            </c:spPr>
            <c:txPr>
              <a:bodyPr rot="-5400000" spcFirstLastPara="1" vertOverflow="ellipsis" vert="horz" wrap="non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NL"/>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Лист1!$A$2:$A$5</c:f>
              <c:strCache>
                <c:ptCount val="2"/>
                <c:pt idx="0">
                  <c:v>Classical renovation</c:v>
                </c:pt>
                <c:pt idx="1">
                  <c:v>LightMirror consortium</c:v>
                </c:pt>
              </c:strCache>
            </c:strRef>
          </c:cat>
          <c:val>
            <c:numRef>
              <c:f>Лист1!$C$2:$C$5</c:f>
              <c:numCache>
                <c:formatCode>General</c:formatCode>
                <c:ptCount val="4"/>
                <c:pt idx="0">
                  <c:v>19</c:v>
                </c:pt>
                <c:pt idx="1">
                  <c:v>1.8</c:v>
                </c:pt>
              </c:numCache>
            </c:numRef>
          </c:val>
          <c:extLst>
            <c:ext xmlns:c16="http://schemas.microsoft.com/office/drawing/2014/chart" uri="{C3380CC4-5D6E-409C-BE32-E72D297353CC}">
              <c16:uniqueId val="{00000005-EF77-41F3-A43B-0560C4B2383E}"/>
            </c:ext>
          </c:extLst>
        </c:ser>
        <c:ser>
          <c:idx val="2"/>
          <c:order val="2"/>
          <c:tx>
            <c:strRef>
              <c:f>Лист1!$D$1</c:f>
              <c:strCache>
                <c:ptCount val="1"/>
                <c:pt idx="0">
                  <c:v>CO2</c:v>
                </c:pt>
              </c:strCache>
            </c:strRef>
          </c:tx>
          <c:spPr>
            <a:gradFill flip="none" rotWithShape="1">
              <a:gsLst>
                <a:gs pos="30000">
                  <a:srgbClr val="A2CA8A"/>
                </a:gs>
                <a:gs pos="75000">
                  <a:schemeClr val="accent6">
                    <a:lumMod val="40000"/>
                    <a:lumOff val="60000"/>
                  </a:schemeClr>
                </a:gs>
                <a:gs pos="51000">
                  <a:schemeClr val="accent6">
                    <a:lumMod val="60000"/>
                    <a:lumOff val="40000"/>
                    <a:alpha val="75000"/>
                  </a:schemeClr>
                </a:gs>
                <a:gs pos="100000">
                  <a:schemeClr val="accent6">
                    <a:lumMod val="60000"/>
                    <a:lumOff val="40000"/>
                    <a:alpha val="15000"/>
                  </a:schemeClr>
                </a:gs>
              </a:gsLst>
              <a:lin ang="5400000" scaled="0"/>
            </a:gradFill>
            <a:ln>
              <a:noFill/>
            </a:ln>
            <a:effectLst/>
          </c:spPr>
          <c:invertIfNegative val="0"/>
          <c:dLbls>
            <c:dLbl>
              <c:idx val="0"/>
              <c:tx>
                <c:rich>
                  <a:bodyPr rot="-540000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r>
                      <a:rPr lang="en-US" sz="1600" b="0">
                        <a:solidFill>
                          <a:schemeClr val="tx1"/>
                        </a:solidFill>
                      </a:rPr>
                      <a:t>Materials 6000t</a:t>
                    </a:r>
                  </a:p>
                </c:rich>
              </c:tx>
              <c:spPr>
                <a:noFill/>
                <a:ln>
                  <a:noFill/>
                </a:ln>
                <a:effectLst/>
              </c:sp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EF77-41F3-A43B-0560C4B2383E}"/>
                </c:ext>
              </c:extLst>
            </c:dLbl>
            <c:dLbl>
              <c:idx val="1"/>
              <c:tx>
                <c:rich>
                  <a:bodyPr rot="-540000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r>
                      <a:rPr lang="en-US" sz="1600" b="0">
                        <a:solidFill>
                          <a:schemeClr val="tx1"/>
                        </a:solidFill>
                      </a:rPr>
                      <a:t>Materials 5t</a:t>
                    </a:r>
                  </a:p>
                </c:rich>
              </c:tx>
              <c:spPr>
                <a:noFill/>
                <a:ln>
                  <a:noFill/>
                </a:ln>
                <a:effectLst/>
              </c:spPr>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EF77-41F3-A43B-0560C4B2383E}"/>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mn-lt"/>
                    <a:ea typeface="+mn-ea"/>
                    <a:cs typeface="+mn-cs"/>
                  </a:defRPr>
                </a:pPr>
                <a:endParaRPr lang="en-NL"/>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Лист1!$A$2:$A$5</c:f>
              <c:strCache>
                <c:ptCount val="2"/>
                <c:pt idx="0">
                  <c:v>Classical renovation</c:v>
                </c:pt>
                <c:pt idx="1">
                  <c:v>LightMirror consortium</c:v>
                </c:pt>
              </c:strCache>
            </c:strRef>
          </c:cat>
          <c:val>
            <c:numRef>
              <c:f>Лист1!$D$2:$D$5</c:f>
              <c:numCache>
                <c:formatCode>General</c:formatCode>
                <c:ptCount val="4"/>
                <c:pt idx="0">
                  <c:v>13</c:v>
                </c:pt>
                <c:pt idx="1">
                  <c:v>0.33</c:v>
                </c:pt>
              </c:numCache>
            </c:numRef>
          </c:val>
          <c:extLst>
            <c:ext xmlns:c16="http://schemas.microsoft.com/office/drawing/2014/chart" uri="{C3380CC4-5D6E-409C-BE32-E72D297353CC}">
              <c16:uniqueId val="{00000008-EF77-41F3-A43B-0560C4B2383E}"/>
            </c:ext>
          </c:extLst>
        </c:ser>
        <c:dLbls>
          <c:dLblPos val="inEnd"/>
          <c:showLegendKey val="0"/>
          <c:showVal val="1"/>
          <c:showCatName val="0"/>
          <c:showSerName val="0"/>
          <c:showPercent val="0"/>
          <c:showBubbleSize val="0"/>
        </c:dLbls>
        <c:gapWidth val="355"/>
        <c:overlap val="-70"/>
        <c:axId val="637849407"/>
        <c:axId val="637851055"/>
      </c:barChart>
      <c:catAx>
        <c:axId val="637849407"/>
        <c:scaling>
          <c:orientation val="minMax"/>
        </c:scaling>
        <c:delete val="0"/>
        <c:axPos val="b"/>
        <c:numFmt formatCode="@" sourceLinked="0"/>
        <c:majorTickMark val="none"/>
        <c:minorTickMark val="none"/>
        <c:tickLblPos val="nextTo"/>
        <c:spPr>
          <a:noFill/>
          <a:ln w="9525" cap="flat" cmpd="sng" algn="ctr">
            <a:solidFill>
              <a:srgbClr val="7030A0"/>
            </a:solidFill>
            <a:round/>
          </a:ln>
          <a:effectLst/>
        </c:spPr>
        <c:txPr>
          <a:bodyPr rot="-6000000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en-NL"/>
          </a:p>
        </c:txPr>
        <c:crossAx val="637851055"/>
        <c:crosses val="autoZero"/>
        <c:auto val="1"/>
        <c:lblAlgn val="ctr"/>
        <c:lblOffset val="100"/>
        <c:noMultiLvlLbl val="0"/>
      </c:catAx>
      <c:valAx>
        <c:axId val="637851055"/>
        <c:scaling>
          <c:orientation val="minMax"/>
        </c:scaling>
        <c:delete val="1"/>
        <c:axPos val="l"/>
        <c:numFmt formatCode="General" sourceLinked="1"/>
        <c:majorTickMark val="none"/>
        <c:minorTickMark val="none"/>
        <c:tickLblPos val="nextTo"/>
        <c:crossAx val="637849407"/>
        <c:crosses val="autoZero"/>
        <c:crossBetween val="between"/>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NL"/>
    </a:p>
  </c:txPr>
  <c:externalData r:id="rId1">
    <c:autoUpdate val="0"/>
  </c:externalData>
  <c:userShapes r:id="rId2"/>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8" Type="http://schemas.openxmlformats.org/officeDocument/2006/relationships/image" Target="../media/image61.svg"/><Relationship Id="rId3" Type="http://schemas.openxmlformats.org/officeDocument/2006/relationships/image" Target="../media/image56.png"/><Relationship Id="rId7" Type="http://schemas.openxmlformats.org/officeDocument/2006/relationships/image" Target="../media/image60.png"/><Relationship Id="rId2" Type="http://schemas.openxmlformats.org/officeDocument/2006/relationships/image" Target="../media/image55.svg"/><Relationship Id="rId1" Type="http://schemas.openxmlformats.org/officeDocument/2006/relationships/image" Target="../media/image54.png"/><Relationship Id="rId6" Type="http://schemas.openxmlformats.org/officeDocument/2006/relationships/image" Target="../media/image59.svg"/><Relationship Id="rId5" Type="http://schemas.openxmlformats.org/officeDocument/2006/relationships/image" Target="../media/image58.png"/><Relationship Id="rId4" Type="http://schemas.openxmlformats.org/officeDocument/2006/relationships/image" Target="../media/image57.svg"/></Relationships>
</file>

<file path=ppt/diagrams/_rels/data4.xml.rels><?xml version="1.0" encoding="UTF-8" standalone="yes"?>
<Relationships xmlns="http://schemas.openxmlformats.org/package/2006/relationships"><Relationship Id="rId1" Type="http://schemas.openxmlformats.org/officeDocument/2006/relationships/image" Target="../media/image65.png"/></Relationships>
</file>

<file path=ppt/diagrams/_rels/drawing1.xml.rels><?xml version="1.0" encoding="UTF-8" standalone="yes"?>
<Relationships xmlns="http://schemas.openxmlformats.org/package/2006/relationships"><Relationship Id="rId8" Type="http://schemas.openxmlformats.org/officeDocument/2006/relationships/image" Target="../media/image61.svg"/><Relationship Id="rId3" Type="http://schemas.openxmlformats.org/officeDocument/2006/relationships/image" Target="../media/image56.png"/><Relationship Id="rId7" Type="http://schemas.openxmlformats.org/officeDocument/2006/relationships/image" Target="../media/image60.png"/><Relationship Id="rId2" Type="http://schemas.openxmlformats.org/officeDocument/2006/relationships/image" Target="../media/image55.svg"/><Relationship Id="rId1" Type="http://schemas.openxmlformats.org/officeDocument/2006/relationships/image" Target="../media/image54.png"/><Relationship Id="rId6" Type="http://schemas.openxmlformats.org/officeDocument/2006/relationships/image" Target="../media/image59.svg"/><Relationship Id="rId5" Type="http://schemas.openxmlformats.org/officeDocument/2006/relationships/image" Target="../media/image58.png"/><Relationship Id="rId4" Type="http://schemas.openxmlformats.org/officeDocument/2006/relationships/image" Target="../media/image57.svg"/></Relationships>
</file>

<file path=ppt/diagrams/_rels/drawing4.xml.rels><?xml version="1.0" encoding="UTF-8" standalone="yes"?>
<Relationships xmlns="http://schemas.openxmlformats.org/package/2006/relationships"><Relationship Id="rId1" Type="http://schemas.openxmlformats.org/officeDocument/2006/relationships/image" Target="../media/image65.png"/></Relationships>
</file>

<file path=ppt/diagrams/colors1.xml><?xml version="1.0" encoding="utf-8"?>
<dgm:colorsDef xmlns:dgm="http://schemas.openxmlformats.org/drawingml/2006/diagram" xmlns:a="http://schemas.openxmlformats.org/drawingml/2006/main" uniqueId="urn:microsoft.com/office/officeart/2018/5/colors/Iconchunking_colored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accent2">
        <a:alpha val="0"/>
      </a:schemeClr>
    </dgm:fillClrLst>
    <dgm:linClrLst meth="repeat">
      <a:schemeClr val="accent2">
        <a:alpha val="0"/>
      </a:schemeClr>
    </dgm:linClrLst>
    <dgm:effectClrLst/>
    <dgm:txLinClrLst/>
    <dgm:txFillClrLst meth="repeat">
      <a:schemeClr val="accent2"/>
      <a:schemeClr val="accent3"/>
      <a:schemeClr val="accent4"/>
      <a:schemeClr val="accent5"/>
      <a:schemeClr val="accent6"/>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2BFFA8B-FC3D-4A4E-85B2-A669D9D44A4A}" type="doc">
      <dgm:prSet loTypeId="urn:microsoft.com/office/officeart/2018/5/layout/IconCircleLabelList" loCatId="icon" qsTypeId="urn:microsoft.com/office/officeart/2005/8/quickstyle/simple1" qsCatId="simple" csTypeId="urn:microsoft.com/office/officeart/2018/5/colors/Iconchunking_coloredtext_colorful1" csCatId="colorful" phldr="1"/>
      <dgm:spPr/>
    </dgm:pt>
    <dgm:pt modelId="{01555991-8367-4B8A-8D4E-2A2DA5478FDF}">
      <dgm:prSet phldrT="[Text]"/>
      <dgm:spPr/>
      <dgm:t>
        <a:bodyPr/>
        <a:lstStyle/>
        <a:p>
          <a:pPr>
            <a:lnSpc>
              <a:spcPct val="100000"/>
            </a:lnSpc>
            <a:defRPr cap="all"/>
          </a:pPr>
          <a:r>
            <a:rPr lang="en-US" noProof="0">
              <a:solidFill>
                <a:schemeClr val="tx1"/>
              </a:solidFill>
            </a:rPr>
            <a:t>Dissemination and diffusion of innovation</a:t>
          </a:r>
        </a:p>
      </dgm:t>
    </dgm:pt>
    <dgm:pt modelId="{56BFA6D3-FF53-4DD2-A703-B137EB23C3B4}" type="parTrans" cxnId="{B4EBC2E3-5C4A-4A96-AE22-4F7F4333661C}">
      <dgm:prSet/>
      <dgm:spPr/>
      <dgm:t>
        <a:bodyPr/>
        <a:lstStyle/>
        <a:p>
          <a:endParaRPr lang="hr-HR"/>
        </a:p>
      </dgm:t>
    </dgm:pt>
    <dgm:pt modelId="{EB8FA00E-4397-4281-AF2C-163CCB084227}" type="sibTrans" cxnId="{B4EBC2E3-5C4A-4A96-AE22-4F7F4333661C}">
      <dgm:prSet/>
      <dgm:spPr/>
      <dgm:t>
        <a:bodyPr/>
        <a:lstStyle/>
        <a:p>
          <a:endParaRPr lang="hr-HR"/>
        </a:p>
      </dgm:t>
    </dgm:pt>
    <dgm:pt modelId="{A39B1437-62C6-4D82-B20D-246DBFDCA83D}">
      <dgm:prSet phldrT="[Text]"/>
      <dgm:spPr/>
      <dgm:t>
        <a:bodyPr/>
        <a:lstStyle/>
        <a:p>
          <a:pPr>
            <a:lnSpc>
              <a:spcPct val="100000"/>
            </a:lnSpc>
            <a:defRPr cap="all"/>
          </a:pPr>
          <a:r>
            <a:rPr lang="en-US" noProof="0" err="1">
              <a:solidFill>
                <a:schemeClr val="tx1"/>
              </a:solidFill>
            </a:rPr>
            <a:t>Promoti</a:t>
          </a:r>
          <a:r>
            <a:rPr lang="hr-HR" noProof="0">
              <a:solidFill>
                <a:schemeClr val="tx1"/>
              </a:solidFill>
            </a:rPr>
            <a:t>on </a:t>
          </a:r>
          <a:r>
            <a:rPr lang="hr-HR" noProof="0" err="1">
              <a:solidFill>
                <a:schemeClr val="tx1"/>
              </a:solidFill>
            </a:rPr>
            <a:t>of</a:t>
          </a:r>
          <a:r>
            <a:rPr lang="en-US" noProof="0">
              <a:solidFill>
                <a:schemeClr val="tx1"/>
              </a:solidFill>
            </a:rPr>
            <a:t> entrepreneurship and private sector investment </a:t>
          </a:r>
        </a:p>
      </dgm:t>
    </dgm:pt>
    <dgm:pt modelId="{C544A241-0EF2-4F36-ABD0-BEFC9A3DF097}" type="parTrans" cxnId="{92C5E1EF-336C-417E-B5D2-E57D330BFA06}">
      <dgm:prSet/>
      <dgm:spPr/>
      <dgm:t>
        <a:bodyPr/>
        <a:lstStyle/>
        <a:p>
          <a:endParaRPr lang="hr-HR"/>
        </a:p>
      </dgm:t>
    </dgm:pt>
    <dgm:pt modelId="{507C7270-B9B1-4233-8429-91CB6F98B6B4}" type="sibTrans" cxnId="{92C5E1EF-336C-417E-B5D2-E57D330BFA06}">
      <dgm:prSet/>
      <dgm:spPr/>
      <dgm:t>
        <a:bodyPr/>
        <a:lstStyle/>
        <a:p>
          <a:endParaRPr lang="hr-HR"/>
        </a:p>
      </dgm:t>
    </dgm:pt>
    <dgm:pt modelId="{BD2CF3B8-3CFD-4ACA-8C52-710510A74FF7}">
      <dgm:prSet phldrT="[Text]"/>
      <dgm:spPr/>
      <dgm:t>
        <a:bodyPr/>
        <a:lstStyle/>
        <a:p>
          <a:pPr>
            <a:lnSpc>
              <a:spcPct val="100000"/>
            </a:lnSpc>
            <a:defRPr cap="all"/>
          </a:pPr>
          <a:r>
            <a:rPr lang="en-US" noProof="0" err="1">
              <a:solidFill>
                <a:schemeClr val="tx1"/>
              </a:solidFill>
            </a:rPr>
            <a:t>Prepar</a:t>
          </a:r>
          <a:r>
            <a:rPr lang="hr-HR" noProof="0" err="1">
              <a:solidFill>
                <a:schemeClr val="tx1"/>
              </a:solidFill>
            </a:rPr>
            <a:t>ation</a:t>
          </a:r>
          <a:r>
            <a:rPr lang="en-US" noProof="0">
              <a:solidFill>
                <a:schemeClr val="tx1"/>
              </a:solidFill>
            </a:rPr>
            <a:t> for jobs in the future</a:t>
          </a:r>
        </a:p>
      </dgm:t>
    </dgm:pt>
    <dgm:pt modelId="{732EEBE1-4818-4FEE-9E08-B8AC49EF7222}" type="parTrans" cxnId="{0710C425-6551-4910-AC73-CDECCF403A9A}">
      <dgm:prSet/>
      <dgm:spPr/>
      <dgm:t>
        <a:bodyPr/>
        <a:lstStyle/>
        <a:p>
          <a:endParaRPr lang="hr-HR"/>
        </a:p>
      </dgm:t>
    </dgm:pt>
    <dgm:pt modelId="{75D8DD1C-AAB0-413E-8C08-991F04F43EA4}" type="sibTrans" cxnId="{0710C425-6551-4910-AC73-CDECCF403A9A}">
      <dgm:prSet/>
      <dgm:spPr/>
      <dgm:t>
        <a:bodyPr/>
        <a:lstStyle/>
        <a:p>
          <a:endParaRPr lang="hr-HR"/>
        </a:p>
      </dgm:t>
    </dgm:pt>
    <dgm:pt modelId="{FD07B993-C3DC-4115-855B-796800A1834E}">
      <dgm:prSet phldrT="[Text]"/>
      <dgm:spPr/>
      <dgm:t>
        <a:bodyPr/>
        <a:lstStyle/>
        <a:p>
          <a:pPr>
            <a:lnSpc>
              <a:spcPct val="100000"/>
            </a:lnSpc>
            <a:defRPr cap="all"/>
          </a:pPr>
          <a:r>
            <a:rPr lang="hr-HR" noProof="0">
              <a:solidFill>
                <a:schemeClr val="tx1"/>
              </a:solidFill>
            </a:rPr>
            <a:t>Green and digital </a:t>
          </a:r>
          <a:r>
            <a:rPr lang="hr-HR" noProof="0" err="1">
              <a:solidFill>
                <a:schemeClr val="tx1"/>
              </a:solidFill>
            </a:rPr>
            <a:t>transition</a:t>
          </a:r>
          <a:r>
            <a:rPr lang="hr-HR" noProof="0">
              <a:solidFill>
                <a:schemeClr val="tx1"/>
              </a:solidFill>
            </a:rPr>
            <a:t> (</a:t>
          </a:r>
          <a:r>
            <a:rPr lang="hr-HR" noProof="0" err="1">
              <a:solidFill>
                <a:schemeClr val="tx1"/>
              </a:solidFill>
            </a:rPr>
            <a:t>horizontal</a:t>
          </a:r>
          <a:r>
            <a:rPr lang="hr-HR" noProof="0">
              <a:solidFill>
                <a:schemeClr val="tx1"/>
              </a:solidFill>
            </a:rPr>
            <a:t> </a:t>
          </a:r>
          <a:r>
            <a:rPr lang="hr-HR" noProof="0" err="1">
              <a:solidFill>
                <a:schemeClr val="tx1"/>
              </a:solidFill>
            </a:rPr>
            <a:t>issues</a:t>
          </a:r>
          <a:r>
            <a:rPr lang="hr-HR" noProof="0">
              <a:solidFill>
                <a:schemeClr val="tx1"/>
              </a:solidFill>
            </a:rPr>
            <a:t>)</a:t>
          </a:r>
          <a:endParaRPr lang="en-US" noProof="0">
            <a:solidFill>
              <a:schemeClr val="tx1"/>
            </a:solidFill>
          </a:endParaRPr>
        </a:p>
      </dgm:t>
    </dgm:pt>
    <dgm:pt modelId="{7DFE54CF-3C09-414D-B5E1-B0208EDA5222}" type="parTrans" cxnId="{B357445E-69AC-41B2-A9DA-AB6BBB55722F}">
      <dgm:prSet/>
      <dgm:spPr/>
      <dgm:t>
        <a:bodyPr/>
        <a:lstStyle/>
        <a:p>
          <a:endParaRPr lang="hr-HR"/>
        </a:p>
      </dgm:t>
    </dgm:pt>
    <dgm:pt modelId="{A11289B5-C367-46C3-8277-FD2AE268748F}" type="sibTrans" cxnId="{B357445E-69AC-41B2-A9DA-AB6BBB55722F}">
      <dgm:prSet/>
      <dgm:spPr/>
      <dgm:t>
        <a:bodyPr/>
        <a:lstStyle/>
        <a:p>
          <a:endParaRPr lang="hr-HR"/>
        </a:p>
      </dgm:t>
    </dgm:pt>
    <dgm:pt modelId="{EAEE4A3C-7DA0-4964-AA3B-ADAD91D693CD}" type="pres">
      <dgm:prSet presAssocID="{62BFFA8B-FC3D-4A4E-85B2-A669D9D44A4A}" presName="root" presStyleCnt="0">
        <dgm:presLayoutVars>
          <dgm:dir/>
          <dgm:resizeHandles val="exact"/>
        </dgm:presLayoutVars>
      </dgm:prSet>
      <dgm:spPr/>
    </dgm:pt>
    <dgm:pt modelId="{842895FC-88EF-43DB-82C4-5B80272B2AC7}" type="pres">
      <dgm:prSet presAssocID="{01555991-8367-4B8A-8D4E-2A2DA5478FDF}" presName="compNode" presStyleCnt="0"/>
      <dgm:spPr/>
    </dgm:pt>
    <dgm:pt modelId="{906D48D5-0730-4CAA-B54F-90F1B873DD5E}" type="pres">
      <dgm:prSet presAssocID="{01555991-8367-4B8A-8D4E-2A2DA5478FDF}" presName="iconBgRect" presStyleLbl="bgShp" presStyleIdx="0" presStyleCnt="4"/>
      <dgm:spPr/>
    </dgm:pt>
    <dgm:pt modelId="{9AB14CCF-7BC8-479B-BF08-89E785B3D040}" type="pres">
      <dgm:prSet presAssocID="{01555991-8367-4B8A-8D4E-2A2DA5478FDF}" presName="iconRect" presStyleLbl="node1" presStyleIdx="0" presStyleCnt="4"/>
      <dgm:spPr>
        <a:blipFill>
          <a:blip xmlns:r="http://schemas.openxmlformats.org/officeDocument/2006/relationships" r:embed="rId1" cstate="email">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Lightbulb"/>
        </a:ext>
      </dgm:extLst>
    </dgm:pt>
    <dgm:pt modelId="{7E7598B9-73A0-4685-9B19-C5BB11B20392}" type="pres">
      <dgm:prSet presAssocID="{01555991-8367-4B8A-8D4E-2A2DA5478FDF}" presName="spaceRect" presStyleCnt="0"/>
      <dgm:spPr/>
    </dgm:pt>
    <dgm:pt modelId="{F5FAF2DB-3EFA-4C46-B31B-5B6367CC049B}" type="pres">
      <dgm:prSet presAssocID="{01555991-8367-4B8A-8D4E-2A2DA5478FDF}" presName="textRect" presStyleLbl="revTx" presStyleIdx="0" presStyleCnt="4">
        <dgm:presLayoutVars>
          <dgm:chMax val="1"/>
          <dgm:chPref val="1"/>
        </dgm:presLayoutVars>
      </dgm:prSet>
      <dgm:spPr/>
    </dgm:pt>
    <dgm:pt modelId="{D965B737-182A-4E79-9CCF-5B25856C643A}" type="pres">
      <dgm:prSet presAssocID="{EB8FA00E-4397-4281-AF2C-163CCB084227}" presName="sibTrans" presStyleCnt="0"/>
      <dgm:spPr/>
    </dgm:pt>
    <dgm:pt modelId="{963AAC47-A7FE-4E46-A8DA-31981BAF8116}" type="pres">
      <dgm:prSet presAssocID="{A39B1437-62C6-4D82-B20D-246DBFDCA83D}" presName="compNode" presStyleCnt="0"/>
      <dgm:spPr/>
    </dgm:pt>
    <dgm:pt modelId="{3E33A02C-962E-46C6-BEBB-1A65AD53F119}" type="pres">
      <dgm:prSet presAssocID="{A39B1437-62C6-4D82-B20D-246DBFDCA83D}" presName="iconBgRect" presStyleLbl="bgShp" presStyleIdx="1" presStyleCnt="4"/>
      <dgm:spPr/>
    </dgm:pt>
    <dgm:pt modelId="{DD72CF59-CF3E-47BD-A09C-753B08FDCDDA}" type="pres">
      <dgm:prSet presAssocID="{A39B1437-62C6-4D82-B20D-246DBFDCA83D}" presName="iconRect" presStyleLbl="node1" presStyleIdx="1" presStyleCnt="4"/>
      <dgm:spPr>
        <a:blipFill>
          <a:blip xmlns:r="http://schemas.openxmlformats.org/officeDocument/2006/relationships"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Handshake"/>
        </a:ext>
      </dgm:extLst>
    </dgm:pt>
    <dgm:pt modelId="{E8488DBC-FA21-4C66-881E-44C16FF3A511}" type="pres">
      <dgm:prSet presAssocID="{A39B1437-62C6-4D82-B20D-246DBFDCA83D}" presName="spaceRect" presStyleCnt="0"/>
      <dgm:spPr/>
    </dgm:pt>
    <dgm:pt modelId="{3D2632A6-F2E0-4634-B0BC-ED9137C8F376}" type="pres">
      <dgm:prSet presAssocID="{A39B1437-62C6-4D82-B20D-246DBFDCA83D}" presName="textRect" presStyleLbl="revTx" presStyleIdx="1" presStyleCnt="4">
        <dgm:presLayoutVars>
          <dgm:chMax val="1"/>
          <dgm:chPref val="1"/>
        </dgm:presLayoutVars>
      </dgm:prSet>
      <dgm:spPr/>
    </dgm:pt>
    <dgm:pt modelId="{3764891F-63B0-4E54-A3B4-31462B858A64}" type="pres">
      <dgm:prSet presAssocID="{507C7270-B9B1-4233-8429-91CB6F98B6B4}" presName="sibTrans" presStyleCnt="0"/>
      <dgm:spPr/>
    </dgm:pt>
    <dgm:pt modelId="{21642BF7-74B9-45B6-BDA0-E47F98BE7119}" type="pres">
      <dgm:prSet presAssocID="{BD2CF3B8-3CFD-4ACA-8C52-710510A74FF7}" presName="compNode" presStyleCnt="0"/>
      <dgm:spPr/>
    </dgm:pt>
    <dgm:pt modelId="{DECA3B1B-EF44-4884-BCB1-668C35EE43E0}" type="pres">
      <dgm:prSet presAssocID="{BD2CF3B8-3CFD-4ACA-8C52-710510A74FF7}" presName="iconBgRect" presStyleLbl="bgShp" presStyleIdx="2" presStyleCnt="4"/>
      <dgm:spPr/>
    </dgm:pt>
    <dgm:pt modelId="{852CCA84-09DA-4CEA-B66E-3F6C107E7550}" type="pres">
      <dgm:prSet presAssocID="{BD2CF3B8-3CFD-4ACA-8C52-710510A74FF7}" presName="iconRect" presStyleLbl="node1" presStyleIdx="2" presStyleCnt="4"/>
      <dgm:spPr>
        <a:blipFill>
          <a:blip xmlns:r="http://schemas.openxmlformats.org/officeDocument/2006/relationships"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Briefcase"/>
        </a:ext>
      </dgm:extLst>
    </dgm:pt>
    <dgm:pt modelId="{054E5B3A-AC4F-4BCA-AE50-7130BDA9FC70}" type="pres">
      <dgm:prSet presAssocID="{BD2CF3B8-3CFD-4ACA-8C52-710510A74FF7}" presName="spaceRect" presStyleCnt="0"/>
      <dgm:spPr/>
    </dgm:pt>
    <dgm:pt modelId="{6BADD7D3-274A-4D56-93A9-466B2D7C875A}" type="pres">
      <dgm:prSet presAssocID="{BD2CF3B8-3CFD-4ACA-8C52-710510A74FF7}" presName="textRect" presStyleLbl="revTx" presStyleIdx="2" presStyleCnt="4">
        <dgm:presLayoutVars>
          <dgm:chMax val="1"/>
          <dgm:chPref val="1"/>
        </dgm:presLayoutVars>
      </dgm:prSet>
      <dgm:spPr/>
    </dgm:pt>
    <dgm:pt modelId="{C86DC92A-A9CB-440C-B5E8-F9E48D637A13}" type="pres">
      <dgm:prSet presAssocID="{75D8DD1C-AAB0-413E-8C08-991F04F43EA4}" presName="sibTrans" presStyleCnt="0"/>
      <dgm:spPr/>
    </dgm:pt>
    <dgm:pt modelId="{6CD84F6D-4EEE-4646-A328-10092C8EE8DB}" type="pres">
      <dgm:prSet presAssocID="{FD07B993-C3DC-4115-855B-796800A1834E}" presName="compNode" presStyleCnt="0"/>
      <dgm:spPr/>
    </dgm:pt>
    <dgm:pt modelId="{6BD7B2A2-4193-49CD-91BD-DB6DB7E03E5F}" type="pres">
      <dgm:prSet presAssocID="{FD07B993-C3DC-4115-855B-796800A1834E}" presName="iconBgRect" presStyleLbl="bgShp" presStyleIdx="3" presStyleCnt="4"/>
      <dgm:spPr/>
    </dgm:pt>
    <dgm:pt modelId="{710D3CFC-4028-45C1-A321-267D9970158B}" type="pres">
      <dgm:prSet presAssocID="{FD07B993-C3DC-4115-855B-796800A1834E}" presName="iconRect" presStyleLbl="node1" presStyleIdx="3" presStyleCnt="4"/>
      <dgm:spPr>
        <a:blipFill>
          <a:blip xmlns:r="http://schemas.openxmlformats.org/officeDocument/2006/relationships"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Deciduous tree"/>
        </a:ext>
      </dgm:extLst>
    </dgm:pt>
    <dgm:pt modelId="{78736CE8-FA5A-4E27-8DBE-57355C98A44B}" type="pres">
      <dgm:prSet presAssocID="{FD07B993-C3DC-4115-855B-796800A1834E}" presName="spaceRect" presStyleCnt="0"/>
      <dgm:spPr/>
    </dgm:pt>
    <dgm:pt modelId="{1E36DE7D-37A5-46B4-8A59-EB457B069F8D}" type="pres">
      <dgm:prSet presAssocID="{FD07B993-C3DC-4115-855B-796800A1834E}" presName="textRect" presStyleLbl="revTx" presStyleIdx="3" presStyleCnt="4">
        <dgm:presLayoutVars>
          <dgm:chMax val="1"/>
          <dgm:chPref val="1"/>
        </dgm:presLayoutVars>
      </dgm:prSet>
      <dgm:spPr/>
    </dgm:pt>
  </dgm:ptLst>
  <dgm:cxnLst>
    <dgm:cxn modelId="{0710C425-6551-4910-AC73-CDECCF403A9A}" srcId="{62BFFA8B-FC3D-4A4E-85B2-A669D9D44A4A}" destId="{BD2CF3B8-3CFD-4ACA-8C52-710510A74FF7}" srcOrd="2" destOrd="0" parTransId="{732EEBE1-4818-4FEE-9E08-B8AC49EF7222}" sibTransId="{75D8DD1C-AAB0-413E-8C08-991F04F43EA4}"/>
    <dgm:cxn modelId="{B357445E-69AC-41B2-A9DA-AB6BBB55722F}" srcId="{62BFFA8B-FC3D-4A4E-85B2-A669D9D44A4A}" destId="{FD07B993-C3DC-4115-855B-796800A1834E}" srcOrd="3" destOrd="0" parTransId="{7DFE54CF-3C09-414D-B5E1-B0208EDA5222}" sibTransId="{A11289B5-C367-46C3-8277-FD2AE268748F}"/>
    <dgm:cxn modelId="{AAC55747-F963-46B2-8A92-8AA654C37D5F}" type="presOf" srcId="{FD07B993-C3DC-4115-855B-796800A1834E}" destId="{1E36DE7D-37A5-46B4-8A59-EB457B069F8D}" srcOrd="0" destOrd="0" presId="urn:microsoft.com/office/officeart/2018/5/layout/IconCircleLabelList"/>
    <dgm:cxn modelId="{AD80F58D-E73B-482B-8F5F-FD0066048304}" type="presOf" srcId="{A39B1437-62C6-4D82-B20D-246DBFDCA83D}" destId="{3D2632A6-F2E0-4634-B0BC-ED9137C8F376}" srcOrd="0" destOrd="0" presId="urn:microsoft.com/office/officeart/2018/5/layout/IconCircleLabelList"/>
    <dgm:cxn modelId="{C9B9EC92-765C-4F3E-B6C9-33996F9789A5}" type="presOf" srcId="{BD2CF3B8-3CFD-4ACA-8C52-710510A74FF7}" destId="{6BADD7D3-274A-4D56-93A9-466B2D7C875A}" srcOrd="0" destOrd="0" presId="urn:microsoft.com/office/officeart/2018/5/layout/IconCircleLabelList"/>
    <dgm:cxn modelId="{CF5C10D7-819A-4871-873A-39BDEA7A171B}" type="presOf" srcId="{62BFFA8B-FC3D-4A4E-85B2-A669D9D44A4A}" destId="{EAEE4A3C-7DA0-4964-AA3B-ADAD91D693CD}" srcOrd="0" destOrd="0" presId="urn:microsoft.com/office/officeart/2018/5/layout/IconCircleLabelList"/>
    <dgm:cxn modelId="{C3C831DA-7A8B-4FDF-9088-D5A5183CB3DC}" type="presOf" srcId="{01555991-8367-4B8A-8D4E-2A2DA5478FDF}" destId="{F5FAF2DB-3EFA-4C46-B31B-5B6367CC049B}" srcOrd="0" destOrd="0" presId="urn:microsoft.com/office/officeart/2018/5/layout/IconCircleLabelList"/>
    <dgm:cxn modelId="{B4EBC2E3-5C4A-4A96-AE22-4F7F4333661C}" srcId="{62BFFA8B-FC3D-4A4E-85B2-A669D9D44A4A}" destId="{01555991-8367-4B8A-8D4E-2A2DA5478FDF}" srcOrd="0" destOrd="0" parTransId="{56BFA6D3-FF53-4DD2-A703-B137EB23C3B4}" sibTransId="{EB8FA00E-4397-4281-AF2C-163CCB084227}"/>
    <dgm:cxn modelId="{92C5E1EF-336C-417E-B5D2-E57D330BFA06}" srcId="{62BFFA8B-FC3D-4A4E-85B2-A669D9D44A4A}" destId="{A39B1437-62C6-4D82-B20D-246DBFDCA83D}" srcOrd="1" destOrd="0" parTransId="{C544A241-0EF2-4F36-ABD0-BEFC9A3DF097}" sibTransId="{507C7270-B9B1-4233-8429-91CB6F98B6B4}"/>
    <dgm:cxn modelId="{9A301E53-3F31-4492-8594-3821E3DF4CF6}" type="presParOf" srcId="{EAEE4A3C-7DA0-4964-AA3B-ADAD91D693CD}" destId="{842895FC-88EF-43DB-82C4-5B80272B2AC7}" srcOrd="0" destOrd="0" presId="urn:microsoft.com/office/officeart/2018/5/layout/IconCircleLabelList"/>
    <dgm:cxn modelId="{7775CA3A-C134-4BCD-9874-D2AA2BE2AD5F}" type="presParOf" srcId="{842895FC-88EF-43DB-82C4-5B80272B2AC7}" destId="{906D48D5-0730-4CAA-B54F-90F1B873DD5E}" srcOrd="0" destOrd="0" presId="urn:microsoft.com/office/officeart/2018/5/layout/IconCircleLabelList"/>
    <dgm:cxn modelId="{90D5C2E6-7D7E-4B60-BAA6-A23A22F04304}" type="presParOf" srcId="{842895FC-88EF-43DB-82C4-5B80272B2AC7}" destId="{9AB14CCF-7BC8-479B-BF08-89E785B3D040}" srcOrd="1" destOrd="0" presId="urn:microsoft.com/office/officeart/2018/5/layout/IconCircleLabelList"/>
    <dgm:cxn modelId="{9FA44CAF-70A9-4E5F-A617-A427F1859F3C}" type="presParOf" srcId="{842895FC-88EF-43DB-82C4-5B80272B2AC7}" destId="{7E7598B9-73A0-4685-9B19-C5BB11B20392}" srcOrd="2" destOrd="0" presId="urn:microsoft.com/office/officeart/2018/5/layout/IconCircleLabelList"/>
    <dgm:cxn modelId="{A2076C58-3BAD-4F74-BD0E-CA1CF01EBCC4}" type="presParOf" srcId="{842895FC-88EF-43DB-82C4-5B80272B2AC7}" destId="{F5FAF2DB-3EFA-4C46-B31B-5B6367CC049B}" srcOrd="3" destOrd="0" presId="urn:microsoft.com/office/officeart/2018/5/layout/IconCircleLabelList"/>
    <dgm:cxn modelId="{ECD583D9-4A14-4ED4-BBF8-0C4ED6973A58}" type="presParOf" srcId="{EAEE4A3C-7DA0-4964-AA3B-ADAD91D693CD}" destId="{D965B737-182A-4E79-9CCF-5B25856C643A}" srcOrd="1" destOrd="0" presId="urn:microsoft.com/office/officeart/2018/5/layout/IconCircleLabelList"/>
    <dgm:cxn modelId="{CCB90BBB-5141-419C-850B-577C3BB5D8BE}" type="presParOf" srcId="{EAEE4A3C-7DA0-4964-AA3B-ADAD91D693CD}" destId="{963AAC47-A7FE-4E46-A8DA-31981BAF8116}" srcOrd="2" destOrd="0" presId="urn:microsoft.com/office/officeart/2018/5/layout/IconCircleLabelList"/>
    <dgm:cxn modelId="{41F4AAD7-8F39-4511-B001-B701F149C10D}" type="presParOf" srcId="{963AAC47-A7FE-4E46-A8DA-31981BAF8116}" destId="{3E33A02C-962E-46C6-BEBB-1A65AD53F119}" srcOrd="0" destOrd="0" presId="urn:microsoft.com/office/officeart/2018/5/layout/IconCircleLabelList"/>
    <dgm:cxn modelId="{90957272-DA91-497F-B621-3B8999A07612}" type="presParOf" srcId="{963AAC47-A7FE-4E46-A8DA-31981BAF8116}" destId="{DD72CF59-CF3E-47BD-A09C-753B08FDCDDA}" srcOrd="1" destOrd="0" presId="urn:microsoft.com/office/officeart/2018/5/layout/IconCircleLabelList"/>
    <dgm:cxn modelId="{7BDDBB96-84F5-48FA-92DC-972F4965C199}" type="presParOf" srcId="{963AAC47-A7FE-4E46-A8DA-31981BAF8116}" destId="{E8488DBC-FA21-4C66-881E-44C16FF3A511}" srcOrd="2" destOrd="0" presId="urn:microsoft.com/office/officeart/2018/5/layout/IconCircleLabelList"/>
    <dgm:cxn modelId="{62F37566-8FAB-4BF1-A679-807CF1743FD3}" type="presParOf" srcId="{963AAC47-A7FE-4E46-A8DA-31981BAF8116}" destId="{3D2632A6-F2E0-4634-B0BC-ED9137C8F376}" srcOrd="3" destOrd="0" presId="urn:microsoft.com/office/officeart/2018/5/layout/IconCircleLabelList"/>
    <dgm:cxn modelId="{1E7CA777-54CF-4D69-8420-632BA18331D6}" type="presParOf" srcId="{EAEE4A3C-7DA0-4964-AA3B-ADAD91D693CD}" destId="{3764891F-63B0-4E54-A3B4-31462B858A64}" srcOrd="3" destOrd="0" presId="urn:microsoft.com/office/officeart/2018/5/layout/IconCircleLabelList"/>
    <dgm:cxn modelId="{6D1ACAA3-F410-49DB-9E8D-88364FC79721}" type="presParOf" srcId="{EAEE4A3C-7DA0-4964-AA3B-ADAD91D693CD}" destId="{21642BF7-74B9-45B6-BDA0-E47F98BE7119}" srcOrd="4" destOrd="0" presId="urn:microsoft.com/office/officeart/2018/5/layout/IconCircleLabelList"/>
    <dgm:cxn modelId="{9A9EB723-DCEB-4A2F-B913-429379665FBB}" type="presParOf" srcId="{21642BF7-74B9-45B6-BDA0-E47F98BE7119}" destId="{DECA3B1B-EF44-4884-BCB1-668C35EE43E0}" srcOrd="0" destOrd="0" presId="urn:microsoft.com/office/officeart/2018/5/layout/IconCircleLabelList"/>
    <dgm:cxn modelId="{04E17212-B1A9-4E69-8256-5A64DF46E838}" type="presParOf" srcId="{21642BF7-74B9-45B6-BDA0-E47F98BE7119}" destId="{852CCA84-09DA-4CEA-B66E-3F6C107E7550}" srcOrd="1" destOrd="0" presId="urn:microsoft.com/office/officeart/2018/5/layout/IconCircleLabelList"/>
    <dgm:cxn modelId="{5A7DD5A4-6B6C-4C41-8E13-8C76AD0C94A0}" type="presParOf" srcId="{21642BF7-74B9-45B6-BDA0-E47F98BE7119}" destId="{054E5B3A-AC4F-4BCA-AE50-7130BDA9FC70}" srcOrd="2" destOrd="0" presId="urn:microsoft.com/office/officeart/2018/5/layout/IconCircleLabelList"/>
    <dgm:cxn modelId="{BD120879-0E06-47DB-9335-A62F83A1CF37}" type="presParOf" srcId="{21642BF7-74B9-45B6-BDA0-E47F98BE7119}" destId="{6BADD7D3-274A-4D56-93A9-466B2D7C875A}" srcOrd="3" destOrd="0" presId="urn:microsoft.com/office/officeart/2018/5/layout/IconCircleLabelList"/>
    <dgm:cxn modelId="{37ACEA14-68F7-4F01-9545-EFFDD77714DA}" type="presParOf" srcId="{EAEE4A3C-7DA0-4964-AA3B-ADAD91D693CD}" destId="{C86DC92A-A9CB-440C-B5E8-F9E48D637A13}" srcOrd="5" destOrd="0" presId="urn:microsoft.com/office/officeart/2018/5/layout/IconCircleLabelList"/>
    <dgm:cxn modelId="{82A884C5-50C8-42D5-BAEE-A6C875AC856E}" type="presParOf" srcId="{EAEE4A3C-7DA0-4964-AA3B-ADAD91D693CD}" destId="{6CD84F6D-4EEE-4646-A328-10092C8EE8DB}" srcOrd="6" destOrd="0" presId="urn:microsoft.com/office/officeart/2018/5/layout/IconCircleLabelList"/>
    <dgm:cxn modelId="{0DE57F7C-FFC0-4CE0-B0B8-7E290C2849E7}" type="presParOf" srcId="{6CD84F6D-4EEE-4646-A328-10092C8EE8DB}" destId="{6BD7B2A2-4193-49CD-91BD-DB6DB7E03E5F}" srcOrd="0" destOrd="0" presId="urn:microsoft.com/office/officeart/2018/5/layout/IconCircleLabelList"/>
    <dgm:cxn modelId="{75C58E9D-ADA8-4E0C-BBE6-DA65CB335C10}" type="presParOf" srcId="{6CD84F6D-4EEE-4646-A328-10092C8EE8DB}" destId="{710D3CFC-4028-45C1-A321-267D9970158B}" srcOrd="1" destOrd="0" presId="urn:microsoft.com/office/officeart/2018/5/layout/IconCircleLabelList"/>
    <dgm:cxn modelId="{B0047D4B-B8DC-4DEB-B1C9-D7CC9354FCB9}" type="presParOf" srcId="{6CD84F6D-4EEE-4646-A328-10092C8EE8DB}" destId="{78736CE8-FA5A-4E27-8DBE-57355C98A44B}" srcOrd="2" destOrd="0" presId="urn:microsoft.com/office/officeart/2018/5/layout/IconCircleLabelList"/>
    <dgm:cxn modelId="{75B92BCA-4F9B-4395-907B-82995EA0373C}" type="presParOf" srcId="{6CD84F6D-4EEE-4646-A328-10092C8EE8DB}" destId="{1E36DE7D-37A5-46B4-8A59-EB457B069F8D}"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0A331A7-936F-455B-9FD7-5CA0AA08FC24}"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hr-HR"/>
        </a:p>
      </dgm:t>
    </dgm:pt>
    <dgm:pt modelId="{88FF3E4F-0D2A-4849-88D4-624D68670361}">
      <dgm:prSet phldrT="[Text]"/>
      <dgm:spPr/>
      <dgm:t>
        <a:bodyPr/>
        <a:lstStyle/>
        <a:p>
          <a:r>
            <a:rPr lang="en-US" noProof="0"/>
            <a:t>Promote industrial transition</a:t>
          </a:r>
        </a:p>
      </dgm:t>
    </dgm:pt>
    <dgm:pt modelId="{771C9B4C-BF82-48CD-B9CD-88D88EF19A0C}" type="parTrans" cxnId="{C33CF4CD-0EE2-468E-9698-278B07F31505}">
      <dgm:prSet/>
      <dgm:spPr/>
      <dgm:t>
        <a:bodyPr/>
        <a:lstStyle/>
        <a:p>
          <a:endParaRPr lang="hr-HR"/>
        </a:p>
      </dgm:t>
    </dgm:pt>
    <dgm:pt modelId="{734B0B25-1E47-4C3E-A5AD-648248C84D10}" type="sibTrans" cxnId="{C33CF4CD-0EE2-468E-9698-278B07F31505}">
      <dgm:prSet/>
      <dgm:spPr/>
      <dgm:t>
        <a:bodyPr/>
        <a:lstStyle/>
        <a:p>
          <a:endParaRPr lang="hr-HR"/>
        </a:p>
      </dgm:t>
    </dgm:pt>
    <dgm:pt modelId="{B42E24E6-74FB-4C7A-A2C8-376CFEBC7152}">
      <dgm:prSet phldrT="[Text]"/>
      <dgm:spPr/>
      <dgm:t>
        <a:bodyPr/>
        <a:lstStyle/>
        <a:p>
          <a:r>
            <a:rPr lang="hr-HR"/>
            <a:t>Contribute to S3 thematic areas transformational goals</a:t>
          </a:r>
        </a:p>
      </dgm:t>
    </dgm:pt>
    <dgm:pt modelId="{098F07DC-6A70-41E5-95D9-EF320BBAAE40}" type="parTrans" cxnId="{EE2CB38A-C393-49E8-8705-4C62B7F13989}">
      <dgm:prSet/>
      <dgm:spPr/>
      <dgm:t>
        <a:bodyPr/>
        <a:lstStyle/>
        <a:p>
          <a:endParaRPr lang="hr-HR"/>
        </a:p>
      </dgm:t>
    </dgm:pt>
    <dgm:pt modelId="{09513634-3780-4360-9B24-D77DF34310CB}" type="sibTrans" cxnId="{EE2CB38A-C393-49E8-8705-4C62B7F13989}">
      <dgm:prSet/>
      <dgm:spPr/>
      <dgm:t>
        <a:bodyPr/>
        <a:lstStyle/>
        <a:p>
          <a:endParaRPr lang="hr-HR"/>
        </a:p>
      </dgm:t>
    </dgm:pt>
    <dgm:pt modelId="{9416AD49-393A-4A11-8418-88932C25CDF7}" type="pres">
      <dgm:prSet presAssocID="{00A331A7-936F-455B-9FD7-5CA0AA08FC24}" presName="Name0" presStyleCnt="0">
        <dgm:presLayoutVars>
          <dgm:dir/>
          <dgm:resizeHandles val="exact"/>
        </dgm:presLayoutVars>
      </dgm:prSet>
      <dgm:spPr/>
    </dgm:pt>
    <dgm:pt modelId="{FC3C0D8D-D81A-45A1-967C-C14B248C3D88}" type="pres">
      <dgm:prSet presAssocID="{88FF3E4F-0D2A-4849-88D4-624D68670361}" presName="node" presStyleLbl="node1" presStyleIdx="0" presStyleCnt="2">
        <dgm:presLayoutVars>
          <dgm:bulletEnabled val="1"/>
        </dgm:presLayoutVars>
      </dgm:prSet>
      <dgm:spPr/>
    </dgm:pt>
    <dgm:pt modelId="{49F879ED-BA15-4D33-AB62-A4E8BB04F15B}" type="pres">
      <dgm:prSet presAssocID="{734B0B25-1E47-4C3E-A5AD-648248C84D10}" presName="sibTrans" presStyleLbl="sibTrans2D1" presStyleIdx="0" presStyleCnt="1"/>
      <dgm:spPr/>
    </dgm:pt>
    <dgm:pt modelId="{7FC99E00-5F85-41A5-A08C-044CF0DAC80C}" type="pres">
      <dgm:prSet presAssocID="{734B0B25-1E47-4C3E-A5AD-648248C84D10}" presName="connectorText" presStyleLbl="sibTrans2D1" presStyleIdx="0" presStyleCnt="1"/>
      <dgm:spPr/>
    </dgm:pt>
    <dgm:pt modelId="{E2EF20FC-E6B3-42C7-9B07-31FF1B8E9323}" type="pres">
      <dgm:prSet presAssocID="{B42E24E6-74FB-4C7A-A2C8-376CFEBC7152}" presName="node" presStyleLbl="node1" presStyleIdx="1" presStyleCnt="2">
        <dgm:presLayoutVars>
          <dgm:bulletEnabled val="1"/>
        </dgm:presLayoutVars>
      </dgm:prSet>
      <dgm:spPr/>
    </dgm:pt>
  </dgm:ptLst>
  <dgm:cxnLst>
    <dgm:cxn modelId="{A4600C16-89D4-479A-88E7-0652DE64331A}" type="presOf" srcId="{B42E24E6-74FB-4C7A-A2C8-376CFEBC7152}" destId="{E2EF20FC-E6B3-42C7-9B07-31FF1B8E9323}" srcOrd="0" destOrd="0" presId="urn:microsoft.com/office/officeart/2005/8/layout/process1"/>
    <dgm:cxn modelId="{75360738-EF47-496A-B91C-0B0C02C754D0}" type="presOf" srcId="{734B0B25-1E47-4C3E-A5AD-648248C84D10}" destId="{7FC99E00-5F85-41A5-A08C-044CF0DAC80C}" srcOrd="1" destOrd="0" presId="urn:microsoft.com/office/officeart/2005/8/layout/process1"/>
    <dgm:cxn modelId="{284DE648-8C1C-456F-8B24-BA1129A8067D}" type="presOf" srcId="{734B0B25-1E47-4C3E-A5AD-648248C84D10}" destId="{49F879ED-BA15-4D33-AB62-A4E8BB04F15B}" srcOrd="0" destOrd="0" presId="urn:microsoft.com/office/officeart/2005/8/layout/process1"/>
    <dgm:cxn modelId="{EE2CB38A-C393-49E8-8705-4C62B7F13989}" srcId="{00A331A7-936F-455B-9FD7-5CA0AA08FC24}" destId="{B42E24E6-74FB-4C7A-A2C8-376CFEBC7152}" srcOrd="1" destOrd="0" parTransId="{098F07DC-6A70-41E5-95D9-EF320BBAAE40}" sibTransId="{09513634-3780-4360-9B24-D77DF34310CB}"/>
    <dgm:cxn modelId="{C33CF4CD-0EE2-468E-9698-278B07F31505}" srcId="{00A331A7-936F-455B-9FD7-5CA0AA08FC24}" destId="{88FF3E4F-0D2A-4849-88D4-624D68670361}" srcOrd="0" destOrd="0" parTransId="{771C9B4C-BF82-48CD-B9CD-88D88EF19A0C}" sibTransId="{734B0B25-1E47-4C3E-A5AD-648248C84D10}"/>
    <dgm:cxn modelId="{4CC1E1D1-B63A-47C1-B1D7-E6225C175A1E}" type="presOf" srcId="{88FF3E4F-0D2A-4849-88D4-624D68670361}" destId="{FC3C0D8D-D81A-45A1-967C-C14B248C3D88}" srcOrd="0" destOrd="0" presId="urn:microsoft.com/office/officeart/2005/8/layout/process1"/>
    <dgm:cxn modelId="{FB06DBDD-3173-488B-B93C-2EA73095A758}" type="presOf" srcId="{00A331A7-936F-455B-9FD7-5CA0AA08FC24}" destId="{9416AD49-393A-4A11-8418-88932C25CDF7}" srcOrd="0" destOrd="0" presId="urn:microsoft.com/office/officeart/2005/8/layout/process1"/>
    <dgm:cxn modelId="{9F793853-D222-445D-9AA6-282C13727D28}" type="presParOf" srcId="{9416AD49-393A-4A11-8418-88932C25CDF7}" destId="{FC3C0D8D-D81A-45A1-967C-C14B248C3D88}" srcOrd="0" destOrd="0" presId="urn:microsoft.com/office/officeart/2005/8/layout/process1"/>
    <dgm:cxn modelId="{F500127C-383A-4902-A6F9-8120D18BB6D4}" type="presParOf" srcId="{9416AD49-393A-4A11-8418-88932C25CDF7}" destId="{49F879ED-BA15-4D33-AB62-A4E8BB04F15B}" srcOrd="1" destOrd="0" presId="urn:microsoft.com/office/officeart/2005/8/layout/process1"/>
    <dgm:cxn modelId="{89B37373-8855-402E-BFBE-D865BAF62E59}" type="presParOf" srcId="{49F879ED-BA15-4D33-AB62-A4E8BB04F15B}" destId="{7FC99E00-5F85-41A5-A08C-044CF0DAC80C}" srcOrd="0" destOrd="0" presId="urn:microsoft.com/office/officeart/2005/8/layout/process1"/>
    <dgm:cxn modelId="{26593488-594C-48E3-8B10-06465993180B}" type="presParOf" srcId="{9416AD49-393A-4A11-8418-88932C25CDF7}" destId="{E2EF20FC-E6B3-42C7-9B07-31FF1B8E9323}" srcOrd="2" destOrd="0" presId="urn:microsoft.com/office/officeart/2005/8/layout/process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A53AFEB-86D9-4F17-A654-6B9C154BB164}" type="doc">
      <dgm:prSet loTypeId="urn:microsoft.com/office/officeart/2005/8/layout/matrix3" loCatId="matrix" qsTypeId="urn:microsoft.com/office/officeart/2005/8/quickstyle/simple1" qsCatId="simple" csTypeId="urn:microsoft.com/office/officeart/2005/8/colors/accent1_2" csCatId="accent1" phldr="1"/>
      <dgm:spPr/>
      <dgm:t>
        <a:bodyPr/>
        <a:lstStyle/>
        <a:p>
          <a:endParaRPr lang="hr-HR"/>
        </a:p>
      </dgm:t>
    </dgm:pt>
    <dgm:pt modelId="{E97746BB-4A13-4C8F-8F4C-0F1DCF774408}">
      <dgm:prSet phldrT="[Text]"/>
      <dgm:spPr/>
      <dgm:t>
        <a:bodyPr/>
        <a:lstStyle/>
        <a:p>
          <a:r>
            <a:rPr lang="en-US" noProof="0"/>
            <a:t>Strategic partnership for innovation</a:t>
          </a:r>
        </a:p>
      </dgm:t>
    </dgm:pt>
    <dgm:pt modelId="{4824ED2D-D294-48E4-AA2A-25ED690D6388}" type="parTrans" cxnId="{249D3E8A-0177-49F3-83C7-D734DE3AE543}">
      <dgm:prSet/>
      <dgm:spPr/>
      <dgm:t>
        <a:bodyPr/>
        <a:lstStyle/>
        <a:p>
          <a:endParaRPr lang="hr-HR"/>
        </a:p>
      </dgm:t>
    </dgm:pt>
    <dgm:pt modelId="{265933A5-D92C-40EF-8EFF-C627AA38AF87}" type="sibTrans" cxnId="{249D3E8A-0177-49F3-83C7-D734DE3AE543}">
      <dgm:prSet/>
      <dgm:spPr/>
      <dgm:t>
        <a:bodyPr/>
        <a:lstStyle/>
        <a:p>
          <a:endParaRPr lang="hr-HR"/>
        </a:p>
      </dgm:t>
    </dgm:pt>
    <dgm:pt modelId="{880FF5A0-7254-4426-8770-CAA13A28FA47}">
      <dgm:prSet phldrT="[Text]"/>
      <dgm:spPr/>
      <dgm:t>
        <a:bodyPr/>
        <a:lstStyle/>
        <a:p>
          <a:r>
            <a:rPr lang="en-US" noProof="0"/>
            <a:t>Innovation cluster development</a:t>
          </a:r>
        </a:p>
      </dgm:t>
    </dgm:pt>
    <dgm:pt modelId="{99091EDF-8576-4AE6-BD85-D1ADA84F099B}" type="parTrans" cxnId="{AB9D2F2F-4C0A-4BA8-B042-9FABF7AF9BD0}">
      <dgm:prSet/>
      <dgm:spPr/>
      <dgm:t>
        <a:bodyPr/>
        <a:lstStyle/>
        <a:p>
          <a:endParaRPr lang="hr-HR"/>
        </a:p>
      </dgm:t>
    </dgm:pt>
    <dgm:pt modelId="{E42225FA-1225-4EE6-BC7D-35C066043BE0}" type="sibTrans" cxnId="{AB9D2F2F-4C0A-4BA8-B042-9FABF7AF9BD0}">
      <dgm:prSet/>
      <dgm:spPr/>
      <dgm:t>
        <a:bodyPr/>
        <a:lstStyle/>
        <a:p>
          <a:endParaRPr lang="hr-HR"/>
        </a:p>
      </dgm:t>
    </dgm:pt>
    <dgm:pt modelId="{ED6BE337-3B85-4064-9407-537CB682EA4A}">
      <dgm:prSet phldrT="[Text]"/>
      <dgm:spPr/>
      <dgm:t>
        <a:bodyPr/>
        <a:lstStyle/>
        <a:p>
          <a:r>
            <a:rPr lang="en-US" noProof="0"/>
            <a:t>SMEs supports for industrial transition</a:t>
          </a:r>
        </a:p>
      </dgm:t>
    </dgm:pt>
    <dgm:pt modelId="{87C73E9B-AE2D-4D99-AFFE-387184C0DEA0}" type="parTrans" cxnId="{2788C694-EDAB-40D5-8279-07C820DFA6DA}">
      <dgm:prSet/>
      <dgm:spPr/>
      <dgm:t>
        <a:bodyPr/>
        <a:lstStyle/>
        <a:p>
          <a:endParaRPr lang="hr-HR"/>
        </a:p>
      </dgm:t>
    </dgm:pt>
    <dgm:pt modelId="{1D5ED461-18F2-4DEF-BA7F-6B84EF828F25}" type="sibTrans" cxnId="{2788C694-EDAB-40D5-8279-07C820DFA6DA}">
      <dgm:prSet/>
      <dgm:spPr/>
      <dgm:t>
        <a:bodyPr/>
        <a:lstStyle/>
        <a:p>
          <a:endParaRPr lang="hr-HR"/>
        </a:p>
      </dgm:t>
    </dgm:pt>
    <dgm:pt modelId="{51F95E71-EAAB-4BB4-B125-54185B6E4715}">
      <dgm:prSet phldrT="[Text]"/>
      <dgm:spPr/>
      <dgm:t>
        <a:bodyPr/>
        <a:lstStyle/>
        <a:p>
          <a:r>
            <a:rPr lang="en-US" noProof="0"/>
            <a:t>Smart skills development</a:t>
          </a:r>
        </a:p>
      </dgm:t>
    </dgm:pt>
    <dgm:pt modelId="{D79E6459-2DFF-454E-A4D6-38B7652AD91D}" type="parTrans" cxnId="{CA7240EA-A4DC-45A4-8A0B-A7B1B3769FEB}">
      <dgm:prSet/>
      <dgm:spPr/>
      <dgm:t>
        <a:bodyPr/>
        <a:lstStyle/>
        <a:p>
          <a:endParaRPr lang="hr-HR"/>
        </a:p>
      </dgm:t>
    </dgm:pt>
    <dgm:pt modelId="{5E559322-CBE2-46C5-810A-EB8A39299E83}" type="sibTrans" cxnId="{CA7240EA-A4DC-45A4-8A0B-A7B1B3769FEB}">
      <dgm:prSet/>
      <dgm:spPr/>
      <dgm:t>
        <a:bodyPr/>
        <a:lstStyle/>
        <a:p>
          <a:endParaRPr lang="hr-HR"/>
        </a:p>
      </dgm:t>
    </dgm:pt>
    <dgm:pt modelId="{67943B5E-C6D5-452A-BF6B-7EDDA29D50C0}" type="pres">
      <dgm:prSet presAssocID="{7A53AFEB-86D9-4F17-A654-6B9C154BB164}" presName="matrix" presStyleCnt="0">
        <dgm:presLayoutVars>
          <dgm:chMax val="1"/>
          <dgm:dir/>
          <dgm:resizeHandles val="exact"/>
        </dgm:presLayoutVars>
      </dgm:prSet>
      <dgm:spPr/>
    </dgm:pt>
    <dgm:pt modelId="{8E53FBB0-62C9-49A6-BB03-E0BFB80170BB}" type="pres">
      <dgm:prSet presAssocID="{7A53AFEB-86D9-4F17-A654-6B9C154BB164}" presName="diamond" presStyleLbl="bgShp" presStyleIdx="0" presStyleCnt="1"/>
      <dgm:spPr/>
    </dgm:pt>
    <dgm:pt modelId="{15086615-89F9-4BA1-9EF8-435B3FC5A43D}" type="pres">
      <dgm:prSet presAssocID="{7A53AFEB-86D9-4F17-A654-6B9C154BB164}" presName="quad1" presStyleLbl="node1" presStyleIdx="0" presStyleCnt="4">
        <dgm:presLayoutVars>
          <dgm:chMax val="0"/>
          <dgm:chPref val="0"/>
          <dgm:bulletEnabled val="1"/>
        </dgm:presLayoutVars>
      </dgm:prSet>
      <dgm:spPr/>
    </dgm:pt>
    <dgm:pt modelId="{086D4B48-7022-48A1-825E-A7CC064B58F0}" type="pres">
      <dgm:prSet presAssocID="{7A53AFEB-86D9-4F17-A654-6B9C154BB164}" presName="quad2" presStyleLbl="node1" presStyleIdx="1" presStyleCnt="4">
        <dgm:presLayoutVars>
          <dgm:chMax val="0"/>
          <dgm:chPref val="0"/>
          <dgm:bulletEnabled val="1"/>
        </dgm:presLayoutVars>
      </dgm:prSet>
      <dgm:spPr/>
    </dgm:pt>
    <dgm:pt modelId="{F4C73E44-1799-41C4-890F-8BF039894C3D}" type="pres">
      <dgm:prSet presAssocID="{7A53AFEB-86D9-4F17-A654-6B9C154BB164}" presName="quad3" presStyleLbl="node1" presStyleIdx="2" presStyleCnt="4">
        <dgm:presLayoutVars>
          <dgm:chMax val="0"/>
          <dgm:chPref val="0"/>
          <dgm:bulletEnabled val="1"/>
        </dgm:presLayoutVars>
      </dgm:prSet>
      <dgm:spPr/>
    </dgm:pt>
    <dgm:pt modelId="{21456AC4-063E-4F88-895F-0DA8862390C9}" type="pres">
      <dgm:prSet presAssocID="{7A53AFEB-86D9-4F17-A654-6B9C154BB164}" presName="quad4" presStyleLbl="node1" presStyleIdx="3" presStyleCnt="4">
        <dgm:presLayoutVars>
          <dgm:chMax val="0"/>
          <dgm:chPref val="0"/>
          <dgm:bulletEnabled val="1"/>
        </dgm:presLayoutVars>
      </dgm:prSet>
      <dgm:spPr/>
    </dgm:pt>
  </dgm:ptLst>
  <dgm:cxnLst>
    <dgm:cxn modelId="{1AD68621-72F2-40C6-A9C9-8FF35E36D9D4}" type="presOf" srcId="{51F95E71-EAAB-4BB4-B125-54185B6E4715}" destId="{21456AC4-063E-4F88-895F-0DA8862390C9}" srcOrd="0" destOrd="0" presId="urn:microsoft.com/office/officeart/2005/8/layout/matrix3"/>
    <dgm:cxn modelId="{AB9D2F2F-4C0A-4BA8-B042-9FABF7AF9BD0}" srcId="{7A53AFEB-86D9-4F17-A654-6B9C154BB164}" destId="{880FF5A0-7254-4426-8770-CAA13A28FA47}" srcOrd="1" destOrd="0" parTransId="{99091EDF-8576-4AE6-BD85-D1ADA84F099B}" sibTransId="{E42225FA-1225-4EE6-BC7D-35C066043BE0}"/>
    <dgm:cxn modelId="{8C58B35B-C517-4018-B7D0-46FC8115D174}" type="presOf" srcId="{ED6BE337-3B85-4064-9407-537CB682EA4A}" destId="{F4C73E44-1799-41C4-890F-8BF039894C3D}" srcOrd="0" destOrd="0" presId="urn:microsoft.com/office/officeart/2005/8/layout/matrix3"/>
    <dgm:cxn modelId="{D4DE485D-EFE7-4864-8624-5AC0AC1DAE36}" type="presOf" srcId="{880FF5A0-7254-4426-8770-CAA13A28FA47}" destId="{086D4B48-7022-48A1-825E-A7CC064B58F0}" srcOrd="0" destOrd="0" presId="urn:microsoft.com/office/officeart/2005/8/layout/matrix3"/>
    <dgm:cxn modelId="{249D3E8A-0177-49F3-83C7-D734DE3AE543}" srcId="{7A53AFEB-86D9-4F17-A654-6B9C154BB164}" destId="{E97746BB-4A13-4C8F-8F4C-0F1DCF774408}" srcOrd="0" destOrd="0" parTransId="{4824ED2D-D294-48E4-AA2A-25ED690D6388}" sibTransId="{265933A5-D92C-40EF-8EFF-C627AA38AF87}"/>
    <dgm:cxn modelId="{2788C694-EDAB-40D5-8279-07C820DFA6DA}" srcId="{7A53AFEB-86D9-4F17-A654-6B9C154BB164}" destId="{ED6BE337-3B85-4064-9407-537CB682EA4A}" srcOrd="2" destOrd="0" parTransId="{87C73E9B-AE2D-4D99-AFFE-387184C0DEA0}" sibTransId="{1D5ED461-18F2-4DEF-BA7F-6B84EF828F25}"/>
    <dgm:cxn modelId="{4225A0CA-F2CD-4D49-9DA3-86F6F826ADAC}" type="presOf" srcId="{7A53AFEB-86D9-4F17-A654-6B9C154BB164}" destId="{67943B5E-C6D5-452A-BF6B-7EDDA29D50C0}" srcOrd="0" destOrd="0" presId="urn:microsoft.com/office/officeart/2005/8/layout/matrix3"/>
    <dgm:cxn modelId="{CA7240EA-A4DC-45A4-8A0B-A7B1B3769FEB}" srcId="{7A53AFEB-86D9-4F17-A654-6B9C154BB164}" destId="{51F95E71-EAAB-4BB4-B125-54185B6E4715}" srcOrd="3" destOrd="0" parTransId="{D79E6459-2DFF-454E-A4D6-38B7652AD91D}" sibTransId="{5E559322-CBE2-46C5-810A-EB8A39299E83}"/>
    <dgm:cxn modelId="{BEE83CFA-8AEF-49C0-800D-3DF577B93264}" type="presOf" srcId="{E97746BB-4A13-4C8F-8F4C-0F1DCF774408}" destId="{15086615-89F9-4BA1-9EF8-435B3FC5A43D}" srcOrd="0" destOrd="0" presId="urn:microsoft.com/office/officeart/2005/8/layout/matrix3"/>
    <dgm:cxn modelId="{A7CBA85F-AC43-4C6E-94F8-8CA341ABFA9D}" type="presParOf" srcId="{67943B5E-C6D5-452A-BF6B-7EDDA29D50C0}" destId="{8E53FBB0-62C9-49A6-BB03-E0BFB80170BB}" srcOrd="0" destOrd="0" presId="urn:microsoft.com/office/officeart/2005/8/layout/matrix3"/>
    <dgm:cxn modelId="{D4FCBF6D-AE55-4478-9968-6637D6DC9817}" type="presParOf" srcId="{67943B5E-C6D5-452A-BF6B-7EDDA29D50C0}" destId="{15086615-89F9-4BA1-9EF8-435B3FC5A43D}" srcOrd="1" destOrd="0" presId="urn:microsoft.com/office/officeart/2005/8/layout/matrix3"/>
    <dgm:cxn modelId="{71AAAC27-7B1E-42D8-B69B-9536A6782AE6}" type="presParOf" srcId="{67943B5E-C6D5-452A-BF6B-7EDDA29D50C0}" destId="{086D4B48-7022-48A1-825E-A7CC064B58F0}" srcOrd="2" destOrd="0" presId="urn:microsoft.com/office/officeart/2005/8/layout/matrix3"/>
    <dgm:cxn modelId="{8ACEEC49-B406-42B8-A224-4D21E74D9BDA}" type="presParOf" srcId="{67943B5E-C6D5-452A-BF6B-7EDDA29D50C0}" destId="{F4C73E44-1799-41C4-890F-8BF039894C3D}" srcOrd="3" destOrd="0" presId="urn:microsoft.com/office/officeart/2005/8/layout/matrix3"/>
    <dgm:cxn modelId="{1D44764B-00E9-4D84-9BEE-C00433869C08}" type="presParOf" srcId="{67943B5E-C6D5-452A-BF6B-7EDDA29D50C0}" destId="{21456AC4-063E-4F88-895F-0DA8862390C9}" srcOrd="4" destOrd="0" presId="urn:microsoft.com/office/officeart/2005/8/layout/matrix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2A520654-8B32-426A-8753-4F3B10E4435E}" type="doc">
      <dgm:prSet loTypeId="urn:microsoft.com/office/officeart/2008/layout/VerticalCurvedList" loCatId="list" qsTypeId="urn:microsoft.com/office/officeart/2005/8/quickstyle/simple1" qsCatId="simple" csTypeId="urn:microsoft.com/office/officeart/2005/8/colors/accent1_2" csCatId="accent1" phldr="1"/>
      <dgm:spPr/>
      <dgm:t>
        <a:bodyPr/>
        <a:lstStyle/>
        <a:p>
          <a:endParaRPr lang="hr-HR"/>
        </a:p>
      </dgm:t>
    </dgm:pt>
    <dgm:pt modelId="{58E61E4B-5519-4031-A0E5-C97AC7836B18}">
      <dgm:prSet phldrT="[Text]"/>
      <dgm:spPr>
        <a:solidFill>
          <a:schemeClr val="accent5">
            <a:lumMod val="75000"/>
          </a:schemeClr>
        </a:solidFill>
      </dgm:spPr>
      <dgm:t>
        <a:bodyPr/>
        <a:lstStyle/>
        <a:p>
          <a:r>
            <a:rPr lang="en-US" b="1" noProof="0" err="1"/>
            <a:t>Panonian</a:t>
          </a:r>
          <a:r>
            <a:rPr lang="en-US" b="1" noProof="0"/>
            <a:t> Croatia </a:t>
          </a:r>
          <a:r>
            <a:rPr lang="hr-HR" b="1"/>
            <a:t>200 </a:t>
          </a:r>
          <a:r>
            <a:rPr lang="hr-HR" b="1" err="1"/>
            <a:t>mln</a:t>
          </a:r>
          <a:r>
            <a:rPr lang="hr-HR" b="1"/>
            <a:t> EUR</a:t>
          </a:r>
        </a:p>
      </dgm:t>
    </dgm:pt>
    <dgm:pt modelId="{45587E25-96EC-4D6D-B584-17421B23E3CD}" type="parTrans" cxnId="{9088893A-4A93-4B6E-9A6B-C19394560A38}">
      <dgm:prSet/>
      <dgm:spPr/>
      <dgm:t>
        <a:bodyPr/>
        <a:lstStyle/>
        <a:p>
          <a:endParaRPr lang="hr-HR"/>
        </a:p>
      </dgm:t>
    </dgm:pt>
    <dgm:pt modelId="{A5B5894A-452E-4FA9-A4A2-836069A8916B}" type="sibTrans" cxnId="{9088893A-4A93-4B6E-9A6B-C19394560A38}">
      <dgm:prSet/>
      <dgm:spPr/>
      <dgm:t>
        <a:bodyPr/>
        <a:lstStyle/>
        <a:p>
          <a:endParaRPr lang="hr-HR"/>
        </a:p>
      </dgm:t>
    </dgm:pt>
    <dgm:pt modelId="{850B32EE-38D6-4A10-A386-EB247D3699C2}">
      <dgm:prSet phldrT="[Text]"/>
      <dgm:spPr>
        <a:solidFill>
          <a:schemeClr val="accent5">
            <a:lumMod val="50000"/>
          </a:schemeClr>
        </a:solidFill>
      </dgm:spPr>
      <dgm:t>
        <a:bodyPr/>
        <a:lstStyle/>
        <a:p>
          <a:r>
            <a:rPr lang="hr-HR" b="1"/>
            <a:t>Adriatic Croatia 140 </a:t>
          </a:r>
          <a:r>
            <a:rPr lang="hr-HR" b="1" err="1"/>
            <a:t>mln</a:t>
          </a:r>
          <a:r>
            <a:rPr lang="hr-HR" b="1"/>
            <a:t> EUR</a:t>
          </a:r>
        </a:p>
      </dgm:t>
    </dgm:pt>
    <dgm:pt modelId="{8D2C2925-E6D0-4357-B360-D7B3410DBC1E}" type="parTrans" cxnId="{B2009F45-D3D0-42B8-BA91-956C650E09C5}">
      <dgm:prSet/>
      <dgm:spPr/>
      <dgm:t>
        <a:bodyPr/>
        <a:lstStyle/>
        <a:p>
          <a:endParaRPr lang="hr-HR"/>
        </a:p>
      </dgm:t>
    </dgm:pt>
    <dgm:pt modelId="{D3CC7DB7-07A0-432D-A1D6-9854F6947A57}" type="sibTrans" cxnId="{B2009F45-D3D0-42B8-BA91-956C650E09C5}">
      <dgm:prSet/>
      <dgm:spPr/>
      <dgm:t>
        <a:bodyPr/>
        <a:lstStyle/>
        <a:p>
          <a:endParaRPr lang="hr-HR"/>
        </a:p>
      </dgm:t>
    </dgm:pt>
    <dgm:pt modelId="{58AC4102-3B4A-4547-AA89-7BBA87AEECC0}">
      <dgm:prSet phldrT="[Text]"/>
      <dgm:spPr>
        <a:solidFill>
          <a:schemeClr val="accent4">
            <a:lumMod val="75000"/>
          </a:schemeClr>
        </a:solidFill>
      </dgm:spPr>
      <dgm:t>
        <a:bodyPr/>
        <a:lstStyle/>
        <a:p>
          <a:r>
            <a:rPr lang="hr-HR" b="1"/>
            <a:t>North Croatia 100 </a:t>
          </a:r>
          <a:r>
            <a:rPr lang="hr-HR" b="1" err="1"/>
            <a:t>mln</a:t>
          </a:r>
          <a:r>
            <a:rPr lang="hr-HR" b="1"/>
            <a:t> EUR </a:t>
          </a:r>
        </a:p>
      </dgm:t>
    </dgm:pt>
    <dgm:pt modelId="{B9762F70-722C-4218-BAB8-99F32F6EA45A}" type="parTrans" cxnId="{99B13348-129C-4F3E-BC03-588B2235FE26}">
      <dgm:prSet/>
      <dgm:spPr/>
      <dgm:t>
        <a:bodyPr/>
        <a:lstStyle/>
        <a:p>
          <a:endParaRPr lang="hr-HR"/>
        </a:p>
      </dgm:t>
    </dgm:pt>
    <dgm:pt modelId="{CFA934F6-EE23-49FC-821D-F7F04872FA0B}" type="sibTrans" cxnId="{99B13348-129C-4F3E-BC03-588B2235FE26}">
      <dgm:prSet/>
      <dgm:spPr/>
      <dgm:t>
        <a:bodyPr/>
        <a:lstStyle/>
        <a:p>
          <a:endParaRPr lang="hr-HR"/>
        </a:p>
      </dgm:t>
    </dgm:pt>
    <dgm:pt modelId="{D51C21B2-437D-4349-832E-5A688E5505C2}">
      <dgm:prSet phldrT="[Text]"/>
      <dgm:spPr>
        <a:solidFill>
          <a:schemeClr val="bg1">
            <a:lumMod val="65000"/>
          </a:schemeClr>
        </a:solidFill>
      </dgm:spPr>
      <dgm:t>
        <a:bodyPr/>
        <a:lstStyle/>
        <a:p>
          <a:r>
            <a:rPr lang="hr-HR" b="1"/>
            <a:t>+ 96 </a:t>
          </a:r>
          <a:r>
            <a:rPr lang="hr-HR" b="1" err="1"/>
            <a:t>mln</a:t>
          </a:r>
          <a:r>
            <a:rPr lang="hr-HR" b="1"/>
            <a:t> EUR for </a:t>
          </a:r>
          <a:r>
            <a:rPr lang="en-US" b="1" noProof="0"/>
            <a:t>business infrastructure development</a:t>
          </a:r>
        </a:p>
      </dgm:t>
    </dgm:pt>
    <dgm:pt modelId="{33D55AF2-6330-4671-92FC-DEA8C657996F}" type="parTrans" cxnId="{801D4E18-A704-4D06-A96D-C68F4949A285}">
      <dgm:prSet/>
      <dgm:spPr/>
      <dgm:t>
        <a:bodyPr/>
        <a:lstStyle/>
        <a:p>
          <a:endParaRPr lang="hr-HR"/>
        </a:p>
      </dgm:t>
    </dgm:pt>
    <dgm:pt modelId="{E6892068-4593-4095-935C-8A2D4567CE8B}" type="sibTrans" cxnId="{801D4E18-A704-4D06-A96D-C68F4949A285}">
      <dgm:prSet/>
      <dgm:spPr/>
      <dgm:t>
        <a:bodyPr/>
        <a:lstStyle/>
        <a:p>
          <a:endParaRPr lang="hr-HR"/>
        </a:p>
      </dgm:t>
    </dgm:pt>
    <dgm:pt modelId="{81C9CBAD-8259-4372-AFA6-11917AF7ECC1}" type="pres">
      <dgm:prSet presAssocID="{2A520654-8B32-426A-8753-4F3B10E4435E}" presName="Name0" presStyleCnt="0">
        <dgm:presLayoutVars>
          <dgm:chMax val="7"/>
          <dgm:chPref val="7"/>
          <dgm:dir/>
        </dgm:presLayoutVars>
      </dgm:prSet>
      <dgm:spPr/>
    </dgm:pt>
    <dgm:pt modelId="{E465146F-7F90-4170-9C3F-1839554B1C8A}" type="pres">
      <dgm:prSet presAssocID="{2A520654-8B32-426A-8753-4F3B10E4435E}" presName="Name1" presStyleCnt="0"/>
      <dgm:spPr/>
    </dgm:pt>
    <dgm:pt modelId="{43DB769D-FB99-427A-B822-7DB7EA5BA26D}" type="pres">
      <dgm:prSet presAssocID="{2A520654-8B32-426A-8753-4F3B10E4435E}" presName="cycle" presStyleCnt="0"/>
      <dgm:spPr/>
    </dgm:pt>
    <dgm:pt modelId="{52AC71EE-46C0-47E0-9CBB-BC10B635C477}" type="pres">
      <dgm:prSet presAssocID="{2A520654-8B32-426A-8753-4F3B10E4435E}" presName="srcNode" presStyleLbl="node1" presStyleIdx="0" presStyleCnt="4"/>
      <dgm:spPr/>
    </dgm:pt>
    <dgm:pt modelId="{7DD93019-DB98-4A5F-8C14-7435F146DB86}" type="pres">
      <dgm:prSet presAssocID="{2A520654-8B32-426A-8753-4F3B10E4435E}" presName="conn" presStyleLbl="parChTrans1D2" presStyleIdx="0" presStyleCnt="1"/>
      <dgm:spPr/>
    </dgm:pt>
    <dgm:pt modelId="{98320B29-86EA-4251-8172-1775F0EA7AB2}" type="pres">
      <dgm:prSet presAssocID="{2A520654-8B32-426A-8753-4F3B10E4435E}" presName="extraNode" presStyleLbl="node1" presStyleIdx="0" presStyleCnt="4"/>
      <dgm:spPr/>
    </dgm:pt>
    <dgm:pt modelId="{53F43B2F-BF50-4279-9F14-CC4BD3CE5AD7}" type="pres">
      <dgm:prSet presAssocID="{2A520654-8B32-426A-8753-4F3B10E4435E}" presName="dstNode" presStyleLbl="node1" presStyleIdx="0" presStyleCnt="4"/>
      <dgm:spPr/>
    </dgm:pt>
    <dgm:pt modelId="{FAEAD77A-E1BF-4B65-98BD-CF11FD826D77}" type="pres">
      <dgm:prSet presAssocID="{58E61E4B-5519-4031-A0E5-C97AC7836B18}" presName="text_1" presStyleLbl="node1" presStyleIdx="0" presStyleCnt="4">
        <dgm:presLayoutVars>
          <dgm:bulletEnabled val="1"/>
        </dgm:presLayoutVars>
      </dgm:prSet>
      <dgm:spPr/>
    </dgm:pt>
    <dgm:pt modelId="{30392DE4-FB4A-4FC4-B7A4-F22ECF0EB652}" type="pres">
      <dgm:prSet presAssocID="{58E61E4B-5519-4031-A0E5-C97AC7836B18}" presName="accent_1" presStyleCnt="0"/>
      <dgm:spPr/>
    </dgm:pt>
    <dgm:pt modelId="{3CDF3619-CB3C-4495-BAF0-9EE431902EAE}" type="pres">
      <dgm:prSet presAssocID="{58E61E4B-5519-4031-A0E5-C97AC7836B18}" presName="accentRepeatNode" presStyleLbl="solidFgAcc1" presStyleIdx="0" presStyleCnt="4"/>
      <dgm:spPr>
        <a:ln>
          <a:solidFill>
            <a:schemeClr val="accent5">
              <a:lumMod val="75000"/>
            </a:schemeClr>
          </a:solidFill>
        </a:ln>
      </dgm:spPr>
    </dgm:pt>
    <dgm:pt modelId="{01FD198A-80E5-44B0-A47A-CE69844EF00A}" type="pres">
      <dgm:prSet presAssocID="{850B32EE-38D6-4A10-A386-EB247D3699C2}" presName="text_2" presStyleLbl="node1" presStyleIdx="1" presStyleCnt="4">
        <dgm:presLayoutVars>
          <dgm:bulletEnabled val="1"/>
        </dgm:presLayoutVars>
      </dgm:prSet>
      <dgm:spPr/>
    </dgm:pt>
    <dgm:pt modelId="{236EC09F-12F1-468B-8075-D541E36CD879}" type="pres">
      <dgm:prSet presAssocID="{850B32EE-38D6-4A10-A386-EB247D3699C2}" presName="accent_2" presStyleCnt="0"/>
      <dgm:spPr/>
    </dgm:pt>
    <dgm:pt modelId="{3D6EC6E0-B1D0-4865-9F77-7F9AC6432466}" type="pres">
      <dgm:prSet presAssocID="{850B32EE-38D6-4A10-A386-EB247D3699C2}" presName="accentRepeatNode" presStyleLbl="solidFgAcc1" presStyleIdx="1" presStyleCnt="4"/>
      <dgm:spPr>
        <a:ln>
          <a:solidFill>
            <a:schemeClr val="accent5">
              <a:lumMod val="50000"/>
            </a:schemeClr>
          </a:solidFill>
        </a:ln>
      </dgm:spPr>
    </dgm:pt>
    <dgm:pt modelId="{A5A8FBA5-6A89-4A46-9D37-B6043CCEA075}" type="pres">
      <dgm:prSet presAssocID="{58AC4102-3B4A-4547-AA89-7BBA87AEECC0}" presName="text_3" presStyleLbl="node1" presStyleIdx="2" presStyleCnt="4">
        <dgm:presLayoutVars>
          <dgm:bulletEnabled val="1"/>
        </dgm:presLayoutVars>
      </dgm:prSet>
      <dgm:spPr/>
    </dgm:pt>
    <dgm:pt modelId="{CCC0CF85-9B23-4AB4-A7DA-D440B540A907}" type="pres">
      <dgm:prSet presAssocID="{58AC4102-3B4A-4547-AA89-7BBA87AEECC0}" presName="accent_3" presStyleCnt="0"/>
      <dgm:spPr/>
    </dgm:pt>
    <dgm:pt modelId="{4DF960FB-D2E8-4706-B202-1D7C475469DF}" type="pres">
      <dgm:prSet presAssocID="{58AC4102-3B4A-4547-AA89-7BBA87AEECC0}" presName="accentRepeatNode" presStyleLbl="solidFgAcc1" presStyleIdx="2" presStyleCnt="4"/>
      <dgm:spPr>
        <a:ln>
          <a:solidFill>
            <a:schemeClr val="accent4">
              <a:lumMod val="50000"/>
            </a:schemeClr>
          </a:solidFill>
        </a:ln>
      </dgm:spPr>
    </dgm:pt>
    <dgm:pt modelId="{ACE552D8-2789-4607-ACEE-9CA70BA557FD}" type="pres">
      <dgm:prSet presAssocID="{D51C21B2-437D-4349-832E-5A688E5505C2}" presName="text_4" presStyleLbl="node1" presStyleIdx="3" presStyleCnt="4">
        <dgm:presLayoutVars>
          <dgm:bulletEnabled val="1"/>
        </dgm:presLayoutVars>
      </dgm:prSet>
      <dgm:spPr/>
    </dgm:pt>
    <dgm:pt modelId="{AD6523B4-C47C-4E95-8439-340431CB39AE}" type="pres">
      <dgm:prSet presAssocID="{D51C21B2-437D-4349-832E-5A688E5505C2}" presName="accent_4" presStyleCnt="0"/>
      <dgm:spPr/>
    </dgm:pt>
    <dgm:pt modelId="{D6A260CD-3AA5-484B-AADE-3BBF386EE4D5}" type="pres">
      <dgm:prSet presAssocID="{D51C21B2-437D-4349-832E-5A688E5505C2}" presName="accentRepeatNode" presStyleLbl="solidFgAcc1" presStyleIdx="3" presStyleCnt="4"/>
      <dgm:spPr>
        <a:blipFill rotWithShape="0">
          <a:blip xmlns:r="http://schemas.openxmlformats.org/officeDocument/2006/relationships" r:embed="rId1" cstate="email">
            <a:extLst>
              <a:ext uri="{28A0092B-C50C-407E-A947-70E740481C1C}">
                <a14:useLocalDpi xmlns:a14="http://schemas.microsoft.com/office/drawing/2010/main"/>
              </a:ext>
            </a:extLst>
          </a:blip>
          <a:srcRect/>
          <a:stretch>
            <a:fillRect/>
          </a:stretch>
        </a:blipFill>
      </dgm:spPr>
    </dgm:pt>
  </dgm:ptLst>
  <dgm:cxnLst>
    <dgm:cxn modelId="{ED684D0C-087B-49CA-9F82-AC0C5E40D26C}" type="presOf" srcId="{2A520654-8B32-426A-8753-4F3B10E4435E}" destId="{81C9CBAD-8259-4372-AFA6-11917AF7ECC1}" srcOrd="0" destOrd="0" presId="urn:microsoft.com/office/officeart/2008/layout/VerticalCurvedList"/>
    <dgm:cxn modelId="{801D4E18-A704-4D06-A96D-C68F4949A285}" srcId="{2A520654-8B32-426A-8753-4F3B10E4435E}" destId="{D51C21B2-437D-4349-832E-5A688E5505C2}" srcOrd="3" destOrd="0" parTransId="{33D55AF2-6330-4671-92FC-DEA8C657996F}" sibTransId="{E6892068-4593-4095-935C-8A2D4567CE8B}"/>
    <dgm:cxn modelId="{ADF9AE1B-73A9-40E4-951F-5201CC6C1D28}" type="presOf" srcId="{A5B5894A-452E-4FA9-A4A2-836069A8916B}" destId="{7DD93019-DB98-4A5F-8C14-7435F146DB86}" srcOrd="0" destOrd="0" presId="urn:microsoft.com/office/officeart/2008/layout/VerticalCurvedList"/>
    <dgm:cxn modelId="{9088893A-4A93-4B6E-9A6B-C19394560A38}" srcId="{2A520654-8B32-426A-8753-4F3B10E4435E}" destId="{58E61E4B-5519-4031-A0E5-C97AC7836B18}" srcOrd="0" destOrd="0" parTransId="{45587E25-96EC-4D6D-B584-17421B23E3CD}" sibTransId="{A5B5894A-452E-4FA9-A4A2-836069A8916B}"/>
    <dgm:cxn modelId="{B2009F45-D3D0-42B8-BA91-956C650E09C5}" srcId="{2A520654-8B32-426A-8753-4F3B10E4435E}" destId="{850B32EE-38D6-4A10-A386-EB247D3699C2}" srcOrd="1" destOrd="0" parTransId="{8D2C2925-E6D0-4357-B360-D7B3410DBC1E}" sibTransId="{D3CC7DB7-07A0-432D-A1D6-9854F6947A57}"/>
    <dgm:cxn modelId="{99B13348-129C-4F3E-BC03-588B2235FE26}" srcId="{2A520654-8B32-426A-8753-4F3B10E4435E}" destId="{58AC4102-3B4A-4547-AA89-7BBA87AEECC0}" srcOrd="2" destOrd="0" parTransId="{B9762F70-722C-4218-BAB8-99F32F6EA45A}" sibTransId="{CFA934F6-EE23-49FC-821D-F7F04872FA0B}"/>
    <dgm:cxn modelId="{0DADEA56-97B0-405E-BAA7-102C964A2D14}" type="presOf" srcId="{58AC4102-3B4A-4547-AA89-7BBA87AEECC0}" destId="{A5A8FBA5-6A89-4A46-9D37-B6043CCEA075}" srcOrd="0" destOrd="0" presId="urn:microsoft.com/office/officeart/2008/layout/VerticalCurvedList"/>
    <dgm:cxn modelId="{86C3CF97-1CB1-44BF-99EC-5DCF1A1E2240}" type="presOf" srcId="{850B32EE-38D6-4A10-A386-EB247D3699C2}" destId="{01FD198A-80E5-44B0-A47A-CE69844EF00A}" srcOrd="0" destOrd="0" presId="urn:microsoft.com/office/officeart/2008/layout/VerticalCurvedList"/>
    <dgm:cxn modelId="{91BA94C0-F837-4112-AC40-03B7BCBA6C62}" type="presOf" srcId="{58E61E4B-5519-4031-A0E5-C97AC7836B18}" destId="{FAEAD77A-E1BF-4B65-98BD-CF11FD826D77}" srcOrd="0" destOrd="0" presId="urn:microsoft.com/office/officeart/2008/layout/VerticalCurvedList"/>
    <dgm:cxn modelId="{DF6462DB-F0D5-4E5E-ABEE-0090E87A3745}" type="presOf" srcId="{D51C21B2-437D-4349-832E-5A688E5505C2}" destId="{ACE552D8-2789-4607-ACEE-9CA70BA557FD}" srcOrd="0" destOrd="0" presId="urn:microsoft.com/office/officeart/2008/layout/VerticalCurvedList"/>
    <dgm:cxn modelId="{330DF3CD-F812-4AFF-8048-9E269CE28D6A}" type="presParOf" srcId="{81C9CBAD-8259-4372-AFA6-11917AF7ECC1}" destId="{E465146F-7F90-4170-9C3F-1839554B1C8A}" srcOrd="0" destOrd="0" presId="urn:microsoft.com/office/officeart/2008/layout/VerticalCurvedList"/>
    <dgm:cxn modelId="{DEE6A60C-1799-4815-8C4B-78868181A4E2}" type="presParOf" srcId="{E465146F-7F90-4170-9C3F-1839554B1C8A}" destId="{43DB769D-FB99-427A-B822-7DB7EA5BA26D}" srcOrd="0" destOrd="0" presId="urn:microsoft.com/office/officeart/2008/layout/VerticalCurvedList"/>
    <dgm:cxn modelId="{7D610935-7408-4245-86CE-57A7F1BE73A1}" type="presParOf" srcId="{43DB769D-FB99-427A-B822-7DB7EA5BA26D}" destId="{52AC71EE-46C0-47E0-9CBB-BC10B635C477}" srcOrd="0" destOrd="0" presId="urn:microsoft.com/office/officeart/2008/layout/VerticalCurvedList"/>
    <dgm:cxn modelId="{3E143520-7087-4172-A662-508C42ECD9A3}" type="presParOf" srcId="{43DB769D-FB99-427A-B822-7DB7EA5BA26D}" destId="{7DD93019-DB98-4A5F-8C14-7435F146DB86}" srcOrd="1" destOrd="0" presId="urn:microsoft.com/office/officeart/2008/layout/VerticalCurvedList"/>
    <dgm:cxn modelId="{AB07C061-1105-4152-93DF-C46EDF550CE6}" type="presParOf" srcId="{43DB769D-FB99-427A-B822-7DB7EA5BA26D}" destId="{98320B29-86EA-4251-8172-1775F0EA7AB2}" srcOrd="2" destOrd="0" presId="urn:microsoft.com/office/officeart/2008/layout/VerticalCurvedList"/>
    <dgm:cxn modelId="{E9487A09-A310-4D5D-9E89-D79D424F4169}" type="presParOf" srcId="{43DB769D-FB99-427A-B822-7DB7EA5BA26D}" destId="{53F43B2F-BF50-4279-9F14-CC4BD3CE5AD7}" srcOrd="3" destOrd="0" presId="urn:microsoft.com/office/officeart/2008/layout/VerticalCurvedList"/>
    <dgm:cxn modelId="{AED24615-8886-4F92-A48B-AA97500123AC}" type="presParOf" srcId="{E465146F-7F90-4170-9C3F-1839554B1C8A}" destId="{FAEAD77A-E1BF-4B65-98BD-CF11FD826D77}" srcOrd="1" destOrd="0" presId="urn:microsoft.com/office/officeart/2008/layout/VerticalCurvedList"/>
    <dgm:cxn modelId="{C48AB6CF-9DFF-428F-B0BB-ED2BCB74FC46}" type="presParOf" srcId="{E465146F-7F90-4170-9C3F-1839554B1C8A}" destId="{30392DE4-FB4A-4FC4-B7A4-F22ECF0EB652}" srcOrd="2" destOrd="0" presId="urn:microsoft.com/office/officeart/2008/layout/VerticalCurvedList"/>
    <dgm:cxn modelId="{F829D0FD-5467-4519-8D69-6F516BA730D0}" type="presParOf" srcId="{30392DE4-FB4A-4FC4-B7A4-F22ECF0EB652}" destId="{3CDF3619-CB3C-4495-BAF0-9EE431902EAE}" srcOrd="0" destOrd="0" presId="urn:microsoft.com/office/officeart/2008/layout/VerticalCurvedList"/>
    <dgm:cxn modelId="{05EA8659-5994-41DC-ABEC-DE2D065EA32B}" type="presParOf" srcId="{E465146F-7F90-4170-9C3F-1839554B1C8A}" destId="{01FD198A-80E5-44B0-A47A-CE69844EF00A}" srcOrd="3" destOrd="0" presId="urn:microsoft.com/office/officeart/2008/layout/VerticalCurvedList"/>
    <dgm:cxn modelId="{B89FEF00-924C-4382-B3CB-F6DC02AFBF64}" type="presParOf" srcId="{E465146F-7F90-4170-9C3F-1839554B1C8A}" destId="{236EC09F-12F1-468B-8075-D541E36CD879}" srcOrd="4" destOrd="0" presId="urn:microsoft.com/office/officeart/2008/layout/VerticalCurvedList"/>
    <dgm:cxn modelId="{8A09A458-D16C-4A67-BDC0-831828D9D251}" type="presParOf" srcId="{236EC09F-12F1-468B-8075-D541E36CD879}" destId="{3D6EC6E0-B1D0-4865-9F77-7F9AC6432466}" srcOrd="0" destOrd="0" presId="urn:microsoft.com/office/officeart/2008/layout/VerticalCurvedList"/>
    <dgm:cxn modelId="{44CED474-10F7-42BE-816E-7A4E067DF263}" type="presParOf" srcId="{E465146F-7F90-4170-9C3F-1839554B1C8A}" destId="{A5A8FBA5-6A89-4A46-9D37-B6043CCEA075}" srcOrd="5" destOrd="0" presId="urn:microsoft.com/office/officeart/2008/layout/VerticalCurvedList"/>
    <dgm:cxn modelId="{95276314-879C-431A-B740-71FA5D4A1BCA}" type="presParOf" srcId="{E465146F-7F90-4170-9C3F-1839554B1C8A}" destId="{CCC0CF85-9B23-4AB4-A7DA-D440B540A907}" srcOrd="6" destOrd="0" presId="urn:microsoft.com/office/officeart/2008/layout/VerticalCurvedList"/>
    <dgm:cxn modelId="{222DDB71-A624-4BA5-97C9-5A7336D872C1}" type="presParOf" srcId="{CCC0CF85-9B23-4AB4-A7DA-D440B540A907}" destId="{4DF960FB-D2E8-4706-B202-1D7C475469DF}" srcOrd="0" destOrd="0" presId="urn:microsoft.com/office/officeart/2008/layout/VerticalCurvedList"/>
    <dgm:cxn modelId="{0BB1172A-D4AA-42BC-8456-5377F57665B6}" type="presParOf" srcId="{E465146F-7F90-4170-9C3F-1839554B1C8A}" destId="{ACE552D8-2789-4607-ACEE-9CA70BA557FD}" srcOrd="7" destOrd="0" presId="urn:microsoft.com/office/officeart/2008/layout/VerticalCurvedList"/>
    <dgm:cxn modelId="{DCFDF56F-0673-4A0D-9D7F-DEB288E2C538}" type="presParOf" srcId="{E465146F-7F90-4170-9C3F-1839554B1C8A}" destId="{AD6523B4-C47C-4E95-8439-340431CB39AE}" srcOrd="8" destOrd="0" presId="urn:microsoft.com/office/officeart/2008/layout/VerticalCurvedList"/>
    <dgm:cxn modelId="{F3392DD7-D937-4016-81D9-660DF56342EC}" type="presParOf" srcId="{AD6523B4-C47C-4E95-8439-340431CB39AE}" destId="{D6A260CD-3AA5-484B-AADE-3BBF386EE4D5}"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20CA953-5DFA-4D4B-ABEB-C1E69F29374E}" type="doc">
      <dgm:prSet loTypeId="urn:microsoft.com/office/officeart/2008/layout/VerticalCurvedList" loCatId="list" qsTypeId="urn:microsoft.com/office/officeart/2005/8/quickstyle/simple1" qsCatId="simple" csTypeId="urn:microsoft.com/office/officeart/2005/8/colors/accent1_3" csCatId="accent1" phldr="1"/>
      <dgm:spPr/>
      <dgm:t>
        <a:bodyPr/>
        <a:lstStyle/>
        <a:p>
          <a:endParaRPr lang="en-US"/>
        </a:p>
      </dgm:t>
    </dgm:pt>
    <dgm:pt modelId="{892BBAA5-B986-4CBA-AB45-3929C4EF353A}">
      <dgm:prSet phldrT="[Text]"/>
      <dgm:spPr>
        <a:xfrm>
          <a:off x="460128" y="312440"/>
          <a:ext cx="5580684" cy="625205"/>
        </a:xfrm>
        <a:prstGeom prst="rect">
          <a:avLst/>
        </a:prstGeom>
        <a:solidFill>
          <a:srgbClr val="4F81BD">
            <a:shade val="80000"/>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a:buNone/>
          </a:pPr>
          <a:r>
            <a:rPr lang="hr-HR">
              <a:solidFill>
                <a:sysClr val="window" lastClr="FFFFFF"/>
              </a:solidFill>
              <a:latin typeface="Calibri"/>
              <a:ea typeface="+mn-ea"/>
              <a:cs typeface="+mn-cs"/>
            </a:rPr>
            <a:t>Main communication to sector and public bodies</a:t>
          </a:r>
          <a:endParaRPr lang="en-US">
            <a:solidFill>
              <a:sysClr val="window" lastClr="FFFFFF"/>
            </a:solidFill>
            <a:latin typeface="Calibri"/>
            <a:ea typeface="+mn-ea"/>
            <a:cs typeface="+mn-cs"/>
          </a:endParaRPr>
        </a:p>
      </dgm:t>
    </dgm:pt>
    <dgm:pt modelId="{769427D6-6C32-452D-837B-C2082648D36B}" type="parTrans" cxnId="{701C4996-8947-4D02-B97C-5B5AE600348C}">
      <dgm:prSet/>
      <dgm:spPr/>
      <dgm:t>
        <a:bodyPr/>
        <a:lstStyle/>
        <a:p>
          <a:endParaRPr lang="en-US"/>
        </a:p>
      </dgm:t>
    </dgm:pt>
    <dgm:pt modelId="{EEF17858-5AD5-4597-AB48-8E0C366D31BE}" type="sibTrans" cxnId="{701C4996-8947-4D02-B97C-5B5AE600348C}">
      <dgm:prSet/>
      <dgm:spPr>
        <a:xfrm>
          <a:off x="-4594335" y="-704407"/>
          <a:ext cx="5472816" cy="5472816"/>
        </a:xfrm>
        <a:prstGeom prst="blockArc">
          <a:avLst>
            <a:gd name="adj1" fmla="val 18900000"/>
            <a:gd name="adj2" fmla="val 2700000"/>
            <a:gd name="adj3" fmla="val 395"/>
          </a:avLst>
        </a:prstGeom>
        <a:noFill/>
        <a:ln w="25400" cap="flat" cmpd="sng" algn="ctr">
          <a:solidFill>
            <a:srgbClr val="4F81BD">
              <a:tint val="99000"/>
              <a:hueOff val="0"/>
              <a:satOff val="0"/>
              <a:lumOff val="0"/>
              <a:alphaOff val="0"/>
            </a:srgbClr>
          </a:solidFill>
          <a:prstDash val="solid"/>
        </a:ln>
        <a:effectLst/>
      </dgm:spPr>
      <dgm:t>
        <a:bodyPr/>
        <a:lstStyle/>
        <a:p>
          <a:endParaRPr lang="en-US"/>
        </a:p>
      </dgm:t>
    </dgm:pt>
    <dgm:pt modelId="{D352F5D2-D188-47A9-A9F0-7BA63E3970C2}">
      <dgm:prSet phldrT="[Text]"/>
      <dgm:spPr>
        <a:xfrm>
          <a:off x="818573" y="1250411"/>
          <a:ext cx="5222240" cy="625205"/>
        </a:xfrm>
        <a:prstGeom prst="rect">
          <a:avLst/>
        </a:prstGeom>
        <a:solidFill>
          <a:srgbClr val="4F81BD">
            <a:shade val="80000"/>
            <a:hueOff val="102082"/>
            <a:satOff val="-1464"/>
            <a:lumOff val="8538"/>
            <a:alphaOff val="0"/>
          </a:srgbClr>
        </a:solidFill>
        <a:ln w="25400" cap="flat" cmpd="sng" algn="ctr">
          <a:solidFill>
            <a:sysClr val="window" lastClr="FFFFFF">
              <a:hueOff val="0"/>
              <a:satOff val="0"/>
              <a:lumOff val="0"/>
              <a:alphaOff val="0"/>
            </a:sysClr>
          </a:solidFill>
          <a:prstDash val="solid"/>
        </a:ln>
        <a:effectLst/>
      </dgm:spPr>
      <dgm:t>
        <a:bodyPr/>
        <a:lstStyle/>
        <a:p>
          <a:pPr>
            <a:buNone/>
          </a:pPr>
          <a:r>
            <a:rPr lang="hr-HR">
              <a:solidFill>
                <a:sysClr val="window" lastClr="FFFFFF"/>
              </a:solidFill>
              <a:latin typeface="Calibri"/>
              <a:ea typeface="+mn-ea"/>
              <a:cs typeface="+mn-cs"/>
            </a:rPr>
            <a:t>Support in govt./EU projects and programmes </a:t>
          </a:r>
          <a:endParaRPr lang="en-US">
            <a:solidFill>
              <a:sysClr val="window" lastClr="FFFFFF"/>
            </a:solidFill>
            <a:latin typeface="Calibri"/>
            <a:ea typeface="+mn-ea"/>
            <a:cs typeface="+mn-cs"/>
          </a:endParaRPr>
        </a:p>
      </dgm:t>
    </dgm:pt>
    <dgm:pt modelId="{D6CCCFBB-5BEE-4C64-864B-3B938DA64AB5}" type="parTrans" cxnId="{22A13A61-F47C-4B70-8781-6C43260D3A3F}">
      <dgm:prSet/>
      <dgm:spPr/>
      <dgm:t>
        <a:bodyPr/>
        <a:lstStyle/>
        <a:p>
          <a:endParaRPr lang="en-US"/>
        </a:p>
      </dgm:t>
    </dgm:pt>
    <dgm:pt modelId="{99323992-C5FD-4932-A13B-85F519F55D65}" type="sibTrans" cxnId="{22A13A61-F47C-4B70-8781-6C43260D3A3F}">
      <dgm:prSet/>
      <dgm:spPr/>
      <dgm:t>
        <a:bodyPr/>
        <a:lstStyle/>
        <a:p>
          <a:endParaRPr lang="en-US"/>
        </a:p>
      </dgm:t>
    </dgm:pt>
    <dgm:pt modelId="{95F34C1D-AA92-4561-8B36-B29378B4D876}">
      <dgm:prSet phldrT="[Text]"/>
      <dgm:spPr>
        <a:xfrm>
          <a:off x="818573" y="2203625"/>
          <a:ext cx="5222240" cy="625205"/>
        </a:xfrm>
        <a:prstGeom prst="rect">
          <a:avLst/>
        </a:prstGeom>
        <a:solidFill>
          <a:srgbClr val="4F81BD">
            <a:shade val="80000"/>
            <a:hueOff val="204164"/>
            <a:satOff val="-2928"/>
            <a:lumOff val="17077"/>
            <a:alphaOff val="0"/>
          </a:srgbClr>
        </a:solidFill>
        <a:ln w="25400" cap="flat" cmpd="sng" algn="ctr">
          <a:solidFill>
            <a:sysClr val="window" lastClr="FFFFFF">
              <a:hueOff val="0"/>
              <a:satOff val="0"/>
              <a:lumOff val="0"/>
              <a:alphaOff val="0"/>
            </a:sysClr>
          </a:solidFill>
          <a:prstDash val="solid"/>
        </a:ln>
        <a:effectLst/>
      </dgm:spPr>
      <dgm:t>
        <a:bodyPr/>
        <a:lstStyle/>
        <a:p>
          <a:pPr>
            <a:buNone/>
          </a:pPr>
          <a:r>
            <a:rPr lang="hr-HR">
              <a:solidFill>
                <a:sysClr val="window" lastClr="FFFFFF"/>
              </a:solidFill>
              <a:latin typeface="Calibri"/>
              <a:ea typeface="+mn-ea"/>
              <a:cs typeface="+mn-cs"/>
            </a:rPr>
            <a:t>Project pipeline source for Defence&amp;Security</a:t>
          </a:r>
          <a:endParaRPr lang="en-US">
            <a:solidFill>
              <a:sysClr val="window" lastClr="FFFFFF"/>
            </a:solidFill>
            <a:latin typeface="Calibri"/>
            <a:ea typeface="+mn-ea"/>
            <a:cs typeface="+mn-cs"/>
          </a:endParaRPr>
        </a:p>
      </dgm:t>
    </dgm:pt>
    <dgm:pt modelId="{5F7EFDD3-E0D1-4440-88C0-02B31BD79574}" type="parTrans" cxnId="{911C3464-9AF6-41DF-8331-80BF6EB12660}">
      <dgm:prSet/>
      <dgm:spPr/>
      <dgm:t>
        <a:bodyPr/>
        <a:lstStyle/>
        <a:p>
          <a:endParaRPr lang="en-US"/>
        </a:p>
      </dgm:t>
    </dgm:pt>
    <dgm:pt modelId="{2A2B9C9D-B9DF-48A5-B1C0-4729C5B0EEB0}" type="sibTrans" cxnId="{911C3464-9AF6-41DF-8331-80BF6EB12660}">
      <dgm:prSet/>
      <dgm:spPr/>
      <dgm:t>
        <a:bodyPr/>
        <a:lstStyle/>
        <a:p>
          <a:endParaRPr lang="en-US"/>
        </a:p>
      </dgm:t>
    </dgm:pt>
    <dgm:pt modelId="{72DF3330-B869-4CD7-9CAD-D9EB022483D0}">
      <dgm:prSet phldrT="[Text]"/>
      <dgm:spPr>
        <a:xfrm>
          <a:off x="460128" y="3126353"/>
          <a:ext cx="5580684" cy="625205"/>
        </a:xfrm>
        <a:prstGeom prst="rect">
          <a:avLst/>
        </a:prstGeom>
        <a:solidFill>
          <a:srgbClr val="4F81BD">
            <a:shade val="80000"/>
            <a:hueOff val="306246"/>
            <a:satOff val="-4392"/>
            <a:lumOff val="25615"/>
            <a:alphaOff val="0"/>
          </a:srgbClr>
        </a:solidFill>
        <a:ln w="25400" cap="flat" cmpd="sng" algn="ctr">
          <a:solidFill>
            <a:sysClr val="window" lastClr="FFFFFF">
              <a:hueOff val="0"/>
              <a:satOff val="0"/>
              <a:lumOff val="0"/>
              <a:alphaOff val="0"/>
            </a:sysClr>
          </a:solidFill>
          <a:prstDash val="solid"/>
        </a:ln>
        <a:effectLst/>
      </dgm:spPr>
      <dgm:t>
        <a:bodyPr/>
        <a:lstStyle/>
        <a:p>
          <a:pPr>
            <a:buNone/>
          </a:pPr>
          <a:r>
            <a:rPr lang="hr-HR">
              <a:solidFill>
                <a:sysClr val="window" lastClr="FFFFFF"/>
              </a:solidFill>
              <a:latin typeface="Calibri"/>
              <a:ea typeface="+mn-ea"/>
              <a:cs typeface="+mn-cs"/>
            </a:rPr>
            <a:t>Collaborative Project platform </a:t>
          </a:r>
          <a:endParaRPr lang="en-US">
            <a:solidFill>
              <a:sysClr val="window" lastClr="FFFFFF"/>
            </a:solidFill>
            <a:latin typeface="Calibri"/>
            <a:ea typeface="+mn-ea"/>
            <a:cs typeface="+mn-cs"/>
          </a:endParaRPr>
        </a:p>
      </dgm:t>
    </dgm:pt>
    <dgm:pt modelId="{7FA23DBB-59F1-49C1-9F7C-397EFF37513D}" type="parTrans" cxnId="{5126E496-B868-4DA9-A4D3-3C1D6337CCAD}">
      <dgm:prSet/>
      <dgm:spPr/>
      <dgm:t>
        <a:bodyPr/>
        <a:lstStyle/>
        <a:p>
          <a:endParaRPr lang="en-US"/>
        </a:p>
      </dgm:t>
    </dgm:pt>
    <dgm:pt modelId="{2B73A06D-4BBE-4544-8D85-CF6EE0459394}" type="sibTrans" cxnId="{5126E496-B868-4DA9-A4D3-3C1D6337CCAD}">
      <dgm:prSet/>
      <dgm:spPr/>
      <dgm:t>
        <a:bodyPr/>
        <a:lstStyle/>
        <a:p>
          <a:endParaRPr lang="en-US"/>
        </a:p>
      </dgm:t>
    </dgm:pt>
    <dgm:pt modelId="{B9BCFFFA-CFEB-4272-BF7E-D995215F9991}" type="pres">
      <dgm:prSet presAssocID="{720CA953-5DFA-4D4B-ABEB-C1E69F29374E}" presName="Name0" presStyleCnt="0">
        <dgm:presLayoutVars>
          <dgm:chMax val="7"/>
          <dgm:chPref val="7"/>
          <dgm:dir/>
        </dgm:presLayoutVars>
      </dgm:prSet>
      <dgm:spPr/>
    </dgm:pt>
    <dgm:pt modelId="{C34879D6-2BB5-4684-A71B-AB451B7C90A5}" type="pres">
      <dgm:prSet presAssocID="{720CA953-5DFA-4D4B-ABEB-C1E69F29374E}" presName="Name1" presStyleCnt="0"/>
      <dgm:spPr/>
    </dgm:pt>
    <dgm:pt modelId="{6847E103-D8EB-4BF6-BEC9-E6A079D464DE}" type="pres">
      <dgm:prSet presAssocID="{720CA953-5DFA-4D4B-ABEB-C1E69F29374E}" presName="cycle" presStyleCnt="0"/>
      <dgm:spPr/>
    </dgm:pt>
    <dgm:pt modelId="{2345FFD5-1480-4C68-968E-5421876DB933}" type="pres">
      <dgm:prSet presAssocID="{720CA953-5DFA-4D4B-ABEB-C1E69F29374E}" presName="srcNode" presStyleLbl="node1" presStyleIdx="0" presStyleCnt="4"/>
      <dgm:spPr/>
    </dgm:pt>
    <dgm:pt modelId="{B374E82D-D0E5-424F-B694-A21F1E803F1D}" type="pres">
      <dgm:prSet presAssocID="{720CA953-5DFA-4D4B-ABEB-C1E69F29374E}" presName="conn" presStyleLbl="parChTrans1D2" presStyleIdx="0" presStyleCnt="1"/>
      <dgm:spPr/>
    </dgm:pt>
    <dgm:pt modelId="{80C3A3AE-7488-4DB4-BC2A-F09243EDB573}" type="pres">
      <dgm:prSet presAssocID="{720CA953-5DFA-4D4B-ABEB-C1E69F29374E}" presName="extraNode" presStyleLbl="node1" presStyleIdx="0" presStyleCnt="4"/>
      <dgm:spPr/>
    </dgm:pt>
    <dgm:pt modelId="{E27B794F-5CB6-4CFA-9CE7-A686E8375F18}" type="pres">
      <dgm:prSet presAssocID="{720CA953-5DFA-4D4B-ABEB-C1E69F29374E}" presName="dstNode" presStyleLbl="node1" presStyleIdx="0" presStyleCnt="4"/>
      <dgm:spPr/>
    </dgm:pt>
    <dgm:pt modelId="{2027E677-F488-48C1-BA89-D0DBF2577961}" type="pres">
      <dgm:prSet presAssocID="{892BBAA5-B986-4CBA-AB45-3929C4EF353A}" presName="text_1" presStyleLbl="node1" presStyleIdx="0" presStyleCnt="4">
        <dgm:presLayoutVars>
          <dgm:bulletEnabled val="1"/>
        </dgm:presLayoutVars>
      </dgm:prSet>
      <dgm:spPr/>
    </dgm:pt>
    <dgm:pt modelId="{6CA50CD7-AFFB-4BCC-9196-BA964A802F4E}" type="pres">
      <dgm:prSet presAssocID="{892BBAA5-B986-4CBA-AB45-3929C4EF353A}" presName="accent_1" presStyleCnt="0"/>
      <dgm:spPr/>
    </dgm:pt>
    <dgm:pt modelId="{EAD5AFE9-C638-4245-A67C-414D0C27DE22}" type="pres">
      <dgm:prSet presAssocID="{892BBAA5-B986-4CBA-AB45-3929C4EF353A}" presName="accentRepeatNode" presStyleLbl="solidFgAcc1" presStyleIdx="0" presStyleCnt="4"/>
      <dgm:spPr>
        <a:xfrm>
          <a:off x="69375" y="234289"/>
          <a:ext cx="781507" cy="781507"/>
        </a:xfrm>
        <a:prstGeom prst="ellipse">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ln>
        <a:effectLst/>
      </dgm:spPr>
    </dgm:pt>
    <dgm:pt modelId="{DED37FF3-C921-4E98-8BD5-C57E5C901722}" type="pres">
      <dgm:prSet presAssocID="{D352F5D2-D188-47A9-A9F0-7BA63E3970C2}" presName="text_2" presStyleLbl="node1" presStyleIdx="1" presStyleCnt="4">
        <dgm:presLayoutVars>
          <dgm:bulletEnabled val="1"/>
        </dgm:presLayoutVars>
      </dgm:prSet>
      <dgm:spPr/>
    </dgm:pt>
    <dgm:pt modelId="{39069791-BF94-493E-B846-41204092D096}" type="pres">
      <dgm:prSet presAssocID="{D352F5D2-D188-47A9-A9F0-7BA63E3970C2}" presName="accent_2" presStyleCnt="0"/>
      <dgm:spPr/>
    </dgm:pt>
    <dgm:pt modelId="{93981A1F-56CD-4ED2-A987-00DFE7FF471B}" type="pres">
      <dgm:prSet presAssocID="{D352F5D2-D188-47A9-A9F0-7BA63E3970C2}" presName="accentRepeatNode" presStyleLbl="solidFgAcc1" presStyleIdx="1" presStyleCnt="4"/>
      <dgm:spPr>
        <a:xfrm>
          <a:off x="427819" y="1172260"/>
          <a:ext cx="781507" cy="781507"/>
        </a:xfrm>
        <a:prstGeom prst="ellipse">
          <a:avLst/>
        </a:prstGeom>
        <a:solidFill>
          <a:sysClr val="window" lastClr="FFFFFF">
            <a:hueOff val="0"/>
            <a:satOff val="0"/>
            <a:lumOff val="0"/>
            <a:alphaOff val="0"/>
          </a:sysClr>
        </a:solidFill>
        <a:ln w="25400" cap="flat" cmpd="sng" algn="ctr">
          <a:solidFill>
            <a:srgbClr val="4F81BD">
              <a:shade val="80000"/>
              <a:hueOff val="102082"/>
              <a:satOff val="-1464"/>
              <a:lumOff val="8538"/>
              <a:alphaOff val="0"/>
            </a:srgbClr>
          </a:solidFill>
          <a:prstDash val="solid"/>
        </a:ln>
        <a:effectLst/>
      </dgm:spPr>
    </dgm:pt>
    <dgm:pt modelId="{736AC0C1-DE20-40C7-BA22-805A6168B791}" type="pres">
      <dgm:prSet presAssocID="{95F34C1D-AA92-4561-8B36-B29378B4D876}" presName="text_3" presStyleLbl="node1" presStyleIdx="2" presStyleCnt="4" custLinFactNeighborY="2438">
        <dgm:presLayoutVars>
          <dgm:bulletEnabled val="1"/>
        </dgm:presLayoutVars>
      </dgm:prSet>
      <dgm:spPr/>
    </dgm:pt>
    <dgm:pt modelId="{4D879495-7AA1-4CA2-9A39-AFF33541DF0A}" type="pres">
      <dgm:prSet presAssocID="{95F34C1D-AA92-4561-8B36-B29378B4D876}" presName="accent_3" presStyleCnt="0"/>
      <dgm:spPr/>
    </dgm:pt>
    <dgm:pt modelId="{45687EA8-36BB-4524-A1BC-7C7100EF25D4}" type="pres">
      <dgm:prSet presAssocID="{95F34C1D-AA92-4561-8B36-B29378B4D876}" presName="accentRepeatNode" presStyleLbl="solidFgAcc1" presStyleIdx="2" presStyleCnt="4"/>
      <dgm:spPr>
        <a:xfrm>
          <a:off x="427819" y="2110232"/>
          <a:ext cx="781507" cy="781507"/>
        </a:xfrm>
        <a:prstGeom prst="ellipse">
          <a:avLst/>
        </a:prstGeom>
        <a:solidFill>
          <a:sysClr val="window" lastClr="FFFFFF">
            <a:hueOff val="0"/>
            <a:satOff val="0"/>
            <a:lumOff val="0"/>
            <a:alphaOff val="0"/>
          </a:sysClr>
        </a:solidFill>
        <a:ln w="25400" cap="flat" cmpd="sng" algn="ctr">
          <a:solidFill>
            <a:srgbClr val="4F81BD">
              <a:shade val="80000"/>
              <a:hueOff val="204164"/>
              <a:satOff val="-2928"/>
              <a:lumOff val="17077"/>
              <a:alphaOff val="0"/>
            </a:srgbClr>
          </a:solidFill>
          <a:prstDash val="solid"/>
        </a:ln>
        <a:effectLst/>
      </dgm:spPr>
    </dgm:pt>
    <dgm:pt modelId="{2EAE58C1-B2BF-47CC-B058-533F384BF72C}" type="pres">
      <dgm:prSet presAssocID="{72DF3330-B869-4CD7-9CAD-D9EB022483D0}" presName="text_4" presStyleLbl="node1" presStyleIdx="3" presStyleCnt="4">
        <dgm:presLayoutVars>
          <dgm:bulletEnabled val="1"/>
        </dgm:presLayoutVars>
      </dgm:prSet>
      <dgm:spPr/>
    </dgm:pt>
    <dgm:pt modelId="{C70802AD-5524-439A-8D7C-89D874965B13}" type="pres">
      <dgm:prSet presAssocID="{72DF3330-B869-4CD7-9CAD-D9EB022483D0}" presName="accent_4" presStyleCnt="0"/>
      <dgm:spPr/>
    </dgm:pt>
    <dgm:pt modelId="{843CB639-9C5F-46B5-8276-AE7AD95770A3}" type="pres">
      <dgm:prSet presAssocID="{72DF3330-B869-4CD7-9CAD-D9EB022483D0}" presName="accentRepeatNode" presStyleLbl="solidFgAcc1" presStyleIdx="3" presStyleCnt="4"/>
      <dgm:spPr>
        <a:xfrm>
          <a:off x="69375" y="3048203"/>
          <a:ext cx="781507" cy="781507"/>
        </a:xfrm>
        <a:prstGeom prst="ellipse">
          <a:avLst/>
        </a:prstGeom>
        <a:solidFill>
          <a:sysClr val="window" lastClr="FFFFFF">
            <a:hueOff val="0"/>
            <a:satOff val="0"/>
            <a:lumOff val="0"/>
            <a:alphaOff val="0"/>
          </a:sysClr>
        </a:solidFill>
        <a:ln w="25400" cap="flat" cmpd="sng" algn="ctr">
          <a:solidFill>
            <a:srgbClr val="4F81BD">
              <a:shade val="80000"/>
              <a:hueOff val="306246"/>
              <a:satOff val="-4392"/>
              <a:lumOff val="25615"/>
              <a:alphaOff val="0"/>
            </a:srgbClr>
          </a:solidFill>
          <a:prstDash val="solid"/>
        </a:ln>
        <a:effectLst/>
      </dgm:spPr>
    </dgm:pt>
  </dgm:ptLst>
  <dgm:cxnLst>
    <dgm:cxn modelId="{253A2910-1810-45CC-847D-4D57C868C7C5}" type="presOf" srcId="{95F34C1D-AA92-4561-8B36-B29378B4D876}" destId="{736AC0C1-DE20-40C7-BA22-805A6168B791}" srcOrd="0" destOrd="0" presId="urn:microsoft.com/office/officeart/2008/layout/VerticalCurvedList"/>
    <dgm:cxn modelId="{103A8222-8B76-413D-8192-C839C20CC1A6}" type="presOf" srcId="{72DF3330-B869-4CD7-9CAD-D9EB022483D0}" destId="{2EAE58C1-B2BF-47CC-B058-533F384BF72C}" srcOrd="0" destOrd="0" presId="urn:microsoft.com/office/officeart/2008/layout/VerticalCurvedList"/>
    <dgm:cxn modelId="{9A8FEF31-B8B3-455C-B38E-A6EE6338DAE4}" type="presOf" srcId="{D352F5D2-D188-47A9-A9F0-7BA63E3970C2}" destId="{DED37FF3-C921-4E98-8BD5-C57E5C901722}" srcOrd="0" destOrd="0" presId="urn:microsoft.com/office/officeart/2008/layout/VerticalCurvedList"/>
    <dgm:cxn modelId="{22A13A61-F47C-4B70-8781-6C43260D3A3F}" srcId="{720CA953-5DFA-4D4B-ABEB-C1E69F29374E}" destId="{D352F5D2-D188-47A9-A9F0-7BA63E3970C2}" srcOrd="1" destOrd="0" parTransId="{D6CCCFBB-5BEE-4C64-864B-3B938DA64AB5}" sibTransId="{99323992-C5FD-4932-A13B-85F519F55D65}"/>
    <dgm:cxn modelId="{911C3464-9AF6-41DF-8331-80BF6EB12660}" srcId="{720CA953-5DFA-4D4B-ABEB-C1E69F29374E}" destId="{95F34C1D-AA92-4561-8B36-B29378B4D876}" srcOrd="2" destOrd="0" parTransId="{5F7EFDD3-E0D1-4440-88C0-02B31BD79574}" sibTransId="{2A2B9C9D-B9DF-48A5-B1C0-4729C5B0EEB0}"/>
    <dgm:cxn modelId="{4BCA5F6F-7CCA-43E0-BCA7-205CE64D70F4}" type="presOf" srcId="{892BBAA5-B986-4CBA-AB45-3929C4EF353A}" destId="{2027E677-F488-48C1-BA89-D0DBF2577961}" srcOrd="0" destOrd="0" presId="urn:microsoft.com/office/officeart/2008/layout/VerticalCurvedList"/>
    <dgm:cxn modelId="{701C4996-8947-4D02-B97C-5B5AE600348C}" srcId="{720CA953-5DFA-4D4B-ABEB-C1E69F29374E}" destId="{892BBAA5-B986-4CBA-AB45-3929C4EF353A}" srcOrd="0" destOrd="0" parTransId="{769427D6-6C32-452D-837B-C2082648D36B}" sibTransId="{EEF17858-5AD5-4597-AB48-8E0C366D31BE}"/>
    <dgm:cxn modelId="{5126E496-B868-4DA9-A4D3-3C1D6337CCAD}" srcId="{720CA953-5DFA-4D4B-ABEB-C1E69F29374E}" destId="{72DF3330-B869-4CD7-9CAD-D9EB022483D0}" srcOrd="3" destOrd="0" parTransId="{7FA23DBB-59F1-49C1-9F7C-397EFF37513D}" sibTransId="{2B73A06D-4BBE-4544-8D85-CF6EE0459394}"/>
    <dgm:cxn modelId="{4121E1AB-B531-4C89-92FF-C90DEBF304D2}" type="presOf" srcId="{720CA953-5DFA-4D4B-ABEB-C1E69F29374E}" destId="{B9BCFFFA-CFEB-4272-BF7E-D995215F9991}" srcOrd="0" destOrd="0" presId="urn:microsoft.com/office/officeart/2008/layout/VerticalCurvedList"/>
    <dgm:cxn modelId="{794ED3EC-B6F4-4F7E-B414-14EC839B6148}" type="presOf" srcId="{EEF17858-5AD5-4597-AB48-8E0C366D31BE}" destId="{B374E82D-D0E5-424F-B694-A21F1E803F1D}" srcOrd="0" destOrd="0" presId="urn:microsoft.com/office/officeart/2008/layout/VerticalCurvedList"/>
    <dgm:cxn modelId="{C9B7A99D-3138-4CDD-998F-2625933B121A}" type="presParOf" srcId="{B9BCFFFA-CFEB-4272-BF7E-D995215F9991}" destId="{C34879D6-2BB5-4684-A71B-AB451B7C90A5}" srcOrd="0" destOrd="0" presId="urn:microsoft.com/office/officeart/2008/layout/VerticalCurvedList"/>
    <dgm:cxn modelId="{150A0C22-FD0D-46D9-8C45-99BDC465C140}" type="presParOf" srcId="{C34879D6-2BB5-4684-A71B-AB451B7C90A5}" destId="{6847E103-D8EB-4BF6-BEC9-E6A079D464DE}" srcOrd="0" destOrd="0" presId="urn:microsoft.com/office/officeart/2008/layout/VerticalCurvedList"/>
    <dgm:cxn modelId="{BFA592EC-289D-4A45-B61E-4FACC9588EE6}" type="presParOf" srcId="{6847E103-D8EB-4BF6-BEC9-E6A079D464DE}" destId="{2345FFD5-1480-4C68-968E-5421876DB933}" srcOrd="0" destOrd="0" presId="urn:microsoft.com/office/officeart/2008/layout/VerticalCurvedList"/>
    <dgm:cxn modelId="{A48936B0-F953-41F1-BAB7-C95C170277CF}" type="presParOf" srcId="{6847E103-D8EB-4BF6-BEC9-E6A079D464DE}" destId="{B374E82D-D0E5-424F-B694-A21F1E803F1D}" srcOrd="1" destOrd="0" presId="urn:microsoft.com/office/officeart/2008/layout/VerticalCurvedList"/>
    <dgm:cxn modelId="{D3026636-A648-4FF0-AEE4-1960F363162F}" type="presParOf" srcId="{6847E103-D8EB-4BF6-BEC9-E6A079D464DE}" destId="{80C3A3AE-7488-4DB4-BC2A-F09243EDB573}" srcOrd="2" destOrd="0" presId="urn:microsoft.com/office/officeart/2008/layout/VerticalCurvedList"/>
    <dgm:cxn modelId="{E73A0B06-32B3-46C8-B44F-4F5C571E664F}" type="presParOf" srcId="{6847E103-D8EB-4BF6-BEC9-E6A079D464DE}" destId="{E27B794F-5CB6-4CFA-9CE7-A686E8375F18}" srcOrd="3" destOrd="0" presId="urn:microsoft.com/office/officeart/2008/layout/VerticalCurvedList"/>
    <dgm:cxn modelId="{165B7778-EDEA-4ECE-9F95-6045AA9356E4}" type="presParOf" srcId="{C34879D6-2BB5-4684-A71B-AB451B7C90A5}" destId="{2027E677-F488-48C1-BA89-D0DBF2577961}" srcOrd="1" destOrd="0" presId="urn:microsoft.com/office/officeart/2008/layout/VerticalCurvedList"/>
    <dgm:cxn modelId="{FC38803B-2BD2-4CBE-B190-4881EC9B17D3}" type="presParOf" srcId="{C34879D6-2BB5-4684-A71B-AB451B7C90A5}" destId="{6CA50CD7-AFFB-4BCC-9196-BA964A802F4E}" srcOrd="2" destOrd="0" presId="urn:microsoft.com/office/officeart/2008/layout/VerticalCurvedList"/>
    <dgm:cxn modelId="{8D3CEF24-E875-43B3-A2DF-EAAF395433E7}" type="presParOf" srcId="{6CA50CD7-AFFB-4BCC-9196-BA964A802F4E}" destId="{EAD5AFE9-C638-4245-A67C-414D0C27DE22}" srcOrd="0" destOrd="0" presId="urn:microsoft.com/office/officeart/2008/layout/VerticalCurvedList"/>
    <dgm:cxn modelId="{A53F2F50-E7CF-45EC-89CB-7067E6726912}" type="presParOf" srcId="{C34879D6-2BB5-4684-A71B-AB451B7C90A5}" destId="{DED37FF3-C921-4E98-8BD5-C57E5C901722}" srcOrd="3" destOrd="0" presId="urn:microsoft.com/office/officeart/2008/layout/VerticalCurvedList"/>
    <dgm:cxn modelId="{1337F6E8-ECB0-41ED-AA89-75659BF9C896}" type="presParOf" srcId="{C34879D6-2BB5-4684-A71B-AB451B7C90A5}" destId="{39069791-BF94-493E-B846-41204092D096}" srcOrd="4" destOrd="0" presId="urn:microsoft.com/office/officeart/2008/layout/VerticalCurvedList"/>
    <dgm:cxn modelId="{3913532E-C479-4A64-9A97-9B95CB8095F0}" type="presParOf" srcId="{39069791-BF94-493E-B846-41204092D096}" destId="{93981A1F-56CD-4ED2-A987-00DFE7FF471B}" srcOrd="0" destOrd="0" presId="urn:microsoft.com/office/officeart/2008/layout/VerticalCurvedList"/>
    <dgm:cxn modelId="{897A9FCB-1DE8-4997-9001-8193FF1404AB}" type="presParOf" srcId="{C34879D6-2BB5-4684-A71B-AB451B7C90A5}" destId="{736AC0C1-DE20-40C7-BA22-805A6168B791}" srcOrd="5" destOrd="0" presId="urn:microsoft.com/office/officeart/2008/layout/VerticalCurvedList"/>
    <dgm:cxn modelId="{7996C7FD-F217-4D7E-AA99-C6D95A7B703E}" type="presParOf" srcId="{C34879D6-2BB5-4684-A71B-AB451B7C90A5}" destId="{4D879495-7AA1-4CA2-9A39-AFF33541DF0A}" srcOrd="6" destOrd="0" presId="urn:microsoft.com/office/officeart/2008/layout/VerticalCurvedList"/>
    <dgm:cxn modelId="{6C10D134-FC44-4237-84D3-E556932C8B29}" type="presParOf" srcId="{4D879495-7AA1-4CA2-9A39-AFF33541DF0A}" destId="{45687EA8-36BB-4524-A1BC-7C7100EF25D4}" srcOrd="0" destOrd="0" presId="urn:microsoft.com/office/officeart/2008/layout/VerticalCurvedList"/>
    <dgm:cxn modelId="{0D63E760-A8B6-42D1-BAFD-F96EA4FA5965}" type="presParOf" srcId="{C34879D6-2BB5-4684-A71B-AB451B7C90A5}" destId="{2EAE58C1-B2BF-47CC-B058-533F384BF72C}" srcOrd="7" destOrd="0" presId="urn:microsoft.com/office/officeart/2008/layout/VerticalCurvedList"/>
    <dgm:cxn modelId="{393045E4-64C8-41A2-BC46-ED2285A584CD}" type="presParOf" srcId="{C34879D6-2BB5-4684-A71B-AB451B7C90A5}" destId="{C70802AD-5524-439A-8D7C-89D874965B13}" srcOrd="8" destOrd="0" presId="urn:microsoft.com/office/officeart/2008/layout/VerticalCurvedList"/>
    <dgm:cxn modelId="{F6D75956-BFE1-417C-88EE-06BFFB98AF8D}" type="presParOf" srcId="{C70802AD-5524-439A-8D7C-89D874965B13}" destId="{843CB639-9C5F-46B5-8276-AE7AD95770A3}" srcOrd="0" destOrd="0" presId="urn:microsoft.com/office/officeart/2008/layout/VerticalCurvedLis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06D48D5-0730-4CAA-B54F-90F1B873DD5E}">
      <dsp:nvSpPr>
        <dsp:cNvPr id="0" name=""/>
        <dsp:cNvSpPr/>
      </dsp:nvSpPr>
      <dsp:spPr>
        <a:xfrm>
          <a:off x="562927" y="788206"/>
          <a:ext cx="1445998" cy="1445998"/>
        </a:xfrm>
        <a:prstGeom prst="ellips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AB14CCF-7BC8-479B-BF08-89E785B3D040}">
      <dsp:nvSpPr>
        <dsp:cNvPr id="0" name=""/>
        <dsp:cNvSpPr/>
      </dsp:nvSpPr>
      <dsp:spPr>
        <a:xfrm>
          <a:off x="871091" y="1096370"/>
          <a:ext cx="829671" cy="829671"/>
        </a:xfrm>
        <a:prstGeom prst="rect">
          <a:avLst/>
        </a:prstGeom>
        <a:blipFill>
          <a:blip xmlns:r="http://schemas.openxmlformats.org/officeDocument/2006/relationships" r:embed="rId1" cstate="email">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5FAF2DB-3EFA-4C46-B31B-5B6367CC049B}">
      <dsp:nvSpPr>
        <dsp:cNvPr id="0" name=""/>
        <dsp:cNvSpPr/>
      </dsp:nvSpPr>
      <dsp:spPr>
        <a:xfrm>
          <a:off x="100682" y="2684598"/>
          <a:ext cx="2370489"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66750">
            <a:lnSpc>
              <a:spcPct val="100000"/>
            </a:lnSpc>
            <a:spcBef>
              <a:spcPct val="0"/>
            </a:spcBef>
            <a:spcAft>
              <a:spcPct val="35000"/>
            </a:spcAft>
            <a:buNone/>
            <a:defRPr cap="all"/>
          </a:pPr>
          <a:r>
            <a:rPr lang="en-US" sz="1500" kern="1200" noProof="0">
              <a:solidFill>
                <a:schemeClr val="tx1"/>
              </a:solidFill>
            </a:rPr>
            <a:t>Dissemination and diffusion of innovation</a:t>
          </a:r>
        </a:p>
      </dsp:txBody>
      <dsp:txXfrm>
        <a:off x="100682" y="2684598"/>
        <a:ext cx="2370489" cy="720000"/>
      </dsp:txXfrm>
    </dsp:sp>
    <dsp:sp modelId="{3E33A02C-962E-46C6-BEBB-1A65AD53F119}">
      <dsp:nvSpPr>
        <dsp:cNvPr id="0" name=""/>
        <dsp:cNvSpPr/>
      </dsp:nvSpPr>
      <dsp:spPr>
        <a:xfrm>
          <a:off x="3348252" y="788206"/>
          <a:ext cx="1445998" cy="1445998"/>
        </a:xfrm>
        <a:prstGeom prst="ellipse">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D72CF59-CF3E-47BD-A09C-753B08FDCDDA}">
      <dsp:nvSpPr>
        <dsp:cNvPr id="0" name=""/>
        <dsp:cNvSpPr/>
      </dsp:nvSpPr>
      <dsp:spPr>
        <a:xfrm>
          <a:off x="3656416" y="1096370"/>
          <a:ext cx="829671" cy="829671"/>
        </a:xfrm>
        <a:prstGeom prst="rect">
          <a:avLst/>
        </a:prstGeom>
        <a:blipFill>
          <a:blip xmlns:r="http://schemas.openxmlformats.org/officeDocument/2006/relationships"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D2632A6-F2E0-4634-B0BC-ED9137C8F376}">
      <dsp:nvSpPr>
        <dsp:cNvPr id="0" name=""/>
        <dsp:cNvSpPr/>
      </dsp:nvSpPr>
      <dsp:spPr>
        <a:xfrm>
          <a:off x="2886007" y="2684598"/>
          <a:ext cx="2370489"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66750">
            <a:lnSpc>
              <a:spcPct val="100000"/>
            </a:lnSpc>
            <a:spcBef>
              <a:spcPct val="0"/>
            </a:spcBef>
            <a:spcAft>
              <a:spcPct val="35000"/>
            </a:spcAft>
            <a:buNone/>
            <a:defRPr cap="all"/>
          </a:pPr>
          <a:r>
            <a:rPr lang="en-US" sz="1500" kern="1200" noProof="0" err="1">
              <a:solidFill>
                <a:schemeClr val="tx1"/>
              </a:solidFill>
            </a:rPr>
            <a:t>Promoti</a:t>
          </a:r>
          <a:r>
            <a:rPr lang="hr-HR" sz="1500" kern="1200" noProof="0">
              <a:solidFill>
                <a:schemeClr val="tx1"/>
              </a:solidFill>
            </a:rPr>
            <a:t>on </a:t>
          </a:r>
          <a:r>
            <a:rPr lang="hr-HR" sz="1500" kern="1200" noProof="0" err="1">
              <a:solidFill>
                <a:schemeClr val="tx1"/>
              </a:solidFill>
            </a:rPr>
            <a:t>of</a:t>
          </a:r>
          <a:r>
            <a:rPr lang="en-US" sz="1500" kern="1200" noProof="0">
              <a:solidFill>
                <a:schemeClr val="tx1"/>
              </a:solidFill>
            </a:rPr>
            <a:t> entrepreneurship and private sector investment </a:t>
          </a:r>
        </a:p>
      </dsp:txBody>
      <dsp:txXfrm>
        <a:off x="2886007" y="2684598"/>
        <a:ext cx="2370489" cy="720000"/>
      </dsp:txXfrm>
    </dsp:sp>
    <dsp:sp modelId="{DECA3B1B-EF44-4884-BCB1-668C35EE43E0}">
      <dsp:nvSpPr>
        <dsp:cNvPr id="0" name=""/>
        <dsp:cNvSpPr/>
      </dsp:nvSpPr>
      <dsp:spPr>
        <a:xfrm>
          <a:off x="6133577" y="788206"/>
          <a:ext cx="1445998" cy="1445998"/>
        </a:xfrm>
        <a:prstGeom prst="ellipse">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52CCA84-09DA-4CEA-B66E-3F6C107E7550}">
      <dsp:nvSpPr>
        <dsp:cNvPr id="0" name=""/>
        <dsp:cNvSpPr/>
      </dsp:nvSpPr>
      <dsp:spPr>
        <a:xfrm>
          <a:off x="6441741" y="1096370"/>
          <a:ext cx="829671" cy="829671"/>
        </a:xfrm>
        <a:prstGeom prst="rect">
          <a:avLst/>
        </a:prstGeom>
        <a:blipFill>
          <a:blip xmlns:r="http://schemas.openxmlformats.org/officeDocument/2006/relationships"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BADD7D3-274A-4D56-93A9-466B2D7C875A}">
      <dsp:nvSpPr>
        <dsp:cNvPr id="0" name=""/>
        <dsp:cNvSpPr/>
      </dsp:nvSpPr>
      <dsp:spPr>
        <a:xfrm>
          <a:off x="5671332" y="2684598"/>
          <a:ext cx="2370489"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66750">
            <a:lnSpc>
              <a:spcPct val="100000"/>
            </a:lnSpc>
            <a:spcBef>
              <a:spcPct val="0"/>
            </a:spcBef>
            <a:spcAft>
              <a:spcPct val="35000"/>
            </a:spcAft>
            <a:buNone/>
            <a:defRPr cap="all"/>
          </a:pPr>
          <a:r>
            <a:rPr lang="en-US" sz="1500" kern="1200" noProof="0" err="1">
              <a:solidFill>
                <a:schemeClr val="tx1"/>
              </a:solidFill>
            </a:rPr>
            <a:t>Prepar</a:t>
          </a:r>
          <a:r>
            <a:rPr lang="hr-HR" sz="1500" kern="1200" noProof="0" err="1">
              <a:solidFill>
                <a:schemeClr val="tx1"/>
              </a:solidFill>
            </a:rPr>
            <a:t>ation</a:t>
          </a:r>
          <a:r>
            <a:rPr lang="en-US" sz="1500" kern="1200" noProof="0">
              <a:solidFill>
                <a:schemeClr val="tx1"/>
              </a:solidFill>
            </a:rPr>
            <a:t> for jobs in the future</a:t>
          </a:r>
        </a:p>
      </dsp:txBody>
      <dsp:txXfrm>
        <a:off x="5671332" y="2684598"/>
        <a:ext cx="2370489" cy="720000"/>
      </dsp:txXfrm>
    </dsp:sp>
    <dsp:sp modelId="{6BD7B2A2-4193-49CD-91BD-DB6DB7E03E5F}">
      <dsp:nvSpPr>
        <dsp:cNvPr id="0" name=""/>
        <dsp:cNvSpPr/>
      </dsp:nvSpPr>
      <dsp:spPr>
        <a:xfrm>
          <a:off x="8918902" y="788206"/>
          <a:ext cx="1445998" cy="1445998"/>
        </a:xfrm>
        <a:prstGeom prst="ellipse">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10D3CFC-4028-45C1-A321-267D9970158B}">
      <dsp:nvSpPr>
        <dsp:cNvPr id="0" name=""/>
        <dsp:cNvSpPr/>
      </dsp:nvSpPr>
      <dsp:spPr>
        <a:xfrm>
          <a:off x="9227066" y="1096370"/>
          <a:ext cx="829671" cy="829671"/>
        </a:xfrm>
        <a:prstGeom prst="rect">
          <a:avLst/>
        </a:prstGeom>
        <a:blipFill>
          <a:blip xmlns:r="http://schemas.openxmlformats.org/officeDocument/2006/relationships"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E36DE7D-37A5-46B4-8A59-EB457B069F8D}">
      <dsp:nvSpPr>
        <dsp:cNvPr id="0" name=""/>
        <dsp:cNvSpPr/>
      </dsp:nvSpPr>
      <dsp:spPr>
        <a:xfrm>
          <a:off x="8456657" y="2684598"/>
          <a:ext cx="2370489"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66750">
            <a:lnSpc>
              <a:spcPct val="100000"/>
            </a:lnSpc>
            <a:spcBef>
              <a:spcPct val="0"/>
            </a:spcBef>
            <a:spcAft>
              <a:spcPct val="35000"/>
            </a:spcAft>
            <a:buNone/>
            <a:defRPr cap="all"/>
          </a:pPr>
          <a:r>
            <a:rPr lang="hr-HR" sz="1500" kern="1200" noProof="0">
              <a:solidFill>
                <a:schemeClr val="tx1"/>
              </a:solidFill>
            </a:rPr>
            <a:t>Green and digital </a:t>
          </a:r>
          <a:r>
            <a:rPr lang="hr-HR" sz="1500" kern="1200" noProof="0" err="1">
              <a:solidFill>
                <a:schemeClr val="tx1"/>
              </a:solidFill>
            </a:rPr>
            <a:t>transition</a:t>
          </a:r>
          <a:r>
            <a:rPr lang="hr-HR" sz="1500" kern="1200" noProof="0">
              <a:solidFill>
                <a:schemeClr val="tx1"/>
              </a:solidFill>
            </a:rPr>
            <a:t> (</a:t>
          </a:r>
          <a:r>
            <a:rPr lang="hr-HR" sz="1500" kern="1200" noProof="0" err="1">
              <a:solidFill>
                <a:schemeClr val="tx1"/>
              </a:solidFill>
            </a:rPr>
            <a:t>horizontal</a:t>
          </a:r>
          <a:r>
            <a:rPr lang="hr-HR" sz="1500" kern="1200" noProof="0">
              <a:solidFill>
                <a:schemeClr val="tx1"/>
              </a:solidFill>
            </a:rPr>
            <a:t> </a:t>
          </a:r>
          <a:r>
            <a:rPr lang="hr-HR" sz="1500" kern="1200" noProof="0" err="1">
              <a:solidFill>
                <a:schemeClr val="tx1"/>
              </a:solidFill>
            </a:rPr>
            <a:t>issues</a:t>
          </a:r>
          <a:r>
            <a:rPr lang="hr-HR" sz="1500" kern="1200" noProof="0">
              <a:solidFill>
                <a:schemeClr val="tx1"/>
              </a:solidFill>
            </a:rPr>
            <a:t>)</a:t>
          </a:r>
          <a:endParaRPr lang="en-US" sz="1500" kern="1200" noProof="0">
            <a:solidFill>
              <a:schemeClr val="tx1"/>
            </a:solidFill>
          </a:endParaRPr>
        </a:p>
      </dsp:txBody>
      <dsp:txXfrm>
        <a:off x="8456657" y="2684598"/>
        <a:ext cx="2370489" cy="72000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3C0D8D-D81A-45A1-967C-C14B248C3D88}">
      <dsp:nvSpPr>
        <dsp:cNvPr id="0" name=""/>
        <dsp:cNvSpPr/>
      </dsp:nvSpPr>
      <dsp:spPr>
        <a:xfrm>
          <a:off x="1809" y="0"/>
          <a:ext cx="3859034" cy="55212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kern="1200" noProof="0"/>
            <a:t>Promote industrial transition</a:t>
          </a:r>
        </a:p>
      </dsp:txBody>
      <dsp:txXfrm>
        <a:off x="17980" y="16171"/>
        <a:ext cx="3826692" cy="519782"/>
      </dsp:txXfrm>
    </dsp:sp>
    <dsp:sp modelId="{49F879ED-BA15-4D33-AB62-A4E8BB04F15B}">
      <dsp:nvSpPr>
        <dsp:cNvPr id="0" name=""/>
        <dsp:cNvSpPr/>
      </dsp:nvSpPr>
      <dsp:spPr>
        <a:xfrm>
          <a:off x="4246747" y="0"/>
          <a:ext cx="818115" cy="552124"/>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hr-HR" sz="1100" kern="1200"/>
        </a:p>
      </dsp:txBody>
      <dsp:txXfrm>
        <a:off x="4246747" y="110425"/>
        <a:ext cx="652478" cy="331274"/>
      </dsp:txXfrm>
    </dsp:sp>
    <dsp:sp modelId="{E2EF20FC-E6B3-42C7-9B07-31FF1B8E9323}">
      <dsp:nvSpPr>
        <dsp:cNvPr id="0" name=""/>
        <dsp:cNvSpPr/>
      </dsp:nvSpPr>
      <dsp:spPr>
        <a:xfrm>
          <a:off x="5404457" y="0"/>
          <a:ext cx="3859034" cy="55212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hr-HR" sz="1400" kern="1200"/>
            <a:t>Contribute to S3 thematic areas transformational goals</a:t>
          </a:r>
        </a:p>
      </dsp:txBody>
      <dsp:txXfrm>
        <a:off x="5420628" y="16171"/>
        <a:ext cx="3826692" cy="51978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53FBB0-62C9-49A6-BB03-E0BFB80170BB}">
      <dsp:nvSpPr>
        <dsp:cNvPr id="0" name=""/>
        <dsp:cNvSpPr/>
      </dsp:nvSpPr>
      <dsp:spPr>
        <a:xfrm>
          <a:off x="719915" y="0"/>
          <a:ext cx="4503171" cy="4503171"/>
        </a:xfrm>
        <a:prstGeom prst="diamond">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5086615-89F9-4BA1-9EF8-435B3FC5A43D}">
      <dsp:nvSpPr>
        <dsp:cNvPr id="0" name=""/>
        <dsp:cNvSpPr/>
      </dsp:nvSpPr>
      <dsp:spPr>
        <a:xfrm>
          <a:off x="1147716" y="427801"/>
          <a:ext cx="1756236" cy="1756236"/>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noProof="0"/>
            <a:t>Strategic partnership for innovation</a:t>
          </a:r>
        </a:p>
      </dsp:txBody>
      <dsp:txXfrm>
        <a:off x="1233448" y="513533"/>
        <a:ext cx="1584772" cy="1584772"/>
      </dsp:txXfrm>
    </dsp:sp>
    <dsp:sp modelId="{086D4B48-7022-48A1-825E-A7CC064B58F0}">
      <dsp:nvSpPr>
        <dsp:cNvPr id="0" name=""/>
        <dsp:cNvSpPr/>
      </dsp:nvSpPr>
      <dsp:spPr>
        <a:xfrm>
          <a:off x="3039048" y="427801"/>
          <a:ext cx="1756236" cy="1756236"/>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noProof="0"/>
            <a:t>Innovation cluster development</a:t>
          </a:r>
        </a:p>
      </dsp:txBody>
      <dsp:txXfrm>
        <a:off x="3124780" y="513533"/>
        <a:ext cx="1584772" cy="1584772"/>
      </dsp:txXfrm>
    </dsp:sp>
    <dsp:sp modelId="{F4C73E44-1799-41C4-890F-8BF039894C3D}">
      <dsp:nvSpPr>
        <dsp:cNvPr id="0" name=""/>
        <dsp:cNvSpPr/>
      </dsp:nvSpPr>
      <dsp:spPr>
        <a:xfrm>
          <a:off x="1147716" y="2319133"/>
          <a:ext cx="1756236" cy="1756236"/>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noProof="0"/>
            <a:t>SMEs supports for industrial transition</a:t>
          </a:r>
        </a:p>
      </dsp:txBody>
      <dsp:txXfrm>
        <a:off x="1233448" y="2404865"/>
        <a:ext cx="1584772" cy="1584772"/>
      </dsp:txXfrm>
    </dsp:sp>
    <dsp:sp modelId="{21456AC4-063E-4F88-895F-0DA8862390C9}">
      <dsp:nvSpPr>
        <dsp:cNvPr id="0" name=""/>
        <dsp:cNvSpPr/>
      </dsp:nvSpPr>
      <dsp:spPr>
        <a:xfrm>
          <a:off x="3039048" y="2319133"/>
          <a:ext cx="1756236" cy="1756236"/>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noProof="0"/>
            <a:t>Smart skills development</a:t>
          </a:r>
        </a:p>
      </dsp:txBody>
      <dsp:txXfrm>
        <a:off x="3124780" y="2404865"/>
        <a:ext cx="1584772" cy="158477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D93019-DB98-4A5F-8C14-7435F146DB86}">
      <dsp:nvSpPr>
        <dsp:cNvPr id="0" name=""/>
        <dsp:cNvSpPr/>
      </dsp:nvSpPr>
      <dsp:spPr>
        <a:xfrm>
          <a:off x="-5196023" y="-795880"/>
          <a:ext cx="6187578" cy="6187578"/>
        </a:xfrm>
        <a:prstGeom prst="blockArc">
          <a:avLst>
            <a:gd name="adj1" fmla="val 18900000"/>
            <a:gd name="adj2" fmla="val 2700000"/>
            <a:gd name="adj3" fmla="val 349"/>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AEAD77A-E1BF-4B65-98BD-CF11FD826D77}">
      <dsp:nvSpPr>
        <dsp:cNvPr id="0" name=""/>
        <dsp:cNvSpPr/>
      </dsp:nvSpPr>
      <dsp:spPr>
        <a:xfrm>
          <a:off x="519163" y="353326"/>
          <a:ext cx="3751867" cy="707020"/>
        </a:xfrm>
        <a:prstGeom prst="rect">
          <a:avLst/>
        </a:prstGeom>
        <a:solidFill>
          <a:schemeClr val="accent5">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1198" tIns="50800" rIns="50800" bIns="50800" numCol="1" spcCol="1270" anchor="ctr" anchorCtr="0">
          <a:noAutofit/>
        </a:bodyPr>
        <a:lstStyle/>
        <a:p>
          <a:pPr marL="0" lvl="0" indent="0" algn="l" defTabSz="889000">
            <a:lnSpc>
              <a:spcPct val="90000"/>
            </a:lnSpc>
            <a:spcBef>
              <a:spcPct val="0"/>
            </a:spcBef>
            <a:spcAft>
              <a:spcPct val="35000"/>
            </a:spcAft>
            <a:buNone/>
          </a:pPr>
          <a:r>
            <a:rPr lang="en-US" sz="2000" b="1" kern="1200" noProof="0" err="1"/>
            <a:t>Panonian</a:t>
          </a:r>
          <a:r>
            <a:rPr lang="en-US" sz="2000" b="1" kern="1200" noProof="0"/>
            <a:t> Croatia </a:t>
          </a:r>
          <a:r>
            <a:rPr lang="hr-HR" sz="2000" b="1" kern="1200"/>
            <a:t>200 </a:t>
          </a:r>
          <a:r>
            <a:rPr lang="hr-HR" sz="2000" b="1" kern="1200" err="1"/>
            <a:t>mln</a:t>
          </a:r>
          <a:r>
            <a:rPr lang="hr-HR" sz="2000" b="1" kern="1200"/>
            <a:t> EUR</a:t>
          </a:r>
        </a:p>
      </dsp:txBody>
      <dsp:txXfrm>
        <a:off x="519163" y="353326"/>
        <a:ext cx="3751867" cy="707020"/>
      </dsp:txXfrm>
    </dsp:sp>
    <dsp:sp modelId="{3CDF3619-CB3C-4495-BAF0-9EE431902EAE}">
      <dsp:nvSpPr>
        <dsp:cNvPr id="0" name=""/>
        <dsp:cNvSpPr/>
      </dsp:nvSpPr>
      <dsp:spPr>
        <a:xfrm>
          <a:off x="77275" y="264948"/>
          <a:ext cx="883775" cy="883775"/>
        </a:xfrm>
        <a:prstGeom prst="ellipse">
          <a:avLst/>
        </a:prstGeom>
        <a:solidFill>
          <a:schemeClr val="lt1">
            <a:hueOff val="0"/>
            <a:satOff val="0"/>
            <a:lumOff val="0"/>
            <a:alphaOff val="0"/>
          </a:schemeClr>
        </a:solidFill>
        <a:ln w="12700" cap="flat" cmpd="sng" algn="ctr">
          <a:solidFill>
            <a:schemeClr val="accent5">
              <a:lumMod val="75000"/>
            </a:schemeClr>
          </a:solidFill>
          <a:prstDash val="solid"/>
          <a:miter lim="800000"/>
        </a:ln>
        <a:effectLst/>
      </dsp:spPr>
      <dsp:style>
        <a:lnRef idx="2">
          <a:scrgbClr r="0" g="0" b="0"/>
        </a:lnRef>
        <a:fillRef idx="1">
          <a:scrgbClr r="0" g="0" b="0"/>
        </a:fillRef>
        <a:effectRef idx="0">
          <a:scrgbClr r="0" g="0" b="0"/>
        </a:effectRef>
        <a:fontRef idx="minor"/>
      </dsp:style>
    </dsp:sp>
    <dsp:sp modelId="{01FD198A-80E5-44B0-A47A-CE69844EF00A}">
      <dsp:nvSpPr>
        <dsp:cNvPr id="0" name=""/>
        <dsp:cNvSpPr/>
      </dsp:nvSpPr>
      <dsp:spPr>
        <a:xfrm>
          <a:off x="924514" y="1414040"/>
          <a:ext cx="3346516" cy="707020"/>
        </a:xfrm>
        <a:prstGeom prst="rect">
          <a:avLst/>
        </a:prstGeom>
        <a:solidFill>
          <a:schemeClr val="accent5">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1198" tIns="50800" rIns="50800" bIns="50800" numCol="1" spcCol="1270" anchor="ctr" anchorCtr="0">
          <a:noAutofit/>
        </a:bodyPr>
        <a:lstStyle/>
        <a:p>
          <a:pPr marL="0" lvl="0" indent="0" algn="l" defTabSz="889000">
            <a:lnSpc>
              <a:spcPct val="90000"/>
            </a:lnSpc>
            <a:spcBef>
              <a:spcPct val="0"/>
            </a:spcBef>
            <a:spcAft>
              <a:spcPct val="35000"/>
            </a:spcAft>
            <a:buNone/>
          </a:pPr>
          <a:r>
            <a:rPr lang="hr-HR" sz="2000" b="1" kern="1200"/>
            <a:t>Adriatic Croatia 140 </a:t>
          </a:r>
          <a:r>
            <a:rPr lang="hr-HR" sz="2000" b="1" kern="1200" err="1"/>
            <a:t>mln</a:t>
          </a:r>
          <a:r>
            <a:rPr lang="hr-HR" sz="2000" b="1" kern="1200"/>
            <a:t> EUR</a:t>
          </a:r>
        </a:p>
      </dsp:txBody>
      <dsp:txXfrm>
        <a:off x="924514" y="1414040"/>
        <a:ext cx="3346516" cy="707020"/>
      </dsp:txXfrm>
    </dsp:sp>
    <dsp:sp modelId="{3D6EC6E0-B1D0-4865-9F77-7F9AC6432466}">
      <dsp:nvSpPr>
        <dsp:cNvPr id="0" name=""/>
        <dsp:cNvSpPr/>
      </dsp:nvSpPr>
      <dsp:spPr>
        <a:xfrm>
          <a:off x="482626" y="1325663"/>
          <a:ext cx="883775" cy="883775"/>
        </a:xfrm>
        <a:prstGeom prst="ellipse">
          <a:avLst/>
        </a:prstGeom>
        <a:solidFill>
          <a:schemeClr val="lt1">
            <a:hueOff val="0"/>
            <a:satOff val="0"/>
            <a:lumOff val="0"/>
            <a:alphaOff val="0"/>
          </a:schemeClr>
        </a:solidFill>
        <a:ln w="12700" cap="flat" cmpd="sng" algn="ctr">
          <a:solidFill>
            <a:schemeClr val="accent5">
              <a:lumMod val="50000"/>
            </a:schemeClr>
          </a:solidFill>
          <a:prstDash val="solid"/>
          <a:miter lim="800000"/>
        </a:ln>
        <a:effectLst/>
      </dsp:spPr>
      <dsp:style>
        <a:lnRef idx="2">
          <a:scrgbClr r="0" g="0" b="0"/>
        </a:lnRef>
        <a:fillRef idx="1">
          <a:scrgbClr r="0" g="0" b="0"/>
        </a:fillRef>
        <a:effectRef idx="0">
          <a:scrgbClr r="0" g="0" b="0"/>
        </a:effectRef>
        <a:fontRef idx="minor"/>
      </dsp:style>
    </dsp:sp>
    <dsp:sp modelId="{A5A8FBA5-6A89-4A46-9D37-B6043CCEA075}">
      <dsp:nvSpPr>
        <dsp:cNvPr id="0" name=""/>
        <dsp:cNvSpPr/>
      </dsp:nvSpPr>
      <dsp:spPr>
        <a:xfrm>
          <a:off x="924514" y="2474755"/>
          <a:ext cx="3346516" cy="707020"/>
        </a:xfrm>
        <a:prstGeom prst="rect">
          <a:avLst/>
        </a:prstGeom>
        <a:solidFill>
          <a:schemeClr val="accent4">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1198" tIns="50800" rIns="50800" bIns="50800" numCol="1" spcCol="1270" anchor="ctr" anchorCtr="0">
          <a:noAutofit/>
        </a:bodyPr>
        <a:lstStyle/>
        <a:p>
          <a:pPr marL="0" lvl="0" indent="0" algn="l" defTabSz="889000">
            <a:lnSpc>
              <a:spcPct val="90000"/>
            </a:lnSpc>
            <a:spcBef>
              <a:spcPct val="0"/>
            </a:spcBef>
            <a:spcAft>
              <a:spcPct val="35000"/>
            </a:spcAft>
            <a:buNone/>
          </a:pPr>
          <a:r>
            <a:rPr lang="hr-HR" sz="2000" b="1" kern="1200"/>
            <a:t>North Croatia 100 </a:t>
          </a:r>
          <a:r>
            <a:rPr lang="hr-HR" sz="2000" b="1" kern="1200" err="1"/>
            <a:t>mln</a:t>
          </a:r>
          <a:r>
            <a:rPr lang="hr-HR" sz="2000" b="1" kern="1200"/>
            <a:t> EUR </a:t>
          </a:r>
        </a:p>
      </dsp:txBody>
      <dsp:txXfrm>
        <a:off x="924514" y="2474755"/>
        <a:ext cx="3346516" cy="707020"/>
      </dsp:txXfrm>
    </dsp:sp>
    <dsp:sp modelId="{4DF960FB-D2E8-4706-B202-1D7C475469DF}">
      <dsp:nvSpPr>
        <dsp:cNvPr id="0" name=""/>
        <dsp:cNvSpPr/>
      </dsp:nvSpPr>
      <dsp:spPr>
        <a:xfrm>
          <a:off x="482626" y="2386377"/>
          <a:ext cx="883775" cy="883775"/>
        </a:xfrm>
        <a:prstGeom prst="ellipse">
          <a:avLst/>
        </a:prstGeom>
        <a:solidFill>
          <a:schemeClr val="lt1">
            <a:hueOff val="0"/>
            <a:satOff val="0"/>
            <a:lumOff val="0"/>
            <a:alphaOff val="0"/>
          </a:schemeClr>
        </a:solidFill>
        <a:ln w="12700" cap="flat" cmpd="sng" algn="ctr">
          <a:solidFill>
            <a:schemeClr val="accent4">
              <a:lumMod val="50000"/>
            </a:schemeClr>
          </a:solidFill>
          <a:prstDash val="solid"/>
          <a:miter lim="800000"/>
        </a:ln>
        <a:effectLst/>
      </dsp:spPr>
      <dsp:style>
        <a:lnRef idx="2">
          <a:scrgbClr r="0" g="0" b="0"/>
        </a:lnRef>
        <a:fillRef idx="1">
          <a:scrgbClr r="0" g="0" b="0"/>
        </a:fillRef>
        <a:effectRef idx="0">
          <a:scrgbClr r="0" g="0" b="0"/>
        </a:effectRef>
        <a:fontRef idx="minor"/>
      </dsp:style>
    </dsp:sp>
    <dsp:sp modelId="{ACE552D8-2789-4607-ACEE-9CA70BA557FD}">
      <dsp:nvSpPr>
        <dsp:cNvPr id="0" name=""/>
        <dsp:cNvSpPr/>
      </dsp:nvSpPr>
      <dsp:spPr>
        <a:xfrm>
          <a:off x="519163" y="3535470"/>
          <a:ext cx="3751867" cy="707020"/>
        </a:xfrm>
        <a:prstGeom prst="rect">
          <a:avLst/>
        </a:prstGeom>
        <a:solidFill>
          <a:schemeClr val="bg1">
            <a:lumMod val="6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1198" tIns="50800" rIns="50800" bIns="50800" numCol="1" spcCol="1270" anchor="ctr" anchorCtr="0">
          <a:noAutofit/>
        </a:bodyPr>
        <a:lstStyle/>
        <a:p>
          <a:pPr marL="0" lvl="0" indent="0" algn="l" defTabSz="889000">
            <a:lnSpc>
              <a:spcPct val="90000"/>
            </a:lnSpc>
            <a:spcBef>
              <a:spcPct val="0"/>
            </a:spcBef>
            <a:spcAft>
              <a:spcPct val="35000"/>
            </a:spcAft>
            <a:buNone/>
          </a:pPr>
          <a:r>
            <a:rPr lang="hr-HR" sz="2000" b="1" kern="1200"/>
            <a:t>+ 96 </a:t>
          </a:r>
          <a:r>
            <a:rPr lang="hr-HR" sz="2000" b="1" kern="1200" err="1"/>
            <a:t>mln</a:t>
          </a:r>
          <a:r>
            <a:rPr lang="hr-HR" sz="2000" b="1" kern="1200"/>
            <a:t> EUR for </a:t>
          </a:r>
          <a:r>
            <a:rPr lang="en-US" sz="2000" b="1" kern="1200" noProof="0"/>
            <a:t>business infrastructure development</a:t>
          </a:r>
        </a:p>
      </dsp:txBody>
      <dsp:txXfrm>
        <a:off x="519163" y="3535470"/>
        <a:ext cx="3751867" cy="707020"/>
      </dsp:txXfrm>
    </dsp:sp>
    <dsp:sp modelId="{D6A260CD-3AA5-484B-AADE-3BBF386EE4D5}">
      <dsp:nvSpPr>
        <dsp:cNvPr id="0" name=""/>
        <dsp:cNvSpPr/>
      </dsp:nvSpPr>
      <dsp:spPr>
        <a:xfrm>
          <a:off x="77275" y="3447092"/>
          <a:ext cx="883775" cy="883775"/>
        </a:xfrm>
        <a:prstGeom prst="ellipse">
          <a:avLst/>
        </a:prstGeom>
        <a:blipFill rotWithShape="0">
          <a:blip xmlns:r="http://schemas.openxmlformats.org/officeDocument/2006/relationships" r:embed="rId1" cstate="email">
            <a:extLst>
              <a:ext uri="{28A0092B-C50C-407E-A947-70E740481C1C}">
                <a14:useLocalDpi xmlns:a14="http://schemas.microsoft.com/office/drawing/2010/main"/>
              </a:ext>
            </a:extLst>
          </a:blip>
          <a:srcRect/>
          <a:stretch>
            <a:fillRect/>
          </a:stretch>
        </a:blip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74E82D-D0E5-424F-B694-A21F1E803F1D}">
      <dsp:nvSpPr>
        <dsp:cNvPr id="0" name=""/>
        <dsp:cNvSpPr/>
      </dsp:nvSpPr>
      <dsp:spPr>
        <a:xfrm>
          <a:off x="-3980989" y="-611163"/>
          <a:ext cx="4744205" cy="4744205"/>
        </a:xfrm>
        <a:prstGeom prst="blockArc">
          <a:avLst>
            <a:gd name="adj1" fmla="val 18900000"/>
            <a:gd name="adj2" fmla="val 2700000"/>
            <a:gd name="adj3" fmla="val 395"/>
          </a:avLst>
        </a:prstGeom>
        <a:noFill/>
        <a:ln w="25400" cap="flat" cmpd="sng" algn="ctr">
          <a:solidFill>
            <a:srgbClr val="4F81BD">
              <a:tint val="99000"/>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2027E677-F488-48C1-BA89-D0DBF2577961}">
      <dsp:nvSpPr>
        <dsp:cNvPr id="0" name=""/>
        <dsp:cNvSpPr/>
      </dsp:nvSpPr>
      <dsp:spPr>
        <a:xfrm>
          <a:off x="399949" y="270762"/>
          <a:ext cx="4834827" cy="541805"/>
        </a:xfrm>
        <a:prstGeom prst="rect">
          <a:avLst/>
        </a:prstGeom>
        <a:solidFill>
          <a:srgbClr val="4F81BD">
            <a:shade val="80000"/>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0058" tIns="43180" rIns="43180" bIns="43180" numCol="1" spcCol="1270" anchor="ctr" anchorCtr="0">
          <a:noAutofit/>
        </a:bodyPr>
        <a:lstStyle/>
        <a:p>
          <a:pPr marL="0" lvl="0" indent="0" algn="l" defTabSz="755650">
            <a:lnSpc>
              <a:spcPct val="90000"/>
            </a:lnSpc>
            <a:spcBef>
              <a:spcPct val="0"/>
            </a:spcBef>
            <a:spcAft>
              <a:spcPct val="35000"/>
            </a:spcAft>
            <a:buNone/>
          </a:pPr>
          <a:r>
            <a:rPr lang="hr-HR" sz="1700" kern="1200">
              <a:solidFill>
                <a:sysClr val="window" lastClr="FFFFFF"/>
              </a:solidFill>
              <a:latin typeface="Calibri"/>
              <a:ea typeface="+mn-ea"/>
              <a:cs typeface="+mn-cs"/>
            </a:rPr>
            <a:t>Main communication to sector and public bodies</a:t>
          </a:r>
          <a:endParaRPr lang="en-US" sz="1700" kern="1200">
            <a:solidFill>
              <a:sysClr val="window" lastClr="FFFFFF"/>
            </a:solidFill>
            <a:latin typeface="Calibri"/>
            <a:ea typeface="+mn-ea"/>
            <a:cs typeface="+mn-cs"/>
          </a:endParaRPr>
        </a:p>
      </dsp:txBody>
      <dsp:txXfrm>
        <a:off x="399949" y="270762"/>
        <a:ext cx="4834827" cy="541805"/>
      </dsp:txXfrm>
    </dsp:sp>
    <dsp:sp modelId="{EAD5AFE9-C638-4245-A67C-414D0C27DE22}">
      <dsp:nvSpPr>
        <dsp:cNvPr id="0" name=""/>
        <dsp:cNvSpPr/>
      </dsp:nvSpPr>
      <dsp:spPr>
        <a:xfrm>
          <a:off x="61321" y="203036"/>
          <a:ext cx="677257" cy="677257"/>
        </a:xfrm>
        <a:prstGeom prst="ellipse">
          <a:avLst/>
        </a:prstGeom>
        <a:solidFill>
          <a:sysClr val="window" lastClr="FFFFFF">
            <a:hueOff val="0"/>
            <a:satOff val="0"/>
            <a:lumOff val="0"/>
            <a:alphaOff val="0"/>
          </a:sysClr>
        </a:solidFill>
        <a:ln w="25400" cap="flat" cmpd="sng" algn="ctr">
          <a:solidFill>
            <a:srgbClr val="4F81BD">
              <a:shade val="80000"/>
              <a:hueOff val="0"/>
              <a:satOff val="0"/>
              <a:lumOff val="0"/>
              <a:alphaOff val="0"/>
            </a:srgbClr>
          </a:solidFill>
          <a:prstDash val="solid"/>
          <a:miter lim="800000"/>
        </a:ln>
        <a:effectLst/>
      </dsp:spPr>
      <dsp:style>
        <a:lnRef idx="2">
          <a:scrgbClr r="0" g="0" b="0"/>
        </a:lnRef>
        <a:fillRef idx="1">
          <a:scrgbClr r="0" g="0" b="0"/>
        </a:fillRef>
        <a:effectRef idx="0">
          <a:scrgbClr r="0" g="0" b="0"/>
        </a:effectRef>
        <a:fontRef idx="minor"/>
      </dsp:style>
    </dsp:sp>
    <dsp:sp modelId="{DED37FF3-C921-4E98-8BD5-C57E5C901722}">
      <dsp:nvSpPr>
        <dsp:cNvPr id="0" name=""/>
        <dsp:cNvSpPr/>
      </dsp:nvSpPr>
      <dsp:spPr>
        <a:xfrm>
          <a:off x="710579" y="1083611"/>
          <a:ext cx="4524198" cy="541805"/>
        </a:xfrm>
        <a:prstGeom prst="rect">
          <a:avLst/>
        </a:prstGeom>
        <a:solidFill>
          <a:srgbClr val="4F81BD">
            <a:shade val="80000"/>
            <a:hueOff val="102082"/>
            <a:satOff val="-1464"/>
            <a:lumOff val="8538"/>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0058" tIns="43180" rIns="43180" bIns="43180" numCol="1" spcCol="1270" anchor="ctr" anchorCtr="0">
          <a:noAutofit/>
        </a:bodyPr>
        <a:lstStyle/>
        <a:p>
          <a:pPr marL="0" lvl="0" indent="0" algn="l" defTabSz="755650">
            <a:lnSpc>
              <a:spcPct val="90000"/>
            </a:lnSpc>
            <a:spcBef>
              <a:spcPct val="0"/>
            </a:spcBef>
            <a:spcAft>
              <a:spcPct val="35000"/>
            </a:spcAft>
            <a:buNone/>
          </a:pPr>
          <a:r>
            <a:rPr lang="hr-HR" sz="1700" kern="1200">
              <a:solidFill>
                <a:sysClr val="window" lastClr="FFFFFF"/>
              </a:solidFill>
              <a:latin typeface="Calibri"/>
              <a:ea typeface="+mn-ea"/>
              <a:cs typeface="+mn-cs"/>
            </a:rPr>
            <a:t>Support in govt./EU projects and programmes </a:t>
          </a:r>
          <a:endParaRPr lang="en-US" sz="1700" kern="1200">
            <a:solidFill>
              <a:sysClr val="window" lastClr="FFFFFF"/>
            </a:solidFill>
            <a:latin typeface="Calibri"/>
            <a:ea typeface="+mn-ea"/>
            <a:cs typeface="+mn-cs"/>
          </a:endParaRPr>
        </a:p>
      </dsp:txBody>
      <dsp:txXfrm>
        <a:off x="710579" y="1083611"/>
        <a:ext cx="4524198" cy="541805"/>
      </dsp:txXfrm>
    </dsp:sp>
    <dsp:sp modelId="{93981A1F-56CD-4ED2-A987-00DFE7FF471B}">
      <dsp:nvSpPr>
        <dsp:cNvPr id="0" name=""/>
        <dsp:cNvSpPr/>
      </dsp:nvSpPr>
      <dsp:spPr>
        <a:xfrm>
          <a:off x="371950" y="1015885"/>
          <a:ext cx="677257" cy="677257"/>
        </a:xfrm>
        <a:prstGeom prst="ellipse">
          <a:avLst/>
        </a:prstGeom>
        <a:solidFill>
          <a:sysClr val="window" lastClr="FFFFFF">
            <a:hueOff val="0"/>
            <a:satOff val="0"/>
            <a:lumOff val="0"/>
            <a:alphaOff val="0"/>
          </a:sysClr>
        </a:solidFill>
        <a:ln w="25400" cap="flat" cmpd="sng" algn="ctr">
          <a:solidFill>
            <a:srgbClr val="4F81BD">
              <a:shade val="80000"/>
              <a:hueOff val="102082"/>
              <a:satOff val="-1464"/>
              <a:lumOff val="8538"/>
              <a:alphaOff val="0"/>
            </a:srgbClr>
          </a:solidFill>
          <a:prstDash val="solid"/>
          <a:miter lim="800000"/>
        </a:ln>
        <a:effectLst/>
      </dsp:spPr>
      <dsp:style>
        <a:lnRef idx="2">
          <a:scrgbClr r="0" g="0" b="0"/>
        </a:lnRef>
        <a:fillRef idx="1">
          <a:scrgbClr r="0" g="0" b="0"/>
        </a:fillRef>
        <a:effectRef idx="0">
          <a:scrgbClr r="0" g="0" b="0"/>
        </a:effectRef>
        <a:fontRef idx="minor"/>
      </dsp:style>
    </dsp:sp>
    <dsp:sp modelId="{736AC0C1-DE20-40C7-BA22-805A6168B791}">
      <dsp:nvSpPr>
        <dsp:cNvPr id="0" name=""/>
        <dsp:cNvSpPr/>
      </dsp:nvSpPr>
      <dsp:spPr>
        <a:xfrm>
          <a:off x="710579" y="1909670"/>
          <a:ext cx="4524198" cy="541805"/>
        </a:xfrm>
        <a:prstGeom prst="rect">
          <a:avLst/>
        </a:prstGeom>
        <a:solidFill>
          <a:srgbClr val="4F81BD">
            <a:shade val="80000"/>
            <a:hueOff val="204164"/>
            <a:satOff val="-2928"/>
            <a:lumOff val="17077"/>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0058" tIns="43180" rIns="43180" bIns="43180" numCol="1" spcCol="1270" anchor="ctr" anchorCtr="0">
          <a:noAutofit/>
        </a:bodyPr>
        <a:lstStyle/>
        <a:p>
          <a:pPr marL="0" lvl="0" indent="0" algn="l" defTabSz="755650">
            <a:lnSpc>
              <a:spcPct val="90000"/>
            </a:lnSpc>
            <a:spcBef>
              <a:spcPct val="0"/>
            </a:spcBef>
            <a:spcAft>
              <a:spcPct val="35000"/>
            </a:spcAft>
            <a:buNone/>
          </a:pPr>
          <a:r>
            <a:rPr lang="hr-HR" sz="1700" kern="1200">
              <a:solidFill>
                <a:sysClr val="window" lastClr="FFFFFF"/>
              </a:solidFill>
              <a:latin typeface="Calibri"/>
              <a:ea typeface="+mn-ea"/>
              <a:cs typeface="+mn-cs"/>
            </a:rPr>
            <a:t>Project pipeline source for Defence&amp;Security</a:t>
          </a:r>
          <a:endParaRPr lang="en-US" sz="1700" kern="1200">
            <a:solidFill>
              <a:sysClr val="window" lastClr="FFFFFF"/>
            </a:solidFill>
            <a:latin typeface="Calibri"/>
            <a:ea typeface="+mn-ea"/>
            <a:cs typeface="+mn-cs"/>
          </a:endParaRPr>
        </a:p>
      </dsp:txBody>
      <dsp:txXfrm>
        <a:off x="710579" y="1909670"/>
        <a:ext cx="4524198" cy="541805"/>
      </dsp:txXfrm>
    </dsp:sp>
    <dsp:sp modelId="{45687EA8-36BB-4524-A1BC-7C7100EF25D4}">
      <dsp:nvSpPr>
        <dsp:cNvPr id="0" name=""/>
        <dsp:cNvSpPr/>
      </dsp:nvSpPr>
      <dsp:spPr>
        <a:xfrm>
          <a:off x="371950" y="1828735"/>
          <a:ext cx="677257" cy="677257"/>
        </a:xfrm>
        <a:prstGeom prst="ellipse">
          <a:avLst/>
        </a:prstGeom>
        <a:solidFill>
          <a:sysClr val="window" lastClr="FFFFFF">
            <a:hueOff val="0"/>
            <a:satOff val="0"/>
            <a:lumOff val="0"/>
            <a:alphaOff val="0"/>
          </a:sysClr>
        </a:solidFill>
        <a:ln w="25400" cap="flat" cmpd="sng" algn="ctr">
          <a:solidFill>
            <a:srgbClr val="4F81BD">
              <a:shade val="80000"/>
              <a:hueOff val="204164"/>
              <a:satOff val="-2928"/>
              <a:lumOff val="17077"/>
              <a:alphaOff val="0"/>
            </a:srgbClr>
          </a:solidFill>
          <a:prstDash val="solid"/>
          <a:miter lim="800000"/>
        </a:ln>
        <a:effectLst/>
      </dsp:spPr>
      <dsp:style>
        <a:lnRef idx="2">
          <a:scrgbClr r="0" g="0" b="0"/>
        </a:lnRef>
        <a:fillRef idx="1">
          <a:scrgbClr r="0" g="0" b="0"/>
        </a:fillRef>
        <a:effectRef idx="0">
          <a:scrgbClr r="0" g="0" b="0"/>
        </a:effectRef>
        <a:fontRef idx="minor"/>
      </dsp:style>
    </dsp:sp>
    <dsp:sp modelId="{2EAE58C1-B2BF-47CC-B058-533F384BF72C}">
      <dsp:nvSpPr>
        <dsp:cNvPr id="0" name=""/>
        <dsp:cNvSpPr/>
      </dsp:nvSpPr>
      <dsp:spPr>
        <a:xfrm>
          <a:off x="399949" y="2709311"/>
          <a:ext cx="4834827" cy="541805"/>
        </a:xfrm>
        <a:prstGeom prst="rect">
          <a:avLst/>
        </a:prstGeom>
        <a:solidFill>
          <a:srgbClr val="4F81BD">
            <a:shade val="80000"/>
            <a:hueOff val="306246"/>
            <a:satOff val="-4392"/>
            <a:lumOff val="25615"/>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0058" tIns="43180" rIns="43180" bIns="43180" numCol="1" spcCol="1270" anchor="ctr" anchorCtr="0">
          <a:noAutofit/>
        </a:bodyPr>
        <a:lstStyle/>
        <a:p>
          <a:pPr marL="0" lvl="0" indent="0" algn="l" defTabSz="755650">
            <a:lnSpc>
              <a:spcPct val="90000"/>
            </a:lnSpc>
            <a:spcBef>
              <a:spcPct val="0"/>
            </a:spcBef>
            <a:spcAft>
              <a:spcPct val="35000"/>
            </a:spcAft>
            <a:buNone/>
          </a:pPr>
          <a:r>
            <a:rPr lang="hr-HR" sz="1700" kern="1200">
              <a:solidFill>
                <a:sysClr val="window" lastClr="FFFFFF"/>
              </a:solidFill>
              <a:latin typeface="Calibri"/>
              <a:ea typeface="+mn-ea"/>
              <a:cs typeface="+mn-cs"/>
            </a:rPr>
            <a:t>Collaborative Project platform </a:t>
          </a:r>
          <a:endParaRPr lang="en-US" sz="1700" kern="1200">
            <a:solidFill>
              <a:sysClr val="window" lastClr="FFFFFF"/>
            </a:solidFill>
            <a:latin typeface="Calibri"/>
            <a:ea typeface="+mn-ea"/>
            <a:cs typeface="+mn-cs"/>
          </a:endParaRPr>
        </a:p>
      </dsp:txBody>
      <dsp:txXfrm>
        <a:off x="399949" y="2709311"/>
        <a:ext cx="4834827" cy="541805"/>
      </dsp:txXfrm>
    </dsp:sp>
    <dsp:sp modelId="{843CB639-9C5F-46B5-8276-AE7AD95770A3}">
      <dsp:nvSpPr>
        <dsp:cNvPr id="0" name=""/>
        <dsp:cNvSpPr/>
      </dsp:nvSpPr>
      <dsp:spPr>
        <a:xfrm>
          <a:off x="61321" y="2641585"/>
          <a:ext cx="677257" cy="677257"/>
        </a:xfrm>
        <a:prstGeom prst="ellipse">
          <a:avLst/>
        </a:prstGeom>
        <a:solidFill>
          <a:sysClr val="window" lastClr="FFFFFF">
            <a:hueOff val="0"/>
            <a:satOff val="0"/>
            <a:lumOff val="0"/>
            <a:alphaOff val="0"/>
          </a:sysClr>
        </a:solidFill>
        <a:ln w="25400" cap="flat" cmpd="sng" algn="ctr">
          <a:solidFill>
            <a:srgbClr val="4F81BD">
              <a:shade val="80000"/>
              <a:hueOff val="306246"/>
              <a:satOff val="-4392"/>
              <a:lumOff val="25615"/>
              <a:alphaOff val="0"/>
            </a:srgb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matrix3">
  <dgm:title val=""/>
  <dgm:desc val=""/>
  <dgm:catLst>
    <dgm:cat type="matrix" pri="1000"/>
    <dgm:cat type="convert" pri="18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w" for="ch" forName="diamond" refType="w"/>
          <dgm:constr type="h" for="ch" forName="diamond" refType="h"/>
          <dgm:constr type="w" for="ch" forName="quad1" refType="w" fact="0.39"/>
          <dgm:constr type="h" for="ch" forName="quad1" refType="h" fact="0.39"/>
          <dgm:constr type="ctrX" for="ch" forName="quad1" refType="w" fact="0.29"/>
          <dgm:constr type="ctrY" for="ch" forName="quad1" refType="h" fact="0.29"/>
          <dgm:constr type="w" for="ch" forName="quad2" refType="w" fact="0.39"/>
          <dgm:constr type="h" for="ch" forName="quad2" refType="h" fact="0.39"/>
          <dgm:constr type="ctrX" for="ch" forName="quad2" refType="w" fact="0.71"/>
          <dgm:constr type="ctrY" for="ch" forName="quad2" refType="h" fact="0.29"/>
          <dgm:constr type="w" for="ch" forName="quad3" refType="w" fact="0.39"/>
          <dgm:constr type="h" for="ch" forName="quad3" refType="h" fact="0.39"/>
          <dgm:constr type="ctrX" for="ch" forName="quad3" refType="w" fact="0.29"/>
          <dgm:constr type="ctrY" for="ch" forName="quad3" refType="h" fact="0.71"/>
          <dgm:constr type="w" for="ch" forName="quad4" refType="w" fact="0.39"/>
          <dgm:constr type="h" for="ch" forName="quad4" refType="h" fact="0.39"/>
          <dgm:constr type="ctrX" for="ch" forName="quad4" refType="w" fact="0.71"/>
          <dgm:constr type="ctrY" for="ch" forName="quad4" refType="h" fact="0.71"/>
          <dgm:constr type="primFontSz" for="des" ptType="node" op="equ" val="65"/>
        </dgm:constrLst>
      </dgm:if>
      <dgm:else name="Name2">
        <dgm:constrLst>
          <dgm:constr type="w" for="ch" forName="diamond" refType="w"/>
          <dgm:constr type="h" for="ch" forName="diamond" refType="h"/>
          <dgm:constr type="w" for="ch" forName="quad1" refType="w" fact="0.39"/>
          <dgm:constr type="h" for="ch" forName="quad1" refType="h" fact="0.39"/>
          <dgm:constr type="ctrX" for="ch" forName="quad1" refType="w" fact="0.71"/>
          <dgm:constr type="ctrY" for="ch" forName="quad1" refType="h" fact="0.29"/>
          <dgm:constr type="w" for="ch" forName="quad2" refType="w" fact="0.39"/>
          <dgm:constr type="h" for="ch" forName="quad2" refType="h" fact="0.39"/>
          <dgm:constr type="ctrX" for="ch" forName="quad2" refType="w" fact="0.29"/>
          <dgm:constr type="ctrY" for="ch" forName="quad2" refType="h" fact="0.29"/>
          <dgm:constr type="w" for="ch" forName="quad3" refType="w" fact="0.39"/>
          <dgm:constr type="h" for="ch" forName="quad3" refType="h" fact="0.39"/>
          <dgm:constr type="ctrX" for="ch" forName="quad3" refType="w" fact="0.71"/>
          <dgm:constr type="ctrY" for="ch" forName="quad3" refType="h" fact="0.71"/>
          <dgm:constr type="w" for="ch" forName="quad4" refType="w" fact="0.39"/>
          <dgm:constr type="h" for="ch" forName="quad4" refType="h" fact="0.39"/>
          <dgm:constr type="ctrX" for="ch" forName="quad4" refType="w" fact="0.29"/>
          <dgm:constr type="ctrY" for="ch" forName="quad4" refType="h" fact="0.71"/>
          <dgm:constr type="primFontSz" for="des" ptType="node" op="equ" val="65"/>
        </dgm:constrLst>
      </dgm:else>
    </dgm:choose>
    <dgm:ruleLst/>
    <dgm:choose name="Name3">
      <dgm:if name="Name4" axis="ch" ptType="node" func="cnt" op="gte" val="1">
        <dgm:layoutNode name="diamond" styleLbl="bgShp">
          <dgm:alg type="sp"/>
          <dgm:shape xmlns:r="http://schemas.openxmlformats.org/officeDocument/2006/relationships" type="diamond" r:blip="">
            <dgm:adjLst/>
          </dgm:shape>
          <dgm:presOf/>
          <dgm:constrLst>
            <dgm:constr type="w" refType="h" op="equ"/>
          </dgm:constrLst>
          <dgm:ruleLst/>
        </dgm:layoutNode>
        <dgm:layoutNode name="quad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0.68704</cdr:x>
      <cdr:y>0.41895</cdr:y>
    </cdr:from>
    <cdr:to>
      <cdr:x>1</cdr:x>
      <cdr:y>0.57937</cdr:y>
    </cdr:to>
    <cdr:sp macro="" textlink="">
      <cdr:nvSpPr>
        <cdr:cNvPr id="2" name="TextBox 51">
          <a:extLst xmlns:a="http://schemas.openxmlformats.org/drawingml/2006/main">
            <a:ext uri="{FF2B5EF4-FFF2-40B4-BE49-F238E27FC236}">
              <a16:creationId xmlns:a16="http://schemas.microsoft.com/office/drawing/2014/main" id="{7F9D87BE-E948-E432-45F8-2DE8E8456252}"/>
            </a:ext>
          </a:extLst>
        </cdr:cNvPr>
        <cdr:cNvSpPr txBox="1"/>
      </cdr:nvSpPr>
      <cdr:spPr>
        <a:xfrm xmlns:a="http://schemas.openxmlformats.org/drawingml/2006/main">
          <a:off x="2256328" y="884135"/>
          <a:ext cx="1027822" cy="338554"/>
        </a:xfrm>
        <a:prstGeom xmlns:a="http://schemas.openxmlformats.org/drawingml/2006/main" prst="rect">
          <a:avLst/>
        </a:prstGeom>
        <a:noFill xmlns:a="http://schemas.openxmlformats.org/drawingml/2006/main"/>
      </cdr:spPr>
      <cdr:txBody>
        <a:bodyPr xmlns:a="http://schemas.openxmlformats.org/drawingml/2006/main" wrap="square">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hr-HR" sz="1600" dirty="0"/>
            <a:t>140 </a:t>
          </a:r>
          <a:r>
            <a:rPr lang="hr-HR" sz="1600" dirty="0" err="1"/>
            <a:t>mln</a:t>
          </a:r>
          <a:r>
            <a:rPr lang="hr-HR" sz="1600" dirty="0"/>
            <a:t> €</a:t>
          </a:r>
        </a:p>
      </cdr:txBody>
    </cdr:sp>
  </cdr:relSizeAnchor>
  <cdr:relSizeAnchor xmlns:cdr="http://schemas.openxmlformats.org/drawingml/2006/chartDrawing">
    <cdr:from>
      <cdr:x>0.08889</cdr:x>
      <cdr:y>0.2924</cdr:y>
    </cdr:from>
    <cdr:to>
      <cdr:x>0.40186</cdr:x>
      <cdr:y>0.45282</cdr:y>
    </cdr:to>
    <cdr:sp macro="" textlink="">
      <cdr:nvSpPr>
        <cdr:cNvPr id="3" name="TextBox 51">
          <a:extLst xmlns:a="http://schemas.openxmlformats.org/drawingml/2006/main">
            <a:ext uri="{FF2B5EF4-FFF2-40B4-BE49-F238E27FC236}">
              <a16:creationId xmlns:a16="http://schemas.microsoft.com/office/drawing/2014/main" id="{B0ACF108-CF0A-7CD0-25D9-F9D2A93A494C}"/>
            </a:ext>
          </a:extLst>
        </cdr:cNvPr>
        <cdr:cNvSpPr txBox="1"/>
      </cdr:nvSpPr>
      <cdr:spPr>
        <a:xfrm xmlns:a="http://schemas.openxmlformats.org/drawingml/2006/main">
          <a:off x="291939" y="617072"/>
          <a:ext cx="1027822" cy="338554"/>
        </a:xfrm>
        <a:prstGeom xmlns:a="http://schemas.openxmlformats.org/drawingml/2006/main" prst="rect">
          <a:avLst/>
        </a:prstGeom>
        <a:noFill xmlns:a="http://schemas.openxmlformats.org/drawingml/2006/main"/>
      </cdr:spPr>
      <cdr:txBody>
        <a:bodyPr xmlns:a="http://schemas.openxmlformats.org/drawingml/2006/main" wrap="squar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hr-HR" sz="1600" dirty="0"/>
            <a:t>75 </a:t>
          </a:r>
          <a:r>
            <a:rPr lang="hr-HR" sz="1600" dirty="0" err="1"/>
            <a:t>mln</a:t>
          </a:r>
          <a:r>
            <a:rPr lang="hr-HR" sz="1600" dirty="0"/>
            <a:t> €</a:t>
          </a:r>
        </a:p>
      </cdr:txBody>
    </cdr:sp>
  </cdr:relSizeAnchor>
  <cdr:relSizeAnchor xmlns:cdr="http://schemas.openxmlformats.org/drawingml/2006/chartDrawing">
    <cdr:from>
      <cdr:x>0.08889</cdr:x>
      <cdr:y>0.79908</cdr:y>
    </cdr:from>
    <cdr:to>
      <cdr:x>0.40186</cdr:x>
      <cdr:y>0.95951</cdr:y>
    </cdr:to>
    <cdr:sp macro="" textlink="">
      <cdr:nvSpPr>
        <cdr:cNvPr id="4" name="TextBox 51">
          <a:extLst xmlns:a="http://schemas.openxmlformats.org/drawingml/2006/main">
            <a:ext uri="{FF2B5EF4-FFF2-40B4-BE49-F238E27FC236}">
              <a16:creationId xmlns:a16="http://schemas.microsoft.com/office/drawing/2014/main" id="{B0ACF108-CF0A-7CD0-25D9-F9D2A93A494C}"/>
            </a:ext>
          </a:extLst>
        </cdr:cNvPr>
        <cdr:cNvSpPr txBox="1"/>
      </cdr:nvSpPr>
      <cdr:spPr>
        <a:xfrm xmlns:a="http://schemas.openxmlformats.org/drawingml/2006/main">
          <a:off x="291939" y="1686363"/>
          <a:ext cx="1027822" cy="338554"/>
        </a:xfrm>
        <a:prstGeom xmlns:a="http://schemas.openxmlformats.org/drawingml/2006/main" prst="rect">
          <a:avLst/>
        </a:prstGeom>
        <a:noFill xmlns:a="http://schemas.openxmlformats.org/drawingml/2006/main"/>
      </cdr:spPr>
      <cdr:txBody>
        <a:bodyPr xmlns:a="http://schemas.openxmlformats.org/drawingml/2006/main" wrap="squar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hr-HR" sz="1600" dirty="0"/>
            <a:t>105 </a:t>
          </a:r>
          <a:r>
            <a:rPr lang="hr-HR" sz="1600" dirty="0" err="1"/>
            <a:t>mln</a:t>
          </a:r>
          <a:r>
            <a:rPr lang="hr-HR" sz="1600" dirty="0"/>
            <a:t> €</a:t>
          </a:r>
        </a:p>
      </cdr:txBody>
    </cdr:sp>
  </cdr:relSizeAnchor>
</c:userShapes>
</file>

<file path=ppt/drawings/drawing2.xml><?xml version="1.0" encoding="utf-8"?>
<c:userShapes xmlns:c="http://schemas.openxmlformats.org/drawingml/2006/chart">
  <cdr:relSizeAnchor xmlns:cdr="http://schemas.openxmlformats.org/drawingml/2006/chartDrawing">
    <cdr:from>
      <cdr:x>0.69001</cdr:x>
      <cdr:y>0.43034</cdr:y>
    </cdr:from>
    <cdr:to>
      <cdr:x>1</cdr:x>
      <cdr:y>0.59077</cdr:y>
    </cdr:to>
    <cdr:sp macro="" textlink="">
      <cdr:nvSpPr>
        <cdr:cNvPr id="2" name="TextBox 59">
          <a:extLst xmlns:a="http://schemas.openxmlformats.org/drawingml/2006/main">
            <a:ext uri="{FF2B5EF4-FFF2-40B4-BE49-F238E27FC236}">
              <a16:creationId xmlns:a16="http://schemas.microsoft.com/office/drawing/2014/main" id="{84F851CF-8963-7073-A787-FB65DD76BC67}"/>
            </a:ext>
          </a:extLst>
        </cdr:cNvPr>
        <cdr:cNvSpPr txBox="1"/>
      </cdr:nvSpPr>
      <cdr:spPr>
        <a:xfrm xmlns:a="http://schemas.openxmlformats.org/drawingml/2006/main">
          <a:off x="2154467" y="908183"/>
          <a:ext cx="967909" cy="338554"/>
        </a:xfrm>
        <a:prstGeom xmlns:a="http://schemas.openxmlformats.org/drawingml/2006/main" prst="rect">
          <a:avLst/>
        </a:prstGeom>
        <a:noFill xmlns:a="http://schemas.openxmlformats.org/drawingml/2006/main"/>
      </cdr:spPr>
      <cdr:txBody>
        <a:bodyPr xmlns:a="http://schemas.openxmlformats.org/drawingml/2006/main" wrap="square">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hr-HR" sz="1600" dirty="0"/>
            <a:t>48 </a:t>
          </a:r>
          <a:r>
            <a:rPr lang="hr-HR" sz="1600" dirty="0" err="1"/>
            <a:t>mln</a:t>
          </a:r>
          <a:r>
            <a:rPr lang="hr-HR" sz="1600" dirty="0"/>
            <a:t> €</a:t>
          </a:r>
        </a:p>
      </cdr:txBody>
    </cdr:sp>
  </cdr:relSizeAnchor>
  <cdr:relSizeAnchor xmlns:cdr="http://schemas.openxmlformats.org/drawingml/2006/chartDrawing">
    <cdr:from>
      <cdr:x>0.03046</cdr:x>
      <cdr:y>0.68003</cdr:y>
    </cdr:from>
    <cdr:to>
      <cdr:x>0.32027</cdr:x>
      <cdr:y>0.84046</cdr:y>
    </cdr:to>
    <cdr:sp macro="" textlink="">
      <cdr:nvSpPr>
        <cdr:cNvPr id="3" name="TextBox 59">
          <a:extLst xmlns:a="http://schemas.openxmlformats.org/drawingml/2006/main">
            <a:ext uri="{FF2B5EF4-FFF2-40B4-BE49-F238E27FC236}">
              <a16:creationId xmlns:a16="http://schemas.microsoft.com/office/drawing/2014/main" id="{F72C3B4C-9BC9-F970-F035-C355E126984F}"/>
            </a:ext>
          </a:extLst>
        </cdr:cNvPr>
        <cdr:cNvSpPr txBox="1"/>
      </cdr:nvSpPr>
      <cdr:spPr>
        <a:xfrm xmlns:a="http://schemas.openxmlformats.org/drawingml/2006/main">
          <a:off x="95106" y="1435129"/>
          <a:ext cx="904894" cy="338554"/>
        </a:xfrm>
        <a:prstGeom xmlns:a="http://schemas.openxmlformats.org/drawingml/2006/main" prst="rect">
          <a:avLst/>
        </a:prstGeom>
        <a:noFill xmlns:a="http://schemas.openxmlformats.org/drawingml/2006/main"/>
      </cdr:spPr>
      <cdr:txBody>
        <a:bodyPr xmlns:a="http://schemas.openxmlformats.org/drawingml/2006/main" wrap="squar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hr-HR" sz="1600" dirty="0"/>
            <a:t>24 </a:t>
          </a:r>
          <a:r>
            <a:rPr lang="hr-HR" sz="1600" dirty="0" err="1"/>
            <a:t>mln</a:t>
          </a:r>
          <a:r>
            <a:rPr lang="hr-HR" sz="1600" dirty="0"/>
            <a:t> €</a:t>
          </a:r>
        </a:p>
      </cdr:txBody>
    </cdr:sp>
  </cdr:relSizeAnchor>
  <cdr:relSizeAnchor xmlns:cdr="http://schemas.openxmlformats.org/drawingml/2006/chartDrawing">
    <cdr:from>
      <cdr:x>0.07699</cdr:x>
      <cdr:y>0.26899</cdr:y>
    </cdr:from>
    <cdr:to>
      <cdr:x>0.37118</cdr:x>
      <cdr:y>0.42941</cdr:y>
    </cdr:to>
    <cdr:sp macro="" textlink="">
      <cdr:nvSpPr>
        <cdr:cNvPr id="4" name="TextBox 59">
          <a:extLst xmlns:a="http://schemas.openxmlformats.org/drawingml/2006/main">
            <a:ext uri="{FF2B5EF4-FFF2-40B4-BE49-F238E27FC236}">
              <a16:creationId xmlns:a16="http://schemas.microsoft.com/office/drawing/2014/main" id="{F72C3B4C-9BC9-F970-F035-C355E126984F}"/>
            </a:ext>
          </a:extLst>
        </cdr:cNvPr>
        <cdr:cNvSpPr txBox="1"/>
      </cdr:nvSpPr>
      <cdr:spPr>
        <a:xfrm xmlns:a="http://schemas.openxmlformats.org/drawingml/2006/main">
          <a:off x="240384" y="567662"/>
          <a:ext cx="918586" cy="338554"/>
        </a:xfrm>
        <a:prstGeom xmlns:a="http://schemas.openxmlformats.org/drawingml/2006/main" prst="rect">
          <a:avLst/>
        </a:prstGeom>
        <a:noFill xmlns:a="http://schemas.openxmlformats.org/drawingml/2006/main"/>
      </cdr:spPr>
      <cdr:txBody>
        <a:bodyPr xmlns:a="http://schemas.openxmlformats.org/drawingml/2006/main" wrap="squar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hr-HR" sz="1600" dirty="0"/>
            <a:t>18 </a:t>
          </a:r>
          <a:r>
            <a:rPr lang="hr-HR" sz="1600" dirty="0" err="1"/>
            <a:t>mln</a:t>
          </a:r>
          <a:r>
            <a:rPr lang="hr-HR" sz="1600" dirty="0"/>
            <a:t> €</a:t>
          </a:r>
        </a:p>
      </cdr:txBody>
    </cdr:sp>
  </cdr:relSizeAnchor>
</c:userShapes>
</file>

<file path=ppt/drawings/drawing3.xml><?xml version="1.0" encoding="utf-8"?>
<c:userShapes xmlns:c="http://schemas.openxmlformats.org/drawingml/2006/chart">
  <cdr:relSizeAnchor xmlns:cdr="http://schemas.openxmlformats.org/drawingml/2006/chartDrawing">
    <cdr:from>
      <cdr:x>0.69001</cdr:x>
      <cdr:y>0.43034</cdr:y>
    </cdr:from>
    <cdr:to>
      <cdr:x>1</cdr:x>
      <cdr:y>0.59077</cdr:y>
    </cdr:to>
    <cdr:sp macro="" textlink="">
      <cdr:nvSpPr>
        <cdr:cNvPr id="2" name="TextBox 59">
          <a:extLst xmlns:a="http://schemas.openxmlformats.org/drawingml/2006/main">
            <a:ext uri="{FF2B5EF4-FFF2-40B4-BE49-F238E27FC236}">
              <a16:creationId xmlns:a16="http://schemas.microsoft.com/office/drawing/2014/main" id="{84F851CF-8963-7073-A787-FB65DD76BC67}"/>
            </a:ext>
          </a:extLst>
        </cdr:cNvPr>
        <cdr:cNvSpPr txBox="1"/>
      </cdr:nvSpPr>
      <cdr:spPr>
        <a:xfrm xmlns:a="http://schemas.openxmlformats.org/drawingml/2006/main">
          <a:off x="2154467" y="908183"/>
          <a:ext cx="967909" cy="338554"/>
        </a:xfrm>
        <a:prstGeom xmlns:a="http://schemas.openxmlformats.org/drawingml/2006/main" prst="rect">
          <a:avLst/>
        </a:prstGeom>
        <a:noFill xmlns:a="http://schemas.openxmlformats.org/drawingml/2006/main"/>
      </cdr:spPr>
      <cdr:txBody>
        <a:bodyPr xmlns:a="http://schemas.openxmlformats.org/drawingml/2006/main" wrap="square">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hr-HR" sz="1600" dirty="0"/>
            <a:t>6 </a:t>
          </a:r>
          <a:r>
            <a:rPr lang="hr-HR" sz="1600" dirty="0" err="1"/>
            <a:t>mln</a:t>
          </a:r>
          <a:r>
            <a:rPr lang="hr-HR" sz="1600" dirty="0"/>
            <a:t> €</a:t>
          </a:r>
        </a:p>
      </cdr:txBody>
    </cdr:sp>
  </cdr:relSizeAnchor>
  <cdr:relSizeAnchor xmlns:cdr="http://schemas.openxmlformats.org/drawingml/2006/chartDrawing">
    <cdr:from>
      <cdr:x>0.03046</cdr:x>
      <cdr:y>0.68003</cdr:y>
    </cdr:from>
    <cdr:to>
      <cdr:x>0.32027</cdr:x>
      <cdr:y>0.84046</cdr:y>
    </cdr:to>
    <cdr:sp macro="" textlink="">
      <cdr:nvSpPr>
        <cdr:cNvPr id="3" name="TextBox 59">
          <a:extLst xmlns:a="http://schemas.openxmlformats.org/drawingml/2006/main">
            <a:ext uri="{FF2B5EF4-FFF2-40B4-BE49-F238E27FC236}">
              <a16:creationId xmlns:a16="http://schemas.microsoft.com/office/drawing/2014/main" id="{F72C3B4C-9BC9-F970-F035-C355E126984F}"/>
            </a:ext>
          </a:extLst>
        </cdr:cNvPr>
        <cdr:cNvSpPr txBox="1"/>
      </cdr:nvSpPr>
      <cdr:spPr>
        <a:xfrm xmlns:a="http://schemas.openxmlformats.org/drawingml/2006/main">
          <a:off x="95106" y="1435129"/>
          <a:ext cx="904894" cy="338554"/>
        </a:xfrm>
        <a:prstGeom xmlns:a="http://schemas.openxmlformats.org/drawingml/2006/main" prst="rect">
          <a:avLst/>
        </a:prstGeom>
        <a:noFill xmlns:a="http://schemas.openxmlformats.org/drawingml/2006/main"/>
      </cdr:spPr>
      <cdr:txBody>
        <a:bodyPr xmlns:a="http://schemas.openxmlformats.org/drawingml/2006/main" wrap="squar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hr-HR" sz="1600" dirty="0"/>
            <a:t>5 </a:t>
          </a:r>
          <a:r>
            <a:rPr lang="hr-HR" sz="1600" dirty="0" err="1"/>
            <a:t>mln</a:t>
          </a:r>
          <a:r>
            <a:rPr lang="hr-HR" sz="1600" dirty="0"/>
            <a:t> €</a:t>
          </a:r>
        </a:p>
      </cdr:txBody>
    </cdr:sp>
  </cdr:relSizeAnchor>
  <cdr:relSizeAnchor xmlns:cdr="http://schemas.openxmlformats.org/drawingml/2006/chartDrawing">
    <cdr:from>
      <cdr:x>0.07699</cdr:x>
      <cdr:y>0.26899</cdr:y>
    </cdr:from>
    <cdr:to>
      <cdr:x>0.37118</cdr:x>
      <cdr:y>0.42941</cdr:y>
    </cdr:to>
    <cdr:sp macro="" textlink="">
      <cdr:nvSpPr>
        <cdr:cNvPr id="4" name="TextBox 59">
          <a:extLst xmlns:a="http://schemas.openxmlformats.org/drawingml/2006/main">
            <a:ext uri="{FF2B5EF4-FFF2-40B4-BE49-F238E27FC236}">
              <a16:creationId xmlns:a16="http://schemas.microsoft.com/office/drawing/2014/main" id="{F72C3B4C-9BC9-F970-F035-C355E126984F}"/>
            </a:ext>
          </a:extLst>
        </cdr:cNvPr>
        <cdr:cNvSpPr txBox="1"/>
      </cdr:nvSpPr>
      <cdr:spPr>
        <a:xfrm xmlns:a="http://schemas.openxmlformats.org/drawingml/2006/main">
          <a:off x="240384" y="567662"/>
          <a:ext cx="918586" cy="338554"/>
        </a:xfrm>
        <a:prstGeom xmlns:a="http://schemas.openxmlformats.org/drawingml/2006/main" prst="rect">
          <a:avLst/>
        </a:prstGeom>
        <a:noFill xmlns:a="http://schemas.openxmlformats.org/drawingml/2006/main"/>
      </cdr:spPr>
      <cdr:txBody>
        <a:bodyPr xmlns:a="http://schemas.openxmlformats.org/drawingml/2006/main" wrap="squar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hr-HR" sz="1600" dirty="0"/>
            <a:t>4 </a:t>
          </a:r>
          <a:r>
            <a:rPr lang="hr-HR" sz="1600" dirty="0" err="1"/>
            <a:t>mln</a:t>
          </a:r>
          <a:r>
            <a:rPr lang="hr-HR" sz="1600" dirty="0"/>
            <a:t> €</a:t>
          </a:r>
        </a:p>
      </cdr:txBody>
    </cdr:sp>
  </cdr:relSizeAnchor>
</c:userShapes>
</file>

<file path=ppt/drawings/drawing4.xml><?xml version="1.0" encoding="utf-8"?>
<c:userShapes xmlns:c="http://schemas.openxmlformats.org/drawingml/2006/chart">
  <cdr:relSizeAnchor xmlns:cdr="http://schemas.openxmlformats.org/drawingml/2006/chartDrawing">
    <cdr:from>
      <cdr:x>0.44127</cdr:x>
      <cdr:y>0.40297</cdr:y>
    </cdr:from>
    <cdr:to>
      <cdr:x>0.55873</cdr:x>
      <cdr:y>0.59703</cdr:y>
    </cdr:to>
    <cdr:sp macro="" textlink="">
      <cdr:nvSpPr>
        <cdr:cNvPr id="3" name="Прямоугольник 2">
          <a:extLst xmlns:a="http://schemas.openxmlformats.org/drawingml/2006/main">
            <a:ext uri="{FF2B5EF4-FFF2-40B4-BE49-F238E27FC236}">
              <a16:creationId xmlns:a16="http://schemas.microsoft.com/office/drawing/2014/main" id="{94302B23-9B49-83C7-8EDA-99FEF379B05F}"/>
            </a:ext>
          </a:extLst>
        </cdr:cNvPr>
        <cdr:cNvSpPr/>
      </cdr:nvSpPr>
      <cdr:spPr>
        <a:xfrm xmlns:a="http://schemas.openxmlformats.org/drawingml/2006/main">
          <a:off x="4825188" y="1917203"/>
          <a:ext cx="1284326" cy="923330"/>
        </a:xfrm>
        <a:prstGeom xmlns:a="http://schemas.openxmlformats.org/drawingml/2006/main" prst="rect">
          <a:avLst/>
        </a:prstGeom>
        <a:noFill xmlns:a="http://schemas.openxmlformats.org/drawingml/2006/main"/>
      </cdr:spPr>
      <cdr:txBody>
        <a:bodyPr xmlns:a="http://schemas.openxmlformats.org/drawingml/2006/main" wrap="none" lIns="91440" tIns="45720" rIns="91440" bIns="45720">
          <a:spAutoFit/>
        </a:bodyPr>
        <a:lstStyle xmlns:a="http://schemas.openxmlformats.org/drawingml/2006/main"/>
        <a:p xmlns:a="http://schemas.openxmlformats.org/drawingml/2006/main">
          <a:pPr algn="ctr"/>
          <a:r>
            <a:rPr lang="ru-RU" sz="5400" b="0" cap="none" spc="0" dirty="0">
              <a:ln w="0"/>
              <a:solidFill>
                <a:schemeClr val="tx1"/>
              </a:solidFill>
              <a:effectLst>
                <a:outerShdw blurRad="38100" dist="19050" dir="2700000" algn="tl" rotWithShape="0">
                  <a:schemeClr val="dk1">
                    <a:alpha val="40000"/>
                  </a:schemeClr>
                </a:outerShdw>
              </a:effectLst>
            </a:rPr>
            <a:t>       </a:t>
          </a:r>
        </a:p>
      </cdr:txBody>
    </cdr:sp>
  </cdr:relSizeAnchor>
  <cdr:relSizeAnchor xmlns:cdr="http://schemas.openxmlformats.org/drawingml/2006/chartDrawing">
    <cdr:from>
      <cdr:x>0.69694</cdr:x>
      <cdr:y>0.80826</cdr:y>
    </cdr:from>
    <cdr:to>
      <cdr:x>0.77194</cdr:x>
      <cdr:y>0.99012</cdr:y>
    </cdr:to>
    <cdr:sp macro="" textlink="">
      <cdr:nvSpPr>
        <cdr:cNvPr id="6" name="TextBox 5">
          <a:extLst xmlns:a="http://schemas.openxmlformats.org/drawingml/2006/main">
            <a:ext uri="{FF2B5EF4-FFF2-40B4-BE49-F238E27FC236}">
              <a16:creationId xmlns:a16="http://schemas.microsoft.com/office/drawing/2014/main" id="{F4E1E690-B954-3060-7CAA-9189B61A07E1}"/>
            </a:ext>
          </a:extLst>
        </cdr:cNvPr>
        <cdr:cNvSpPr txBox="1"/>
      </cdr:nvSpPr>
      <cdr:spPr>
        <a:xfrm xmlns:a="http://schemas.openxmlformats.org/drawingml/2006/main">
          <a:off x="8497054" y="4063785"/>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ru-UA" sz="1100" dirty="0"/>
        </a:p>
      </cdr:txBody>
    </cdr:sp>
  </cdr:relSizeAnchor>
  <cdr:relSizeAnchor xmlns:cdr="http://schemas.openxmlformats.org/drawingml/2006/chartDrawing">
    <cdr:from>
      <cdr:x>0.68607</cdr:x>
      <cdr:y>0.80826</cdr:y>
    </cdr:from>
    <cdr:to>
      <cdr:x>0.76107</cdr:x>
      <cdr:y>0.99012</cdr:y>
    </cdr:to>
    <cdr:sp macro="" textlink="">
      <cdr:nvSpPr>
        <cdr:cNvPr id="7" name="TextBox 6">
          <a:extLst xmlns:a="http://schemas.openxmlformats.org/drawingml/2006/main">
            <a:ext uri="{FF2B5EF4-FFF2-40B4-BE49-F238E27FC236}">
              <a16:creationId xmlns:a16="http://schemas.microsoft.com/office/drawing/2014/main" id="{5A3A4FDE-2BD1-6A16-43C7-89FF1ACBB3F8}"/>
            </a:ext>
          </a:extLst>
        </cdr:cNvPr>
        <cdr:cNvSpPr txBox="1"/>
      </cdr:nvSpPr>
      <cdr:spPr>
        <a:xfrm xmlns:a="http://schemas.openxmlformats.org/drawingml/2006/main">
          <a:off x="8364511" y="4063785"/>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sz="1100" dirty="0"/>
            <a:t>  </a:t>
          </a:r>
          <a:endParaRPr lang="ru-UA" sz="1100" dirty="0"/>
        </a:p>
      </cdr:txBody>
    </cdr:sp>
  </cdr:relSizeAnchor>
</c:userShapes>
</file>

<file path=ppt/ink/ink1.xml><?xml version="1.0" encoding="utf-8"?>
<inkml:ink xmlns:inkml="http://www.w3.org/2003/InkML">
  <inkml:definitions>
    <inkml:context xml:id="ctx0">
      <inkml:inkSource xml:id="inkSrc0">
        <inkml:traceFormat>
          <inkml:channel name="X" type="integer" max="1920" units="cm"/>
          <inkml:channel name="Y" type="integer" max="1080" units="cm"/>
          <inkml:channel name="T" type="integer" max="2.14748E9" units="dev"/>
        </inkml:traceFormat>
        <inkml:channelProperties>
          <inkml:channelProperty channel="X" name="resolution" value="65.52901" units="1/cm"/>
          <inkml:channelProperty channel="Y" name="resolution" value="65.45454" units="1/cm"/>
          <inkml:channelProperty channel="T" name="resolution" value="1" units="1/dev"/>
        </inkml:channelProperties>
      </inkml:inkSource>
      <inkml:timestamp xml:id="ts0" timeString="2022-06-03T05:16:03.258"/>
    </inkml:context>
    <inkml:brush xml:id="br0">
      <inkml:brushProperty name="width" value="0.1" units="cm"/>
      <inkml:brushProperty name="height" value="0.1" units="cm"/>
      <inkml:brushProperty name="fitToCurve" value="1"/>
    </inkml:brush>
  </inkml:definitions>
  <inkml:trace contextRef="#ctx0" brushRef="#br0">0 0 0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D06A5C-F50A-0849-BCC4-F32BCF3FE159}" type="datetimeFigureOut">
              <a:rPr lang="es-ES" smtClean="0"/>
              <a:t>06/12/2022</a:t>
            </a:fld>
            <a:endParaRPr lang="es-ES"/>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E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5362492-417A-FB40-8903-2ED91AF80FC3}" type="slidenum">
              <a:rPr lang="es-ES" smtClean="0"/>
              <a:t>‹#›</a:t>
            </a:fld>
            <a:endParaRPr lang="es-ES"/>
          </a:p>
        </p:txBody>
      </p:sp>
    </p:spTree>
    <p:extLst>
      <p:ext uri="{BB962C8B-B14F-4D97-AF65-F5344CB8AC3E}">
        <p14:creationId xmlns:p14="http://schemas.microsoft.com/office/powerpoint/2010/main" val="28315196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a:p>
        </p:txBody>
      </p:sp>
      <p:sp>
        <p:nvSpPr>
          <p:cNvPr id="4" name="Marcador de número de diapositiva 3"/>
          <p:cNvSpPr>
            <a:spLocks noGrp="1"/>
          </p:cNvSpPr>
          <p:nvPr>
            <p:ph type="sldNum" sz="quarter" idx="5"/>
          </p:nvPr>
        </p:nvSpPr>
        <p:spPr/>
        <p:txBody>
          <a:bodyPr/>
          <a:lstStyle/>
          <a:p>
            <a:fld id="{D5362492-417A-FB40-8903-2ED91AF80FC3}" type="slidenum">
              <a:rPr lang="es-ES" smtClean="0"/>
              <a:t>2</a:t>
            </a:fld>
            <a:endParaRPr lang="es-ES"/>
          </a:p>
        </p:txBody>
      </p:sp>
    </p:spTree>
    <p:extLst>
      <p:ext uri="{BB962C8B-B14F-4D97-AF65-F5344CB8AC3E}">
        <p14:creationId xmlns:p14="http://schemas.microsoft.com/office/powerpoint/2010/main" val="387482979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hr-HR"/>
              <a:t>14 Regional </a:t>
            </a:r>
            <a:r>
              <a:rPr lang="en-US" noProof="0"/>
              <a:t>Value Chains </a:t>
            </a:r>
            <a:r>
              <a:rPr lang="hr-HR"/>
              <a:t>– </a:t>
            </a:r>
            <a:r>
              <a:rPr lang="en-US" noProof="0"/>
              <a:t>the main instrument for effective distribution of EU funds</a:t>
            </a:r>
            <a:r>
              <a:rPr lang="hr-HR" noProof="0"/>
              <a:t> in Croatian </a:t>
            </a:r>
            <a:r>
              <a:rPr lang="en-US" noProof="0"/>
              <a:t>regions in industrial transition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762879-5DAC-4545-AA44-308BAF259951}" type="slidenum">
              <a:rPr kumimoji="0" lang="hr-H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hr-H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73715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r-H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3CE8B34-EC7B-4655-AC80-EE9121ADF82F}" type="slidenum">
              <a:rPr kumimoji="0" lang="hr-H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hr-H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86184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r-HR"/>
          </a:p>
        </p:txBody>
      </p:sp>
      <p:sp>
        <p:nvSpPr>
          <p:cNvPr id="4" name="Slide Number Placeholder 3"/>
          <p:cNvSpPr>
            <a:spLocks noGrp="1"/>
          </p:cNvSpPr>
          <p:nvPr>
            <p:ph type="sldNum" sz="quarter" idx="5"/>
          </p:nvPr>
        </p:nvSpPr>
        <p:spPr/>
        <p:txBody>
          <a:bodyPr/>
          <a:lstStyle/>
          <a:p>
            <a:fld id="{8530193B-564F-4854-8A52-728F3FB19C85}" type="slidenum">
              <a:rPr lang="en-US" noProof="0" smtClean="0"/>
              <a:t>30</a:t>
            </a:fld>
            <a:endParaRPr lang="en-US" noProof="0"/>
          </a:p>
        </p:txBody>
      </p:sp>
    </p:spTree>
    <p:extLst>
      <p:ext uri="{BB962C8B-B14F-4D97-AF65-F5344CB8AC3E}">
        <p14:creationId xmlns:p14="http://schemas.microsoft.com/office/powerpoint/2010/main" val="3179652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noProof="0"/>
              <a:t>Explanation</a:t>
            </a:r>
            <a:r>
              <a:rPr lang="hr-HR"/>
              <a:t>:  I</a:t>
            </a:r>
            <a:r>
              <a:rPr lang="en-US" noProof="0"/>
              <a:t>nnovation</a:t>
            </a:r>
            <a:r>
              <a:rPr lang="en-US"/>
              <a:t> clusters are a key instrument for networking development stakeholders (with an emphasis on innovative companies) in order to increase competitiveness and introduce structural changes in the economy. industry and to encourage the commercialization of innovation and the internationalization of the business sector by strengthening smart skills. </a:t>
            </a:r>
            <a:endParaRPr lang="hr-H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3CE8B34-EC7B-4655-AC80-EE9121ADF82F}" type="slidenum">
              <a:rPr kumimoji="0" lang="hr-H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hr-H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86060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r-H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3CE8B34-EC7B-4655-AC80-EE9121ADF82F}" type="slidenum">
              <a:rPr kumimoji="0" lang="hr-H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hr-H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0933289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07633">
              <a:defRPr/>
            </a:pPr>
            <a:fld id="{6336304E-FDE3-4B4F-A3B7-EBE87F3FA5E2}" type="slidenum">
              <a:rPr lang="en-US">
                <a:solidFill>
                  <a:prstClr val="black"/>
                </a:solidFill>
                <a:latin typeface="Calibri" panose="020F0502020204030204"/>
              </a:rPr>
              <a:pPr defTabSz="907633">
                <a:defRPr/>
              </a:pPr>
              <a:t>33</a:t>
            </a:fld>
            <a:endParaRPr lang="en-US">
              <a:solidFill>
                <a:prstClr val="black"/>
              </a:solidFill>
              <a:latin typeface="Calibri" panose="020F0502020204030204"/>
            </a:endParaRPr>
          </a:p>
        </p:txBody>
      </p:sp>
    </p:spTree>
    <p:extLst>
      <p:ext uri="{BB962C8B-B14F-4D97-AF65-F5344CB8AC3E}">
        <p14:creationId xmlns:p14="http://schemas.microsoft.com/office/powerpoint/2010/main" val="24143268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r>
              <a:rPr lang="en-GB" sz="1800">
                <a:effectLst/>
                <a:latin typeface="Calibri" panose="020F0502020204030204" pitchFamily="34" charset="0"/>
                <a:ea typeface="Calibri" panose="020F0502020204030204" pitchFamily="34" charset="0"/>
                <a:cs typeface="Times New Roman" panose="02020603050405020304" pitchFamily="18" charset="0"/>
              </a:rPr>
              <a:t>I would like to tell a story about EEN network. Who we are, what are we doing, how are we doing it, and for whom?</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800">
                <a:effectLst/>
                <a:latin typeface="Calibri" panose="020F0502020204030204" pitchFamily="34" charset="0"/>
                <a:ea typeface="Calibri" panose="020F0502020204030204" pitchFamily="34" charset="0"/>
                <a:cs typeface="Times New Roman" panose="02020603050405020304" pitchFamily="18" charset="0"/>
              </a:rPr>
              <a:t>EEN is the world’s largest support network for SMEs since 2008. To give you a broader context, EEN is at the heart of the European Union’s growth and jobs strategy. </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800">
                <a:effectLst/>
                <a:latin typeface="Calibri" panose="020F0502020204030204" pitchFamily="34" charset="0"/>
                <a:ea typeface="Calibri" panose="020F0502020204030204" pitchFamily="34" charset="0"/>
                <a:cs typeface="Times New Roman" panose="02020603050405020304" pitchFamily="18" charset="0"/>
              </a:rPr>
              <a:t>We already have many years’ experiences and have built up significant expertise and strong connections since our launch in 2008.</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endParaRPr lang="hr-HR"/>
          </a:p>
        </p:txBody>
      </p:sp>
      <p:sp>
        <p:nvSpPr>
          <p:cNvPr id="4" name="Slide Number Placeholder 3"/>
          <p:cNvSpPr>
            <a:spLocks noGrp="1"/>
          </p:cNvSpPr>
          <p:nvPr>
            <p:ph type="sldNum" sz="quarter" idx="5"/>
          </p:nvPr>
        </p:nvSpPr>
        <p:spPr/>
        <p:txBody>
          <a:bodyPr/>
          <a:lstStyle/>
          <a:p>
            <a:fld id="{D5362492-417A-FB40-8903-2ED91AF80FC3}" type="slidenum">
              <a:rPr lang="es-ES" smtClean="0"/>
              <a:t>35</a:t>
            </a:fld>
            <a:endParaRPr lang="es-ES"/>
          </a:p>
        </p:txBody>
      </p:sp>
    </p:spTree>
    <p:extLst>
      <p:ext uri="{BB962C8B-B14F-4D97-AF65-F5344CB8AC3E}">
        <p14:creationId xmlns:p14="http://schemas.microsoft.com/office/powerpoint/2010/main" val="73667546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r>
              <a:rPr lang="en-GB" sz="1800">
                <a:effectLst/>
                <a:latin typeface="Calibri" panose="020F0502020204030204" pitchFamily="34" charset="0"/>
                <a:ea typeface="Calibri" panose="020F0502020204030204" pitchFamily="34" charset="0"/>
                <a:cs typeface="Times New Roman" panose="02020603050405020304" pitchFamily="18" charset="0"/>
              </a:rPr>
              <a:t>The Network entered a second phase in 2015, which brought new financing under the COSME and Horizon 2020 programmes as well as exciting new innovation services that we also provide for SMEs. </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800">
                <a:effectLst/>
                <a:latin typeface="Calibri" panose="020F0502020204030204" pitchFamily="34" charset="0"/>
                <a:ea typeface="Calibri" panose="020F0502020204030204" pitchFamily="34" charset="0"/>
                <a:cs typeface="Times New Roman" panose="02020603050405020304" pitchFamily="18" charset="0"/>
              </a:rPr>
              <a:t>This demonstrates the continued importance and value of the trusted services that we provide.</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endParaRPr lang="hr-HR"/>
          </a:p>
        </p:txBody>
      </p:sp>
      <p:sp>
        <p:nvSpPr>
          <p:cNvPr id="4" name="Slide Number Placeholder 3"/>
          <p:cNvSpPr>
            <a:spLocks noGrp="1"/>
          </p:cNvSpPr>
          <p:nvPr>
            <p:ph type="sldNum" sz="quarter" idx="5"/>
          </p:nvPr>
        </p:nvSpPr>
        <p:spPr/>
        <p:txBody>
          <a:bodyPr/>
          <a:lstStyle/>
          <a:p>
            <a:fld id="{D5362492-417A-FB40-8903-2ED91AF80FC3}" type="slidenum">
              <a:rPr lang="es-ES" smtClean="0"/>
              <a:t>36</a:t>
            </a:fld>
            <a:endParaRPr lang="es-ES"/>
          </a:p>
        </p:txBody>
      </p:sp>
    </p:spTree>
    <p:extLst>
      <p:ext uri="{BB962C8B-B14F-4D97-AF65-F5344CB8AC3E}">
        <p14:creationId xmlns:p14="http://schemas.microsoft.com/office/powerpoint/2010/main" val="113573912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In EEN network we have experts from 17 key sectors, which are united in sector or thematic groups. such as:</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Agrofood, Creative industries, Environment, Healthcare, Energy, Mobility, retail, textile, tourism, women entrepreneurship and many more.</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endParaRPr lang="hr-HR"/>
          </a:p>
        </p:txBody>
      </p:sp>
      <p:sp>
        <p:nvSpPr>
          <p:cNvPr id="4" name="Slide Number Placeholder 3"/>
          <p:cNvSpPr>
            <a:spLocks noGrp="1"/>
          </p:cNvSpPr>
          <p:nvPr>
            <p:ph type="sldNum" sz="quarter" idx="5"/>
          </p:nvPr>
        </p:nvSpPr>
        <p:spPr/>
        <p:txBody>
          <a:bodyPr/>
          <a:lstStyle/>
          <a:p>
            <a:fld id="{D5362492-417A-FB40-8903-2ED91AF80FC3}" type="slidenum">
              <a:rPr lang="es-ES" smtClean="0"/>
              <a:t>37</a:t>
            </a:fld>
            <a:endParaRPr lang="es-ES"/>
          </a:p>
        </p:txBody>
      </p:sp>
    </p:spTree>
    <p:extLst>
      <p:ext uri="{BB962C8B-B14F-4D97-AF65-F5344CB8AC3E}">
        <p14:creationId xmlns:p14="http://schemas.microsoft.com/office/powerpoint/2010/main" val="22678189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Why are we doing this?</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To help Europeans companies to innovate and grow on an international scale so they can consequently boost growth and jobs.</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How? </a:t>
            </a:r>
          </a:p>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By using our network of advisers and EEN also manages Europe’s largest online database of business opportunities. </a:t>
            </a:r>
          </a:p>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You can find it on our web page een.hr under partnering opportunities.</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What are we doing? </a:t>
            </a:r>
          </a:p>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International partnership, advice on doing business abroad and support for business innovation.</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endParaRPr lang="hr-HR"/>
          </a:p>
        </p:txBody>
      </p:sp>
      <p:sp>
        <p:nvSpPr>
          <p:cNvPr id="4" name="Slide Number Placeholder 3"/>
          <p:cNvSpPr>
            <a:spLocks noGrp="1"/>
          </p:cNvSpPr>
          <p:nvPr>
            <p:ph type="sldNum" sz="quarter" idx="5"/>
          </p:nvPr>
        </p:nvSpPr>
        <p:spPr/>
        <p:txBody>
          <a:bodyPr/>
          <a:lstStyle/>
          <a:p>
            <a:fld id="{D5362492-417A-FB40-8903-2ED91AF80FC3}" type="slidenum">
              <a:rPr lang="es-ES" smtClean="0"/>
              <a:t>38</a:t>
            </a:fld>
            <a:endParaRPr lang="es-ES"/>
          </a:p>
        </p:txBody>
      </p:sp>
    </p:spTree>
    <p:extLst>
      <p:ext uri="{BB962C8B-B14F-4D97-AF65-F5344CB8AC3E}">
        <p14:creationId xmlns:p14="http://schemas.microsoft.com/office/powerpoint/2010/main" val="35555503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D5362492-417A-FB40-8903-2ED91AF80FC3}" type="slidenum">
              <a:rPr lang="es-ES" smtClean="0"/>
              <a:t>13</a:t>
            </a:fld>
            <a:endParaRPr lang="es-ES"/>
          </a:p>
        </p:txBody>
      </p:sp>
    </p:spTree>
    <p:extLst>
      <p:ext uri="{BB962C8B-B14F-4D97-AF65-F5344CB8AC3E}">
        <p14:creationId xmlns:p14="http://schemas.microsoft.com/office/powerpoint/2010/main" val="30555192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This means in numbers:</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3000 local experts (by which we mean Full Time Equivalents) is part of the EEN network</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Spread over more than 600 locations </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In more than 65 countries worldwide.</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endParaRPr lang="hr-HR"/>
          </a:p>
        </p:txBody>
      </p:sp>
      <p:sp>
        <p:nvSpPr>
          <p:cNvPr id="4" name="Slide Number Placeholder 3"/>
          <p:cNvSpPr>
            <a:spLocks noGrp="1"/>
          </p:cNvSpPr>
          <p:nvPr>
            <p:ph type="sldNum" sz="quarter" idx="5"/>
          </p:nvPr>
        </p:nvSpPr>
        <p:spPr/>
        <p:txBody>
          <a:bodyPr/>
          <a:lstStyle/>
          <a:p>
            <a:fld id="{D5362492-417A-FB40-8903-2ED91AF80FC3}" type="slidenum">
              <a:rPr lang="es-ES" smtClean="0"/>
              <a:t>39</a:t>
            </a:fld>
            <a:endParaRPr lang="es-ES"/>
          </a:p>
        </p:txBody>
      </p:sp>
    </p:spTree>
    <p:extLst>
      <p:ext uri="{BB962C8B-B14F-4D97-AF65-F5344CB8AC3E}">
        <p14:creationId xmlns:p14="http://schemas.microsoft.com/office/powerpoint/2010/main" val="2164856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The network is active worldwide, not just in EU, we have more than 60 countries in the network. </a:t>
            </a:r>
          </a:p>
          <a:p>
            <a:pPr>
              <a:lnSpc>
                <a:spcPct val="107000"/>
              </a:lnSpc>
              <a:spcAft>
                <a:spcPts val="800"/>
              </a:spcAft>
            </a:pPr>
            <a:r>
              <a:rPr lang="en-US" sz="1800">
                <a:effectLst/>
                <a:latin typeface="Calibri" panose="020F0502020204030204" pitchFamily="34" charset="0"/>
                <a:ea typeface="Calibri" panose="020F0502020204030204" pitchFamily="34" charset="0"/>
                <a:cs typeface="Times New Roman" panose="02020603050405020304" pitchFamily="18" charset="0"/>
              </a:rPr>
              <a:t>Beside EU countries we have all non EU countries in Europe plus USA, Canada, Brazil, Chile, Argentina, Egypt, Mexico, New </a:t>
            </a:r>
            <a:r>
              <a:rPr lang="en-US" sz="1800" err="1">
                <a:effectLst/>
                <a:latin typeface="Calibri" panose="020F0502020204030204" pitchFamily="34" charset="0"/>
                <a:ea typeface="Calibri" panose="020F0502020204030204" pitchFamily="34" charset="0"/>
                <a:cs typeface="Times New Roman" panose="02020603050405020304" pitchFamily="18" charset="0"/>
              </a:rPr>
              <a:t>Zeland</a:t>
            </a:r>
            <a:r>
              <a:rPr lang="en-US" sz="1800">
                <a:effectLst/>
                <a:latin typeface="Calibri" panose="020F0502020204030204" pitchFamily="34" charset="0"/>
                <a:ea typeface="Calibri" panose="020F0502020204030204" pitchFamily="34" charset="0"/>
                <a:cs typeface="Times New Roman" panose="02020603050405020304" pitchFamily="18" charset="0"/>
              </a:rPr>
              <a:t>, Nigeria, </a:t>
            </a:r>
            <a:r>
              <a:rPr lang="en-US" sz="1800" err="1">
                <a:effectLst/>
                <a:latin typeface="Calibri" panose="020F0502020204030204" pitchFamily="34" charset="0"/>
                <a:ea typeface="Calibri" panose="020F0502020204030204" pitchFamily="34" charset="0"/>
                <a:cs typeface="Times New Roman" panose="02020603050405020304" pitchFamily="18" charset="0"/>
              </a:rPr>
              <a:t>Quatar</a:t>
            </a:r>
            <a:r>
              <a:rPr lang="en-US" sz="1800">
                <a:effectLst/>
                <a:latin typeface="Calibri" panose="020F0502020204030204" pitchFamily="34" charset="0"/>
                <a:ea typeface="Calibri" panose="020F0502020204030204" pitchFamily="34" charset="0"/>
                <a:cs typeface="Times New Roman" panose="02020603050405020304" pitchFamily="18" charset="0"/>
              </a:rPr>
              <a:t>, Singapore, South Korea, Taiwan, Tunisia, Turkey, China, India, Israel, Japan, and many more.</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endParaRPr lang="hr-HR"/>
          </a:p>
        </p:txBody>
      </p:sp>
      <p:sp>
        <p:nvSpPr>
          <p:cNvPr id="4" name="Slide Number Placeholder 3"/>
          <p:cNvSpPr>
            <a:spLocks noGrp="1"/>
          </p:cNvSpPr>
          <p:nvPr>
            <p:ph type="sldNum" sz="quarter" idx="5"/>
          </p:nvPr>
        </p:nvSpPr>
        <p:spPr/>
        <p:txBody>
          <a:bodyPr/>
          <a:lstStyle/>
          <a:p>
            <a:fld id="{D5362492-417A-FB40-8903-2ED91AF80FC3}" type="slidenum">
              <a:rPr lang="es-ES" smtClean="0"/>
              <a:t>40</a:t>
            </a:fld>
            <a:endParaRPr lang="es-ES"/>
          </a:p>
        </p:txBody>
      </p:sp>
    </p:spTree>
    <p:extLst>
      <p:ext uri="{BB962C8B-B14F-4D97-AF65-F5344CB8AC3E}">
        <p14:creationId xmlns:p14="http://schemas.microsoft.com/office/powerpoint/2010/main" val="122036065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EEN is offering wide range of services such as international partnership (partnership database, brokerage events, company missions),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Advisory support (advice on EU laws and standards, IPR expertise) and innovation support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(access to finance and funding, innovation management services, and Technology transfer)</a:t>
            </a:r>
            <a:endParaRPr lang="hr-HR" sz="1800">
              <a:effectLst/>
              <a:latin typeface="Calibri" panose="020F0502020204030204" pitchFamily="34" charset="0"/>
              <a:ea typeface="Calibri" panose="020F0502020204030204" pitchFamily="34" charset="0"/>
              <a:cs typeface="Times New Roman" panose="02020603050405020304" pitchFamily="18" charset="0"/>
            </a:endParaRPr>
          </a:p>
          <a:p>
            <a:pPr eaLnBrk="1" hangingPunct="1">
              <a:buFontTx/>
              <a:buNone/>
            </a:pPr>
            <a:endParaRPr lang="en-GB" altLang="en-US" sz="1200">
              <a:latin typeface="Arial" panose="020B0604020202020204" pitchFamily="34" charset="0"/>
            </a:endParaRPr>
          </a:p>
        </p:txBody>
      </p:sp>
      <p:sp>
        <p:nvSpPr>
          <p:cNvPr id="4" name="Slide Number Placeholder 3"/>
          <p:cNvSpPr>
            <a:spLocks noGrp="1"/>
          </p:cNvSpPr>
          <p:nvPr>
            <p:ph type="sldNum" sz="quarter" idx="5"/>
          </p:nvPr>
        </p:nvSpPr>
        <p:spPr/>
        <p:txBody>
          <a:bodyPr/>
          <a:lstStyle/>
          <a:p>
            <a:fld id="{D5362492-417A-FB40-8903-2ED91AF80FC3}" type="slidenum">
              <a:rPr lang="es-ES" smtClean="0"/>
              <a:t>41</a:t>
            </a:fld>
            <a:endParaRPr lang="es-ES"/>
          </a:p>
        </p:txBody>
      </p:sp>
    </p:spTree>
    <p:extLst>
      <p:ext uri="{BB962C8B-B14F-4D97-AF65-F5344CB8AC3E}">
        <p14:creationId xmlns:p14="http://schemas.microsoft.com/office/powerpoint/2010/main" val="211237281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a:latin typeface="Arial" panose="020B0604020202020204" pitchFamily="34" charset="0"/>
              </a:rPr>
              <a:t>These are just some of my Network colleagues. We are here to help you so please don’t hesitate to get in touch.</a:t>
            </a:r>
          </a:p>
          <a:p>
            <a:endParaRPr lang="hr-HR"/>
          </a:p>
        </p:txBody>
      </p:sp>
      <p:sp>
        <p:nvSpPr>
          <p:cNvPr id="4" name="Slide Number Placeholder 3"/>
          <p:cNvSpPr>
            <a:spLocks noGrp="1"/>
          </p:cNvSpPr>
          <p:nvPr>
            <p:ph type="sldNum" sz="quarter" idx="5"/>
          </p:nvPr>
        </p:nvSpPr>
        <p:spPr/>
        <p:txBody>
          <a:bodyPr/>
          <a:lstStyle/>
          <a:p>
            <a:fld id="{D5362492-417A-FB40-8903-2ED91AF80FC3}" type="slidenum">
              <a:rPr lang="es-ES" smtClean="0"/>
              <a:t>44</a:t>
            </a:fld>
            <a:endParaRPr lang="es-ES"/>
          </a:p>
        </p:txBody>
      </p:sp>
    </p:spTree>
    <p:extLst>
      <p:ext uri="{BB962C8B-B14F-4D97-AF65-F5344CB8AC3E}">
        <p14:creationId xmlns:p14="http://schemas.microsoft.com/office/powerpoint/2010/main" val="142778715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5"/>
          </p:nvPr>
        </p:nvSpPr>
        <p:spPr/>
        <p:txBody>
          <a:bodyPr/>
          <a:lstStyle/>
          <a:p>
            <a:fld id="{F09294CB-86AB-4A7F-BCE3-23ADD5DF5986}" type="slidenum">
              <a:rPr lang="en-GB" smtClean="0"/>
              <a:t>54</a:t>
            </a:fld>
            <a:endParaRPr lang="en-GB"/>
          </a:p>
        </p:txBody>
      </p:sp>
    </p:spTree>
    <p:extLst>
      <p:ext uri="{BB962C8B-B14F-4D97-AF65-F5344CB8AC3E}">
        <p14:creationId xmlns:p14="http://schemas.microsoft.com/office/powerpoint/2010/main" val="21945765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0" marR="0" lvl="0" indent="0" algn="just" defTabSz="966155" rtl="0" eaLnBrk="1" fontAlgn="auto" latinLnBrk="0" hangingPunct="1">
              <a:lnSpc>
                <a:spcPct val="100000"/>
              </a:lnSpc>
              <a:spcBef>
                <a:spcPts val="0"/>
              </a:spcBef>
              <a:spcAft>
                <a:spcPts val="0"/>
              </a:spcAft>
              <a:buClrTx/>
              <a:buSzTx/>
              <a:buFontTx/>
              <a:buNone/>
              <a:tabLst/>
              <a:defRPr/>
            </a:pPr>
            <a:r>
              <a:rPr lang="en-GB" sz="1000">
                <a:effectLst/>
                <a:latin typeface="Calibri" panose="020F0502020204030204" pitchFamily="34" charset="0"/>
                <a:ea typeface="Calibri" panose="020F0502020204030204" pitchFamily="34" charset="0"/>
                <a:cs typeface="Arial" panose="020B0604020202020204" pitchFamily="34" charset="0"/>
              </a:rPr>
              <a:t>While the GDP per capita amounts to €17,702 and is thus below the EU average of 30.800, Croatia’s annual GDP grew </a:t>
            </a:r>
            <a:r>
              <a:rPr lang="en-GB" sz="1000" b="1">
                <a:effectLst/>
                <a:latin typeface="Calibri" panose="020F0502020204030204" pitchFamily="34" charset="0"/>
                <a:ea typeface="Calibri" panose="020F0502020204030204" pitchFamily="34" charset="0"/>
                <a:cs typeface="Arial" panose="020B0604020202020204" pitchFamily="34" charset="0"/>
              </a:rPr>
              <a:t>by 10.4% from 2020 to 2021 </a:t>
            </a:r>
            <a:r>
              <a:rPr lang="en-GB" sz="1000">
                <a:effectLst/>
                <a:latin typeface="Calibri" panose="020F0502020204030204" pitchFamily="34" charset="0"/>
                <a:ea typeface="Calibri" panose="020F0502020204030204" pitchFamily="34" charset="0"/>
                <a:cs typeface="Arial" panose="020B0604020202020204" pitchFamily="34" charset="0"/>
              </a:rPr>
              <a:t>and thus performs above the EU average.</a:t>
            </a:r>
            <a:r>
              <a:rPr lang="de-DE" sz="1000">
                <a:effectLst/>
              </a:rPr>
              <a:t> </a:t>
            </a:r>
            <a:r>
              <a:rPr lang="en-GB" sz="1000">
                <a:effectLst/>
                <a:latin typeface="Calibri" panose="020F0502020204030204" pitchFamily="34" charset="0"/>
                <a:ea typeface="Calibri" panose="020F0502020204030204" pitchFamily="34" charset="0"/>
                <a:cs typeface="Arial" panose="020B0604020202020204" pitchFamily="34" charset="0"/>
              </a:rPr>
              <a:t>This makes Croatia the second most developed economy of the Balkan region, after Slovenia, with SMEs playing a significant role in this process.</a:t>
            </a:r>
          </a:p>
          <a:p>
            <a:pPr marL="0" marR="0" lvl="0" indent="0" algn="just" defTabSz="966155" rtl="0" eaLnBrk="1" fontAlgn="auto" latinLnBrk="0" hangingPunct="1">
              <a:lnSpc>
                <a:spcPct val="100000"/>
              </a:lnSpc>
              <a:spcBef>
                <a:spcPts val="0"/>
              </a:spcBef>
              <a:spcAft>
                <a:spcPts val="0"/>
              </a:spcAft>
              <a:buClrTx/>
              <a:buSzTx/>
              <a:buFontTx/>
              <a:buNone/>
              <a:tabLst/>
              <a:defRPr/>
            </a:pPr>
            <a:endParaRPr lang="en-GB" sz="1000">
              <a:effectLst/>
              <a:latin typeface="Calibri" panose="020F0502020204030204" pitchFamily="34" charset="0"/>
              <a:ea typeface="Calibri" panose="020F0502020204030204" pitchFamily="34" charset="0"/>
              <a:cs typeface="Arial" panose="020B0604020202020204" pitchFamily="34" charset="0"/>
            </a:endParaRPr>
          </a:p>
          <a:p>
            <a:pPr marL="0" marR="0" lvl="0" indent="0" algn="just" defTabSz="966155" rtl="0" eaLnBrk="1" fontAlgn="auto" latinLnBrk="0" hangingPunct="1">
              <a:lnSpc>
                <a:spcPct val="100000"/>
              </a:lnSpc>
              <a:spcBef>
                <a:spcPts val="0"/>
              </a:spcBef>
              <a:spcAft>
                <a:spcPts val="0"/>
              </a:spcAft>
              <a:buClrTx/>
              <a:buSzTx/>
              <a:buFontTx/>
              <a:buNone/>
              <a:tabLst/>
              <a:defRPr/>
            </a:pPr>
            <a:r>
              <a:rPr lang="en-GB" sz="1000">
                <a:effectLst/>
                <a:latin typeface="Calibri" panose="020F0502020204030204" pitchFamily="34" charset="0"/>
                <a:ea typeface="Calibri" panose="020F0502020204030204" pitchFamily="34" charset="0"/>
                <a:cs typeface="Arial" panose="020B0604020202020204" pitchFamily="34" charset="0"/>
              </a:rPr>
              <a:t>Furthermore, Croatia possesses </a:t>
            </a:r>
            <a:r>
              <a:rPr lang="en-GB" sz="1000" b="1">
                <a:effectLst/>
                <a:latin typeface="Calibri" panose="020F0502020204030204" pitchFamily="34" charset="0"/>
                <a:ea typeface="Calibri" panose="020F0502020204030204" pitchFamily="34" charset="0"/>
                <a:cs typeface="Arial" panose="020B0604020202020204" pitchFamily="34" charset="0"/>
              </a:rPr>
              <a:t>agricultural land and forestry </a:t>
            </a:r>
            <a:r>
              <a:rPr lang="en-GB" sz="1000">
                <a:effectLst/>
                <a:latin typeface="Calibri" panose="020F0502020204030204" pitchFamily="34" charset="0"/>
                <a:ea typeface="Calibri" panose="020F0502020204030204" pitchFamily="34" charset="0"/>
                <a:cs typeface="Arial" panose="020B0604020202020204" pitchFamily="34" charset="0"/>
              </a:rPr>
              <a:t>that amount to 1.3 million and 2.2 million hectares, respectively. This has contributed to the creation of </a:t>
            </a:r>
            <a:r>
              <a:rPr lang="en-GB" sz="1000" b="1">
                <a:effectLst/>
                <a:latin typeface="Calibri" panose="020F0502020204030204" pitchFamily="34" charset="0"/>
                <a:ea typeface="Calibri" panose="020F0502020204030204" pitchFamily="34" charset="0"/>
                <a:cs typeface="Arial" panose="020B0604020202020204" pitchFamily="34" charset="0"/>
              </a:rPr>
              <a:t>an agricultural infrastructure and develop its crop production </a:t>
            </a:r>
            <a:r>
              <a:rPr lang="en-GB" sz="1000">
                <a:effectLst/>
                <a:latin typeface="Calibri" panose="020F0502020204030204" pitchFamily="34" charset="0"/>
                <a:ea typeface="Calibri" panose="020F0502020204030204" pitchFamily="34" charset="0"/>
                <a:cs typeface="Arial" panose="020B0604020202020204" pitchFamily="34" charset="0"/>
              </a:rPr>
              <a:t>(encompassing wheat, corn, sugar beet, fruits, wine &amp; olive oil). The long-standing industrial establishments oriented around agriculture, forestry and mining have played a significant role in Croatia’s history, constituting its </a:t>
            </a:r>
            <a:r>
              <a:rPr lang="en-GB" sz="1000" b="1">
                <a:effectLst/>
                <a:latin typeface="Calibri" panose="020F0502020204030204" pitchFamily="34" charset="0"/>
                <a:ea typeface="Calibri" panose="020F0502020204030204" pitchFamily="34" charset="0"/>
                <a:cs typeface="Arial" panose="020B0604020202020204" pitchFamily="34" charset="0"/>
              </a:rPr>
              <a:t>Agri-textile and Agri-tourism industrial ecosystem specialisations</a:t>
            </a:r>
            <a:r>
              <a:rPr lang="en-GB" sz="1000">
                <a:effectLst/>
                <a:latin typeface="Calibri" panose="020F0502020204030204" pitchFamily="34" charset="0"/>
                <a:ea typeface="Calibri" panose="020F0502020204030204" pitchFamily="34" charset="0"/>
                <a:cs typeface="Arial" panose="020B0604020202020204" pitchFamily="34" charset="0"/>
              </a:rPr>
              <a:t>. </a:t>
            </a:r>
          </a:p>
          <a:p>
            <a:pPr marL="0" marR="0" lvl="0" indent="0" algn="just" defTabSz="966155" rtl="0" eaLnBrk="1" fontAlgn="auto" latinLnBrk="0" hangingPunct="1">
              <a:lnSpc>
                <a:spcPct val="100000"/>
              </a:lnSpc>
              <a:spcBef>
                <a:spcPts val="0"/>
              </a:spcBef>
              <a:spcAft>
                <a:spcPts val="0"/>
              </a:spcAft>
              <a:buClrTx/>
              <a:buSzTx/>
              <a:buFontTx/>
              <a:buNone/>
              <a:tabLst/>
              <a:defRPr/>
            </a:pPr>
            <a:endParaRPr lang="en-GB" sz="1000">
              <a:latin typeface="Calibri" panose="020F0502020204030204" pitchFamily="34" charset="0"/>
              <a:ea typeface="Calibri" panose="020F0502020204030204" pitchFamily="34" charset="0"/>
              <a:cs typeface="Arial" panose="020B0604020202020204" pitchFamily="34" charset="0"/>
            </a:endParaRPr>
          </a:p>
          <a:p>
            <a:pPr marL="0" marR="0" lvl="0" indent="0" algn="just" defTabSz="966155" rtl="0" eaLnBrk="1" fontAlgn="auto" latinLnBrk="0" hangingPunct="1">
              <a:lnSpc>
                <a:spcPct val="100000"/>
              </a:lnSpc>
              <a:spcBef>
                <a:spcPts val="0"/>
              </a:spcBef>
              <a:spcAft>
                <a:spcPts val="0"/>
              </a:spcAft>
              <a:buClrTx/>
              <a:buSzTx/>
              <a:buFontTx/>
              <a:buNone/>
              <a:tabLst/>
              <a:defRPr/>
            </a:pPr>
            <a:r>
              <a:rPr lang="en-GB" sz="1000">
                <a:effectLst/>
                <a:latin typeface="Calibri" panose="020F0502020204030204" pitchFamily="34" charset="0"/>
                <a:ea typeface="Calibri" panose="020F0502020204030204" pitchFamily="34" charset="0"/>
                <a:cs typeface="Arial" panose="020B0604020202020204" pitchFamily="34" charset="0"/>
              </a:rPr>
              <a:t>The economy of Lithuania is predominantly based on the services sector, </a:t>
            </a:r>
            <a:r>
              <a:rPr lang="en-GB" sz="1000" b="1">
                <a:effectLst/>
                <a:latin typeface="Calibri" panose="020F0502020204030204" pitchFamily="34" charset="0"/>
                <a:ea typeface="Calibri" panose="020F0502020204030204" pitchFamily="34" charset="0"/>
                <a:cs typeface="Arial" panose="020B0604020202020204" pitchFamily="34" charset="0"/>
              </a:rPr>
              <a:t>contributing to 58.9% of GDP overall</a:t>
            </a:r>
            <a:r>
              <a:rPr lang="en-GB" sz="1000">
                <a:effectLst/>
                <a:latin typeface="Calibri" panose="020F0502020204030204" pitchFamily="34" charset="0"/>
                <a:ea typeface="Calibri" panose="020F0502020204030204" pitchFamily="34" charset="0"/>
                <a:cs typeface="Arial" panose="020B0604020202020204" pitchFamily="34" charset="0"/>
              </a:rPr>
              <a:t>, whilst </a:t>
            </a:r>
            <a:r>
              <a:rPr lang="en-GB" sz="1000" b="1">
                <a:effectLst/>
                <a:latin typeface="Calibri" panose="020F0502020204030204" pitchFamily="34" charset="0"/>
                <a:ea typeface="Calibri" panose="020F0502020204030204" pitchFamily="34" charset="0"/>
                <a:cs typeface="Arial" panose="020B0604020202020204" pitchFamily="34" charset="0"/>
              </a:rPr>
              <a:t>employing 66.1% of the active population. </a:t>
            </a:r>
            <a:r>
              <a:rPr lang="en-GB" sz="1000">
                <a:effectLst/>
                <a:latin typeface="Calibri" panose="020F0502020204030204" pitchFamily="34" charset="0"/>
                <a:ea typeface="Calibri" panose="020F0502020204030204" pitchFamily="34" charset="0"/>
                <a:cs typeface="Arial" panose="020B0604020202020204" pitchFamily="34" charset="0"/>
              </a:rPr>
              <a:t>Hereby, tourism has become a key segment of Croatia’s services sector, achieving among the best ranking against its Mediterranean competitors. Other industries are less represented in Croatia, for example with manufacturing-specific sectors accounting for 19.2% of employment, whilst contributing to 15.7% of value added in Croatia.</a:t>
            </a:r>
          </a:p>
          <a:p>
            <a:pPr marL="0" marR="0" lvl="0" indent="0" algn="just" defTabSz="966155" rtl="0" eaLnBrk="1" fontAlgn="auto" latinLnBrk="0" hangingPunct="1">
              <a:lnSpc>
                <a:spcPct val="100000"/>
              </a:lnSpc>
              <a:spcBef>
                <a:spcPts val="0"/>
              </a:spcBef>
              <a:spcAft>
                <a:spcPts val="0"/>
              </a:spcAft>
              <a:buClrTx/>
              <a:buSzTx/>
              <a:buFontTx/>
              <a:buNone/>
              <a:tabLst/>
              <a:defRPr/>
            </a:pPr>
            <a:endParaRPr lang="en-GB" sz="1000" b="1">
              <a:effectLst/>
              <a:latin typeface="Calibri" panose="020F050202020403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000" b="0">
                <a:effectLst/>
                <a:latin typeface="Calibri" panose="020F0502020204030204" pitchFamily="34" charset="0"/>
                <a:ea typeface="Calibri" panose="020F0502020204030204" pitchFamily="34" charset="0"/>
                <a:cs typeface="Arial" panose="020B0604020202020204" pitchFamily="34" charset="0"/>
              </a:rPr>
              <a:t>Croatia can be subcategorised into </a:t>
            </a:r>
            <a:r>
              <a:rPr lang="en-GB" sz="1000" b="1" i="0" u="none" strike="noStrike" baseline="0">
                <a:solidFill>
                  <a:srgbClr val="000000"/>
                </a:solidFill>
                <a:latin typeface="Montserrat" panose="00000500000000000000" pitchFamily="2" charset="0"/>
              </a:rPr>
              <a:t>two distinct regions,</a:t>
            </a:r>
            <a:r>
              <a:rPr lang="en-GB" sz="1000">
                <a:effectLst/>
                <a:latin typeface="Calibri" panose="020F0502020204030204" pitchFamily="34" charset="0"/>
                <a:ea typeface="Calibri" panose="020F0502020204030204" pitchFamily="34" charset="0"/>
                <a:cs typeface="Arial" panose="020B0604020202020204" pitchFamily="34" charset="0"/>
              </a:rPr>
              <a:t> “Continental Croatia” (HR04) and</a:t>
            </a:r>
            <a:r>
              <a:rPr lang="en-GB" sz="1000" b="0" i="0" u="none" strike="noStrike" baseline="0">
                <a:solidFill>
                  <a:srgbClr val="000000"/>
                </a:solidFill>
                <a:latin typeface="Montserrat" panose="00000500000000000000" pitchFamily="2" charset="0"/>
              </a:rPr>
              <a:t>, </a:t>
            </a:r>
            <a:r>
              <a:rPr lang="en-GB" sz="1000">
                <a:effectLst/>
                <a:latin typeface="Calibri" panose="020F0502020204030204" pitchFamily="34" charset="0"/>
                <a:ea typeface="Calibri" panose="020F0502020204030204" pitchFamily="34" charset="0"/>
                <a:cs typeface="Arial" panose="020B0604020202020204" pitchFamily="34" charset="0"/>
              </a:rPr>
              <a:t>“Adriatic Croatia” (HR03) </a:t>
            </a:r>
            <a:r>
              <a:rPr lang="en-GB" sz="1000" b="0" i="0" u="none" strike="noStrike" baseline="0">
                <a:solidFill>
                  <a:srgbClr val="000000"/>
                </a:solidFill>
                <a:latin typeface="Montserrat" panose="00000500000000000000" pitchFamily="2" charset="0"/>
              </a:rPr>
              <a:t>where the former is categorised as an Agri-textile– specialised industrial ecosystem and the latter as an </a:t>
            </a:r>
            <a:r>
              <a:rPr lang="en-GB" sz="1000">
                <a:effectLst/>
                <a:latin typeface="Calibri" panose="020F0502020204030204" pitchFamily="34" charset="0"/>
                <a:ea typeface="Calibri" panose="020F0502020204030204" pitchFamily="34" charset="0"/>
                <a:cs typeface="Arial" panose="020B0604020202020204" pitchFamily="34" charset="0"/>
              </a:rPr>
              <a:t>Agri-tourism</a:t>
            </a:r>
            <a:r>
              <a:rPr lang="en-GB" sz="1000" b="0" i="0" u="none" strike="noStrike" baseline="0">
                <a:solidFill>
                  <a:srgbClr val="000000"/>
                </a:solidFill>
                <a:latin typeface="Montserrat" panose="00000500000000000000" pitchFamily="2" charset="0"/>
              </a:rPr>
              <a:t> specialised industrial ecosystem. </a:t>
            </a:r>
            <a:endParaRPr lang="en-GB" sz="1000">
              <a:effectLst/>
              <a:latin typeface="Calibri" panose="020F0502020204030204" pitchFamily="34" charset="0"/>
              <a:ea typeface="Calibri" panose="020F0502020204030204" pitchFamily="34" charset="0"/>
              <a:cs typeface="Arial" panose="020B0604020202020204" pitchFamily="34" charset="0"/>
            </a:endParaRPr>
          </a:p>
        </p:txBody>
      </p:sp>
      <p:sp>
        <p:nvSpPr>
          <p:cNvPr id="4" name="Foliennummernplatzhalter 3"/>
          <p:cNvSpPr>
            <a:spLocks noGrp="1"/>
          </p:cNvSpPr>
          <p:nvPr>
            <p:ph type="sldNum" sz="quarter" idx="5"/>
          </p:nvPr>
        </p:nvSpPr>
        <p:spPr/>
        <p:txBody>
          <a:bodyPr/>
          <a:lstStyle/>
          <a:p>
            <a:fld id="{F09294CB-86AB-4A7F-BCE3-23ADD5DF5986}" type="slidenum">
              <a:rPr lang="en-GB" smtClean="0"/>
              <a:t>55</a:t>
            </a:fld>
            <a:endParaRPr lang="en-GB"/>
          </a:p>
        </p:txBody>
      </p:sp>
    </p:spTree>
    <p:extLst>
      <p:ext uri="{BB962C8B-B14F-4D97-AF65-F5344CB8AC3E}">
        <p14:creationId xmlns:p14="http://schemas.microsoft.com/office/powerpoint/2010/main" val="32137482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en-GB" sz="1000">
                <a:effectLst/>
                <a:latin typeface="Calibri" panose="020F0502020204030204" pitchFamily="34" charset="0"/>
                <a:ea typeface="Calibri" panose="020F0502020204030204" pitchFamily="34" charset="0"/>
                <a:cs typeface="Arial" panose="020B0604020202020204" pitchFamily="34" charset="0"/>
              </a:rPr>
              <a:t>One can first state that Croatia on a national level is classified as an ‘</a:t>
            </a:r>
            <a:r>
              <a:rPr lang="en-GB" sz="1000" b="1">
                <a:effectLst/>
                <a:latin typeface="Calibri" panose="020F0502020204030204" pitchFamily="34" charset="0"/>
                <a:ea typeface="Calibri" panose="020F0502020204030204" pitchFamily="34" charset="0"/>
                <a:cs typeface="Arial" panose="020B0604020202020204" pitchFamily="34" charset="0"/>
              </a:rPr>
              <a:t>Emerging Innovator’</a:t>
            </a:r>
            <a:r>
              <a:rPr lang="en-GB" sz="1000">
                <a:effectLst/>
                <a:latin typeface="Calibri" panose="020F0502020204030204" pitchFamily="34" charset="0"/>
                <a:ea typeface="Calibri" panose="020F0502020204030204" pitchFamily="34" charset="0"/>
                <a:cs typeface="Arial" panose="020B0604020202020204" pitchFamily="34" charset="0"/>
              </a:rPr>
              <a:t>, with its </a:t>
            </a:r>
            <a:r>
              <a:rPr lang="en-GB" sz="1000" b="1">
                <a:effectLst/>
                <a:latin typeface="Calibri" panose="020F0502020204030204" pitchFamily="34" charset="0"/>
                <a:ea typeface="Calibri" panose="020F0502020204030204" pitchFamily="34" charset="0"/>
                <a:cs typeface="Arial" panose="020B0604020202020204" pitchFamily="34" charset="0"/>
              </a:rPr>
              <a:t>performance marked at 66.5% </a:t>
            </a:r>
            <a:r>
              <a:rPr lang="en-GB" sz="1000">
                <a:effectLst/>
                <a:latin typeface="Calibri" panose="020F0502020204030204" pitchFamily="34" charset="0"/>
                <a:ea typeface="Calibri" panose="020F0502020204030204" pitchFamily="34" charset="0"/>
                <a:cs typeface="Arial" panose="020B0604020202020204" pitchFamily="34" charset="0"/>
              </a:rPr>
              <a:t>of the EU average. </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According to the EIS, Croatia has seen progress with the following innovation dimensions enjoying </a:t>
            </a: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positive performance </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changes in recent years:</a:t>
            </a:r>
          </a:p>
          <a:p>
            <a:pPr marL="285750" indent="-285750">
              <a:buFont typeface="Wingdings" panose="05000000000000000000" pitchFamily="2" charset="2"/>
              <a:buChar char="Ø"/>
            </a:pP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‘Broadband penetration’, </a:t>
            </a:r>
          </a:p>
          <a:p>
            <a:pPr marL="285750" indent="-285750">
              <a:buFont typeface="Wingdings" panose="05000000000000000000" pitchFamily="2" charset="2"/>
              <a:buChar char="Ø"/>
            </a:pP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‘Venture capital expenditures’ </a:t>
            </a:r>
          </a:p>
          <a:p>
            <a:pPr marL="285750" indent="-285750">
              <a:buFont typeface="Wingdings" panose="05000000000000000000" pitchFamily="2" charset="2"/>
              <a:buChar char="Ø"/>
            </a:pP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‘Public-private co-publications’</a:t>
            </a:r>
          </a:p>
          <a:p>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Nevertheless, Croatia </a:t>
            </a: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performs lower </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in other important criteria such as “</a:t>
            </a: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Non-R&amp;D innovation expenditures</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 as well as “</a:t>
            </a: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Innovation expenditures per employee</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 marking significant decreases in their performance changes. In terms of Environmental sustainability, Croatia performs weakly, with “</a:t>
            </a: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Environment-related technologies</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 standing out as one of the </a:t>
            </a: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lowest scoring indicators at 19.7% relative to the EU average </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and regressing since 2015.</a:t>
            </a:r>
          </a:p>
          <a:p>
            <a:endPar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On a regional level, Continental Croatia, which as of represents the </a:t>
            </a:r>
            <a:r>
              <a:rPr lang="en-GB" sz="1000">
                <a:effectLst/>
                <a:latin typeface="Calibri" panose="020F0502020204030204" pitchFamily="34" charset="0"/>
                <a:ea typeface="Calibri" panose="020F0502020204030204" pitchFamily="34" charset="0"/>
                <a:cs typeface="Arial" panose="020B0604020202020204" pitchFamily="34" charset="0"/>
              </a:rPr>
              <a:t>regions of </a:t>
            </a:r>
            <a:r>
              <a:rPr lang="en-GB" sz="1000" b="1">
                <a:effectLst/>
                <a:latin typeface="Calibri" panose="020F0502020204030204" pitchFamily="34" charset="0"/>
                <a:ea typeface="Calibri" panose="020F0502020204030204" pitchFamily="34" charset="0"/>
                <a:cs typeface="Arial" panose="020B0604020202020204" pitchFamily="34" charset="0"/>
              </a:rPr>
              <a:t>Pannonian Croatia (HR02), City of Zagreb (HR05)</a:t>
            </a:r>
            <a:r>
              <a:rPr lang="en-GB" sz="1000">
                <a:effectLst/>
                <a:latin typeface="Calibri" panose="020F0502020204030204" pitchFamily="34" charset="0"/>
                <a:ea typeface="Calibri" panose="020F0502020204030204" pitchFamily="34" charset="0"/>
                <a:cs typeface="Arial" panose="020B0604020202020204" pitchFamily="34" charset="0"/>
              </a:rPr>
              <a:t> and </a:t>
            </a:r>
            <a:r>
              <a:rPr lang="en-GB" sz="1000" b="1">
                <a:effectLst/>
                <a:latin typeface="Calibri" panose="020F0502020204030204" pitchFamily="34" charset="0"/>
                <a:ea typeface="Calibri" panose="020F0502020204030204" pitchFamily="34" charset="0"/>
                <a:cs typeface="Arial" panose="020B0604020202020204" pitchFamily="34" charset="0"/>
              </a:rPr>
              <a:t>Northern Croatia (HR06), </a:t>
            </a:r>
            <a:r>
              <a:rPr lang="en-GB" sz="1000" b="0">
                <a:effectLst/>
                <a:latin typeface="Calibri" panose="020F0502020204030204" pitchFamily="34" charset="0"/>
                <a:ea typeface="Calibri" panose="020F0502020204030204" pitchFamily="34" charset="0"/>
                <a:cs typeface="Arial" panose="020B0604020202020204" pitchFamily="34" charset="0"/>
              </a:rPr>
              <a:t>is</a:t>
            </a:r>
            <a:r>
              <a:rPr lang="en-GB" sz="1000" b="1">
                <a:effectLst/>
                <a:latin typeface="Calibri" panose="020F0502020204030204" pitchFamily="34" charset="0"/>
                <a:ea typeface="Calibri" panose="020F0502020204030204" pitchFamily="34" charset="0"/>
                <a:cs typeface="Arial" panose="020B0604020202020204" pitchFamily="34" charset="0"/>
              </a:rPr>
              <a:t> </a:t>
            </a:r>
            <a:r>
              <a:rPr lang="en-GB" sz="1000">
                <a:effectLst/>
                <a:latin typeface="Calibri" panose="020F0502020204030204" pitchFamily="34" charset="0"/>
                <a:ea typeface="Calibri" panose="020F0502020204030204" pitchFamily="34" charset="0"/>
                <a:cs typeface="Arial" panose="020B0604020202020204" pitchFamily="34" charset="0"/>
              </a:rPr>
              <a:t>where most growth and development sets foot. It is classified as a “</a:t>
            </a:r>
            <a:r>
              <a:rPr lang="en-GB" sz="1000" b="1">
                <a:effectLst/>
                <a:latin typeface="Calibri" panose="020F0502020204030204" pitchFamily="34" charset="0"/>
                <a:ea typeface="Calibri" panose="020F0502020204030204" pitchFamily="34" charset="0"/>
                <a:cs typeface="Arial" panose="020B0604020202020204" pitchFamily="34" charset="0"/>
              </a:rPr>
              <a:t>Moderate Innovator</a:t>
            </a:r>
            <a:r>
              <a:rPr lang="en-GB" sz="1000">
                <a:effectLst/>
                <a:latin typeface="Calibri" panose="020F0502020204030204" pitchFamily="34" charset="0"/>
                <a:ea typeface="Calibri" panose="020F0502020204030204" pitchFamily="34" charset="0"/>
                <a:cs typeface="Arial" panose="020B0604020202020204" pitchFamily="34" charset="0"/>
              </a:rPr>
              <a:t>”, scoring </a:t>
            </a:r>
            <a:r>
              <a:rPr lang="en-GB" sz="1000" b="1">
                <a:effectLst/>
                <a:latin typeface="Calibri" panose="020F0502020204030204" pitchFamily="34" charset="0"/>
                <a:ea typeface="Calibri" panose="020F0502020204030204" pitchFamily="34" charset="0"/>
                <a:cs typeface="Arial" panose="020B0604020202020204" pitchFamily="34" charset="0"/>
              </a:rPr>
              <a:t>above the EU average in ‘Most-cited scientific publications’, ‘Public-private co-publications’, and ‘International scientific co-publications</a:t>
            </a:r>
            <a:r>
              <a:rPr lang="en-GB" sz="1000">
                <a:effectLst/>
                <a:latin typeface="Calibri" panose="020F0502020204030204" pitchFamily="34" charset="0"/>
                <a:ea typeface="Calibri" panose="020F0502020204030204" pitchFamily="34" charset="0"/>
                <a:cs typeface="Arial" panose="020B0604020202020204" pitchFamily="34" charset="0"/>
              </a:rPr>
              <a:t>’. This </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could indicate a prioritisation in science-driven development, it is notable how this is not reflected in the scores of other research activities, </a:t>
            </a:r>
            <a:r>
              <a:rPr lang="en-GB" sz="1000" err="1">
                <a:solidFill>
                  <a:srgbClr val="000000"/>
                </a:solidFill>
                <a:effectLst/>
                <a:latin typeface="Montserrat" panose="00000500000000000000" pitchFamily="2" charset="0"/>
                <a:ea typeface="Calibri" panose="020F0502020204030204" pitchFamily="34" charset="0"/>
                <a:cs typeface="Arial" panose="020B0604020202020204" pitchFamily="34" charset="0"/>
              </a:rPr>
              <a:t>like‘R&amp;D</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 expenditures public &amp; business sector’ and ‘PCT patent applications’.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High levels of </a:t>
            </a: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R&amp;D expenditures </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in the public and private sector can contribute to innovation, which in turn is </a:t>
            </a: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facilitative to economic growth</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The other region, </a:t>
            </a:r>
            <a:r>
              <a:rPr lang="en-GB" sz="1000" b="1">
                <a:solidFill>
                  <a:srgbClr val="000000"/>
                </a:solidFill>
                <a:effectLst/>
                <a:latin typeface="Montserrat" panose="00000500000000000000" pitchFamily="2" charset="0"/>
                <a:ea typeface="Calibri" panose="020F0502020204030204" pitchFamily="34" charset="0"/>
                <a:cs typeface="Arial" panose="020B0604020202020204" pitchFamily="34" charset="0"/>
              </a:rPr>
              <a:t>Adriatic Croatia</a:t>
            </a:r>
            <a:r>
              <a:rPr lang="en-GB" sz="1000">
                <a:solidFill>
                  <a:srgbClr val="000000"/>
                </a:solidFill>
                <a:effectLst/>
                <a:latin typeface="Montserrat" panose="00000500000000000000" pitchFamily="2" charset="0"/>
                <a:ea typeface="Calibri" panose="020F0502020204030204" pitchFamily="34" charset="0"/>
                <a:cs typeface="Arial" panose="020B0604020202020204" pitchFamily="34" charset="0"/>
              </a:rPr>
              <a:t>, is classified as an </a:t>
            </a:r>
            <a:r>
              <a:rPr lang="en-GB" sz="1000">
                <a:effectLst/>
                <a:latin typeface="Calibri" panose="020F0502020204030204" pitchFamily="34" charset="0"/>
                <a:ea typeface="Calibri" panose="020F0502020204030204" pitchFamily="34" charset="0"/>
                <a:cs typeface="Arial" panose="020B0604020202020204" pitchFamily="34" charset="0"/>
              </a:rPr>
              <a:t>“</a:t>
            </a:r>
            <a:r>
              <a:rPr lang="en-GB" sz="1000" b="1">
                <a:effectLst/>
                <a:latin typeface="Calibri" panose="020F0502020204030204" pitchFamily="34" charset="0"/>
                <a:ea typeface="Calibri" panose="020F0502020204030204" pitchFamily="34" charset="0"/>
                <a:cs typeface="Arial" panose="020B0604020202020204" pitchFamily="34" charset="0"/>
              </a:rPr>
              <a:t>Emerging Innovator</a:t>
            </a:r>
            <a:r>
              <a:rPr lang="en-GB" sz="1000">
                <a:effectLst/>
                <a:latin typeface="Calibri" panose="020F0502020204030204" pitchFamily="34" charset="0"/>
                <a:ea typeface="Calibri" panose="020F0502020204030204" pitchFamily="34" charset="0"/>
                <a:cs typeface="Arial" panose="020B0604020202020204" pitchFamily="34" charset="0"/>
              </a:rPr>
              <a:t>”, but has reported a </a:t>
            </a:r>
            <a:r>
              <a:rPr lang="en-GB" sz="1000" b="1">
                <a:effectLst/>
                <a:latin typeface="Calibri" panose="020F0502020204030204" pitchFamily="34" charset="0"/>
                <a:ea typeface="Calibri" panose="020F0502020204030204" pitchFamily="34" charset="0"/>
                <a:cs typeface="Arial" panose="020B0604020202020204" pitchFamily="34" charset="0"/>
              </a:rPr>
              <a:t>23% increase in its RIS index from 2014 to 2021</a:t>
            </a:r>
            <a:r>
              <a:rPr lang="en-GB" sz="1000">
                <a:effectLst/>
                <a:latin typeface="Calibri" panose="020F0502020204030204" pitchFamily="34" charset="0"/>
                <a:ea typeface="Calibri" panose="020F0502020204030204" pitchFamily="34" charset="0"/>
                <a:cs typeface="Arial" panose="020B0604020202020204" pitchFamily="34" charset="0"/>
              </a:rPr>
              <a:t>. Here the same dichotomy appears with a high performance in ‘Non-R&amp;D innovation expenditures’, but relatively low in indicators pertaining to innovation input, like ‘Innovation expenditures per person employed’ and ‘R&amp;D expenditures business &amp; public sector’.</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lang="en-GB" sz="1000">
              <a:effectLst/>
              <a:latin typeface="Calibri" panose="020F050202020403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GB" sz="1000">
                <a:effectLst/>
                <a:latin typeface="Calibri" panose="020F0502020204030204" pitchFamily="34" charset="0"/>
                <a:ea typeface="Calibri" panose="020F0502020204030204" pitchFamily="34" charset="0"/>
                <a:cs typeface="Arial" panose="020B0604020202020204" pitchFamily="34" charset="0"/>
              </a:rPr>
              <a:t>“</a:t>
            </a:r>
            <a:r>
              <a:rPr lang="en-GB" sz="1000" b="1">
                <a:effectLst/>
                <a:latin typeface="Calibri" panose="020F0502020204030204" pitchFamily="34" charset="0"/>
                <a:ea typeface="Calibri" panose="020F0502020204030204" pitchFamily="34" charset="0"/>
                <a:cs typeface="Arial" panose="020B0604020202020204" pitchFamily="34" charset="0"/>
              </a:rPr>
              <a:t>Process innovations</a:t>
            </a:r>
            <a:r>
              <a:rPr lang="en-GB" sz="1000">
                <a:effectLst/>
                <a:latin typeface="Calibri" panose="020F0502020204030204" pitchFamily="34" charset="0"/>
                <a:ea typeface="Calibri" panose="020F0502020204030204" pitchFamily="34" charset="0"/>
                <a:cs typeface="Arial" panose="020B0604020202020204" pitchFamily="34" charset="0"/>
              </a:rPr>
              <a:t>” and “</a:t>
            </a:r>
            <a:r>
              <a:rPr lang="en-GB" sz="1000" b="1">
                <a:effectLst/>
                <a:latin typeface="Calibri" panose="020F0502020204030204" pitchFamily="34" charset="0"/>
                <a:ea typeface="Calibri" panose="020F0502020204030204" pitchFamily="34" charset="0"/>
                <a:cs typeface="Arial" panose="020B0604020202020204" pitchFamily="34" charset="0"/>
              </a:rPr>
              <a:t>product innovations</a:t>
            </a:r>
            <a:r>
              <a:rPr lang="en-GB" sz="1000">
                <a:effectLst/>
                <a:latin typeface="Calibri" panose="020F0502020204030204" pitchFamily="34" charset="0"/>
                <a:ea typeface="Calibri" panose="020F0502020204030204" pitchFamily="34" charset="0"/>
                <a:cs typeface="Arial" panose="020B0604020202020204" pitchFamily="34" charset="0"/>
              </a:rPr>
              <a:t>”, are critical for agriculture driven economies since innovations can enhance production techniques for more efficient and healthier harvests. This is important to consider for both regions of Croatia with them categorised as an </a:t>
            </a:r>
            <a:r>
              <a:rPr lang="en-GB" sz="1000" b="1">
                <a:effectLst/>
                <a:latin typeface="Calibri" panose="020F0502020204030204" pitchFamily="34" charset="0"/>
                <a:ea typeface="Calibri" panose="020F0502020204030204" pitchFamily="34" charset="0"/>
                <a:cs typeface="Arial" panose="020B0604020202020204" pitchFamily="34" charset="0"/>
              </a:rPr>
              <a:t>Agri-tourism and Agri-textile </a:t>
            </a:r>
            <a:r>
              <a:rPr lang="en-GB" sz="1000">
                <a:effectLst/>
                <a:latin typeface="Calibri" panose="020F0502020204030204" pitchFamily="34" charset="0"/>
                <a:ea typeface="Calibri" panose="020F0502020204030204" pitchFamily="34" charset="0"/>
                <a:cs typeface="Arial" panose="020B0604020202020204" pitchFamily="34" charset="0"/>
              </a:rPr>
              <a:t>specialised industrial ecosystem</a:t>
            </a:r>
            <a:endParaRPr lang="de-DE" sz="1000">
              <a:solidFill>
                <a:srgbClr val="000000"/>
              </a:solidFill>
              <a:effectLst/>
              <a:latin typeface="Montserrat" panose="00000500000000000000" pitchFamily="2" charset="0"/>
              <a:ea typeface="Calibri" panose="020F0502020204030204" pitchFamily="34" charset="0"/>
              <a:cs typeface="Arial" panose="020B0604020202020204" pitchFamily="34" charset="0"/>
            </a:endParaRPr>
          </a:p>
          <a:p>
            <a:endParaRPr lang="en-GB" sz="1800">
              <a:solidFill>
                <a:srgbClr val="000000"/>
              </a:solidFill>
              <a:effectLst/>
              <a:latin typeface="Montserrat" panose="00000500000000000000" pitchFamily="2" charset="0"/>
              <a:ea typeface="Calibri" panose="020F0502020204030204" pitchFamily="34" charset="0"/>
              <a:cs typeface="Arial" panose="020B0604020202020204" pitchFamily="34" charset="0"/>
            </a:endParaRPr>
          </a:p>
          <a:p>
            <a:endParaRPr lang="de-DE" sz="1800">
              <a:solidFill>
                <a:srgbClr val="000000"/>
              </a:solidFill>
              <a:effectLst/>
              <a:latin typeface="Montserrat" panose="00000500000000000000" pitchFamily="2" charset="0"/>
              <a:ea typeface="Calibri" panose="020F0502020204030204" pitchFamily="34" charset="0"/>
              <a:cs typeface="Arial" panose="020B0604020202020204" pitchFamily="34" charset="0"/>
            </a:endParaRPr>
          </a:p>
          <a:p>
            <a:endParaRPr lang="en-GB"/>
          </a:p>
        </p:txBody>
      </p:sp>
      <p:sp>
        <p:nvSpPr>
          <p:cNvPr id="4" name="Foliennummernplatzhalter 3"/>
          <p:cNvSpPr>
            <a:spLocks noGrp="1"/>
          </p:cNvSpPr>
          <p:nvPr>
            <p:ph type="sldNum" sz="quarter" idx="5"/>
          </p:nvPr>
        </p:nvSpPr>
        <p:spPr/>
        <p:txBody>
          <a:bodyPr/>
          <a:lstStyle/>
          <a:p>
            <a:fld id="{F09294CB-86AB-4A7F-BCE3-23ADD5DF5986}" type="slidenum">
              <a:rPr lang="en-GB" smtClean="0"/>
              <a:t>56</a:t>
            </a:fld>
            <a:endParaRPr lang="en-GB"/>
          </a:p>
        </p:txBody>
      </p:sp>
    </p:spTree>
    <p:extLst>
      <p:ext uri="{BB962C8B-B14F-4D97-AF65-F5344CB8AC3E}">
        <p14:creationId xmlns:p14="http://schemas.microsoft.com/office/powerpoint/2010/main" val="319708710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en-GB" sz="1300" b="1">
                <a:latin typeface="Brush Script MT" panose="03060802040406070304" pitchFamily="66" charset="0"/>
                <a:ea typeface="Calibri" panose="020F0502020204030204" pitchFamily="34" charset="0"/>
                <a:cs typeface="Arial" panose="020B0604020202020204" pitchFamily="34" charset="0"/>
              </a:rPr>
              <a:t>Unregistered clusters: </a:t>
            </a:r>
            <a:r>
              <a:rPr lang="en-GB" sz="1300" b="0">
                <a:latin typeface="Brush Script MT" panose="03060802040406070304" pitchFamily="66" charset="0"/>
                <a:ea typeface="Calibri" panose="020F0502020204030204" pitchFamily="34" charset="0"/>
                <a:cs typeface="Arial" panose="020B0604020202020204" pitchFamily="34" charset="0"/>
              </a:rPr>
              <a:t>mostly</a:t>
            </a:r>
            <a:r>
              <a:rPr lang="en-GB" sz="1300" b="1">
                <a:latin typeface="Brush Script MT" panose="03060802040406070304" pitchFamily="66" charset="0"/>
                <a:ea typeface="Calibri" panose="020F0502020204030204" pitchFamily="34" charset="0"/>
                <a:cs typeface="Arial" panose="020B0604020202020204" pitchFamily="34" charset="0"/>
              </a:rPr>
              <a:t> </a:t>
            </a:r>
            <a:r>
              <a:rPr lang="en-GB" sz="1300" b="0">
                <a:latin typeface="Brush Script MT" panose="03060802040406070304" pitchFamily="66" charset="0"/>
                <a:ea typeface="Calibri" panose="020F0502020204030204" pitchFamily="34" charset="0"/>
                <a:cs typeface="Arial" panose="020B0604020202020204" pitchFamily="34" charset="0"/>
              </a:rPr>
              <a:t>tourism clusters across the country</a:t>
            </a:r>
            <a:endParaRPr lang="en-GB" sz="1300" b="1">
              <a:latin typeface="Brush Script MT" panose="03060802040406070304" pitchFamily="66" charset="0"/>
              <a:ea typeface="Calibri" panose="020F0502020204030204" pitchFamily="34" charset="0"/>
              <a:cs typeface="Arial" panose="020B0604020202020204" pitchFamily="34" charset="0"/>
            </a:endParaRPr>
          </a:p>
        </p:txBody>
      </p:sp>
      <p:sp>
        <p:nvSpPr>
          <p:cNvPr id="4" name="Foliennummernplatzhalter 3"/>
          <p:cNvSpPr>
            <a:spLocks noGrp="1"/>
          </p:cNvSpPr>
          <p:nvPr>
            <p:ph type="sldNum" sz="quarter" idx="5"/>
          </p:nvPr>
        </p:nvSpPr>
        <p:spPr/>
        <p:txBody>
          <a:bodyPr/>
          <a:lstStyle/>
          <a:p>
            <a:fld id="{F09294CB-86AB-4A7F-BCE3-23ADD5DF5986}" type="slidenum">
              <a:rPr lang="en-GB" smtClean="0"/>
              <a:t>57</a:t>
            </a:fld>
            <a:endParaRPr lang="en-GB"/>
          </a:p>
        </p:txBody>
      </p:sp>
    </p:spTree>
    <p:extLst>
      <p:ext uri="{BB962C8B-B14F-4D97-AF65-F5344CB8AC3E}">
        <p14:creationId xmlns:p14="http://schemas.microsoft.com/office/powerpoint/2010/main" val="140932287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r>
              <a:rPr lang="en-GB" sz="1100">
                <a:effectLst/>
                <a:latin typeface="Arial" panose="020B0604020202020204" pitchFamily="34" charset="0"/>
              </a:rPr>
              <a:t>Two distinct indicators can therefore be developed to measure the presence of clusters:</a:t>
            </a:r>
            <a:br>
              <a:rPr lang="en-GB" sz="1100"/>
            </a:br>
            <a:r>
              <a:rPr lang="en-GB" sz="1100">
                <a:effectLst/>
                <a:latin typeface="Arial" panose="020B0604020202020204" pitchFamily="34" charset="0"/>
              </a:rPr>
              <a:t>• Industry-relevant specialisation nodes: When the region is specialised in the sector (or industrial ecosystem) (LQ &gt; 1.5) and regional employment in the sector is relevant in the EU context (industry employment share &gt; 1%).</a:t>
            </a:r>
            <a:br>
              <a:rPr lang="en-GB" sz="1100"/>
            </a:br>
            <a:r>
              <a:rPr lang="en-GB" sz="1100">
                <a:effectLst/>
                <a:latin typeface="Arial" panose="020B0604020202020204" pitchFamily="34" charset="0"/>
              </a:rPr>
              <a:t>• Region-relevant specialisation nodes: When the region is specialised in the sector (LQ &gt; 1.5) and the employment share of that sector is relevant for the region (regional employment share &gt; 1%)</a:t>
            </a:r>
            <a:endParaRPr lang="en-GB" sz="1100"/>
          </a:p>
        </p:txBody>
      </p:sp>
      <p:sp>
        <p:nvSpPr>
          <p:cNvPr id="4" name="Foliennummernplatzhalter 3"/>
          <p:cNvSpPr>
            <a:spLocks noGrp="1"/>
          </p:cNvSpPr>
          <p:nvPr>
            <p:ph type="sldNum" sz="quarter" idx="5"/>
          </p:nvPr>
        </p:nvSpPr>
        <p:spPr/>
        <p:txBody>
          <a:bodyPr/>
          <a:lstStyle/>
          <a:p>
            <a:fld id="{F09294CB-86AB-4A7F-BCE3-23ADD5DF5986}" type="slidenum">
              <a:rPr lang="en-GB" smtClean="0"/>
              <a:t>58</a:t>
            </a:fld>
            <a:endParaRPr lang="en-GB"/>
          </a:p>
        </p:txBody>
      </p:sp>
    </p:spTree>
    <p:extLst>
      <p:ext uri="{BB962C8B-B14F-4D97-AF65-F5344CB8AC3E}">
        <p14:creationId xmlns:p14="http://schemas.microsoft.com/office/powerpoint/2010/main" val="411874541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pPr marL="301923" indent="-301923">
              <a:buFont typeface="Arial" panose="020B0604020202020204" pitchFamily="34" charset="0"/>
              <a:buChar char="•"/>
            </a:pPr>
            <a:r>
              <a:rPr lang="en-US" sz="1100" b="1">
                <a:solidFill>
                  <a:srgbClr val="000000"/>
                </a:solidFill>
                <a:latin typeface="Montserrat" panose="00000500000000000000" pitchFamily="2" charset="0"/>
              </a:rPr>
              <a:t>European Strategic Cluster Partnership (ESCP) initiative </a:t>
            </a:r>
            <a:r>
              <a:rPr lang="en-US" sz="1100">
                <a:solidFill>
                  <a:srgbClr val="000000"/>
                </a:solidFill>
                <a:latin typeface="Montserrat" panose="00000500000000000000" pitchFamily="2" charset="0"/>
              </a:rPr>
              <a:t>funded under the EU Programme for the Competitiveness of Enterprises and Small and Medium-sized Enterprises (COSME)</a:t>
            </a:r>
          </a:p>
          <a:p>
            <a:pPr marL="785001" lvl="1" indent="-301923">
              <a:buFont typeface="Arial" panose="020B0604020202020204" pitchFamily="34" charset="0"/>
              <a:buChar char="•"/>
            </a:pPr>
            <a:r>
              <a:rPr lang="en-US" sz="1100">
                <a:solidFill>
                  <a:srgbClr val="000000"/>
                </a:solidFill>
                <a:latin typeface="Montserrat" panose="00000500000000000000" pitchFamily="2" charset="0"/>
              </a:rPr>
              <a:t>ESCP initiative established partnerships of European clusters and intermediary organisations from the different EU Member States or associated countries. </a:t>
            </a:r>
          </a:p>
          <a:p>
            <a:pPr marL="785001" lvl="1" indent="-301923">
              <a:buFont typeface="Arial" panose="020B0604020202020204" pitchFamily="34" charset="0"/>
              <a:buChar char="•"/>
            </a:pPr>
            <a:r>
              <a:rPr lang="en-US" sz="1100">
                <a:solidFill>
                  <a:srgbClr val="000000"/>
                </a:solidFill>
                <a:latin typeface="Montserrat" panose="00000500000000000000" pitchFamily="2" charset="0"/>
              </a:rPr>
              <a:t>Those partnerships focused on three different thematic areas which were </a:t>
            </a:r>
            <a:r>
              <a:rPr lang="en-US" sz="1100" err="1">
                <a:solidFill>
                  <a:srgbClr val="000000"/>
                </a:solidFill>
                <a:latin typeface="Montserrat" panose="00000500000000000000" pitchFamily="2" charset="0"/>
              </a:rPr>
              <a:t>internationalisation</a:t>
            </a:r>
            <a:r>
              <a:rPr lang="en-US" sz="1100">
                <a:solidFill>
                  <a:srgbClr val="000000"/>
                </a:solidFill>
                <a:latin typeface="Montserrat" panose="00000500000000000000" pitchFamily="2" charset="0"/>
              </a:rPr>
              <a:t> (ESCP for Going International), cluster excellence (ESCP for Excellence) and smart specialisation (ESCP for Smart Specialisation).</a:t>
            </a:r>
          </a:p>
          <a:p>
            <a:endParaRPr lang="en-US" sz="1300">
              <a:solidFill>
                <a:srgbClr val="000000"/>
              </a:solidFill>
              <a:latin typeface="Montserrat" panose="00000500000000000000" pitchFamily="2" charset="0"/>
            </a:endParaRPr>
          </a:p>
        </p:txBody>
      </p:sp>
      <p:sp>
        <p:nvSpPr>
          <p:cNvPr id="4" name="Foliennummernplatzhalter 3"/>
          <p:cNvSpPr>
            <a:spLocks noGrp="1"/>
          </p:cNvSpPr>
          <p:nvPr>
            <p:ph type="sldNum" sz="quarter" idx="5"/>
          </p:nvPr>
        </p:nvSpPr>
        <p:spPr/>
        <p:txBody>
          <a:bodyPr/>
          <a:lstStyle/>
          <a:p>
            <a:fld id="{F09294CB-86AB-4A7F-BCE3-23ADD5DF5986}" type="slidenum">
              <a:rPr lang="en-GB" smtClean="0"/>
              <a:t>59</a:t>
            </a:fld>
            <a:endParaRPr lang="en-GB"/>
          </a:p>
        </p:txBody>
      </p:sp>
    </p:spTree>
    <p:extLst>
      <p:ext uri="{BB962C8B-B14F-4D97-AF65-F5344CB8AC3E}">
        <p14:creationId xmlns:p14="http://schemas.microsoft.com/office/powerpoint/2010/main" val="239138908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hu-HU" i="0" err="1">
                <a:solidFill>
                  <a:schemeClr val="tx1"/>
                </a:solidFill>
              </a:rPr>
              <a:t>Since</a:t>
            </a:r>
            <a:r>
              <a:rPr lang="hu-HU" i="0">
                <a:solidFill>
                  <a:schemeClr val="tx1"/>
                </a:solidFill>
              </a:rPr>
              <a:t> 1986 </a:t>
            </a:r>
            <a:r>
              <a:rPr lang="hu-HU" i="0" err="1">
                <a:solidFill>
                  <a:schemeClr val="tx1"/>
                </a:solidFill>
              </a:rPr>
              <a:t>the</a:t>
            </a:r>
            <a:r>
              <a:rPr lang="hu-HU" i="0">
                <a:solidFill>
                  <a:schemeClr val="tx1"/>
                </a:solidFill>
              </a:rPr>
              <a:t> </a:t>
            </a:r>
            <a:r>
              <a:rPr lang="hu-HU" i="0" err="1">
                <a:solidFill>
                  <a:schemeClr val="tx1"/>
                </a:solidFill>
              </a:rPr>
              <a:t>objective</a:t>
            </a:r>
            <a:r>
              <a:rPr lang="hu-HU" i="0">
                <a:solidFill>
                  <a:schemeClr val="tx1"/>
                </a:solidFill>
              </a:rPr>
              <a:t> of </a:t>
            </a:r>
            <a:r>
              <a:rPr lang="hu-HU" i="0" err="1">
                <a:solidFill>
                  <a:schemeClr val="tx1"/>
                </a:solidFill>
              </a:rPr>
              <a:t>Cohesion</a:t>
            </a:r>
            <a:r>
              <a:rPr lang="hu-HU" i="0">
                <a:solidFill>
                  <a:schemeClr val="tx1"/>
                </a:solidFill>
              </a:rPr>
              <a:t> Policy has </a:t>
            </a:r>
            <a:r>
              <a:rPr lang="hu-HU" i="0" err="1">
                <a:solidFill>
                  <a:schemeClr val="tx1"/>
                </a:solidFill>
              </a:rPr>
              <a:t>been</a:t>
            </a:r>
            <a:r>
              <a:rPr lang="hu-HU" i="0">
                <a:solidFill>
                  <a:schemeClr val="tx1"/>
                </a:solidFill>
              </a:rPr>
              <a:t> </a:t>
            </a:r>
            <a:r>
              <a:rPr lang="hu-HU" i="0" err="1">
                <a:solidFill>
                  <a:schemeClr val="tx1"/>
                </a:solidFill>
              </a:rPr>
              <a:t>to</a:t>
            </a:r>
            <a:r>
              <a:rPr lang="hu-HU" i="0">
                <a:solidFill>
                  <a:schemeClr val="tx1"/>
                </a:solidFill>
              </a:rPr>
              <a:t> </a:t>
            </a:r>
            <a:r>
              <a:rPr lang="hu-HU" i="0" err="1">
                <a:solidFill>
                  <a:schemeClr val="tx1"/>
                </a:solidFill>
              </a:rPr>
              <a:t>strengthen</a:t>
            </a:r>
            <a:r>
              <a:rPr lang="hu-HU" i="0">
                <a:solidFill>
                  <a:schemeClr val="tx1"/>
                </a:solidFill>
              </a:rPr>
              <a:t> </a:t>
            </a:r>
            <a:r>
              <a:rPr lang="hu-HU" b="1" i="0" err="1">
                <a:solidFill>
                  <a:schemeClr val="tx1"/>
                </a:solidFill>
              </a:rPr>
              <a:t>economic</a:t>
            </a:r>
            <a:r>
              <a:rPr lang="hu-HU" b="1" i="0">
                <a:solidFill>
                  <a:schemeClr val="tx1"/>
                </a:solidFill>
              </a:rPr>
              <a:t> and </a:t>
            </a:r>
            <a:r>
              <a:rPr lang="hu-HU" b="1" i="0" err="1">
                <a:solidFill>
                  <a:schemeClr val="tx1"/>
                </a:solidFill>
              </a:rPr>
              <a:t>social</a:t>
            </a:r>
            <a:r>
              <a:rPr lang="hu-HU" b="1" i="0">
                <a:solidFill>
                  <a:schemeClr val="tx1"/>
                </a:solidFill>
              </a:rPr>
              <a:t> </a:t>
            </a:r>
            <a:r>
              <a:rPr lang="hu-HU" b="1" i="0" err="1">
                <a:solidFill>
                  <a:schemeClr val="tx1"/>
                </a:solidFill>
              </a:rPr>
              <a:t>cohesion</a:t>
            </a:r>
            <a:r>
              <a:rPr lang="hu-HU" i="0">
                <a:solidFill>
                  <a:schemeClr val="tx1"/>
                </a:solidFill>
              </a:rPr>
              <a:t>. The </a:t>
            </a:r>
            <a:r>
              <a:rPr lang="hu-HU" i="0" err="1">
                <a:solidFill>
                  <a:schemeClr val="tx1"/>
                </a:solidFill>
              </a:rPr>
              <a:t>Lisbon</a:t>
            </a:r>
            <a:r>
              <a:rPr lang="hu-HU" i="0">
                <a:solidFill>
                  <a:schemeClr val="tx1"/>
                </a:solidFill>
              </a:rPr>
              <a:t> </a:t>
            </a:r>
            <a:r>
              <a:rPr lang="hu-HU" i="0" err="1">
                <a:solidFill>
                  <a:schemeClr val="tx1"/>
                </a:solidFill>
              </a:rPr>
              <a:t>Treaty</a:t>
            </a:r>
            <a:r>
              <a:rPr lang="hu-HU" i="0">
                <a:solidFill>
                  <a:schemeClr val="tx1"/>
                </a:solidFill>
              </a:rPr>
              <a:t> and </a:t>
            </a:r>
            <a:r>
              <a:rPr lang="hu-HU" i="0" err="1">
                <a:solidFill>
                  <a:schemeClr val="tx1"/>
                </a:solidFill>
              </a:rPr>
              <a:t>the</a:t>
            </a:r>
            <a:r>
              <a:rPr lang="hu-HU" i="0">
                <a:solidFill>
                  <a:schemeClr val="tx1"/>
                </a:solidFill>
              </a:rPr>
              <a:t> </a:t>
            </a:r>
            <a:r>
              <a:rPr lang="hu-HU" i="0" err="1">
                <a:solidFill>
                  <a:schemeClr val="tx1"/>
                </a:solidFill>
              </a:rPr>
              <a:t>EU’s</a:t>
            </a:r>
            <a:r>
              <a:rPr lang="hu-HU" i="0">
                <a:solidFill>
                  <a:schemeClr val="tx1"/>
                </a:solidFill>
              </a:rPr>
              <a:t> Europe 2020 </a:t>
            </a:r>
            <a:r>
              <a:rPr lang="hu-HU" i="0" err="1">
                <a:solidFill>
                  <a:schemeClr val="tx1"/>
                </a:solidFill>
              </a:rPr>
              <a:t>strategy</a:t>
            </a:r>
            <a:r>
              <a:rPr lang="hu-HU" i="0">
                <a:solidFill>
                  <a:schemeClr val="tx1"/>
                </a:solidFill>
              </a:rPr>
              <a:t> </a:t>
            </a:r>
            <a:r>
              <a:rPr lang="hu-HU" i="0" err="1">
                <a:solidFill>
                  <a:schemeClr val="tx1"/>
                </a:solidFill>
              </a:rPr>
              <a:t>added</a:t>
            </a:r>
            <a:r>
              <a:rPr lang="hu-HU" i="0">
                <a:solidFill>
                  <a:schemeClr val="tx1"/>
                </a:solidFill>
              </a:rPr>
              <a:t> a </a:t>
            </a:r>
            <a:r>
              <a:rPr lang="hu-HU" i="0" err="1">
                <a:solidFill>
                  <a:schemeClr val="tx1"/>
                </a:solidFill>
              </a:rPr>
              <a:t>third</a:t>
            </a:r>
            <a:r>
              <a:rPr lang="hu-HU" i="0">
                <a:solidFill>
                  <a:schemeClr val="tx1"/>
                </a:solidFill>
              </a:rPr>
              <a:t> </a:t>
            </a:r>
            <a:r>
              <a:rPr lang="hu-HU" i="0" err="1">
                <a:solidFill>
                  <a:schemeClr val="tx1"/>
                </a:solidFill>
              </a:rPr>
              <a:t>dimension</a:t>
            </a:r>
            <a:r>
              <a:rPr lang="hu-HU" i="0">
                <a:solidFill>
                  <a:schemeClr val="tx1"/>
                </a:solidFill>
              </a:rPr>
              <a:t>: </a:t>
            </a:r>
            <a:r>
              <a:rPr lang="hu-HU" b="1" i="0" err="1">
                <a:solidFill>
                  <a:schemeClr val="tx1"/>
                </a:solidFill>
              </a:rPr>
              <a:t>territorial</a:t>
            </a:r>
            <a:r>
              <a:rPr lang="hu-HU" b="1" i="0">
                <a:solidFill>
                  <a:schemeClr val="tx1"/>
                </a:solidFill>
              </a:rPr>
              <a:t> </a:t>
            </a:r>
            <a:r>
              <a:rPr lang="hu-HU" b="1" i="0" err="1">
                <a:solidFill>
                  <a:schemeClr val="tx1"/>
                </a:solidFill>
              </a:rPr>
              <a:t>cohesion</a:t>
            </a:r>
            <a:r>
              <a:rPr lang="fr-BE" b="1" i="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BE" b="1" i="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BE" b="0" i="0">
                <a:solidFill>
                  <a:schemeClr val="tx1"/>
                </a:solidFill>
              </a:rPr>
              <a:t>The key </a:t>
            </a:r>
            <a:r>
              <a:rPr lang="fr-BE" b="0" i="0" err="1">
                <a:solidFill>
                  <a:schemeClr val="tx1"/>
                </a:solidFill>
              </a:rPr>
              <a:t>investment</a:t>
            </a:r>
            <a:r>
              <a:rPr lang="fr-BE" b="0" i="0">
                <a:solidFill>
                  <a:schemeClr val="tx1"/>
                </a:solidFill>
              </a:rPr>
              <a:t> </a:t>
            </a:r>
            <a:r>
              <a:rPr lang="fr-BE" b="0" i="0" err="1">
                <a:solidFill>
                  <a:schemeClr val="tx1"/>
                </a:solidFill>
              </a:rPr>
              <a:t>policy</a:t>
            </a:r>
            <a:r>
              <a:rPr lang="fr-BE" b="0" i="0">
                <a:solidFill>
                  <a:schemeClr val="tx1"/>
                </a:solidFill>
              </a:rPr>
              <a:t> of the EU, </a:t>
            </a:r>
            <a:r>
              <a:rPr lang="fr-BE" b="1" i="0" err="1">
                <a:solidFill>
                  <a:schemeClr val="tx1"/>
                </a:solidFill>
              </a:rPr>
              <a:t>representing</a:t>
            </a:r>
            <a:r>
              <a:rPr lang="fr-BE" b="1" i="0">
                <a:solidFill>
                  <a:schemeClr val="tx1"/>
                </a:solidFill>
              </a:rPr>
              <a:t> 1/3 of the EU budget</a:t>
            </a:r>
            <a:r>
              <a:rPr lang="fr-BE" b="0" i="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BE" b="1" i="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IE" b="1" noProof="0">
                <a:solidFill>
                  <a:schemeClr val="tx2"/>
                </a:solidFill>
              </a:rPr>
              <a:t>Underpinning European Solidarity:</a:t>
            </a:r>
          </a:p>
          <a:p>
            <a:pPr marL="0" marR="0" lvl="0" indent="0" algn="l" defTabSz="914400" rtl="0" eaLnBrk="1" fontAlgn="auto" latinLnBrk="0" hangingPunct="1">
              <a:lnSpc>
                <a:spcPct val="100000"/>
              </a:lnSpc>
              <a:spcBef>
                <a:spcPts val="0"/>
              </a:spcBef>
              <a:spcAft>
                <a:spcPts val="0"/>
              </a:spcAft>
              <a:buClrTx/>
              <a:buSzTx/>
              <a:buFontTx/>
              <a:buNone/>
              <a:tabLst/>
              <a:defRPr/>
            </a:pPr>
            <a:r>
              <a:rPr lang="hu-HU" err="1">
                <a:solidFill>
                  <a:schemeClr val="tx1"/>
                </a:solidFill>
              </a:rPr>
              <a:t>Cohesion</a:t>
            </a:r>
            <a:r>
              <a:rPr lang="hu-HU">
                <a:solidFill>
                  <a:schemeClr val="tx1"/>
                </a:solidFill>
              </a:rPr>
              <a:t> Policy </a:t>
            </a:r>
            <a:r>
              <a:rPr lang="hu-HU" err="1">
                <a:solidFill>
                  <a:schemeClr val="tx1"/>
                </a:solidFill>
              </a:rPr>
              <a:t>Funding</a:t>
            </a:r>
            <a:r>
              <a:rPr lang="hu-HU">
                <a:solidFill>
                  <a:schemeClr val="tx1"/>
                </a:solidFill>
              </a:rPr>
              <a:t> </a:t>
            </a:r>
            <a:r>
              <a:rPr lang="hu-HU" err="1">
                <a:solidFill>
                  <a:schemeClr val="tx1"/>
                </a:solidFill>
              </a:rPr>
              <a:t>concentrated</a:t>
            </a:r>
            <a:r>
              <a:rPr lang="hu-HU">
                <a:solidFill>
                  <a:schemeClr val="tx1"/>
                </a:solidFill>
              </a:rPr>
              <a:t> </a:t>
            </a:r>
            <a:r>
              <a:rPr lang="hu-HU" err="1">
                <a:solidFill>
                  <a:schemeClr val="tx1"/>
                </a:solidFill>
              </a:rPr>
              <a:t>on</a:t>
            </a:r>
            <a:r>
              <a:rPr lang="hu-HU">
                <a:solidFill>
                  <a:schemeClr val="tx1"/>
                </a:solidFill>
              </a:rPr>
              <a:t> less </a:t>
            </a:r>
            <a:r>
              <a:rPr lang="hu-HU" err="1">
                <a:solidFill>
                  <a:schemeClr val="tx1"/>
                </a:solidFill>
              </a:rPr>
              <a:t>developed</a:t>
            </a:r>
            <a:r>
              <a:rPr lang="hu-HU">
                <a:solidFill>
                  <a:schemeClr val="tx1"/>
                </a:solidFill>
              </a:rPr>
              <a:t> European </a:t>
            </a:r>
            <a:r>
              <a:rPr lang="hu-HU" err="1">
                <a:solidFill>
                  <a:schemeClr val="tx1"/>
                </a:solidFill>
              </a:rPr>
              <a:t>regions</a:t>
            </a:r>
            <a:r>
              <a:rPr lang="hu-HU">
                <a:solidFill>
                  <a:schemeClr val="tx1"/>
                </a:solidFill>
              </a:rPr>
              <a:t> </a:t>
            </a:r>
            <a:r>
              <a:rPr lang="hu-HU" err="1">
                <a:solidFill>
                  <a:schemeClr val="tx1"/>
                </a:solidFill>
              </a:rPr>
              <a:t>to</a:t>
            </a:r>
            <a:r>
              <a:rPr lang="hu-HU">
                <a:solidFill>
                  <a:schemeClr val="tx1"/>
                </a:solidFill>
              </a:rPr>
              <a:t> </a:t>
            </a:r>
            <a:r>
              <a:rPr lang="hu-HU" err="1">
                <a:solidFill>
                  <a:schemeClr val="tx1"/>
                </a:solidFill>
              </a:rPr>
              <a:t>allow</a:t>
            </a:r>
            <a:r>
              <a:rPr lang="hu-HU">
                <a:solidFill>
                  <a:schemeClr val="tx1"/>
                </a:solidFill>
              </a:rPr>
              <a:t> </a:t>
            </a:r>
            <a:r>
              <a:rPr lang="en-IE" noProof="0">
                <a:solidFill>
                  <a:schemeClr val="tx1"/>
                </a:solidFill>
              </a:rPr>
              <a:t>catching</a:t>
            </a:r>
            <a:r>
              <a:rPr lang="hu-HU">
                <a:solidFill>
                  <a:schemeClr val="tx1"/>
                </a:solidFill>
              </a:rPr>
              <a:t> </a:t>
            </a:r>
            <a:r>
              <a:rPr lang="hu-HU" err="1">
                <a:solidFill>
                  <a:schemeClr val="tx1"/>
                </a:solidFill>
              </a:rPr>
              <a:t>up</a:t>
            </a:r>
            <a:endParaRPr lang="en-US">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hu-HU" err="1">
                <a:solidFill>
                  <a:schemeClr val="tx1"/>
                </a:solidFill>
              </a:rPr>
              <a:t>Focus</a:t>
            </a:r>
            <a:r>
              <a:rPr lang="hu-HU">
                <a:solidFill>
                  <a:schemeClr val="tx1"/>
                </a:solidFill>
              </a:rPr>
              <a:t> </a:t>
            </a:r>
            <a:r>
              <a:rPr lang="hu-HU" err="1">
                <a:solidFill>
                  <a:schemeClr val="tx1"/>
                </a:solidFill>
              </a:rPr>
              <a:t>on</a:t>
            </a:r>
            <a:r>
              <a:rPr lang="hu-HU">
                <a:solidFill>
                  <a:schemeClr val="tx1"/>
                </a:solidFill>
              </a:rPr>
              <a:t> </a:t>
            </a:r>
            <a:r>
              <a:rPr lang="fr-BE" err="1">
                <a:solidFill>
                  <a:schemeClr val="tx1"/>
                </a:solidFill>
              </a:rPr>
              <a:t>vulnerable</a:t>
            </a:r>
            <a:r>
              <a:rPr lang="hu-HU">
                <a:solidFill>
                  <a:schemeClr val="tx1"/>
                </a:solidFill>
              </a:rPr>
              <a:t> </a:t>
            </a:r>
            <a:r>
              <a:rPr lang="hu-HU" err="1">
                <a:solidFill>
                  <a:schemeClr val="tx1"/>
                </a:solidFill>
              </a:rPr>
              <a:t>groups</a:t>
            </a:r>
            <a:endParaRPr lang="en-US">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fr-BE" b="1" i="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b="1">
                <a:solidFill>
                  <a:schemeClr val="tx2"/>
                </a:solidFill>
              </a:rPr>
              <a:t>A</a:t>
            </a:r>
            <a:r>
              <a:rPr lang="en-IE" b="1" noProof="0" err="1">
                <a:solidFill>
                  <a:schemeClr val="tx2"/>
                </a:solidFill>
              </a:rPr>
              <a:t>ccomodating</a:t>
            </a:r>
            <a:r>
              <a:rPr lang="en-GB" b="1">
                <a:solidFill>
                  <a:schemeClr val="tx2"/>
                </a:solidFill>
              </a:rPr>
              <a:t> emerging </a:t>
            </a:r>
            <a:r>
              <a:rPr lang="en-IE" b="1" noProof="0">
                <a:solidFill>
                  <a:schemeClr val="tx2"/>
                </a:solidFill>
              </a:rPr>
              <a:t>needs</a:t>
            </a:r>
            <a:r>
              <a:rPr lang="hu-HU" b="1">
                <a:solidFill>
                  <a:schemeClr val="tx2"/>
                </a:solidFill>
              </a:rPr>
              <a:t>:</a:t>
            </a:r>
            <a:endParaRPr lang="en-US" b="1">
              <a:solidFill>
                <a:schemeClr val="tx2"/>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hu-HU" err="1">
                <a:solidFill>
                  <a:schemeClr val="tx1"/>
                </a:solidFill>
              </a:rPr>
              <a:t>Green</a:t>
            </a:r>
            <a:r>
              <a:rPr lang="hu-HU">
                <a:solidFill>
                  <a:schemeClr val="tx1"/>
                </a:solidFill>
              </a:rPr>
              <a:t>/ </a:t>
            </a:r>
            <a:r>
              <a:rPr lang="hu-HU" err="1">
                <a:solidFill>
                  <a:schemeClr val="tx1"/>
                </a:solidFill>
              </a:rPr>
              <a:t>Climate</a:t>
            </a:r>
            <a:r>
              <a:rPr lang="hu-HU">
                <a:solidFill>
                  <a:schemeClr val="tx1"/>
                </a:solidFill>
              </a:rPr>
              <a:t> </a:t>
            </a:r>
            <a:r>
              <a:rPr lang="hu-HU" err="1">
                <a:solidFill>
                  <a:schemeClr val="tx1"/>
                </a:solidFill>
              </a:rPr>
              <a:t>transition</a:t>
            </a:r>
            <a:r>
              <a:rPr lang="hu-HU">
                <a:solidFill>
                  <a:schemeClr val="tx1"/>
                </a:solidFill>
              </a:rPr>
              <a:t> (</a:t>
            </a:r>
            <a:r>
              <a:rPr lang="hu-HU" err="1">
                <a:solidFill>
                  <a:schemeClr val="tx1"/>
                </a:solidFill>
              </a:rPr>
              <a:t>Just</a:t>
            </a:r>
            <a:r>
              <a:rPr lang="hu-HU">
                <a:solidFill>
                  <a:schemeClr val="tx1"/>
                </a:solidFill>
              </a:rPr>
              <a:t> </a:t>
            </a:r>
            <a:r>
              <a:rPr lang="hu-HU" err="1">
                <a:solidFill>
                  <a:schemeClr val="tx1"/>
                </a:solidFill>
              </a:rPr>
              <a:t>Transition</a:t>
            </a:r>
            <a:r>
              <a:rPr lang="hu-HU">
                <a:solidFill>
                  <a:schemeClr val="tx1"/>
                </a:solidFill>
              </a:rPr>
              <a:t> </a:t>
            </a:r>
            <a:r>
              <a:rPr lang="hu-HU" err="1">
                <a:solidFill>
                  <a:schemeClr val="tx1"/>
                </a:solidFill>
              </a:rPr>
              <a:t>Fund</a:t>
            </a:r>
            <a:r>
              <a:rPr lang="hu-HU">
                <a:solidFill>
                  <a:schemeClr val="tx1"/>
                </a:solidFill>
              </a:rPr>
              <a:t>)</a:t>
            </a:r>
            <a:endParaRPr lang="en-US">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hu-HU">
                <a:solidFill>
                  <a:schemeClr val="tx1"/>
                </a:solidFill>
              </a:rPr>
              <a:t>COVID (CRII - </a:t>
            </a:r>
            <a:r>
              <a:rPr lang="hu-HU" err="1">
                <a:solidFill>
                  <a:schemeClr val="tx1"/>
                </a:solidFill>
              </a:rPr>
              <a:t>Coronavirus</a:t>
            </a:r>
            <a:r>
              <a:rPr lang="hu-HU">
                <a:solidFill>
                  <a:schemeClr val="tx1"/>
                </a:solidFill>
              </a:rPr>
              <a:t> </a:t>
            </a:r>
            <a:r>
              <a:rPr lang="hu-HU" err="1">
                <a:solidFill>
                  <a:schemeClr val="tx1"/>
                </a:solidFill>
              </a:rPr>
              <a:t>Response</a:t>
            </a:r>
            <a:r>
              <a:rPr lang="hu-HU">
                <a:solidFill>
                  <a:schemeClr val="tx1"/>
                </a:solidFill>
              </a:rPr>
              <a:t> </a:t>
            </a:r>
            <a:r>
              <a:rPr lang="hu-HU" err="1">
                <a:solidFill>
                  <a:schemeClr val="tx1"/>
                </a:solidFill>
              </a:rPr>
              <a:t>Investment</a:t>
            </a:r>
            <a:r>
              <a:rPr lang="hu-HU">
                <a:solidFill>
                  <a:schemeClr val="tx1"/>
                </a:solidFill>
              </a:rPr>
              <a:t> </a:t>
            </a:r>
            <a:r>
              <a:rPr lang="hu-HU" err="1">
                <a:solidFill>
                  <a:schemeClr val="tx1"/>
                </a:solidFill>
              </a:rPr>
              <a:t>Initiative</a:t>
            </a:r>
            <a:r>
              <a:rPr lang="hu-HU">
                <a:solidFill>
                  <a:schemeClr val="tx1"/>
                </a:solidFill>
              </a:rPr>
              <a:t> and REACT EU)</a:t>
            </a:r>
            <a:endParaRPr lang="en-US">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hu-HU">
                <a:solidFill>
                  <a:schemeClr val="tx1"/>
                </a:solidFill>
              </a:rPr>
              <a:t>CARE -  </a:t>
            </a:r>
            <a:r>
              <a:rPr lang="en-US">
                <a:solidFill>
                  <a:schemeClr val="tx1"/>
                </a:solidFill>
              </a:rPr>
              <a:t>Cohesion's Action for Refugees in Europe</a:t>
            </a:r>
          </a:p>
          <a:p>
            <a:endParaRPr lang="en-IE"/>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a:solidFill>
                  <a:schemeClr val="tx2"/>
                </a:solidFill>
                <a:latin typeface="+mj-lt"/>
                <a:ea typeface="+mj-ea"/>
                <a:cs typeface="+mj-cs"/>
              </a:rPr>
              <a:t>Shared </a:t>
            </a:r>
            <a:r>
              <a:rPr lang="hu-HU" sz="1200" b="1">
                <a:solidFill>
                  <a:schemeClr val="tx2"/>
                </a:solidFill>
                <a:latin typeface="+mj-lt"/>
                <a:ea typeface="+mj-ea"/>
                <a:cs typeface="+mj-cs"/>
              </a:rPr>
              <a:t>m</a:t>
            </a:r>
            <a:r>
              <a:rPr lang="en-IE" sz="1200" b="1" err="1">
                <a:solidFill>
                  <a:schemeClr val="tx2"/>
                </a:solidFill>
                <a:latin typeface="+mj-lt"/>
                <a:ea typeface="+mj-ea"/>
                <a:cs typeface="+mj-cs"/>
              </a:rPr>
              <a:t>anagement</a:t>
            </a:r>
            <a:r>
              <a:rPr lang="en-US" sz="1200" b="1">
                <a:solidFill>
                  <a:schemeClr val="tx2"/>
                </a:solidFill>
                <a:latin typeface="+mj-lt"/>
                <a:ea typeface="+mj-ea"/>
                <a:cs typeface="+mj-cs"/>
              </a:rPr>
              <a:t> model</a:t>
            </a:r>
            <a:endParaRPr lang="en-GB" sz="1200" b="1">
              <a:solidFill>
                <a:schemeClr val="tx2"/>
              </a:solidFill>
              <a:latin typeface="+mj-lt"/>
              <a:ea typeface="+mj-ea"/>
              <a:cs typeface="+mj-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a:solidFill>
                  <a:schemeClr val="tx1"/>
                </a:solidFill>
              </a:rPr>
              <a:t>Member States/Regions manage the funds</a:t>
            </a:r>
            <a:endParaRPr lang="en-GB" sz="120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hu-HU" sz="1200" b="0">
                <a:solidFill>
                  <a:schemeClr val="tx1"/>
                </a:solidFill>
              </a:rPr>
              <a:t>The European </a:t>
            </a:r>
            <a:r>
              <a:rPr lang="en-US" sz="1200" b="0">
                <a:solidFill>
                  <a:schemeClr val="tx1"/>
                </a:solidFill>
              </a:rPr>
              <a:t>Commission sets the main framework, negotiates </a:t>
            </a:r>
            <a:r>
              <a:rPr lang="hu-HU" sz="1200" b="0" err="1">
                <a:solidFill>
                  <a:schemeClr val="tx1"/>
                </a:solidFill>
              </a:rPr>
              <a:t>the</a:t>
            </a:r>
            <a:r>
              <a:rPr lang="hu-HU" sz="1200" b="0">
                <a:solidFill>
                  <a:schemeClr val="tx1"/>
                </a:solidFill>
              </a:rPr>
              <a:t> </a:t>
            </a:r>
            <a:r>
              <a:rPr lang="hu-HU" sz="1200" b="0" err="1">
                <a:solidFill>
                  <a:schemeClr val="tx1"/>
                </a:solidFill>
              </a:rPr>
              <a:t>framework</a:t>
            </a:r>
            <a:r>
              <a:rPr lang="hu-HU" sz="1200" b="0">
                <a:solidFill>
                  <a:schemeClr val="tx1"/>
                </a:solidFill>
              </a:rPr>
              <a:t> </a:t>
            </a:r>
            <a:r>
              <a:rPr lang="hu-HU" sz="1200" b="0" err="1">
                <a:solidFill>
                  <a:schemeClr val="tx1"/>
                </a:solidFill>
              </a:rPr>
              <a:t>Partnership</a:t>
            </a:r>
            <a:r>
              <a:rPr lang="hu-HU" sz="1200" b="0">
                <a:solidFill>
                  <a:schemeClr val="tx1"/>
                </a:solidFill>
              </a:rPr>
              <a:t> </a:t>
            </a:r>
            <a:r>
              <a:rPr lang="hu-HU" sz="1200" b="0" err="1">
                <a:solidFill>
                  <a:schemeClr val="tx1"/>
                </a:solidFill>
              </a:rPr>
              <a:t>Agreement</a:t>
            </a:r>
            <a:r>
              <a:rPr lang="hu-HU" sz="1200" b="0">
                <a:solidFill>
                  <a:schemeClr val="tx1"/>
                </a:solidFill>
              </a:rPr>
              <a:t> and </a:t>
            </a:r>
            <a:r>
              <a:rPr lang="en-IE" sz="1200" b="0" noProof="0">
                <a:solidFill>
                  <a:schemeClr val="tx1"/>
                </a:solidFill>
              </a:rPr>
              <a:t>financing</a:t>
            </a:r>
            <a:r>
              <a:rPr lang="hu-HU" sz="1200" b="0">
                <a:solidFill>
                  <a:schemeClr val="tx1"/>
                </a:solidFill>
              </a:rPr>
              <a:t> </a:t>
            </a:r>
            <a:r>
              <a:rPr lang="en-IE" sz="1200" b="0" noProof="0">
                <a:solidFill>
                  <a:schemeClr val="tx1"/>
                </a:solidFill>
              </a:rPr>
              <a:t>Programmes</a:t>
            </a:r>
            <a:r>
              <a:rPr lang="hu-HU" sz="1200" b="0">
                <a:solidFill>
                  <a:schemeClr val="tx1"/>
                </a:solidFill>
              </a:rPr>
              <a:t> </a:t>
            </a:r>
            <a:r>
              <a:rPr lang="hu-HU" sz="1200" b="0" err="1">
                <a:solidFill>
                  <a:schemeClr val="tx1"/>
                </a:solidFill>
              </a:rPr>
              <a:t>with</a:t>
            </a:r>
            <a:r>
              <a:rPr lang="hu-HU" sz="1200" b="0">
                <a:solidFill>
                  <a:schemeClr val="tx1"/>
                </a:solidFill>
              </a:rPr>
              <a:t> </a:t>
            </a:r>
            <a:r>
              <a:rPr lang="hu-HU" sz="1200" b="0" err="1">
                <a:solidFill>
                  <a:schemeClr val="tx1"/>
                </a:solidFill>
              </a:rPr>
              <a:t>all</a:t>
            </a:r>
            <a:r>
              <a:rPr lang="hu-HU" sz="1200" b="0">
                <a:solidFill>
                  <a:schemeClr val="tx1"/>
                </a:solidFill>
              </a:rPr>
              <a:t> </a:t>
            </a:r>
            <a:r>
              <a:rPr lang="hu-HU" sz="1200" b="0" err="1">
                <a:solidFill>
                  <a:schemeClr val="tx1"/>
                </a:solidFill>
              </a:rPr>
              <a:t>Member</a:t>
            </a:r>
            <a:r>
              <a:rPr lang="hu-HU" sz="1200" b="0">
                <a:solidFill>
                  <a:schemeClr val="tx1"/>
                </a:solidFill>
              </a:rPr>
              <a:t> </a:t>
            </a:r>
            <a:r>
              <a:rPr lang="hu-HU" sz="1200" b="0" err="1">
                <a:solidFill>
                  <a:schemeClr val="tx1"/>
                </a:solidFill>
              </a:rPr>
              <a:t>States</a:t>
            </a:r>
            <a:r>
              <a:rPr lang="hu-HU" sz="1200" b="0">
                <a:solidFill>
                  <a:schemeClr val="tx1"/>
                </a:solidFill>
              </a:rPr>
              <a:t> and </a:t>
            </a:r>
            <a:r>
              <a:rPr lang="hu-HU" sz="1200" b="0" err="1">
                <a:solidFill>
                  <a:schemeClr val="tx1"/>
                </a:solidFill>
              </a:rPr>
              <a:t>supervises</a:t>
            </a:r>
            <a:r>
              <a:rPr lang="hu-HU" sz="1200" b="0">
                <a:solidFill>
                  <a:schemeClr val="tx1"/>
                </a:solidFill>
              </a:rPr>
              <a:t> </a:t>
            </a:r>
            <a:r>
              <a:rPr lang="hu-HU" sz="1200" b="0" err="1">
                <a:solidFill>
                  <a:schemeClr val="tx1"/>
                </a:solidFill>
              </a:rPr>
              <a:t>or</a:t>
            </a:r>
            <a:r>
              <a:rPr lang="hu-HU" sz="1200" b="0">
                <a:solidFill>
                  <a:schemeClr val="tx1"/>
                </a:solidFill>
              </a:rPr>
              <a:t> </a:t>
            </a:r>
            <a:r>
              <a:rPr lang="hu-HU" sz="1200" b="0" err="1">
                <a:solidFill>
                  <a:schemeClr val="tx1"/>
                </a:solidFill>
              </a:rPr>
              <a:t>advises</a:t>
            </a:r>
            <a:r>
              <a:rPr lang="hu-HU" sz="1200" b="0">
                <a:solidFill>
                  <a:schemeClr val="tx1"/>
                </a:solidFill>
              </a:rPr>
              <a:t> </a:t>
            </a:r>
            <a:r>
              <a:rPr lang="hu-HU" sz="1200" b="0" err="1">
                <a:solidFill>
                  <a:schemeClr val="tx1"/>
                </a:solidFill>
              </a:rPr>
              <a:t>on</a:t>
            </a:r>
            <a:r>
              <a:rPr lang="hu-HU" sz="1200" b="0">
                <a:solidFill>
                  <a:schemeClr val="tx1"/>
                </a:solidFill>
              </a:rPr>
              <a:t> </a:t>
            </a:r>
            <a:r>
              <a:rPr lang="en-US" sz="1200" b="0">
                <a:solidFill>
                  <a:schemeClr val="tx1"/>
                </a:solidFill>
              </a:rPr>
              <a:t>objectives/actions</a:t>
            </a:r>
            <a:r>
              <a:rPr lang="hu-HU" sz="1200" b="0">
                <a:solidFill>
                  <a:schemeClr val="tx1"/>
                </a:solidFill>
              </a:rPr>
              <a:t>/ </a:t>
            </a:r>
            <a:r>
              <a:rPr lang="hu-HU" sz="1200" b="0" err="1">
                <a:solidFill>
                  <a:schemeClr val="tx1"/>
                </a:solidFill>
              </a:rPr>
              <a:t>projects</a:t>
            </a:r>
            <a:endParaRPr lang="en-GB" sz="120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a:solidFill>
                  <a:schemeClr val="tx1"/>
                </a:solidFill>
              </a:rPr>
              <a:t>Partnership principle</a:t>
            </a:r>
            <a:r>
              <a:rPr lang="hu-HU" sz="1200" b="0">
                <a:solidFill>
                  <a:schemeClr val="tx1"/>
                </a:solidFill>
              </a:rPr>
              <a:t>: </a:t>
            </a:r>
            <a:r>
              <a:rPr lang="en-US" sz="1200" b="0">
                <a:solidFill>
                  <a:schemeClr val="tx1"/>
                </a:solidFill>
              </a:rPr>
              <a:t>Collaborative process involving European, national, local/regional authorities, socio-economic stakeholders, civil society </a:t>
            </a:r>
            <a:endParaRPr lang="en-GB" sz="1200">
              <a:solidFill>
                <a:schemeClr val="tx1"/>
              </a:solidFill>
            </a:endParaRPr>
          </a:p>
          <a:p>
            <a:endParaRPr lang="en-IE"/>
          </a:p>
          <a:p>
            <a:endParaRPr lang="en-IE"/>
          </a:p>
        </p:txBody>
      </p:sp>
      <p:sp>
        <p:nvSpPr>
          <p:cNvPr id="4" name="Slide Number Placeholder 3"/>
          <p:cNvSpPr>
            <a:spLocks noGrp="1"/>
          </p:cNvSpPr>
          <p:nvPr>
            <p:ph type="sldNum" sz="quarter" idx="5"/>
          </p:nvPr>
        </p:nvSpPr>
        <p:spPr/>
        <p:txBody>
          <a:bodyPr/>
          <a:lstStyle/>
          <a:p>
            <a:fld id="{D5362492-417A-FB40-8903-2ED91AF80FC3}" type="slidenum">
              <a:rPr lang="es-ES" smtClean="0"/>
              <a:t>14</a:t>
            </a:fld>
            <a:endParaRPr lang="es-ES"/>
          </a:p>
        </p:txBody>
      </p:sp>
    </p:spTree>
    <p:extLst>
      <p:ext uri="{BB962C8B-B14F-4D97-AF65-F5344CB8AC3E}">
        <p14:creationId xmlns:p14="http://schemas.microsoft.com/office/powerpoint/2010/main" val="413545555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a:p>
            <a:endParaRPr lang="en-GB"/>
          </a:p>
        </p:txBody>
      </p:sp>
      <p:sp>
        <p:nvSpPr>
          <p:cNvPr id="4" name="Slide Number Placeholder 3"/>
          <p:cNvSpPr>
            <a:spLocks noGrp="1"/>
          </p:cNvSpPr>
          <p:nvPr>
            <p:ph type="sldNum" sz="quarter" idx="5"/>
          </p:nvPr>
        </p:nvSpPr>
        <p:spPr/>
        <p:txBody>
          <a:bodyPr/>
          <a:lstStyle/>
          <a:p>
            <a:fld id="{F09294CB-86AB-4A7F-BCE3-23ADD5DF5986}" type="slidenum">
              <a:rPr lang="en-GB" smtClean="0"/>
              <a:t>60</a:t>
            </a:fld>
            <a:endParaRPr lang="en-GB"/>
          </a:p>
        </p:txBody>
      </p:sp>
    </p:spTree>
    <p:extLst>
      <p:ext uri="{BB962C8B-B14F-4D97-AF65-F5344CB8AC3E}">
        <p14:creationId xmlns:p14="http://schemas.microsoft.com/office/powerpoint/2010/main" val="110901665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a:p>
            <a:endParaRPr lang="en-GB"/>
          </a:p>
        </p:txBody>
      </p:sp>
      <p:sp>
        <p:nvSpPr>
          <p:cNvPr id="4" name="Slide Number Placeholder 3"/>
          <p:cNvSpPr>
            <a:spLocks noGrp="1"/>
          </p:cNvSpPr>
          <p:nvPr>
            <p:ph type="sldNum" sz="quarter" idx="5"/>
          </p:nvPr>
        </p:nvSpPr>
        <p:spPr/>
        <p:txBody>
          <a:bodyPr/>
          <a:lstStyle/>
          <a:p>
            <a:fld id="{F09294CB-86AB-4A7F-BCE3-23ADD5DF5986}" type="slidenum">
              <a:rPr lang="en-GB" smtClean="0"/>
              <a:t>61</a:t>
            </a:fld>
            <a:endParaRPr lang="en-GB"/>
          </a:p>
        </p:txBody>
      </p:sp>
    </p:spTree>
    <p:extLst>
      <p:ext uri="{BB962C8B-B14F-4D97-AF65-F5344CB8AC3E}">
        <p14:creationId xmlns:p14="http://schemas.microsoft.com/office/powerpoint/2010/main" val="140091862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81154" indent="-181154">
              <a:buFont typeface="Arial" panose="020B0604020202020204" pitchFamily="34" charset="0"/>
              <a:buChar char="•"/>
            </a:pPr>
            <a:r>
              <a:rPr lang="en-GB" b="1"/>
              <a:t>5 Priority areas</a:t>
            </a:r>
            <a:r>
              <a:rPr lang="en-GB" b="0"/>
              <a:t>:</a:t>
            </a:r>
          </a:p>
          <a:p>
            <a:pPr marL="638354" lvl="1" indent="-181154">
              <a:buFont typeface="Arial" panose="020B0604020202020204" pitchFamily="34" charset="0"/>
              <a:buChar char="•"/>
            </a:pPr>
            <a:r>
              <a:rPr lang="en-GB" b="0"/>
              <a:t>Energy &amp; sustainable development</a:t>
            </a:r>
          </a:p>
          <a:p>
            <a:pPr marL="638354" lvl="1" indent="-181154">
              <a:buFont typeface="Arial" panose="020B0604020202020204" pitchFamily="34" charset="0"/>
              <a:buChar char="•"/>
            </a:pPr>
            <a:r>
              <a:rPr lang="en-GB" b="0"/>
              <a:t>Food &amp; Bioeconomy</a:t>
            </a:r>
          </a:p>
          <a:p>
            <a:pPr marL="638354" lvl="1" indent="-181154">
              <a:buFont typeface="Arial" panose="020B0604020202020204" pitchFamily="34" charset="0"/>
              <a:buChar char="•"/>
            </a:pPr>
            <a:r>
              <a:rPr lang="en-GB" b="0"/>
              <a:t>Health &amp; Life quality</a:t>
            </a:r>
          </a:p>
          <a:p>
            <a:pPr marL="638354" lvl="1" indent="-181154">
              <a:buFont typeface="Arial" panose="020B0604020202020204" pitchFamily="34" charset="0"/>
              <a:buChar char="•"/>
            </a:pPr>
            <a:r>
              <a:rPr lang="en-GB" b="0"/>
              <a:t>Security</a:t>
            </a:r>
          </a:p>
          <a:p>
            <a:pPr marL="638354" lvl="1" indent="-181154">
              <a:buFont typeface="Arial" panose="020B0604020202020204" pitchFamily="34" charset="0"/>
              <a:buChar char="•"/>
            </a:pPr>
            <a:r>
              <a:rPr lang="en-GB" b="0"/>
              <a:t>Transport &amp; mobility</a:t>
            </a:r>
          </a:p>
        </p:txBody>
      </p:sp>
      <p:sp>
        <p:nvSpPr>
          <p:cNvPr id="4" name="Slide Number Placeholder 3"/>
          <p:cNvSpPr>
            <a:spLocks noGrp="1"/>
          </p:cNvSpPr>
          <p:nvPr>
            <p:ph type="sldNum" sz="quarter" idx="5"/>
          </p:nvPr>
        </p:nvSpPr>
        <p:spPr/>
        <p:txBody>
          <a:bodyPr/>
          <a:lstStyle/>
          <a:p>
            <a:fld id="{F09294CB-86AB-4A7F-BCE3-23ADD5DF5986}" type="slidenum">
              <a:rPr lang="en-GB" smtClean="0"/>
              <a:t>62</a:t>
            </a:fld>
            <a:endParaRPr lang="en-GB"/>
          </a:p>
        </p:txBody>
      </p:sp>
    </p:spTree>
    <p:extLst>
      <p:ext uri="{BB962C8B-B14F-4D97-AF65-F5344CB8AC3E}">
        <p14:creationId xmlns:p14="http://schemas.microsoft.com/office/powerpoint/2010/main" val="28791914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5"/>
          </p:nvPr>
        </p:nvSpPr>
        <p:spPr/>
        <p:txBody>
          <a:bodyPr/>
          <a:lstStyle/>
          <a:p>
            <a:fld id="{F09294CB-86AB-4A7F-BCE3-23ADD5DF5986}" type="slidenum">
              <a:rPr lang="en-GB" smtClean="0"/>
              <a:t>63</a:t>
            </a:fld>
            <a:endParaRPr lang="en-GB"/>
          </a:p>
        </p:txBody>
      </p:sp>
    </p:spTree>
    <p:extLst>
      <p:ext uri="{BB962C8B-B14F-4D97-AF65-F5344CB8AC3E}">
        <p14:creationId xmlns:p14="http://schemas.microsoft.com/office/powerpoint/2010/main" val="30546692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GB"/>
          </a:p>
        </p:txBody>
      </p:sp>
      <p:sp>
        <p:nvSpPr>
          <p:cNvPr id="4" name="Foliennummernplatzhalter 3"/>
          <p:cNvSpPr>
            <a:spLocks noGrp="1"/>
          </p:cNvSpPr>
          <p:nvPr>
            <p:ph type="sldNum" sz="quarter" idx="5"/>
          </p:nvPr>
        </p:nvSpPr>
        <p:spPr/>
        <p:txBody>
          <a:bodyPr/>
          <a:lstStyle/>
          <a:p>
            <a:fld id="{F09294CB-86AB-4A7F-BCE3-23ADD5DF5986}" type="slidenum">
              <a:rPr lang="en-GB" smtClean="0"/>
              <a:t>64</a:t>
            </a:fld>
            <a:endParaRPr lang="en-GB"/>
          </a:p>
        </p:txBody>
      </p:sp>
    </p:spTree>
    <p:extLst>
      <p:ext uri="{BB962C8B-B14F-4D97-AF65-F5344CB8AC3E}">
        <p14:creationId xmlns:p14="http://schemas.microsoft.com/office/powerpoint/2010/main" val="292262166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1">
                <a:solidFill>
                  <a:srgbClr val="FF0000"/>
                </a:solidFill>
                <a:latin typeface="Arial Narrow" panose="020B0606020202030204" pitchFamily="34" charset="0"/>
                <a:ea typeface="Arial" panose="020B0604020202020204" pitchFamily="34" charset="0"/>
                <a:cs typeface="Times New Roman" panose="02020603050405020304" pitchFamily="18" charset="0"/>
              </a:rPr>
              <a:t>ADD DATA</a:t>
            </a:r>
            <a:r>
              <a:rPr lang="en-GB" sz="1200" b="1" baseline="0">
                <a:solidFill>
                  <a:srgbClr val="FF0000"/>
                </a:solidFill>
                <a:latin typeface="Arial Narrow" panose="020B0606020202030204" pitchFamily="34" charset="0"/>
                <a:ea typeface="Arial" panose="020B0604020202020204" pitchFamily="34" charset="0"/>
                <a:cs typeface="Times New Roman" panose="02020603050405020304" pitchFamily="18" charset="0"/>
              </a:rPr>
              <a:t> on Korea</a:t>
            </a:r>
            <a:endParaRPr lang="en-GB">
              <a:solidFill>
                <a:srgbClr val="FF0000"/>
              </a:solidFill>
            </a:endParaRPr>
          </a:p>
        </p:txBody>
      </p:sp>
      <p:sp>
        <p:nvSpPr>
          <p:cNvPr id="4" name="Slide Number Placeholder 3"/>
          <p:cNvSpPr>
            <a:spLocks noGrp="1"/>
          </p:cNvSpPr>
          <p:nvPr>
            <p:ph type="sldNum" sz="quarter" idx="10"/>
          </p:nvPr>
        </p:nvSpPr>
        <p:spPr/>
        <p:txBody>
          <a:bodyPr/>
          <a:lstStyle/>
          <a:p>
            <a:fld id="{A1D41F80-DC0B-4FCB-AF9F-879BA8A267B9}" type="slidenum">
              <a:rPr lang="en-GB" smtClean="0"/>
              <a:t>68</a:t>
            </a:fld>
            <a:endParaRPr lang="en-GB"/>
          </a:p>
        </p:txBody>
      </p:sp>
    </p:spTree>
    <p:extLst>
      <p:ext uri="{BB962C8B-B14F-4D97-AF65-F5344CB8AC3E}">
        <p14:creationId xmlns:p14="http://schemas.microsoft.com/office/powerpoint/2010/main" val="81784752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Moreover it shows that R&amp;D expenditure has been growing steadily since 2009 in almost all CCS subsectors (the film, television, radio and photography sector, along with the advertising sector, have been particularly high growth).</a:t>
            </a:r>
          </a:p>
          <a:p>
            <a:r>
              <a:rPr lang="en-US"/>
              <a:t>micro enterprises and SMEs also typically have more constrained resources (in regards to capital, cash flow, and capabilities</a:t>
            </a:r>
          </a:p>
          <a:p>
            <a:r>
              <a:rPr lang="en-US"/>
              <a:t>“de-risking” strategies (e.g. through government-backed loan guarantees), targeted CCS SME finance support (e.g. grants) and government-backed venture capital programmes</a:t>
            </a:r>
          </a:p>
          <a:p>
            <a:endParaRPr lang="en-US"/>
          </a:p>
          <a:p>
            <a:r>
              <a:rPr lang="en-US"/>
              <a:t>This means that advisors or mentors require industry-specific knowledge and “a strong track record of expertise and experience in the particular sub-sector arena of the client”</a:t>
            </a:r>
          </a:p>
          <a:p>
            <a:endParaRPr lang="en-US"/>
          </a:p>
          <a:p>
            <a:r>
              <a:rPr lang="en-US"/>
              <a:t>. Evidence suggests that creative arts and design graduates are more likely than other graduate groups to be self-employed or start their own business (Bloom, 2020[105]), yet there are questions as to the extent to which creative education incorporates enough business skills to support graduates as they enter the work place. Moreover, with much work in CCS comprising of project-based work and temporary </a:t>
            </a:r>
            <a:r>
              <a:rPr lang="en-US" err="1"/>
              <a:t>organisations</a:t>
            </a:r>
            <a:r>
              <a:rPr lang="en-US"/>
              <a:t>, it can be problematic for individuals to gain the necessary skills through on-the-job training (Armstrong and Page, 2015[97]).</a:t>
            </a:r>
            <a:endParaRPr lang="en-GB"/>
          </a:p>
        </p:txBody>
      </p:sp>
      <p:sp>
        <p:nvSpPr>
          <p:cNvPr id="4" name="Slide Number Placeholder 3"/>
          <p:cNvSpPr>
            <a:spLocks noGrp="1"/>
          </p:cNvSpPr>
          <p:nvPr>
            <p:ph type="sldNum" sz="quarter" idx="10"/>
          </p:nvPr>
        </p:nvSpPr>
        <p:spPr/>
        <p:txBody>
          <a:bodyPr/>
          <a:lstStyle/>
          <a:p>
            <a:fld id="{A1D41F80-DC0B-4FCB-AF9F-879BA8A267B9}" type="slidenum">
              <a:rPr lang="en-GB" smtClean="0"/>
              <a:t>69</a:t>
            </a:fld>
            <a:endParaRPr lang="en-GB"/>
          </a:p>
        </p:txBody>
      </p:sp>
    </p:spTree>
    <p:extLst>
      <p:ext uri="{BB962C8B-B14F-4D97-AF65-F5344CB8AC3E}">
        <p14:creationId xmlns:p14="http://schemas.microsoft.com/office/powerpoint/2010/main" val="25840546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BE"/>
              <a:t>SO 1.1.: </a:t>
            </a:r>
            <a:r>
              <a:rPr lang="en-US"/>
              <a:t>The focus of support is therefore on applied research and the uptake of new technologies by firms, public administrations and citizens, particularly in relation to societal challenges such as climate change or health. This support should build on smart </a:t>
            </a:r>
            <a:r>
              <a:rPr lang="en-US" err="1"/>
              <a:t>specialisation</a:t>
            </a:r>
            <a:r>
              <a:rPr lang="en-US"/>
              <a:t> strategies that reflect the strengths and assets of the regions concerned. Stronger emphasis needs to be put on market orientation of research and innovation activities to support industrial transition to higher value added, future oriented activities, including services and primary production as well as value chains. Specific attention needs to be paid to development of capabilities of less developed regions to allow them to move towards higher innovation performance by triggering necessary structural reforms, improving their R&amp;I systems and governance of their innovation eco-systems.</a:t>
            </a:r>
          </a:p>
          <a:p>
            <a:endParaRPr lang="en-US"/>
          </a:p>
          <a:p>
            <a:r>
              <a:rPr lang="en-US"/>
              <a:t>SO 1.3.: Location matters also for SMEs and start-ups, i.e. they develop more easily, and are more likely to scale-up, in urban and advanced regional innovation eco-systems and clusters with a </a:t>
            </a:r>
            <a:r>
              <a:rPr lang="en-US" err="1"/>
              <a:t>favourable</a:t>
            </a:r>
            <a:r>
              <a:rPr lang="en-US"/>
              <a:t> administrative and regulatory environment and access to skilled staff, markets, financial and business support services. To avoid increasing divergence, special attention should thus be paid also to improving the business environment of peripheral, rural, coastal, insular and outermost regions, adapting the approach to take account of the specific challenges and opportunities of those areas.</a:t>
            </a:r>
          </a:p>
          <a:p>
            <a:endParaRPr lang="en-US"/>
          </a:p>
          <a:p>
            <a:r>
              <a:rPr lang="en-US"/>
              <a:t>Regions in industrial transition often have a strong legacy in manufacturing and sophisticated innovation activities in local core industries. They tend to have a pool of </a:t>
            </a:r>
            <a:r>
              <a:rPr lang="en-US" err="1"/>
              <a:t>welltrained</a:t>
            </a:r>
            <a:r>
              <a:rPr lang="en-US"/>
              <a:t> workers in well-established technological and industrial fields and are often home to regional innovation </a:t>
            </a:r>
            <a:r>
              <a:rPr lang="en-US" err="1"/>
              <a:t>centres</a:t>
            </a:r>
            <a:r>
              <a:rPr lang="en-US"/>
              <a:t> in existing industries. However, a key risk of this legacy is </a:t>
            </a:r>
            <a:r>
              <a:rPr lang="en-US" err="1"/>
              <a:t>lockin</a:t>
            </a:r>
            <a:r>
              <a:rPr lang="en-US"/>
              <a:t>. These regions underperform on a range of socio-economic indicators, such as level and growth of productivity and gross domestic product (GDP), or shares of tertiary education. Addressing the challenge of industrial transitions means making better use of existing capabilities in order to successfully </a:t>
            </a:r>
            <a:r>
              <a:rPr lang="en-US" err="1"/>
              <a:t>modernise</a:t>
            </a:r>
            <a:r>
              <a:rPr lang="en-US"/>
              <a:t> and upgrade local economies. Regions in industrial transition have a strong potential to turn opportunities offered by current </a:t>
            </a:r>
            <a:r>
              <a:rPr lang="en-US" err="1"/>
              <a:t>digitalisation</a:t>
            </a:r>
            <a:r>
              <a:rPr lang="en-US"/>
              <a:t>, industry 4.0 and automation into sustainable growth paths.</a:t>
            </a:r>
            <a:endParaRPr lang="en-IE"/>
          </a:p>
        </p:txBody>
      </p:sp>
      <p:sp>
        <p:nvSpPr>
          <p:cNvPr id="4" name="Slide Number Placeholder 3"/>
          <p:cNvSpPr>
            <a:spLocks noGrp="1"/>
          </p:cNvSpPr>
          <p:nvPr>
            <p:ph type="sldNum" sz="quarter" idx="5"/>
          </p:nvPr>
        </p:nvSpPr>
        <p:spPr/>
        <p:txBody>
          <a:bodyPr/>
          <a:lstStyle/>
          <a:p>
            <a:fld id="{D5362492-417A-FB40-8903-2ED91AF80FC3}" type="slidenum">
              <a:rPr lang="es-ES" smtClean="0"/>
              <a:t>15</a:t>
            </a:fld>
            <a:endParaRPr lang="es-ES"/>
          </a:p>
        </p:txBody>
      </p:sp>
    </p:spTree>
    <p:extLst>
      <p:ext uri="{BB962C8B-B14F-4D97-AF65-F5344CB8AC3E}">
        <p14:creationId xmlns:p14="http://schemas.microsoft.com/office/powerpoint/2010/main" val="2094473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An innovation-friendly environment for business needs to be supported thus fostering the transfer of knowledge and innovation, the development of clusters and cooperation with knowledge institutions, and also across borders and sectors in order to ensure the added value of ERDF investments. Providing high quality shared access facilities and a full package of services tailored to match the needs of companies investing in innovation is critical. </a:t>
            </a:r>
          </a:p>
          <a:p>
            <a:endParaRPr lang="en-US"/>
          </a:p>
          <a:p>
            <a:r>
              <a:rPr lang="en-US"/>
              <a:t>Cohesion policy needs to support the life cycle of enterprises from the setting up (business nurseries, support to investment) and during their life addressing threshold effects which may hamper their growth and development capacities, with the aim of increasing their productivity and competitiveness. In parallel, the business environment should be improved by simplifying the regulatory requirements and facilitating access to public funding through one-stop-shop mechanisms.</a:t>
            </a:r>
          </a:p>
          <a:p>
            <a:endParaRPr lang="en-US"/>
          </a:p>
          <a:p>
            <a:r>
              <a:rPr lang="en-US"/>
              <a:t>Support should be targeted and tailored to the specificities and needs of the territories and types of SMEs concerned, preferably in line with the priorities defined within the entrepreneurial discovery process of the relevant smart </a:t>
            </a:r>
            <a:r>
              <a:rPr lang="en-US" err="1"/>
              <a:t>specialisation</a:t>
            </a:r>
            <a:r>
              <a:rPr lang="en-US"/>
              <a:t> strategy.</a:t>
            </a:r>
            <a:endParaRPr lang="en-IE"/>
          </a:p>
        </p:txBody>
      </p:sp>
      <p:sp>
        <p:nvSpPr>
          <p:cNvPr id="4" name="Slide Number Placeholder 3"/>
          <p:cNvSpPr>
            <a:spLocks noGrp="1"/>
          </p:cNvSpPr>
          <p:nvPr>
            <p:ph type="sldNum" sz="quarter" idx="5"/>
          </p:nvPr>
        </p:nvSpPr>
        <p:spPr/>
        <p:txBody>
          <a:bodyPr/>
          <a:lstStyle/>
          <a:p>
            <a:fld id="{D5362492-417A-FB40-8903-2ED91AF80FC3}" type="slidenum">
              <a:rPr lang="es-ES" smtClean="0"/>
              <a:t>16</a:t>
            </a:fld>
            <a:endParaRPr lang="es-ES"/>
          </a:p>
        </p:txBody>
      </p:sp>
    </p:spTree>
    <p:extLst>
      <p:ext uri="{BB962C8B-B14F-4D97-AF65-F5344CB8AC3E}">
        <p14:creationId xmlns:p14="http://schemas.microsoft.com/office/powerpoint/2010/main" val="36719254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E"/>
          </a:p>
        </p:txBody>
      </p:sp>
      <p:sp>
        <p:nvSpPr>
          <p:cNvPr id="4" name="Slide Number Placeholder 3"/>
          <p:cNvSpPr>
            <a:spLocks noGrp="1"/>
          </p:cNvSpPr>
          <p:nvPr>
            <p:ph type="sldNum" sz="quarter" idx="5"/>
          </p:nvPr>
        </p:nvSpPr>
        <p:spPr/>
        <p:txBody>
          <a:bodyPr/>
          <a:lstStyle/>
          <a:p>
            <a:fld id="{D5362492-417A-FB40-8903-2ED91AF80FC3}" type="slidenum">
              <a:rPr lang="es-ES" smtClean="0"/>
              <a:t>19</a:t>
            </a:fld>
            <a:endParaRPr lang="es-ES"/>
          </a:p>
        </p:txBody>
      </p:sp>
    </p:spTree>
    <p:extLst>
      <p:ext uri="{BB962C8B-B14F-4D97-AF65-F5344CB8AC3E}">
        <p14:creationId xmlns:p14="http://schemas.microsoft.com/office/powerpoint/2010/main" val="30608372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07633">
              <a:defRPr/>
            </a:pPr>
            <a:fld id="{6336304E-FDE3-4B4F-A3B7-EBE87F3FA5E2}" type="slidenum">
              <a:rPr lang="en-US">
                <a:solidFill>
                  <a:prstClr val="black"/>
                </a:solidFill>
                <a:latin typeface="Calibri" panose="020F0502020204030204"/>
              </a:rPr>
              <a:pPr defTabSz="907633">
                <a:defRPr/>
              </a:pPr>
              <a:t>24</a:t>
            </a:fld>
            <a:endParaRPr lang="en-US">
              <a:solidFill>
                <a:prstClr val="black"/>
              </a:solidFill>
              <a:latin typeface="Calibri" panose="020F0502020204030204"/>
            </a:endParaRPr>
          </a:p>
        </p:txBody>
      </p:sp>
    </p:spTree>
    <p:extLst>
      <p:ext uri="{BB962C8B-B14F-4D97-AF65-F5344CB8AC3E}">
        <p14:creationId xmlns:p14="http://schemas.microsoft.com/office/powerpoint/2010/main" val="10039034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r-H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762879-5DAC-4545-AA44-308BAF259951}" type="slidenum">
              <a:rPr kumimoji="0" lang="hr-H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hr-H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10567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r-H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D81155-2F86-4C30-BD09-48B48DDAD8D8}" type="slidenum">
              <a:rPr kumimoji="0" lang="hr-H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hr-H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9915630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image" Target="../media/image14.jpeg"/><Relationship Id="rId1" Type="http://schemas.openxmlformats.org/officeDocument/2006/relationships/slideMaster" Target="../slideMasters/slideMaster1.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 Id="rId9" Type="http://schemas.openxmlformats.org/officeDocument/2006/relationships/image" Target="../media/image21.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2.png"/><Relationship Id="rId1" Type="http://schemas.openxmlformats.org/officeDocument/2006/relationships/slideMaster" Target="../slideMasters/slideMaster2.xml"/><Relationship Id="rId6" Type="http://schemas.openxmlformats.org/officeDocument/2006/relationships/image" Target="../media/image28.svg"/><Relationship Id="rId5" Type="http://schemas.openxmlformats.org/officeDocument/2006/relationships/image" Target="../media/image27.png"/><Relationship Id="rId4" Type="http://schemas.openxmlformats.org/officeDocument/2006/relationships/image" Target="../media/image26.sv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30.png"/></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iapositiva de título">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BA918A0-C2AF-FEF7-65EF-937FA903C00F}"/>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Tree>
    <p:extLst>
      <p:ext uri="{BB962C8B-B14F-4D97-AF65-F5344CB8AC3E}">
        <p14:creationId xmlns:p14="http://schemas.microsoft.com/office/powerpoint/2010/main" val="4174545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Diseño personalizado">
    <p:spTree>
      <p:nvGrpSpPr>
        <p:cNvPr id="1" name=""/>
        <p:cNvGrpSpPr/>
        <p:nvPr/>
      </p:nvGrpSpPr>
      <p:grpSpPr>
        <a:xfrm>
          <a:off x="0" y="0"/>
          <a:ext cx="0" cy="0"/>
          <a:chOff x="0" y="0"/>
          <a:chExt cx="0" cy="0"/>
        </a:xfrm>
      </p:grpSpPr>
      <p:pic>
        <p:nvPicPr>
          <p:cNvPr id="3" name="Picture 2" descr="A picture containing background pattern&#10;&#10;Description automatically generated">
            <a:extLst>
              <a:ext uri="{FF2B5EF4-FFF2-40B4-BE49-F238E27FC236}">
                <a16:creationId xmlns:a16="http://schemas.microsoft.com/office/drawing/2014/main" id="{85478383-27D4-C151-9CE0-4FC5BF4036C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66188648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a:xfrm>
            <a:off x="432000" y="6356350"/>
            <a:ext cx="4114800" cy="365125"/>
          </a:xfrm>
          <a:prstGeom prst="rect">
            <a:avLst/>
          </a:prstGeom>
        </p:spPr>
        <p:txBody>
          <a:bodyPr/>
          <a:lstStyle/>
          <a:p>
            <a:r>
              <a:rPr lang="en-US" noProof="0"/>
              <a:t>Add a footer</a:t>
            </a:r>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Tree>
    <p:extLst>
      <p:ext uri="{BB962C8B-B14F-4D97-AF65-F5344CB8AC3E}">
        <p14:creationId xmlns:p14="http://schemas.microsoft.com/office/powerpoint/2010/main" val="1734501631"/>
      </p:ext>
    </p:extLst>
  </p:cSld>
  <p:clrMapOvr>
    <a:masterClrMapping/>
  </p:clrMapOvr>
  <p:transition spd="slow">
    <p:cove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a:xfrm>
            <a:off x="432000" y="6356350"/>
            <a:ext cx="4114800" cy="365125"/>
          </a:xfrm>
          <a:prstGeom prst="rect">
            <a:avLst/>
          </a:prstGeom>
        </p:spPr>
        <p:txBody>
          <a:bodyPr/>
          <a:lstStyle/>
          <a:p>
            <a:r>
              <a:rPr lang="en-US" noProof="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91552186"/>
      </p:ext>
    </p:extLst>
  </p:cSld>
  <p:clrMapOvr>
    <a:masterClrMapping/>
  </p:clrMapOvr>
  <p:transition spd="slow">
    <p:cove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a:xfrm>
            <a:off x="432000" y="6356350"/>
            <a:ext cx="4114800" cy="365125"/>
          </a:xfrm>
          <a:prstGeom prst="rect">
            <a:avLst/>
          </a:prstGeom>
        </p:spPr>
        <p:txBody>
          <a:bodyPr/>
          <a:lstStyle/>
          <a:p>
            <a:r>
              <a:rPr lang="en-US" noProof="0"/>
              <a:t>Add a footer</a:t>
            </a:r>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transition spd="slow">
    <p:cove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a:xfrm>
            <a:off x="432000" y="6356350"/>
            <a:ext cx="4114800" cy="365125"/>
          </a:xfrm>
          <a:prstGeom prst="rect">
            <a:avLst/>
          </a:prstGeom>
        </p:spPr>
        <p:txBody>
          <a:bodyPr/>
          <a:lstStyle/>
          <a:p>
            <a:r>
              <a:rPr lang="en-US" noProof="0"/>
              <a:t>Add a footer</a:t>
            </a:r>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transition spd="slow">
    <p:cove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a:t>Click to edit presentation title</a:t>
            </a:r>
            <a:endParaRPr lang="en-ZA"/>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Tree>
    <p:extLst>
      <p:ext uri="{BB962C8B-B14F-4D97-AF65-F5344CB8AC3E}">
        <p14:creationId xmlns:p14="http://schemas.microsoft.com/office/powerpoint/2010/main" val="1956151255"/>
      </p:ext>
    </p:extLst>
  </p:cSld>
  <p:clrMapOvr>
    <a:masterClrMapping/>
  </p:clrMapOvr>
  <p:transition spd="slow">
    <p:cove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a:xfrm>
            <a:off x="432000" y="6356350"/>
            <a:ext cx="4114800" cy="365125"/>
          </a:xfrm>
          <a:prstGeom prst="rect">
            <a:avLst/>
          </a:prstGeom>
        </p:spPr>
        <p:txBody>
          <a:bodyPr/>
          <a:lstStyle/>
          <a:p>
            <a:r>
              <a:rPr lang="en-US" noProof="0"/>
              <a:t>Add a footer</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Tree>
    <p:extLst>
      <p:ext uri="{BB962C8B-B14F-4D97-AF65-F5344CB8AC3E}">
        <p14:creationId xmlns:p14="http://schemas.microsoft.com/office/powerpoint/2010/main" val="3710841164"/>
      </p:ext>
    </p:extLst>
  </p:cSld>
  <p:clrMapOvr>
    <a:masterClrMapping/>
  </p:clrMapOvr>
  <p:transition spd="slow">
    <p:cove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a:xfrm>
            <a:off x="432000" y="6356350"/>
            <a:ext cx="4114800" cy="365125"/>
          </a:xfrm>
          <a:prstGeom prst="rect">
            <a:avLst/>
          </a:prstGeom>
        </p:spPr>
        <p:txBody>
          <a:bodyPr/>
          <a:lstStyle/>
          <a:p>
            <a:r>
              <a:rPr lang="en-US" noProof="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Tree>
    <p:extLst>
      <p:ext uri="{BB962C8B-B14F-4D97-AF65-F5344CB8AC3E}">
        <p14:creationId xmlns:p14="http://schemas.microsoft.com/office/powerpoint/2010/main" val="1505855276"/>
      </p:ext>
    </p:extLst>
  </p:cSld>
  <p:clrMapOvr>
    <a:masterClrMapping/>
  </p:clrMapOvr>
  <p:transition spd="slow">
    <p:cove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a:xfrm>
            <a:off x="432000" y="6356350"/>
            <a:ext cx="4114800" cy="365125"/>
          </a:xfrm>
          <a:prstGeom prst="rect">
            <a:avLst/>
          </a:prstGeom>
        </p:spPr>
        <p:txBody>
          <a:bodyPr/>
          <a:lstStyle/>
          <a:p>
            <a:r>
              <a:rPr lang="en-US" noProof="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a:t>Click to edit Master text styles</a:t>
            </a:r>
          </a:p>
        </p:txBody>
      </p:sp>
    </p:spTree>
    <p:extLst>
      <p:ext uri="{BB962C8B-B14F-4D97-AF65-F5344CB8AC3E}">
        <p14:creationId xmlns:p14="http://schemas.microsoft.com/office/powerpoint/2010/main" val="1322567401"/>
      </p:ext>
    </p:extLst>
  </p:cSld>
  <p:clrMapOvr>
    <a:masterClrMapping/>
  </p:clrMapOvr>
  <p:transition spd="slow">
    <p:cove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a:xfrm>
            <a:off x="432000" y="6356350"/>
            <a:ext cx="4114800" cy="365125"/>
          </a:xfrm>
          <a:prstGeom prst="rect">
            <a:avLst/>
          </a:prstGeom>
        </p:spPr>
        <p:txBody>
          <a:bodyPr/>
          <a:lstStyle/>
          <a:p>
            <a:r>
              <a:rPr lang="en-US" noProof="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Tree>
    <p:extLst>
      <p:ext uri="{BB962C8B-B14F-4D97-AF65-F5344CB8AC3E}">
        <p14:creationId xmlns:p14="http://schemas.microsoft.com/office/powerpoint/2010/main" val="1139767039"/>
      </p:ext>
    </p:extLst>
  </p:cSld>
  <p:clrMapOvr>
    <a:masterClrMapping/>
  </p:clrMapOvr>
  <p:transition spd="slow">
    <p:cove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only" type="titleOnly">
  <p:cSld name="2_Title only">
    <p:spTree>
      <p:nvGrpSpPr>
        <p:cNvPr id="1" name="Shape 25"/>
        <p:cNvGrpSpPr/>
        <p:nvPr/>
      </p:nvGrpSpPr>
      <p:grpSpPr>
        <a:xfrm>
          <a:off x="0" y="0"/>
          <a:ext cx="0" cy="0"/>
          <a:chOff x="0" y="0"/>
          <a:chExt cx="0" cy="0"/>
        </a:xfrm>
      </p:grpSpPr>
      <p:sp>
        <p:nvSpPr>
          <p:cNvPr id="26" name="Google Shape;26;p6"/>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lgn="r"/>
            <a:fld id="{00000000-1234-1234-1234-123412341234}" type="slidenum">
              <a:rPr lang="en" smtClean="0"/>
              <a:pPr algn="r"/>
              <a:t>‹#›</a:t>
            </a:fld>
            <a:endParaRPr lang="en"/>
          </a:p>
        </p:txBody>
      </p:sp>
      <p:sp>
        <p:nvSpPr>
          <p:cNvPr id="27" name="Google Shape;27;p6"/>
          <p:cNvSpPr txBox="1">
            <a:spLocks noGrp="1"/>
          </p:cNvSpPr>
          <p:nvPr>
            <p:ph type="title"/>
          </p:nvPr>
        </p:nvSpPr>
        <p:spPr>
          <a:xfrm>
            <a:off x="609600" y="548633"/>
            <a:ext cx="10972800" cy="6420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000000"/>
              </a:buClr>
              <a:buSzPts val="1800"/>
              <a:buFont typeface="Fira Sans"/>
              <a:buNone/>
              <a:defRPr sz="2400" b="1">
                <a:solidFill>
                  <a:srgbClr val="000000"/>
                </a:solidFill>
                <a:latin typeface="Fira Sans"/>
                <a:ea typeface="Fira Sans"/>
                <a:cs typeface="Fira Sans"/>
                <a:sym typeface="Fira Sans"/>
              </a:defRPr>
            </a:lvl1pPr>
            <a:lvl2pPr lvl="1" algn="ctr" rtl="0">
              <a:spcBef>
                <a:spcPts val="0"/>
              </a:spcBef>
              <a:spcAft>
                <a:spcPts val="0"/>
              </a:spcAft>
              <a:buClr>
                <a:srgbClr val="000000"/>
              </a:buClr>
              <a:buSzPts val="1800"/>
              <a:buFont typeface="Fira Sans"/>
              <a:buNone/>
              <a:defRPr sz="2400" b="1">
                <a:solidFill>
                  <a:srgbClr val="000000"/>
                </a:solidFill>
                <a:latin typeface="Fira Sans"/>
                <a:ea typeface="Fira Sans"/>
                <a:cs typeface="Fira Sans"/>
                <a:sym typeface="Fira Sans"/>
              </a:defRPr>
            </a:lvl2pPr>
            <a:lvl3pPr lvl="2" algn="ctr" rtl="0">
              <a:spcBef>
                <a:spcPts val="0"/>
              </a:spcBef>
              <a:spcAft>
                <a:spcPts val="0"/>
              </a:spcAft>
              <a:buClr>
                <a:srgbClr val="000000"/>
              </a:buClr>
              <a:buSzPts val="1800"/>
              <a:buFont typeface="Fira Sans"/>
              <a:buNone/>
              <a:defRPr sz="2400" b="1">
                <a:solidFill>
                  <a:srgbClr val="000000"/>
                </a:solidFill>
                <a:latin typeface="Fira Sans"/>
                <a:ea typeface="Fira Sans"/>
                <a:cs typeface="Fira Sans"/>
                <a:sym typeface="Fira Sans"/>
              </a:defRPr>
            </a:lvl3pPr>
            <a:lvl4pPr lvl="3" algn="ctr" rtl="0">
              <a:spcBef>
                <a:spcPts val="0"/>
              </a:spcBef>
              <a:spcAft>
                <a:spcPts val="0"/>
              </a:spcAft>
              <a:buClr>
                <a:srgbClr val="000000"/>
              </a:buClr>
              <a:buSzPts val="1800"/>
              <a:buFont typeface="Fira Sans"/>
              <a:buNone/>
              <a:defRPr sz="2400" b="1">
                <a:solidFill>
                  <a:srgbClr val="000000"/>
                </a:solidFill>
                <a:latin typeface="Fira Sans"/>
                <a:ea typeface="Fira Sans"/>
                <a:cs typeface="Fira Sans"/>
                <a:sym typeface="Fira Sans"/>
              </a:defRPr>
            </a:lvl4pPr>
            <a:lvl5pPr lvl="4" algn="ctr" rtl="0">
              <a:spcBef>
                <a:spcPts val="0"/>
              </a:spcBef>
              <a:spcAft>
                <a:spcPts val="0"/>
              </a:spcAft>
              <a:buClr>
                <a:srgbClr val="000000"/>
              </a:buClr>
              <a:buSzPts val="1800"/>
              <a:buFont typeface="Fira Sans"/>
              <a:buNone/>
              <a:defRPr sz="2400" b="1">
                <a:solidFill>
                  <a:srgbClr val="000000"/>
                </a:solidFill>
                <a:latin typeface="Fira Sans"/>
                <a:ea typeface="Fira Sans"/>
                <a:cs typeface="Fira Sans"/>
                <a:sym typeface="Fira Sans"/>
              </a:defRPr>
            </a:lvl5pPr>
            <a:lvl6pPr lvl="5" algn="ctr" rtl="0">
              <a:spcBef>
                <a:spcPts val="0"/>
              </a:spcBef>
              <a:spcAft>
                <a:spcPts val="0"/>
              </a:spcAft>
              <a:buClr>
                <a:srgbClr val="000000"/>
              </a:buClr>
              <a:buSzPts val="1800"/>
              <a:buFont typeface="Fira Sans"/>
              <a:buNone/>
              <a:defRPr sz="2400" b="1">
                <a:solidFill>
                  <a:srgbClr val="000000"/>
                </a:solidFill>
                <a:latin typeface="Fira Sans"/>
                <a:ea typeface="Fira Sans"/>
                <a:cs typeface="Fira Sans"/>
                <a:sym typeface="Fira Sans"/>
              </a:defRPr>
            </a:lvl6pPr>
            <a:lvl7pPr lvl="6" algn="ctr" rtl="0">
              <a:spcBef>
                <a:spcPts val="0"/>
              </a:spcBef>
              <a:spcAft>
                <a:spcPts val="0"/>
              </a:spcAft>
              <a:buClr>
                <a:srgbClr val="000000"/>
              </a:buClr>
              <a:buSzPts val="1800"/>
              <a:buFont typeface="Fira Sans"/>
              <a:buNone/>
              <a:defRPr sz="2400" b="1">
                <a:solidFill>
                  <a:srgbClr val="000000"/>
                </a:solidFill>
                <a:latin typeface="Fira Sans"/>
                <a:ea typeface="Fira Sans"/>
                <a:cs typeface="Fira Sans"/>
                <a:sym typeface="Fira Sans"/>
              </a:defRPr>
            </a:lvl7pPr>
            <a:lvl8pPr lvl="7" algn="ctr" rtl="0">
              <a:spcBef>
                <a:spcPts val="0"/>
              </a:spcBef>
              <a:spcAft>
                <a:spcPts val="0"/>
              </a:spcAft>
              <a:buClr>
                <a:srgbClr val="000000"/>
              </a:buClr>
              <a:buSzPts val="1800"/>
              <a:buFont typeface="Fira Sans"/>
              <a:buNone/>
              <a:defRPr sz="2400" b="1">
                <a:solidFill>
                  <a:srgbClr val="000000"/>
                </a:solidFill>
                <a:latin typeface="Fira Sans"/>
                <a:ea typeface="Fira Sans"/>
                <a:cs typeface="Fira Sans"/>
                <a:sym typeface="Fira Sans"/>
              </a:defRPr>
            </a:lvl8pPr>
            <a:lvl9pPr lvl="8" algn="ctr" rtl="0">
              <a:spcBef>
                <a:spcPts val="0"/>
              </a:spcBef>
              <a:spcAft>
                <a:spcPts val="0"/>
              </a:spcAft>
              <a:buClr>
                <a:srgbClr val="000000"/>
              </a:buClr>
              <a:buSzPts val="1800"/>
              <a:buFont typeface="Fira Sans"/>
              <a:buNone/>
              <a:defRPr sz="2400" b="1">
                <a:solidFill>
                  <a:srgbClr val="000000"/>
                </a:solidFill>
                <a:latin typeface="Fira Sans"/>
                <a:ea typeface="Fira Sans"/>
                <a:cs typeface="Fira Sans"/>
                <a:sym typeface="Fira Sans"/>
              </a:defRPr>
            </a:lvl9pPr>
          </a:lstStyle>
          <a:p>
            <a:endParaRPr/>
          </a:p>
        </p:txBody>
      </p:sp>
    </p:spTree>
    <p:extLst>
      <p:ext uri="{BB962C8B-B14F-4D97-AF65-F5344CB8AC3E}">
        <p14:creationId xmlns:p14="http://schemas.microsoft.com/office/powerpoint/2010/main" val="379428765"/>
      </p:ext>
    </p:extLst>
  </p:cSld>
  <p:clrMapOvr>
    <a:masterClrMapping/>
  </p:clrMapOvr>
  <p:transition spd="slow">
    <p:cove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_Título y objetos">
    <p:spTree>
      <p:nvGrpSpPr>
        <p:cNvPr id="1" name=""/>
        <p:cNvGrpSpPr/>
        <p:nvPr/>
      </p:nvGrpSpPr>
      <p:grpSpPr>
        <a:xfrm>
          <a:off x="0" y="0"/>
          <a:ext cx="0" cy="0"/>
          <a:chOff x="0" y="0"/>
          <a:chExt cx="0" cy="0"/>
        </a:xfrm>
      </p:grpSpPr>
      <p:pic>
        <p:nvPicPr>
          <p:cNvPr id="3" name="Picture 2" descr="A picture containing background pattern&#10;&#10;Description automatically generated">
            <a:extLst>
              <a:ext uri="{FF2B5EF4-FFF2-40B4-BE49-F238E27FC236}">
                <a16:creationId xmlns:a16="http://schemas.microsoft.com/office/drawing/2014/main" id="{0BFDBC5E-89BA-E1C7-4361-3B3AB4B7363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532DF3D7-93B0-C1B9-BA79-FC18234D9A24}"/>
              </a:ext>
            </a:extLst>
          </p:cNvPr>
          <p:cNvSpPr>
            <a:spLocks noGrp="1"/>
          </p:cNvSpPr>
          <p:nvPr>
            <p:ph type="title" hasCustomPrompt="1"/>
          </p:nvPr>
        </p:nvSpPr>
        <p:spPr>
          <a:xfrm>
            <a:off x="838200" y="365125"/>
            <a:ext cx="9626601" cy="1289504"/>
          </a:xfrm>
          <a:prstGeom prst="rect">
            <a:avLst/>
          </a:prstGeom>
        </p:spPr>
        <p:txBody>
          <a:bodyPr/>
          <a:lstStyle>
            <a:lvl1pPr>
              <a:defRPr b="1">
                <a:solidFill>
                  <a:schemeClr val="bg1"/>
                </a:solidFill>
                <a:latin typeface="Montserrat" pitchFamily="2" charset="77"/>
                <a:cs typeface="Arial" panose="020B0604020202020204" pitchFamily="34" charset="0"/>
              </a:defRPr>
            </a:lvl1pPr>
          </a:lstStyle>
          <a:p>
            <a:r>
              <a:rPr lang="es-ES" err="1"/>
              <a:t>Title</a:t>
            </a:r>
            <a:r>
              <a:rPr lang="es-ES"/>
              <a:t> of </a:t>
            </a:r>
            <a:r>
              <a:rPr lang="es-ES" err="1"/>
              <a:t>the</a:t>
            </a:r>
            <a:r>
              <a:rPr lang="es-ES"/>
              <a:t> </a:t>
            </a:r>
            <a:r>
              <a:rPr lang="es-ES" err="1"/>
              <a:t>session</a:t>
            </a:r>
            <a:r>
              <a:rPr lang="es-ES"/>
              <a:t> / panel</a:t>
            </a:r>
          </a:p>
        </p:txBody>
      </p:sp>
      <p:sp>
        <p:nvSpPr>
          <p:cNvPr id="5" name="Marcador de texto 4">
            <a:extLst>
              <a:ext uri="{FF2B5EF4-FFF2-40B4-BE49-F238E27FC236}">
                <a16:creationId xmlns:a16="http://schemas.microsoft.com/office/drawing/2014/main" id="{DF2B2D0F-0E89-32B0-3240-E6EE6B3A1B66}"/>
              </a:ext>
            </a:extLst>
          </p:cNvPr>
          <p:cNvSpPr>
            <a:spLocks noGrp="1"/>
          </p:cNvSpPr>
          <p:nvPr>
            <p:ph type="body" sz="quarter" idx="13" hasCustomPrompt="1"/>
          </p:nvPr>
        </p:nvSpPr>
        <p:spPr>
          <a:xfrm>
            <a:off x="1101271" y="2660347"/>
            <a:ext cx="9989457" cy="1138689"/>
          </a:xfrm>
          <a:prstGeom prst="rect">
            <a:avLst/>
          </a:prstGeom>
        </p:spPr>
        <p:txBody>
          <a:bodyPr anchor="ctr" anchorCtr="0">
            <a:normAutofit/>
          </a:bodyPr>
          <a:lstStyle>
            <a:lvl1pPr marL="0" indent="0" algn="ctr">
              <a:buNone/>
              <a:defRPr sz="5400" b="1">
                <a:solidFill>
                  <a:srgbClr val="104B6B"/>
                </a:solidFill>
                <a:latin typeface="Montserrat" pitchFamily="2" charset="77"/>
                <a:cs typeface="Arial" panose="020B0604020202020204" pitchFamily="34" charset="0"/>
              </a:defRPr>
            </a:lvl1pPr>
          </a:lstStyle>
          <a:p>
            <a:r>
              <a:rPr lang="es-ES"/>
              <a:t>Speaker </a:t>
            </a:r>
            <a:r>
              <a:rPr lang="es-ES" err="1"/>
              <a:t>name</a:t>
            </a:r>
            <a:endParaRPr lang="es-ES"/>
          </a:p>
        </p:txBody>
      </p:sp>
      <p:sp>
        <p:nvSpPr>
          <p:cNvPr id="6" name="Marcador de texto 4">
            <a:extLst>
              <a:ext uri="{FF2B5EF4-FFF2-40B4-BE49-F238E27FC236}">
                <a16:creationId xmlns:a16="http://schemas.microsoft.com/office/drawing/2014/main" id="{BB33DEF2-E13B-4A81-1177-DA6BBFABAD7C}"/>
              </a:ext>
            </a:extLst>
          </p:cNvPr>
          <p:cNvSpPr>
            <a:spLocks noGrp="1"/>
          </p:cNvSpPr>
          <p:nvPr>
            <p:ph type="body" sz="quarter" idx="14" hasCustomPrompt="1"/>
          </p:nvPr>
        </p:nvSpPr>
        <p:spPr>
          <a:xfrm>
            <a:off x="1101271" y="3799036"/>
            <a:ext cx="9989457" cy="1138689"/>
          </a:xfrm>
          <a:prstGeom prst="rect">
            <a:avLst/>
          </a:prstGeom>
        </p:spPr>
        <p:txBody>
          <a:bodyPr anchor="ctr" anchorCtr="0">
            <a:normAutofit/>
          </a:bodyPr>
          <a:lstStyle>
            <a:lvl1pPr marL="0" indent="0" algn="ctr">
              <a:buNone/>
              <a:defRPr sz="4800" b="0">
                <a:solidFill>
                  <a:srgbClr val="104B6B"/>
                </a:solidFill>
                <a:latin typeface="Montserrat" pitchFamily="2" charset="77"/>
                <a:cs typeface="Arial" panose="020B0604020202020204" pitchFamily="34" charset="0"/>
              </a:defRPr>
            </a:lvl1pPr>
          </a:lstStyle>
          <a:p>
            <a:r>
              <a:rPr lang="es-ES"/>
              <a:t>Speaker </a:t>
            </a:r>
            <a:r>
              <a:rPr lang="es-ES" err="1"/>
              <a:t>title</a:t>
            </a:r>
            <a:endParaRPr lang="es-ES"/>
          </a:p>
        </p:txBody>
      </p:sp>
    </p:spTree>
    <p:extLst>
      <p:ext uri="{BB962C8B-B14F-4D97-AF65-F5344CB8AC3E}">
        <p14:creationId xmlns:p14="http://schemas.microsoft.com/office/powerpoint/2010/main" val="274085855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524000" y="1122363"/>
            <a:ext cx="9144000" cy="2387600"/>
          </a:xfrm>
        </p:spPr>
        <p:txBody>
          <a:bodyPr anchor="b"/>
          <a:lstStyle>
            <a:lvl1pPr algn="ctr">
              <a:defRPr sz="6000"/>
            </a:lvl1pPr>
          </a:lstStyle>
          <a:p>
            <a:r>
              <a:rPr lang="ru-RU"/>
              <a:t>Образец заголовка</a:t>
            </a:r>
            <a:endParaRPr lang="ru-UA"/>
          </a:p>
        </p:txBody>
      </p:sp>
      <p:sp>
        <p:nvSpPr>
          <p:cNvPr id="3" name="Подзаголовок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endParaRPr lang="ru-UA"/>
          </a:p>
        </p:txBody>
      </p:sp>
      <p:sp>
        <p:nvSpPr>
          <p:cNvPr id="4" name="Дата 3">
            <a:extLst>
              <a:ext uri="{FF2B5EF4-FFF2-40B4-BE49-F238E27FC236}">
                <a16:creationId xmlns:a16="http://schemas.microsoft.com/office/drawing/2014/main" id="{DD2BCFF7-DB71-4501-81BB-AD13B08502CC}"/>
              </a:ext>
            </a:extLst>
          </p:cNvPr>
          <p:cNvSpPr>
            <a:spLocks noGrp="1"/>
          </p:cNvSpPr>
          <p:nvPr>
            <p:ph type="dt" sz="half" idx="10"/>
          </p:nvPr>
        </p:nvSpPr>
        <p:spPr/>
        <p:txBody>
          <a:bodyPr/>
          <a:lstStyle>
            <a:lvl1pPr>
              <a:defRPr/>
            </a:lvl1pPr>
          </a:lstStyle>
          <a:p>
            <a:pPr>
              <a:defRPr/>
            </a:pPr>
            <a:fld id="{36A90BA9-155F-446E-876C-C59DCC5FD22D}" type="datetimeFigureOut">
              <a:rPr lang="LID4096"/>
              <a:pPr>
                <a:defRPr/>
              </a:pPr>
              <a:t>12/06/2022</a:t>
            </a:fld>
            <a:endParaRPr lang="ru-UA"/>
          </a:p>
        </p:txBody>
      </p:sp>
      <p:sp>
        <p:nvSpPr>
          <p:cNvPr id="5" name="Нижний колонтитул 4">
            <a:extLst>
              <a:ext uri="{FF2B5EF4-FFF2-40B4-BE49-F238E27FC236}">
                <a16:creationId xmlns:a16="http://schemas.microsoft.com/office/drawing/2014/main" id="{1379B414-EFCB-4A71-9D27-295CBABDCAAC}"/>
              </a:ext>
            </a:extLst>
          </p:cNvPr>
          <p:cNvSpPr>
            <a:spLocks noGrp="1"/>
          </p:cNvSpPr>
          <p:nvPr>
            <p:ph type="ftr" sz="quarter" idx="11"/>
          </p:nvPr>
        </p:nvSpPr>
        <p:spPr/>
        <p:txBody>
          <a:bodyPr/>
          <a:lstStyle>
            <a:lvl1pPr>
              <a:defRPr/>
            </a:lvl1pPr>
          </a:lstStyle>
          <a:p>
            <a:pPr>
              <a:defRPr/>
            </a:pPr>
            <a:endParaRPr lang="ru-UA"/>
          </a:p>
        </p:txBody>
      </p:sp>
      <p:sp>
        <p:nvSpPr>
          <p:cNvPr id="6" name="Номер слайда 5">
            <a:extLst>
              <a:ext uri="{FF2B5EF4-FFF2-40B4-BE49-F238E27FC236}">
                <a16:creationId xmlns:a16="http://schemas.microsoft.com/office/drawing/2014/main" id="{DC09C899-D2C7-4C64-A55D-7638112DF045}"/>
              </a:ext>
            </a:extLst>
          </p:cNvPr>
          <p:cNvSpPr>
            <a:spLocks noGrp="1"/>
          </p:cNvSpPr>
          <p:nvPr>
            <p:ph type="sldNum" sz="quarter" idx="12"/>
          </p:nvPr>
        </p:nvSpPr>
        <p:spPr/>
        <p:txBody>
          <a:bodyPr/>
          <a:lstStyle>
            <a:lvl1pPr>
              <a:defRPr/>
            </a:lvl1pPr>
          </a:lstStyle>
          <a:p>
            <a:pPr>
              <a:defRPr/>
            </a:pPr>
            <a:fld id="{1E25372F-791E-452E-90B1-E82C17167509}" type="slidenum">
              <a:rPr lang="ru-UA"/>
              <a:pPr>
                <a:defRPr/>
              </a:pPr>
              <a:t>‹#›</a:t>
            </a:fld>
            <a:endParaRPr lang="ru-UA"/>
          </a:p>
        </p:txBody>
      </p:sp>
    </p:spTree>
    <p:extLst>
      <p:ext uri="{BB962C8B-B14F-4D97-AF65-F5344CB8AC3E}">
        <p14:creationId xmlns:p14="http://schemas.microsoft.com/office/powerpoint/2010/main" val="1479815008"/>
      </p:ext>
    </p:extLst>
  </p:cSld>
  <p:clrMapOvr>
    <a:masterClrMapping/>
  </p:clrMapOvr>
  <p:transition spd="slow">
    <p:cove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Título y objetos">
    <p:spTree>
      <p:nvGrpSpPr>
        <p:cNvPr id="1" name=""/>
        <p:cNvGrpSpPr/>
        <p:nvPr/>
      </p:nvGrpSpPr>
      <p:grpSpPr>
        <a:xfrm>
          <a:off x="0" y="0"/>
          <a:ext cx="0" cy="0"/>
          <a:chOff x="0" y="0"/>
          <a:chExt cx="0" cy="0"/>
        </a:xfrm>
      </p:grpSpPr>
      <p:pic>
        <p:nvPicPr>
          <p:cNvPr id="2" name="Picture 1" descr="A picture containing background pattern&#10;&#10;Description automatically generated">
            <a:extLst>
              <a:ext uri="{FF2B5EF4-FFF2-40B4-BE49-F238E27FC236}">
                <a16:creationId xmlns:a16="http://schemas.microsoft.com/office/drawing/2014/main" id="{20645D31-1E99-7F51-7124-273731A72C1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 name="Título 1">
            <a:extLst>
              <a:ext uri="{FF2B5EF4-FFF2-40B4-BE49-F238E27FC236}">
                <a16:creationId xmlns:a16="http://schemas.microsoft.com/office/drawing/2014/main" id="{B88AC821-7CA9-7960-C927-F5D9C64CBE6A}"/>
              </a:ext>
            </a:extLst>
          </p:cNvPr>
          <p:cNvSpPr>
            <a:spLocks noGrp="1"/>
          </p:cNvSpPr>
          <p:nvPr>
            <p:ph type="title" hasCustomPrompt="1"/>
          </p:nvPr>
        </p:nvSpPr>
        <p:spPr>
          <a:xfrm>
            <a:off x="838200" y="365125"/>
            <a:ext cx="9626601" cy="1289504"/>
          </a:xfrm>
          <a:prstGeom prst="rect">
            <a:avLst/>
          </a:prstGeom>
        </p:spPr>
        <p:txBody>
          <a:bodyPr/>
          <a:lstStyle>
            <a:lvl1pPr>
              <a:defRPr b="1">
                <a:solidFill>
                  <a:schemeClr val="bg1"/>
                </a:solidFill>
                <a:latin typeface="Montserrat" pitchFamily="2" charset="77"/>
                <a:cs typeface="Arial" panose="020B0604020202020204" pitchFamily="34" charset="0"/>
              </a:defRPr>
            </a:lvl1pPr>
          </a:lstStyle>
          <a:p>
            <a:r>
              <a:rPr lang="es-ES" err="1"/>
              <a:t>Title</a:t>
            </a:r>
            <a:r>
              <a:rPr lang="es-ES"/>
              <a:t> of </a:t>
            </a:r>
            <a:r>
              <a:rPr lang="es-ES" err="1"/>
              <a:t>the</a:t>
            </a:r>
            <a:r>
              <a:rPr lang="es-ES"/>
              <a:t> </a:t>
            </a:r>
            <a:r>
              <a:rPr lang="es-ES" err="1"/>
              <a:t>session</a:t>
            </a:r>
            <a:r>
              <a:rPr lang="es-ES"/>
              <a:t> / panel</a:t>
            </a:r>
          </a:p>
        </p:txBody>
      </p:sp>
      <p:sp>
        <p:nvSpPr>
          <p:cNvPr id="7" name="Marcador de texto 4">
            <a:extLst>
              <a:ext uri="{FF2B5EF4-FFF2-40B4-BE49-F238E27FC236}">
                <a16:creationId xmlns:a16="http://schemas.microsoft.com/office/drawing/2014/main" id="{CC20A092-C85E-3BAA-03F2-04A0D640074E}"/>
              </a:ext>
            </a:extLst>
          </p:cNvPr>
          <p:cNvSpPr>
            <a:spLocks noGrp="1"/>
          </p:cNvSpPr>
          <p:nvPr>
            <p:ph type="body" sz="quarter" idx="14" hasCustomPrompt="1"/>
          </p:nvPr>
        </p:nvSpPr>
        <p:spPr>
          <a:xfrm>
            <a:off x="838200" y="2587551"/>
            <a:ext cx="4749800" cy="2779580"/>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
        <p:nvSpPr>
          <p:cNvPr id="8" name="Marcador de posición de imagen 3">
            <a:extLst>
              <a:ext uri="{FF2B5EF4-FFF2-40B4-BE49-F238E27FC236}">
                <a16:creationId xmlns:a16="http://schemas.microsoft.com/office/drawing/2014/main" id="{15C959F8-AEAF-9948-B0DF-B936CA88455F}"/>
              </a:ext>
            </a:extLst>
          </p:cNvPr>
          <p:cNvSpPr>
            <a:spLocks noGrp="1"/>
          </p:cNvSpPr>
          <p:nvPr>
            <p:ph type="pic" sz="quarter" idx="15" hasCustomPrompt="1"/>
          </p:nvPr>
        </p:nvSpPr>
        <p:spPr>
          <a:xfrm>
            <a:off x="5791200" y="2587549"/>
            <a:ext cx="5472113" cy="2779581"/>
          </a:xfrm>
          <a:prstGeom prst="rect">
            <a:avLst/>
          </a:prstGeom>
        </p:spPr>
        <p:txBody>
          <a:bodyPr/>
          <a:lstStyle>
            <a:lvl1pPr>
              <a:defRPr>
                <a:latin typeface="Montserrat" pitchFamily="2" charset="77"/>
                <a:cs typeface="Arial" panose="020B0604020202020204" pitchFamily="34" charset="0"/>
              </a:defRPr>
            </a:lvl1pPr>
          </a:lstStyle>
          <a:p>
            <a:r>
              <a:rPr lang="es-ES" err="1"/>
              <a:t>Image</a:t>
            </a:r>
            <a:endParaRPr lang="es-ES"/>
          </a:p>
        </p:txBody>
      </p:sp>
      <p:sp>
        <p:nvSpPr>
          <p:cNvPr id="9" name="Snip Single Corner of Rectangle 8">
            <a:extLst>
              <a:ext uri="{FF2B5EF4-FFF2-40B4-BE49-F238E27FC236}">
                <a16:creationId xmlns:a16="http://schemas.microsoft.com/office/drawing/2014/main" id="{FDCE8335-C65E-F75B-933D-C80A89318BDE}"/>
              </a:ext>
            </a:extLst>
          </p:cNvPr>
          <p:cNvSpPr/>
          <p:nvPr userDrawn="1"/>
        </p:nvSpPr>
        <p:spPr>
          <a:xfrm flipH="1" flipV="1">
            <a:off x="5625548" y="1889206"/>
            <a:ext cx="6566451" cy="535939"/>
          </a:xfrm>
          <a:prstGeom prst="snip1Rect">
            <a:avLst/>
          </a:prstGeom>
          <a:solidFill>
            <a:srgbClr val="0053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Marcador de texto 4">
            <a:extLst>
              <a:ext uri="{FF2B5EF4-FFF2-40B4-BE49-F238E27FC236}">
                <a16:creationId xmlns:a16="http://schemas.microsoft.com/office/drawing/2014/main" id="{70730E1C-3431-750E-88C2-B332EF62335F}"/>
              </a:ext>
            </a:extLst>
          </p:cNvPr>
          <p:cNvSpPr>
            <a:spLocks noGrp="1"/>
          </p:cNvSpPr>
          <p:nvPr>
            <p:ph type="body" sz="quarter" idx="16" hasCustomPrompt="1"/>
          </p:nvPr>
        </p:nvSpPr>
        <p:spPr>
          <a:xfrm>
            <a:off x="5832927" y="2001915"/>
            <a:ext cx="6046077" cy="347286"/>
          </a:xfrm>
          <a:prstGeom prst="rect">
            <a:avLst/>
          </a:prstGeom>
        </p:spPr>
        <p:txBody>
          <a:bodyPr anchor="ctr" anchorCtr="0">
            <a:normAutofit/>
          </a:bodyPr>
          <a:lstStyle>
            <a:lvl1pPr marL="0" indent="0" algn="l">
              <a:buNone/>
              <a:defRPr sz="2000" b="1">
                <a:solidFill>
                  <a:schemeClr val="bg1"/>
                </a:solidFill>
                <a:latin typeface="Montserrat" pitchFamily="2" charset="77"/>
                <a:cs typeface="Arial" panose="020B0604020202020204" pitchFamily="34" charset="0"/>
              </a:defRPr>
            </a:lvl1pPr>
          </a:lstStyle>
          <a:p>
            <a:r>
              <a:rPr lang="es-ES"/>
              <a:t>Speaker </a:t>
            </a:r>
            <a:r>
              <a:rPr lang="es-ES" err="1"/>
              <a:t>name</a:t>
            </a:r>
            <a:endParaRPr lang="es-ES"/>
          </a:p>
        </p:txBody>
      </p:sp>
    </p:spTree>
    <p:extLst>
      <p:ext uri="{BB962C8B-B14F-4D97-AF65-F5344CB8AC3E}">
        <p14:creationId xmlns:p14="http://schemas.microsoft.com/office/powerpoint/2010/main" val="35548282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_Título y objetos">
    <p:spTree>
      <p:nvGrpSpPr>
        <p:cNvPr id="1" name=""/>
        <p:cNvGrpSpPr/>
        <p:nvPr/>
      </p:nvGrpSpPr>
      <p:grpSpPr>
        <a:xfrm>
          <a:off x="0" y="0"/>
          <a:ext cx="0" cy="0"/>
          <a:chOff x="0" y="0"/>
          <a:chExt cx="0" cy="0"/>
        </a:xfrm>
      </p:grpSpPr>
      <p:pic>
        <p:nvPicPr>
          <p:cNvPr id="3" name="Picture 2" descr="A picture containing background pattern&#10;&#10;Description automatically generated">
            <a:extLst>
              <a:ext uri="{FF2B5EF4-FFF2-40B4-BE49-F238E27FC236}">
                <a16:creationId xmlns:a16="http://schemas.microsoft.com/office/drawing/2014/main" id="{1956F9F4-9F49-86EB-7C22-D28340C1F5B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7159F44E-5C65-13FB-058F-CFC02D9F5E96}"/>
              </a:ext>
            </a:extLst>
          </p:cNvPr>
          <p:cNvSpPr>
            <a:spLocks noGrp="1"/>
          </p:cNvSpPr>
          <p:nvPr>
            <p:ph type="title" hasCustomPrompt="1"/>
          </p:nvPr>
        </p:nvSpPr>
        <p:spPr>
          <a:xfrm>
            <a:off x="838200" y="365125"/>
            <a:ext cx="9626601" cy="1289504"/>
          </a:xfrm>
          <a:prstGeom prst="rect">
            <a:avLst/>
          </a:prstGeom>
        </p:spPr>
        <p:txBody>
          <a:bodyPr/>
          <a:lstStyle>
            <a:lvl1pPr>
              <a:defRPr b="1">
                <a:solidFill>
                  <a:schemeClr val="bg1"/>
                </a:solidFill>
                <a:latin typeface="Montserrat" pitchFamily="2" charset="77"/>
                <a:cs typeface="Arial" panose="020B0604020202020204" pitchFamily="34" charset="0"/>
              </a:defRPr>
            </a:lvl1pPr>
          </a:lstStyle>
          <a:p>
            <a:r>
              <a:rPr lang="es-ES" err="1"/>
              <a:t>Title</a:t>
            </a:r>
            <a:r>
              <a:rPr lang="es-ES"/>
              <a:t> of </a:t>
            </a:r>
            <a:r>
              <a:rPr lang="es-ES" err="1"/>
              <a:t>the</a:t>
            </a:r>
            <a:r>
              <a:rPr lang="es-ES"/>
              <a:t> </a:t>
            </a:r>
            <a:r>
              <a:rPr lang="es-ES" err="1"/>
              <a:t>session</a:t>
            </a:r>
            <a:r>
              <a:rPr lang="es-ES"/>
              <a:t> / panel</a:t>
            </a:r>
          </a:p>
        </p:txBody>
      </p:sp>
      <p:sp>
        <p:nvSpPr>
          <p:cNvPr id="6" name="Snip Single Corner of Rectangle 5">
            <a:extLst>
              <a:ext uri="{FF2B5EF4-FFF2-40B4-BE49-F238E27FC236}">
                <a16:creationId xmlns:a16="http://schemas.microsoft.com/office/drawing/2014/main" id="{89355B1B-E6E0-A953-D664-1CDE43E7ECBA}"/>
              </a:ext>
            </a:extLst>
          </p:cNvPr>
          <p:cNvSpPr/>
          <p:nvPr userDrawn="1"/>
        </p:nvSpPr>
        <p:spPr>
          <a:xfrm flipH="1" flipV="1">
            <a:off x="5625548" y="1889206"/>
            <a:ext cx="6566451" cy="535939"/>
          </a:xfrm>
          <a:prstGeom prst="snip1Rect">
            <a:avLst/>
          </a:prstGeom>
          <a:solidFill>
            <a:srgbClr val="0053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Marcador de texto 4">
            <a:extLst>
              <a:ext uri="{FF2B5EF4-FFF2-40B4-BE49-F238E27FC236}">
                <a16:creationId xmlns:a16="http://schemas.microsoft.com/office/drawing/2014/main" id="{D217B0D9-C919-F059-07C7-F808741D1BEB}"/>
              </a:ext>
            </a:extLst>
          </p:cNvPr>
          <p:cNvSpPr>
            <a:spLocks noGrp="1"/>
          </p:cNvSpPr>
          <p:nvPr>
            <p:ph type="body" sz="quarter" idx="16" hasCustomPrompt="1"/>
          </p:nvPr>
        </p:nvSpPr>
        <p:spPr>
          <a:xfrm>
            <a:off x="5832927" y="2001915"/>
            <a:ext cx="6046077" cy="347286"/>
          </a:xfrm>
          <a:prstGeom prst="rect">
            <a:avLst/>
          </a:prstGeom>
        </p:spPr>
        <p:txBody>
          <a:bodyPr anchor="ctr" anchorCtr="0">
            <a:normAutofit/>
          </a:bodyPr>
          <a:lstStyle>
            <a:lvl1pPr marL="0" indent="0" algn="l">
              <a:buNone/>
              <a:defRPr sz="2000" b="1">
                <a:solidFill>
                  <a:schemeClr val="bg1"/>
                </a:solidFill>
                <a:latin typeface="Montserrat" pitchFamily="2" charset="77"/>
                <a:cs typeface="Arial" panose="020B0604020202020204" pitchFamily="34" charset="0"/>
              </a:defRPr>
            </a:lvl1pPr>
          </a:lstStyle>
          <a:p>
            <a:r>
              <a:rPr lang="es-ES"/>
              <a:t>Speaker </a:t>
            </a:r>
            <a:r>
              <a:rPr lang="es-ES" err="1"/>
              <a:t>name</a:t>
            </a:r>
            <a:endParaRPr lang="es-ES"/>
          </a:p>
        </p:txBody>
      </p:sp>
      <p:sp>
        <p:nvSpPr>
          <p:cNvPr id="11" name="Marcador de contenido 2">
            <a:extLst>
              <a:ext uri="{FF2B5EF4-FFF2-40B4-BE49-F238E27FC236}">
                <a16:creationId xmlns:a16="http://schemas.microsoft.com/office/drawing/2014/main" id="{2DEC559F-350F-354E-5BED-F7FB8A19218B}"/>
              </a:ext>
            </a:extLst>
          </p:cNvPr>
          <p:cNvSpPr>
            <a:spLocks noGrp="1"/>
          </p:cNvSpPr>
          <p:nvPr>
            <p:ph idx="1" hasCustomPrompt="1"/>
          </p:nvPr>
        </p:nvSpPr>
        <p:spPr>
          <a:xfrm>
            <a:off x="838200" y="2585545"/>
            <a:ext cx="10425113" cy="2851159"/>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a:t>Text
Text
Text</a:t>
            </a:r>
          </a:p>
        </p:txBody>
      </p:sp>
    </p:spTree>
    <p:extLst>
      <p:ext uri="{BB962C8B-B14F-4D97-AF65-F5344CB8AC3E}">
        <p14:creationId xmlns:p14="http://schemas.microsoft.com/office/powerpoint/2010/main" val="4493167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_Título y objetos">
    <p:spTree>
      <p:nvGrpSpPr>
        <p:cNvPr id="1" name=""/>
        <p:cNvGrpSpPr/>
        <p:nvPr/>
      </p:nvGrpSpPr>
      <p:grpSpPr>
        <a:xfrm>
          <a:off x="0" y="0"/>
          <a:ext cx="0" cy="0"/>
          <a:chOff x="0" y="0"/>
          <a:chExt cx="0" cy="0"/>
        </a:xfrm>
      </p:grpSpPr>
      <p:pic>
        <p:nvPicPr>
          <p:cNvPr id="3" name="Picture 2" descr="Background pattern&#10;&#10;Description automatically generated">
            <a:extLst>
              <a:ext uri="{FF2B5EF4-FFF2-40B4-BE49-F238E27FC236}">
                <a16:creationId xmlns:a16="http://schemas.microsoft.com/office/drawing/2014/main" id="{3F94FC77-BA6B-C285-38C3-FBC74F5EBE2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E53F5528-373B-E96C-38A4-0FFD2B3DE9CE}"/>
              </a:ext>
            </a:extLst>
          </p:cNvPr>
          <p:cNvSpPr>
            <a:spLocks noGrp="1"/>
          </p:cNvSpPr>
          <p:nvPr>
            <p:ph type="title" hasCustomPrompt="1"/>
          </p:nvPr>
        </p:nvSpPr>
        <p:spPr>
          <a:xfrm>
            <a:off x="831850" y="2002631"/>
            <a:ext cx="10515600" cy="2852737"/>
          </a:xfrm>
          <a:prstGeom prst="rect">
            <a:avLst/>
          </a:prstGeom>
        </p:spPr>
        <p:txBody>
          <a:bodyPr anchor="ctr" anchorCtr="0">
            <a:normAutofit/>
          </a:bodyPr>
          <a:lstStyle>
            <a:lvl1pPr algn="ctr">
              <a:defRPr sz="6000" b="1">
                <a:solidFill>
                  <a:schemeClr val="bg1"/>
                </a:solidFill>
                <a:latin typeface="Montserrat" pitchFamily="2" charset="77"/>
                <a:cs typeface="Arial" panose="020B0604020202020204" pitchFamily="34" charset="0"/>
              </a:defRPr>
            </a:lvl1pPr>
          </a:lstStyle>
          <a:p>
            <a:r>
              <a:rPr lang="es-ES"/>
              <a:t>“</a:t>
            </a:r>
            <a:r>
              <a:rPr lang="es-ES" err="1"/>
              <a:t>Quote</a:t>
            </a:r>
            <a:r>
              <a:rPr lang="es-ES"/>
              <a:t>”</a:t>
            </a:r>
          </a:p>
        </p:txBody>
      </p:sp>
    </p:spTree>
    <p:extLst>
      <p:ext uri="{BB962C8B-B14F-4D97-AF65-F5344CB8AC3E}">
        <p14:creationId xmlns:p14="http://schemas.microsoft.com/office/powerpoint/2010/main" val="20839839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Encabezado de sección">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2123C74E-EC4E-A11D-D0FF-706516B157F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ítulo 1">
            <a:extLst>
              <a:ext uri="{FF2B5EF4-FFF2-40B4-BE49-F238E27FC236}">
                <a16:creationId xmlns:a16="http://schemas.microsoft.com/office/drawing/2014/main" id="{6128B29F-B0B3-5C47-A513-E1DAFAEB32AE}"/>
              </a:ext>
            </a:extLst>
          </p:cNvPr>
          <p:cNvSpPr>
            <a:spLocks noGrp="1"/>
          </p:cNvSpPr>
          <p:nvPr>
            <p:ph type="title" hasCustomPrompt="1"/>
          </p:nvPr>
        </p:nvSpPr>
        <p:spPr>
          <a:xfrm>
            <a:off x="831850" y="2002631"/>
            <a:ext cx="10515600" cy="2852737"/>
          </a:xfrm>
          <a:prstGeom prst="rect">
            <a:avLst/>
          </a:prstGeom>
        </p:spPr>
        <p:txBody>
          <a:bodyPr anchor="ctr" anchorCtr="0">
            <a:normAutofit/>
          </a:bodyPr>
          <a:lstStyle>
            <a:lvl1pPr algn="ctr">
              <a:defRPr sz="6000" b="1">
                <a:solidFill>
                  <a:schemeClr val="bg1"/>
                </a:solidFill>
                <a:latin typeface="Montserrat" pitchFamily="2" charset="77"/>
                <a:cs typeface="Arial" panose="020B0604020202020204" pitchFamily="34" charset="0"/>
              </a:defRPr>
            </a:lvl1pPr>
          </a:lstStyle>
          <a:p>
            <a:r>
              <a:rPr lang="es-ES"/>
              <a:t>“</a:t>
            </a:r>
            <a:r>
              <a:rPr lang="es-ES" err="1"/>
              <a:t>Quote</a:t>
            </a:r>
            <a:r>
              <a:rPr lang="es-ES"/>
              <a:t>”</a:t>
            </a:r>
          </a:p>
        </p:txBody>
      </p:sp>
    </p:spTree>
    <p:extLst>
      <p:ext uri="{BB962C8B-B14F-4D97-AF65-F5344CB8AC3E}">
        <p14:creationId xmlns:p14="http://schemas.microsoft.com/office/powerpoint/2010/main" val="58080983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Diseño personalizado">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68291A5-CFD4-F1AD-27EE-F0953CE27D5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 name="Marcador de texto 4">
            <a:extLst>
              <a:ext uri="{FF2B5EF4-FFF2-40B4-BE49-F238E27FC236}">
                <a16:creationId xmlns:a16="http://schemas.microsoft.com/office/drawing/2014/main" id="{300447C1-3D84-A342-8122-DC5DF7C5D086}"/>
              </a:ext>
            </a:extLst>
          </p:cNvPr>
          <p:cNvSpPr>
            <a:spLocks noGrp="1"/>
          </p:cNvSpPr>
          <p:nvPr>
            <p:ph type="body" sz="quarter" idx="13" hasCustomPrompt="1"/>
          </p:nvPr>
        </p:nvSpPr>
        <p:spPr>
          <a:xfrm>
            <a:off x="6440214" y="1769854"/>
            <a:ext cx="4749800" cy="1131001"/>
          </a:xfrm>
          <a:prstGeom prst="rect">
            <a:avLst/>
          </a:prstGeom>
        </p:spPr>
        <p:txBody>
          <a:bodyPr>
            <a:normAutofit/>
          </a:bodyPr>
          <a:lstStyle>
            <a:lvl1pPr marL="0" indent="0">
              <a:buNone/>
              <a:defRPr sz="2000">
                <a:solidFill>
                  <a:schemeClr val="bg1"/>
                </a:solidFill>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
        <p:nvSpPr>
          <p:cNvPr id="4" name="Marcador de texto 4">
            <a:extLst>
              <a:ext uri="{FF2B5EF4-FFF2-40B4-BE49-F238E27FC236}">
                <a16:creationId xmlns:a16="http://schemas.microsoft.com/office/drawing/2014/main" id="{D1583F46-FD36-3F4E-98C5-9D26356BB439}"/>
              </a:ext>
            </a:extLst>
          </p:cNvPr>
          <p:cNvSpPr>
            <a:spLocks noGrp="1"/>
          </p:cNvSpPr>
          <p:nvPr>
            <p:ph type="body" sz="quarter" idx="14" hasCustomPrompt="1"/>
          </p:nvPr>
        </p:nvSpPr>
        <p:spPr>
          <a:xfrm>
            <a:off x="6440214" y="3115178"/>
            <a:ext cx="4749800" cy="1131001"/>
          </a:xfrm>
          <a:prstGeom prst="rect">
            <a:avLst/>
          </a:prstGeom>
        </p:spPr>
        <p:txBody>
          <a:bodyPr>
            <a:normAutofit/>
          </a:bodyPr>
          <a:lstStyle>
            <a:lvl1pPr marL="0" indent="0">
              <a:buNone/>
              <a:defRPr sz="2000">
                <a:solidFill>
                  <a:schemeClr val="bg1"/>
                </a:solidFill>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
        <p:nvSpPr>
          <p:cNvPr id="5" name="Marcador de texto 4">
            <a:extLst>
              <a:ext uri="{FF2B5EF4-FFF2-40B4-BE49-F238E27FC236}">
                <a16:creationId xmlns:a16="http://schemas.microsoft.com/office/drawing/2014/main" id="{6036FD5E-36C8-7E4A-A23B-487F9150A94F}"/>
              </a:ext>
            </a:extLst>
          </p:cNvPr>
          <p:cNvSpPr>
            <a:spLocks noGrp="1"/>
          </p:cNvSpPr>
          <p:nvPr>
            <p:ph type="body" sz="quarter" idx="15" hasCustomPrompt="1"/>
          </p:nvPr>
        </p:nvSpPr>
        <p:spPr>
          <a:xfrm>
            <a:off x="6440214" y="4449992"/>
            <a:ext cx="4749800" cy="1131001"/>
          </a:xfrm>
          <a:prstGeom prst="rect">
            <a:avLst/>
          </a:prstGeom>
        </p:spPr>
        <p:txBody>
          <a:bodyPr>
            <a:normAutofit/>
          </a:bodyPr>
          <a:lstStyle>
            <a:lvl1pPr marL="0" indent="0">
              <a:buNone/>
              <a:defRPr sz="2000">
                <a:solidFill>
                  <a:schemeClr val="bg1"/>
                </a:solidFill>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Tree>
    <p:extLst>
      <p:ext uri="{BB962C8B-B14F-4D97-AF65-F5344CB8AC3E}">
        <p14:creationId xmlns:p14="http://schemas.microsoft.com/office/powerpoint/2010/main" val="24278267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0_Título y objetos">
    <p:spTree>
      <p:nvGrpSpPr>
        <p:cNvPr id="1" name=""/>
        <p:cNvGrpSpPr/>
        <p:nvPr/>
      </p:nvGrpSpPr>
      <p:grpSpPr>
        <a:xfrm>
          <a:off x="0" y="0"/>
          <a:ext cx="0" cy="0"/>
          <a:chOff x="0" y="0"/>
          <a:chExt cx="0" cy="0"/>
        </a:xfrm>
      </p:grpSpPr>
      <p:pic>
        <p:nvPicPr>
          <p:cNvPr id="4" name="Picture 3" descr="A picture containing text, electronics, display, computer&#10;&#10;Description automatically generated">
            <a:extLst>
              <a:ext uri="{FF2B5EF4-FFF2-40B4-BE49-F238E27FC236}">
                <a16:creationId xmlns:a16="http://schemas.microsoft.com/office/drawing/2014/main" id="{965CEB58-D3ED-69CC-441B-80837613218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52837282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Diseño personalizado">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73CFEDE8-38BF-CE4F-BBAD-AFFED0A0AD30}"/>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Tree>
    <p:extLst>
      <p:ext uri="{BB962C8B-B14F-4D97-AF65-F5344CB8AC3E}">
        <p14:creationId xmlns:p14="http://schemas.microsoft.com/office/powerpoint/2010/main" val="3495488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Diseño personalizado">
    <p:spTree>
      <p:nvGrpSpPr>
        <p:cNvPr id="1" name=""/>
        <p:cNvGrpSpPr/>
        <p:nvPr/>
      </p:nvGrpSpPr>
      <p:grpSpPr>
        <a:xfrm>
          <a:off x="0" y="0"/>
          <a:ext cx="0" cy="0"/>
          <a:chOff x="0" y="0"/>
          <a:chExt cx="0" cy="0"/>
        </a:xfrm>
      </p:grpSpPr>
      <p:pic>
        <p:nvPicPr>
          <p:cNvPr id="4" name="Picture 3" descr="A picture containing text, electronics, display, computer&#10;&#10;Description automatically generated">
            <a:extLst>
              <a:ext uri="{FF2B5EF4-FFF2-40B4-BE49-F238E27FC236}">
                <a16:creationId xmlns:a16="http://schemas.microsoft.com/office/drawing/2014/main" id="{736345D6-A278-154B-CBF5-E4ADFAE8805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5987983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seño personalizado">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73CFEDE8-38BF-CE4F-BBAD-AFFED0A0AD30}"/>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Tree>
    <p:extLst>
      <p:ext uri="{BB962C8B-B14F-4D97-AF65-F5344CB8AC3E}">
        <p14:creationId xmlns:p14="http://schemas.microsoft.com/office/powerpoint/2010/main" val="3495488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Diseño personalizado">
    <p:spTree>
      <p:nvGrpSpPr>
        <p:cNvPr id="1" name=""/>
        <p:cNvGrpSpPr/>
        <p:nvPr/>
      </p:nvGrpSpPr>
      <p:grpSpPr>
        <a:xfrm>
          <a:off x="0" y="0"/>
          <a:ext cx="0" cy="0"/>
          <a:chOff x="0" y="0"/>
          <a:chExt cx="0" cy="0"/>
        </a:xfrm>
      </p:grpSpPr>
      <p:pic>
        <p:nvPicPr>
          <p:cNvPr id="3" name="Picture 2" descr="Shape, background pattern&#10;&#10;Description automatically generated">
            <a:extLst>
              <a:ext uri="{FF2B5EF4-FFF2-40B4-BE49-F238E27FC236}">
                <a16:creationId xmlns:a16="http://schemas.microsoft.com/office/drawing/2014/main" id="{C6509D39-E042-4817-6CF4-EC7203880B6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84556A8D-09FC-4F1E-61BE-40A9E5FE9DD9}"/>
              </a:ext>
            </a:extLst>
          </p:cNvPr>
          <p:cNvSpPr>
            <a:spLocks noGrp="1"/>
          </p:cNvSpPr>
          <p:nvPr>
            <p:ph type="title" hasCustomPrompt="1"/>
          </p:nvPr>
        </p:nvSpPr>
        <p:spPr>
          <a:xfrm>
            <a:off x="932793" y="396086"/>
            <a:ext cx="9626601" cy="1325563"/>
          </a:xfrm>
          <a:prstGeom prst="rect">
            <a:avLst/>
          </a:prstGeom>
        </p:spPr>
        <p:txBody>
          <a:bodyPr/>
          <a:lstStyle>
            <a:lvl1pPr>
              <a:defRPr b="1">
                <a:solidFill>
                  <a:srgbClr val="104B6B"/>
                </a:solidFill>
                <a:latin typeface="Montserrat" pitchFamily="2" charset="77"/>
                <a:cs typeface="Arial" panose="020B0604020202020204" pitchFamily="34" charset="0"/>
              </a:defRPr>
            </a:lvl1pPr>
          </a:lstStyle>
          <a:p>
            <a:r>
              <a:rPr lang="es-ES" err="1"/>
              <a:t>Title</a:t>
            </a:r>
            <a:endParaRPr lang="es-ES"/>
          </a:p>
        </p:txBody>
      </p:sp>
      <p:sp>
        <p:nvSpPr>
          <p:cNvPr id="5" name="Marcador de contenido 2">
            <a:extLst>
              <a:ext uri="{FF2B5EF4-FFF2-40B4-BE49-F238E27FC236}">
                <a16:creationId xmlns:a16="http://schemas.microsoft.com/office/drawing/2014/main" id="{3D9DD385-5B84-5B99-FE40-E3CE865DB4A7}"/>
              </a:ext>
            </a:extLst>
          </p:cNvPr>
          <p:cNvSpPr>
            <a:spLocks noGrp="1"/>
          </p:cNvSpPr>
          <p:nvPr>
            <p:ph idx="1" hasCustomPrompt="1"/>
          </p:nvPr>
        </p:nvSpPr>
        <p:spPr>
          <a:xfrm>
            <a:off x="932793" y="1721648"/>
            <a:ext cx="9989457" cy="3547235"/>
          </a:xfrm>
          <a:prstGeom prst="rect">
            <a:avLst/>
          </a:prstGeom>
        </p:spPr>
        <p:txBody>
          <a:bodyPr>
            <a:normAutofit/>
          </a:bodyPr>
          <a:lstStyle>
            <a:lvl1pPr>
              <a:defRPr sz="3200">
                <a:latin typeface="Montserrat" pitchFamily="2" charset="77"/>
                <a:cs typeface="Arial" panose="020B0604020202020204" pitchFamily="34" charset="0"/>
              </a:defRPr>
            </a:lvl1pPr>
          </a:lstStyle>
          <a:p>
            <a:r>
              <a:rPr lang="es-ES"/>
              <a:t>Text
Text
Text</a:t>
            </a:r>
          </a:p>
        </p:txBody>
      </p:sp>
    </p:spTree>
    <p:extLst>
      <p:ext uri="{BB962C8B-B14F-4D97-AF65-F5344CB8AC3E}">
        <p14:creationId xmlns:p14="http://schemas.microsoft.com/office/powerpoint/2010/main" val="342878112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Título y objetos">
    <p:spTree>
      <p:nvGrpSpPr>
        <p:cNvPr id="1" name=""/>
        <p:cNvGrpSpPr/>
        <p:nvPr/>
      </p:nvGrpSpPr>
      <p:grpSpPr>
        <a:xfrm>
          <a:off x="0" y="0"/>
          <a:ext cx="0" cy="0"/>
          <a:chOff x="0" y="0"/>
          <a:chExt cx="0" cy="0"/>
        </a:xfrm>
      </p:grpSpPr>
      <p:pic>
        <p:nvPicPr>
          <p:cNvPr id="4" name="Picture 3" descr="Shape, background pattern&#10;&#10;Description automatically generated">
            <a:extLst>
              <a:ext uri="{FF2B5EF4-FFF2-40B4-BE49-F238E27FC236}">
                <a16:creationId xmlns:a16="http://schemas.microsoft.com/office/drawing/2014/main" id="{9032153A-65DC-BCC7-E7F0-4AE1FC710F9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Marcador de contenido 2">
            <a:extLst>
              <a:ext uri="{FF2B5EF4-FFF2-40B4-BE49-F238E27FC236}">
                <a16:creationId xmlns:a16="http://schemas.microsoft.com/office/drawing/2014/main" id="{302964C7-D0BF-2118-C1B3-5665608CC2A8}"/>
              </a:ext>
            </a:extLst>
          </p:cNvPr>
          <p:cNvSpPr>
            <a:spLocks noGrp="1"/>
          </p:cNvSpPr>
          <p:nvPr>
            <p:ph idx="1" hasCustomPrompt="1"/>
          </p:nvPr>
        </p:nvSpPr>
        <p:spPr>
          <a:xfrm>
            <a:off x="932793" y="863226"/>
            <a:ext cx="9989457" cy="4474087"/>
          </a:xfrm>
          <a:prstGeom prst="rect">
            <a:avLst/>
          </a:prstGeom>
        </p:spPr>
        <p:txBody>
          <a:bodyPr>
            <a:normAutofit/>
          </a:bodyPr>
          <a:lstStyle>
            <a:lvl1pPr>
              <a:defRPr sz="3200">
                <a:latin typeface="Montserrat" pitchFamily="2" charset="77"/>
                <a:cs typeface="Arial" panose="020B0604020202020204" pitchFamily="34" charset="0"/>
              </a:defRPr>
            </a:lvl1pPr>
          </a:lstStyle>
          <a:p>
            <a:r>
              <a:rPr lang="es-ES"/>
              <a:t>Text
Text
Text</a:t>
            </a:r>
          </a:p>
        </p:txBody>
      </p:sp>
    </p:spTree>
    <p:extLst>
      <p:ext uri="{BB962C8B-B14F-4D97-AF65-F5344CB8AC3E}">
        <p14:creationId xmlns:p14="http://schemas.microsoft.com/office/powerpoint/2010/main" val="20063946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_Título y objetos">
    <p:spTree>
      <p:nvGrpSpPr>
        <p:cNvPr id="1" name=""/>
        <p:cNvGrpSpPr/>
        <p:nvPr/>
      </p:nvGrpSpPr>
      <p:grpSpPr>
        <a:xfrm>
          <a:off x="0" y="0"/>
          <a:ext cx="0" cy="0"/>
          <a:chOff x="0" y="0"/>
          <a:chExt cx="0" cy="0"/>
        </a:xfrm>
      </p:grpSpPr>
      <p:pic>
        <p:nvPicPr>
          <p:cNvPr id="2" name="Picture 1" descr="Shape, background pattern&#10;&#10;Description automatically generated">
            <a:extLst>
              <a:ext uri="{FF2B5EF4-FFF2-40B4-BE49-F238E27FC236}">
                <a16:creationId xmlns:a16="http://schemas.microsoft.com/office/drawing/2014/main" id="{D94CCB7E-CA22-28E8-93FD-1C0F4D4958F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163771A4-FF6A-D5E8-E776-81091C037B6D}"/>
              </a:ext>
            </a:extLst>
          </p:cNvPr>
          <p:cNvSpPr>
            <a:spLocks noGrp="1"/>
          </p:cNvSpPr>
          <p:nvPr>
            <p:ph type="title" hasCustomPrompt="1"/>
          </p:nvPr>
        </p:nvSpPr>
        <p:spPr>
          <a:xfrm>
            <a:off x="932793" y="863226"/>
            <a:ext cx="9626601" cy="1325563"/>
          </a:xfrm>
          <a:prstGeom prst="rect">
            <a:avLst/>
          </a:prstGeom>
        </p:spPr>
        <p:txBody>
          <a:bodyPr/>
          <a:lstStyle>
            <a:lvl1pPr>
              <a:defRPr b="1">
                <a:solidFill>
                  <a:srgbClr val="104B6B"/>
                </a:solidFill>
                <a:latin typeface="Montserrat" pitchFamily="2" charset="77"/>
                <a:cs typeface="Arial" panose="020B0604020202020204" pitchFamily="34" charset="0"/>
              </a:defRPr>
            </a:lvl1pPr>
          </a:lstStyle>
          <a:p>
            <a:r>
              <a:rPr lang="es-ES" err="1"/>
              <a:t>Title</a:t>
            </a:r>
            <a:endParaRPr lang="es-ES"/>
          </a:p>
        </p:txBody>
      </p:sp>
      <p:sp>
        <p:nvSpPr>
          <p:cNvPr id="6" name="Marcador de texto 4">
            <a:extLst>
              <a:ext uri="{FF2B5EF4-FFF2-40B4-BE49-F238E27FC236}">
                <a16:creationId xmlns:a16="http://schemas.microsoft.com/office/drawing/2014/main" id="{420A46EE-92AA-96BA-69E5-CCA337341B3C}"/>
              </a:ext>
            </a:extLst>
          </p:cNvPr>
          <p:cNvSpPr>
            <a:spLocks noGrp="1"/>
          </p:cNvSpPr>
          <p:nvPr>
            <p:ph type="body" sz="quarter" idx="13" hasCustomPrompt="1"/>
          </p:nvPr>
        </p:nvSpPr>
        <p:spPr>
          <a:xfrm>
            <a:off x="932793" y="2188789"/>
            <a:ext cx="9990138" cy="3214687"/>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Tree>
    <p:extLst>
      <p:ext uri="{BB962C8B-B14F-4D97-AF65-F5344CB8AC3E}">
        <p14:creationId xmlns:p14="http://schemas.microsoft.com/office/powerpoint/2010/main" val="331481297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4_Título y objetos">
    <p:spTree>
      <p:nvGrpSpPr>
        <p:cNvPr id="1" name=""/>
        <p:cNvGrpSpPr/>
        <p:nvPr/>
      </p:nvGrpSpPr>
      <p:grpSpPr>
        <a:xfrm>
          <a:off x="0" y="0"/>
          <a:ext cx="0" cy="0"/>
          <a:chOff x="0" y="0"/>
          <a:chExt cx="0" cy="0"/>
        </a:xfrm>
      </p:grpSpPr>
      <p:sp>
        <p:nvSpPr>
          <p:cNvPr id="7" name="Marcador de número de diapositiva 5">
            <a:extLst>
              <a:ext uri="{FF2B5EF4-FFF2-40B4-BE49-F238E27FC236}">
                <a16:creationId xmlns:a16="http://schemas.microsoft.com/office/drawing/2014/main" id="{D69D2993-FC8C-A54F-ADA0-8B6496E8EEA8}"/>
              </a:ext>
            </a:extLst>
          </p:cNvPr>
          <p:cNvSpPr>
            <a:spLocks noGrp="1"/>
          </p:cNvSpPr>
          <p:nvPr>
            <p:ph type="sldNum" sz="quarter" idx="12"/>
          </p:nvPr>
        </p:nvSpPr>
        <p:spPr>
          <a:xfrm>
            <a:off x="10827657" y="70609"/>
            <a:ext cx="1135744" cy="792617"/>
          </a:xfrm>
        </p:spPr>
        <p:txBody>
          <a:bodyPr/>
          <a:lstStyle>
            <a:lvl1pPr>
              <a:defRPr sz="2000" b="1">
                <a:solidFill>
                  <a:srgbClr val="104B6B"/>
                </a:solidFill>
                <a:latin typeface="Montserrat" pitchFamily="2" charset="77"/>
                <a:cs typeface="Arial" panose="020B0604020202020204" pitchFamily="34" charset="0"/>
              </a:defRPr>
            </a:lvl1pPr>
          </a:lstStyle>
          <a:p>
            <a:fld id="{E3E75784-4F64-F642-9E4D-6F3D4B78B493}" type="slidenum">
              <a:rPr lang="es-ES" smtClean="0"/>
              <a:pPr/>
              <a:t>‹#›</a:t>
            </a:fld>
            <a:endParaRPr lang="es-ES"/>
          </a:p>
        </p:txBody>
      </p:sp>
      <p:pic>
        <p:nvPicPr>
          <p:cNvPr id="2" name="Picture 1" descr="Shape, background pattern&#10;&#10;Description automatically generated">
            <a:extLst>
              <a:ext uri="{FF2B5EF4-FFF2-40B4-BE49-F238E27FC236}">
                <a16:creationId xmlns:a16="http://schemas.microsoft.com/office/drawing/2014/main" id="{7CFA2767-34A5-A387-6313-CDEB97550BC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087CED93-D350-1C4F-2362-76906504A7EE}"/>
              </a:ext>
            </a:extLst>
          </p:cNvPr>
          <p:cNvSpPr>
            <a:spLocks noGrp="1"/>
          </p:cNvSpPr>
          <p:nvPr>
            <p:ph type="title" hasCustomPrompt="1"/>
          </p:nvPr>
        </p:nvSpPr>
        <p:spPr>
          <a:xfrm>
            <a:off x="932793" y="863226"/>
            <a:ext cx="9626601" cy="779463"/>
          </a:xfrm>
          <a:prstGeom prst="rect">
            <a:avLst/>
          </a:prstGeom>
        </p:spPr>
        <p:txBody>
          <a:bodyPr/>
          <a:lstStyle>
            <a:lvl1pPr>
              <a:defRPr b="1">
                <a:solidFill>
                  <a:srgbClr val="104B6B"/>
                </a:solidFill>
                <a:latin typeface="Montserrat" pitchFamily="2" charset="77"/>
                <a:cs typeface="Arial" panose="020B0604020202020204" pitchFamily="34" charset="0"/>
              </a:defRPr>
            </a:lvl1pPr>
          </a:lstStyle>
          <a:p>
            <a:r>
              <a:rPr lang="es-ES" err="1"/>
              <a:t>Heading</a:t>
            </a:r>
            <a:endParaRPr lang="es-ES"/>
          </a:p>
        </p:txBody>
      </p:sp>
      <p:sp>
        <p:nvSpPr>
          <p:cNvPr id="6" name="Marcador de texto 4">
            <a:extLst>
              <a:ext uri="{FF2B5EF4-FFF2-40B4-BE49-F238E27FC236}">
                <a16:creationId xmlns:a16="http://schemas.microsoft.com/office/drawing/2014/main" id="{7E314F13-D418-04AA-0C91-03F1599E13AF}"/>
              </a:ext>
            </a:extLst>
          </p:cNvPr>
          <p:cNvSpPr>
            <a:spLocks noGrp="1"/>
          </p:cNvSpPr>
          <p:nvPr>
            <p:ph type="body" sz="quarter" idx="13" hasCustomPrompt="1"/>
          </p:nvPr>
        </p:nvSpPr>
        <p:spPr>
          <a:xfrm>
            <a:off x="932793" y="2326903"/>
            <a:ext cx="4749800" cy="3076574"/>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
        <p:nvSpPr>
          <p:cNvPr id="8" name="Título 1">
            <a:extLst>
              <a:ext uri="{FF2B5EF4-FFF2-40B4-BE49-F238E27FC236}">
                <a16:creationId xmlns:a16="http://schemas.microsoft.com/office/drawing/2014/main" id="{13A70BDE-FEBD-129F-2C2D-B8858921B502}"/>
              </a:ext>
            </a:extLst>
          </p:cNvPr>
          <p:cNvSpPr txBox="1">
            <a:spLocks/>
          </p:cNvSpPr>
          <p:nvPr userDrawn="1"/>
        </p:nvSpPr>
        <p:spPr>
          <a:xfrm>
            <a:off x="932793" y="1642690"/>
            <a:ext cx="9626601" cy="68421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104B6B"/>
                </a:solidFill>
                <a:latin typeface="Arial" panose="020B0604020202020204" pitchFamily="34" charset="0"/>
                <a:ea typeface="+mj-ea"/>
                <a:cs typeface="Arial" panose="020B0604020202020204" pitchFamily="34" charset="0"/>
              </a:defRPr>
            </a:lvl1pPr>
          </a:lstStyle>
          <a:p>
            <a:r>
              <a:rPr lang="es-ES" sz="3600" b="0">
                <a:latin typeface="Montserrat" pitchFamily="2" charset="77"/>
                <a:cs typeface="Arial" panose="020B0604020202020204" pitchFamily="34" charset="0"/>
              </a:rPr>
              <a:t>Sub-</a:t>
            </a:r>
            <a:r>
              <a:rPr lang="es-ES" sz="3600" b="0" err="1">
                <a:latin typeface="Montserrat" pitchFamily="2" charset="77"/>
                <a:cs typeface="Arial" panose="020B0604020202020204" pitchFamily="34" charset="0"/>
              </a:rPr>
              <a:t>Heading</a:t>
            </a:r>
            <a:endParaRPr lang="es-ES" sz="3600" b="0">
              <a:latin typeface="Montserrat" pitchFamily="2" charset="77"/>
              <a:cs typeface="Arial" panose="020B0604020202020204" pitchFamily="34" charset="0"/>
            </a:endParaRPr>
          </a:p>
        </p:txBody>
      </p:sp>
      <p:sp>
        <p:nvSpPr>
          <p:cNvPr id="9" name="Marcador de posición de imagen 3">
            <a:extLst>
              <a:ext uri="{FF2B5EF4-FFF2-40B4-BE49-F238E27FC236}">
                <a16:creationId xmlns:a16="http://schemas.microsoft.com/office/drawing/2014/main" id="{2AC83A7D-B88D-3B9A-7C60-85832B406AD4}"/>
              </a:ext>
            </a:extLst>
          </p:cNvPr>
          <p:cNvSpPr>
            <a:spLocks noGrp="1"/>
          </p:cNvSpPr>
          <p:nvPr>
            <p:ph type="pic" sz="quarter" idx="14" hasCustomPrompt="1"/>
          </p:nvPr>
        </p:nvSpPr>
        <p:spPr>
          <a:xfrm>
            <a:off x="5885793" y="2326901"/>
            <a:ext cx="5472113" cy="3076575"/>
          </a:xfrm>
          <a:prstGeom prst="rect">
            <a:avLst/>
          </a:prstGeom>
        </p:spPr>
        <p:txBody>
          <a:bodyPr/>
          <a:lstStyle>
            <a:lvl1pPr>
              <a:defRPr>
                <a:latin typeface="Montserrat" pitchFamily="2" charset="77"/>
                <a:cs typeface="Arial" panose="020B0604020202020204" pitchFamily="34" charset="0"/>
              </a:defRPr>
            </a:lvl1pPr>
          </a:lstStyle>
          <a:p>
            <a:r>
              <a:rPr lang="es-ES" err="1"/>
              <a:t>Image</a:t>
            </a:r>
            <a:endParaRPr lang="es-ES"/>
          </a:p>
        </p:txBody>
      </p:sp>
    </p:spTree>
    <p:extLst>
      <p:ext uri="{BB962C8B-B14F-4D97-AF65-F5344CB8AC3E}">
        <p14:creationId xmlns:p14="http://schemas.microsoft.com/office/powerpoint/2010/main" val="268516239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5_Título y objetos">
    <p:spTree>
      <p:nvGrpSpPr>
        <p:cNvPr id="1" name=""/>
        <p:cNvGrpSpPr/>
        <p:nvPr/>
      </p:nvGrpSpPr>
      <p:grpSpPr>
        <a:xfrm>
          <a:off x="0" y="0"/>
          <a:ext cx="0" cy="0"/>
          <a:chOff x="0" y="0"/>
          <a:chExt cx="0" cy="0"/>
        </a:xfrm>
      </p:grpSpPr>
      <p:pic>
        <p:nvPicPr>
          <p:cNvPr id="2" name="Picture 1" descr="Shape, background pattern&#10;&#10;Description automatically generated">
            <a:extLst>
              <a:ext uri="{FF2B5EF4-FFF2-40B4-BE49-F238E27FC236}">
                <a16:creationId xmlns:a16="http://schemas.microsoft.com/office/drawing/2014/main" id="{21A33078-3433-335B-DF74-8112108B21C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 name="Marcador de posición de imagen 3">
            <a:extLst>
              <a:ext uri="{FF2B5EF4-FFF2-40B4-BE49-F238E27FC236}">
                <a16:creationId xmlns:a16="http://schemas.microsoft.com/office/drawing/2014/main" id="{0151CF7D-7240-F302-AD44-7E3385661AB0}"/>
              </a:ext>
            </a:extLst>
          </p:cNvPr>
          <p:cNvSpPr>
            <a:spLocks noGrp="1"/>
          </p:cNvSpPr>
          <p:nvPr>
            <p:ph type="pic" sz="quarter" idx="14" hasCustomPrompt="1"/>
          </p:nvPr>
        </p:nvSpPr>
        <p:spPr>
          <a:xfrm>
            <a:off x="0" y="1"/>
            <a:ext cx="12192000" cy="5565912"/>
          </a:xfrm>
          <a:prstGeom prst="rect">
            <a:avLst/>
          </a:prstGeom>
        </p:spPr>
        <p:txBody>
          <a:bodyPr/>
          <a:lstStyle>
            <a:lvl1pPr>
              <a:defRPr>
                <a:latin typeface="Arial" panose="020B0604020202020204" pitchFamily="34" charset="0"/>
                <a:cs typeface="Arial" panose="020B0604020202020204" pitchFamily="34" charset="0"/>
              </a:defRPr>
            </a:lvl1pPr>
          </a:lstStyle>
          <a:p>
            <a:r>
              <a:rPr lang="es-ES" err="1"/>
              <a:t>Image</a:t>
            </a:r>
            <a:endParaRPr lang="es-ES"/>
          </a:p>
        </p:txBody>
      </p:sp>
    </p:spTree>
    <p:extLst>
      <p:ext uri="{BB962C8B-B14F-4D97-AF65-F5344CB8AC3E}">
        <p14:creationId xmlns:p14="http://schemas.microsoft.com/office/powerpoint/2010/main" val="386352791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_Diseño personalizado">
    <p:spTree>
      <p:nvGrpSpPr>
        <p:cNvPr id="1" name=""/>
        <p:cNvGrpSpPr/>
        <p:nvPr/>
      </p:nvGrpSpPr>
      <p:grpSpPr>
        <a:xfrm>
          <a:off x="0" y="0"/>
          <a:ext cx="0" cy="0"/>
          <a:chOff x="0" y="0"/>
          <a:chExt cx="0" cy="0"/>
        </a:xfrm>
      </p:grpSpPr>
      <p:pic>
        <p:nvPicPr>
          <p:cNvPr id="3" name="Picture 2" descr="A picture containing background pattern&#10;&#10;Description automatically generated">
            <a:extLst>
              <a:ext uri="{FF2B5EF4-FFF2-40B4-BE49-F238E27FC236}">
                <a16:creationId xmlns:a16="http://schemas.microsoft.com/office/drawing/2014/main" id="{85478383-27D4-C151-9CE0-4FC5BF4036C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66188648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Título y objetos">
    <p:spTree>
      <p:nvGrpSpPr>
        <p:cNvPr id="1" name=""/>
        <p:cNvGrpSpPr/>
        <p:nvPr/>
      </p:nvGrpSpPr>
      <p:grpSpPr>
        <a:xfrm>
          <a:off x="0" y="0"/>
          <a:ext cx="0" cy="0"/>
          <a:chOff x="0" y="0"/>
          <a:chExt cx="0" cy="0"/>
        </a:xfrm>
      </p:grpSpPr>
      <p:pic>
        <p:nvPicPr>
          <p:cNvPr id="3" name="Picture 2" descr="Shape, background pattern&#10;&#10;Description automatically generated">
            <a:extLst>
              <a:ext uri="{FF2B5EF4-FFF2-40B4-BE49-F238E27FC236}">
                <a16:creationId xmlns:a16="http://schemas.microsoft.com/office/drawing/2014/main" id="{E946C31A-EC51-82B6-A141-83CFFA76553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938EBEE8-984D-90B9-F15F-41B11955346B}"/>
              </a:ext>
            </a:extLst>
          </p:cNvPr>
          <p:cNvSpPr>
            <a:spLocks noGrp="1"/>
          </p:cNvSpPr>
          <p:nvPr>
            <p:ph type="title" hasCustomPrompt="1"/>
          </p:nvPr>
        </p:nvSpPr>
        <p:spPr>
          <a:xfrm>
            <a:off x="932793" y="863226"/>
            <a:ext cx="9626601" cy="779463"/>
          </a:xfrm>
          <a:prstGeom prst="rect">
            <a:avLst/>
          </a:prstGeom>
        </p:spPr>
        <p:txBody>
          <a:bodyPr/>
          <a:lstStyle>
            <a:lvl1pPr>
              <a:defRPr b="1">
                <a:solidFill>
                  <a:srgbClr val="104B6B"/>
                </a:solidFill>
                <a:latin typeface="Montserrat" pitchFamily="2" charset="77"/>
                <a:cs typeface="Arial" panose="020B0604020202020204" pitchFamily="34" charset="0"/>
              </a:defRPr>
            </a:lvl1pPr>
          </a:lstStyle>
          <a:p>
            <a:r>
              <a:rPr lang="es-ES" err="1"/>
              <a:t>Heading</a:t>
            </a:r>
            <a:endParaRPr lang="es-ES"/>
          </a:p>
        </p:txBody>
      </p:sp>
      <p:sp>
        <p:nvSpPr>
          <p:cNvPr id="5" name="Marcador de texto 4">
            <a:extLst>
              <a:ext uri="{FF2B5EF4-FFF2-40B4-BE49-F238E27FC236}">
                <a16:creationId xmlns:a16="http://schemas.microsoft.com/office/drawing/2014/main" id="{3FFA3D48-0329-43C4-1063-277511AAE292}"/>
              </a:ext>
            </a:extLst>
          </p:cNvPr>
          <p:cNvSpPr>
            <a:spLocks noGrp="1"/>
          </p:cNvSpPr>
          <p:nvPr>
            <p:ph type="body" sz="quarter" idx="13" hasCustomPrompt="1"/>
          </p:nvPr>
        </p:nvSpPr>
        <p:spPr>
          <a:xfrm>
            <a:off x="932793" y="2326903"/>
            <a:ext cx="9990138" cy="3076574"/>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
        <p:nvSpPr>
          <p:cNvPr id="6" name="Título 1">
            <a:extLst>
              <a:ext uri="{FF2B5EF4-FFF2-40B4-BE49-F238E27FC236}">
                <a16:creationId xmlns:a16="http://schemas.microsoft.com/office/drawing/2014/main" id="{DB4302F5-404A-4F30-672A-37211EAC37C7}"/>
              </a:ext>
            </a:extLst>
          </p:cNvPr>
          <p:cNvSpPr txBox="1">
            <a:spLocks/>
          </p:cNvSpPr>
          <p:nvPr userDrawn="1"/>
        </p:nvSpPr>
        <p:spPr>
          <a:xfrm>
            <a:off x="932793" y="1642690"/>
            <a:ext cx="9626601" cy="68421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104B6B"/>
                </a:solidFill>
                <a:latin typeface="Arial" panose="020B0604020202020204" pitchFamily="34" charset="0"/>
                <a:ea typeface="+mj-ea"/>
                <a:cs typeface="Arial" panose="020B0604020202020204" pitchFamily="34" charset="0"/>
              </a:defRPr>
            </a:lvl1pPr>
          </a:lstStyle>
          <a:p>
            <a:r>
              <a:rPr lang="es-ES" sz="3600" b="0">
                <a:latin typeface="Montserrat" pitchFamily="2" charset="77"/>
                <a:cs typeface="Arial" panose="020B0604020202020204" pitchFamily="34" charset="0"/>
              </a:rPr>
              <a:t>Sub-</a:t>
            </a:r>
            <a:r>
              <a:rPr lang="es-ES" sz="3600" b="0" err="1">
                <a:latin typeface="Montserrat" pitchFamily="2" charset="77"/>
                <a:cs typeface="Arial" panose="020B0604020202020204" pitchFamily="34" charset="0"/>
              </a:rPr>
              <a:t>Heading</a:t>
            </a:r>
            <a:endParaRPr lang="es-ES" sz="3600" b="0">
              <a:latin typeface="Montserrat" pitchFamily="2" charset="77"/>
              <a:cs typeface="Arial" panose="020B0604020202020204" pitchFamily="34" charset="0"/>
            </a:endParaRPr>
          </a:p>
        </p:txBody>
      </p:sp>
    </p:spTree>
    <p:extLst>
      <p:ext uri="{BB962C8B-B14F-4D97-AF65-F5344CB8AC3E}">
        <p14:creationId xmlns:p14="http://schemas.microsoft.com/office/powerpoint/2010/main" val="245456486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8_Título y objetos">
    <p:spTree>
      <p:nvGrpSpPr>
        <p:cNvPr id="1" name=""/>
        <p:cNvGrpSpPr/>
        <p:nvPr/>
      </p:nvGrpSpPr>
      <p:grpSpPr>
        <a:xfrm>
          <a:off x="0" y="0"/>
          <a:ext cx="0" cy="0"/>
          <a:chOff x="0" y="0"/>
          <a:chExt cx="0" cy="0"/>
        </a:xfrm>
      </p:grpSpPr>
      <p:pic>
        <p:nvPicPr>
          <p:cNvPr id="2" name="Picture 1" descr="A picture containing background pattern&#10;&#10;Description automatically generated">
            <a:extLst>
              <a:ext uri="{FF2B5EF4-FFF2-40B4-BE49-F238E27FC236}">
                <a16:creationId xmlns:a16="http://schemas.microsoft.com/office/drawing/2014/main" id="{20645D31-1E99-7F51-7124-273731A72C1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 name="Título 1">
            <a:extLst>
              <a:ext uri="{FF2B5EF4-FFF2-40B4-BE49-F238E27FC236}">
                <a16:creationId xmlns:a16="http://schemas.microsoft.com/office/drawing/2014/main" id="{B88AC821-7CA9-7960-C927-F5D9C64CBE6A}"/>
              </a:ext>
            </a:extLst>
          </p:cNvPr>
          <p:cNvSpPr>
            <a:spLocks noGrp="1"/>
          </p:cNvSpPr>
          <p:nvPr>
            <p:ph type="title" hasCustomPrompt="1"/>
          </p:nvPr>
        </p:nvSpPr>
        <p:spPr>
          <a:xfrm>
            <a:off x="838200" y="365125"/>
            <a:ext cx="9626601" cy="1289504"/>
          </a:xfrm>
          <a:prstGeom prst="rect">
            <a:avLst/>
          </a:prstGeom>
        </p:spPr>
        <p:txBody>
          <a:bodyPr/>
          <a:lstStyle>
            <a:lvl1pPr>
              <a:defRPr b="1">
                <a:solidFill>
                  <a:schemeClr val="bg1"/>
                </a:solidFill>
                <a:latin typeface="Montserrat" pitchFamily="2" charset="77"/>
                <a:cs typeface="Arial" panose="020B0604020202020204" pitchFamily="34" charset="0"/>
              </a:defRPr>
            </a:lvl1pPr>
          </a:lstStyle>
          <a:p>
            <a:r>
              <a:rPr lang="es-ES" err="1"/>
              <a:t>Title</a:t>
            </a:r>
            <a:r>
              <a:rPr lang="es-ES"/>
              <a:t> of </a:t>
            </a:r>
            <a:r>
              <a:rPr lang="es-ES" err="1"/>
              <a:t>the</a:t>
            </a:r>
            <a:r>
              <a:rPr lang="es-ES"/>
              <a:t> </a:t>
            </a:r>
            <a:r>
              <a:rPr lang="es-ES" err="1"/>
              <a:t>session</a:t>
            </a:r>
            <a:r>
              <a:rPr lang="es-ES"/>
              <a:t> / panel</a:t>
            </a:r>
          </a:p>
        </p:txBody>
      </p:sp>
      <p:sp>
        <p:nvSpPr>
          <p:cNvPr id="7" name="Marcador de texto 4">
            <a:extLst>
              <a:ext uri="{FF2B5EF4-FFF2-40B4-BE49-F238E27FC236}">
                <a16:creationId xmlns:a16="http://schemas.microsoft.com/office/drawing/2014/main" id="{CC20A092-C85E-3BAA-03F2-04A0D640074E}"/>
              </a:ext>
            </a:extLst>
          </p:cNvPr>
          <p:cNvSpPr>
            <a:spLocks noGrp="1"/>
          </p:cNvSpPr>
          <p:nvPr>
            <p:ph type="body" sz="quarter" idx="14" hasCustomPrompt="1"/>
          </p:nvPr>
        </p:nvSpPr>
        <p:spPr>
          <a:xfrm>
            <a:off x="838200" y="2587551"/>
            <a:ext cx="4749800" cy="2779580"/>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
        <p:nvSpPr>
          <p:cNvPr id="8" name="Marcador de posición de imagen 3">
            <a:extLst>
              <a:ext uri="{FF2B5EF4-FFF2-40B4-BE49-F238E27FC236}">
                <a16:creationId xmlns:a16="http://schemas.microsoft.com/office/drawing/2014/main" id="{15C959F8-AEAF-9948-B0DF-B936CA88455F}"/>
              </a:ext>
            </a:extLst>
          </p:cNvPr>
          <p:cNvSpPr>
            <a:spLocks noGrp="1"/>
          </p:cNvSpPr>
          <p:nvPr>
            <p:ph type="pic" sz="quarter" idx="15" hasCustomPrompt="1"/>
          </p:nvPr>
        </p:nvSpPr>
        <p:spPr>
          <a:xfrm>
            <a:off x="5791200" y="2587549"/>
            <a:ext cx="5472113" cy="2779581"/>
          </a:xfrm>
          <a:prstGeom prst="rect">
            <a:avLst/>
          </a:prstGeom>
        </p:spPr>
        <p:txBody>
          <a:bodyPr/>
          <a:lstStyle>
            <a:lvl1pPr>
              <a:defRPr>
                <a:latin typeface="Montserrat" pitchFamily="2" charset="77"/>
                <a:cs typeface="Arial" panose="020B0604020202020204" pitchFamily="34" charset="0"/>
              </a:defRPr>
            </a:lvl1pPr>
          </a:lstStyle>
          <a:p>
            <a:r>
              <a:rPr lang="es-ES" err="1"/>
              <a:t>Image</a:t>
            </a:r>
            <a:endParaRPr lang="es-ES"/>
          </a:p>
        </p:txBody>
      </p:sp>
      <p:sp>
        <p:nvSpPr>
          <p:cNvPr id="9" name="Snip Single Corner of Rectangle 8">
            <a:extLst>
              <a:ext uri="{FF2B5EF4-FFF2-40B4-BE49-F238E27FC236}">
                <a16:creationId xmlns:a16="http://schemas.microsoft.com/office/drawing/2014/main" id="{FDCE8335-C65E-F75B-933D-C80A89318BDE}"/>
              </a:ext>
            </a:extLst>
          </p:cNvPr>
          <p:cNvSpPr/>
          <p:nvPr userDrawn="1"/>
        </p:nvSpPr>
        <p:spPr>
          <a:xfrm flipH="1" flipV="1">
            <a:off x="5625548" y="1889206"/>
            <a:ext cx="6566451" cy="535939"/>
          </a:xfrm>
          <a:prstGeom prst="snip1Rect">
            <a:avLst/>
          </a:prstGeom>
          <a:solidFill>
            <a:srgbClr val="0053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Marcador de texto 4">
            <a:extLst>
              <a:ext uri="{FF2B5EF4-FFF2-40B4-BE49-F238E27FC236}">
                <a16:creationId xmlns:a16="http://schemas.microsoft.com/office/drawing/2014/main" id="{70730E1C-3431-750E-88C2-B332EF62335F}"/>
              </a:ext>
            </a:extLst>
          </p:cNvPr>
          <p:cNvSpPr>
            <a:spLocks noGrp="1"/>
          </p:cNvSpPr>
          <p:nvPr>
            <p:ph type="body" sz="quarter" idx="16" hasCustomPrompt="1"/>
          </p:nvPr>
        </p:nvSpPr>
        <p:spPr>
          <a:xfrm>
            <a:off x="5832927" y="2001915"/>
            <a:ext cx="6046077" cy="347286"/>
          </a:xfrm>
          <a:prstGeom prst="rect">
            <a:avLst/>
          </a:prstGeom>
        </p:spPr>
        <p:txBody>
          <a:bodyPr anchor="ctr" anchorCtr="0">
            <a:normAutofit/>
          </a:bodyPr>
          <a:lstStyle>
            <a:lvl1pPr marL="0" indent="0" algn="l">
              <a:buNone/>
              <a:defRPr sz="2000" b="1">
                <a:solidFill>
                  <a:schemeClr val="bg1"/>
                </a:solidFill>
                <a:latin typeface="Montserrat" pitchFamily="2" charset="77"/>
                <a:cs typeface="Arial" panose="020B0604020202020204" pitchFamily="34" charset="0"/>
              </a:defRPr>
            </a:lvl1pPr>
          </a:lstStyle>
          <a:p>
            <a:r>
              <a:rPr lang="es-ES"/>
              <a:t>Speaker </a:t>
            </a:r>
            <a:r>
              <a:rPr lang="es-ES" err="1"/>
              <a:t>name</a:t>
            </a:r>
            <a:endParaRPr lang="es-ES"/>
          </a:p>
        </p:txBody>
      </p:sp>
    </p:spTree>
    <p:extLst>
      <p:ext uri="{BB962C8B-B14F-4D97-AF65-F5344CB8AC3E}">
        <p14:creationId xmlns:p14="http://schemas.microsoft.com/office/powerpoint/2010/main" val="355482825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9_Título y objetos">
    <p:spTree>
      <p:nvGrpSpPr>
        <p:cNvPr id="1" name=""/>
        <p:cNvGrpSpPr/>
        <p:nvPr/>
      </p:nvGrpSpPr>
      <p:grpSpPr>
        <a:xfrm>
          <a:off x="0" y="0"/>
          <a:ext cx="0" cy="0"/>
          <a:chOff x="0" y="0"/>
          <a:chExt cx="0" cy="0"/>
        </a:xfrm>
      </p:grpSpPr>
      <p:pic>
        <p:nvPicPr>
          <p:cNvPr id="3" name="Picture 2" descr="A picture containing background pattern&#10;&#10;Description automatically generated">
            <a:extLst>
              <a:ext uri="{FF2B5EF4-FFF2-40B4-BE49-F238E27FC236}">
                <a16:creationId xmlns:a16="http://schemas.microsoft.com/office/drawing/2014/main" id="{1956F9F4-9F49-86EB-7C22-D28340C1F5B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7159F44E-5C65-13FB-058F-CFC02D9F5E96}"/>
              </a:ext>
            </a:extLst>
          </p:cNvPr>
          <p:cNvSpPr>
            <a:spLocks noGrp="1"/>
          </p:cNvSpPr>
          <p:nvPr>
            <p:ph type="title" hasCustomPrompt="1"/>
          </p:nvPr>
        </p:nvSpPr>
        <p:spPr>
          <a:xfrm>
            <a:off x="838200" y="365125"/>
            <a:ext cx="9626601" cy="1289504"/>
          </a:xfrm>
          <a:prstGeom prst="rect">
            <a:avLst/>
          </a:prstGeom>
        </p:spPr>
        <p:txBody>
          <a:bodyPr/>
          <a:lstStyle>
            <a:lvl1pPr>
              <a:defRPr b="1">
                <a:solidFill>
                  <a:schemeClr val="bg1"/>
                </a:solidFill>
                <a:latin typeface="Montserrat" pitchFamily="2" charset="77"/>
                <a:cs typeface="Arial" panose="020B0604020202020204" pitchFamily="34" charset="0"/>
              </a:defRPr>
            </a:lvl1pPr>
          </a:lstStyle>
          <a:p>
            <a:r>
              <a:rPr lang="es-ES" err="1"/>
              <a:t>Title</a:t>
            </a:r>
            <a:r>
              <a:rPr lang="es-ES"/>
              <a:t> of </a:t>
            </a:r>
            <a:r>
              <a:rPr lang="es-ES" err="1"/>
              <a:t>the</a:t>
            </a:r>
            <a:r>
              <a:rPr lang="es-ES"/>
              <a:t> </a:t>
            </a:r>
            <a:r>
              <a:rPr lang="es-ES" err="1"/>
              <a:t>session</a:t>
            </a:r>
            <a:r>
              <a:rPr lang="es-ES"/>
              <a:t> / panel</a:t>
            </a:r>
          </a:p>
        </p:txBody>
      </p:sp>
      <p:sp>
        <p:nvSpPr>
          <p:cNvPr id="6" name="Snip Single Corner of Rectangle 5">
            <a:extLst>
              <a:ext uri="{FF2B5EF4-FFF2-40B4-BE49-F238E27FC236}">
                <a16:creationId xmlns:a16="http://schemas.microsoft.com/office/drawing/2014/main" id="{89355B1B-E6E0-A953-D664-1CDE43E7ECBA}"/>
              </a:ext>
            </a:extLst>
          </p:cNvPr>
          <p:cNvSpPr/>
          <p:nvPr userDrawn="1"/>
        </p:nvSpPr>
        <p:spPr>
          <a:xfrm flipH="1" flipV="1">
            <a:off x="5625548" y="1889206"/>
            <a:ext cx="6566451" cy="535939"/>
          </a:xfrm>
          <a:prstGeom prst="snip1Rect">
            <a:avLst/>
          </a:prstGeom>
          <a:solidFill>
            <a:srgbClr val="0053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Marcador de texto 4">
            <a:extLst>
              <a:ext uri="{FF2B5EF4-FFF2-40B4-BE49-F238E27FC236}">
                <a16:creationId xmlns:a16="http://schemas.microsoft.com/office/drawing/2014/main" id="{D217B0D9-C919-F059-07C7-F808741D1BEB}"/>
              </a:ext>
            </a:extLst>
          </p:cNvPr>
          <p:cNvSpPr>
            <a:spLocks noGrp="1"/>
          </p:cNvSpPr>
          <p:nvPr>
            <p:ph type="body" sz="quarter" idx="16" hasCustomPrompt="1"/>
          </p:nvPr>
        </p:nvSpPr>
        <p:spPr>
          <a:xfrm>
            <a:off x="5832927" y="2001915"/>
            <a:ext cx="6046077" cy="347286"/>
          </a:xfrm>
          <a:prstGeom prst="rect">
            <a:avLst/>
          </a:prstGeom>
        </p:spPr>
        <p:txBody>
          <a:bodyPr anchor="ctr" anchorCtr="0">
            <a:normAutofit/>
          </a:bodyPr>
          <a:lstStyle>
            <a:lvl1pPr marL="0" indent="0" algn="l">
              <a:buNone/>
              <a:defRPr sz="2000" b="1">
                <a:solidFill>
                  <a:schemeClr val="bg1"/>
                </a:solidFill>
                <a:latin typeface="Montserrat" pitchFamily="2" charset="77"/>
                <a:cs typeface="Arial" panose="020B0604020202020204" pitchFamily="34" charset="0"/>
              </a:defRPr>
            </a:lvl1pPr>
          </a:lstStyle>
          <a:p>
            <a:r>
              <a:rPr lang="es-ES"/>
              <a:t>Speaker </a:t>
            </a:r>
            <a:r>
              <a:rPr lang="es-ES" err="1"/>
              <a:t>name</a:t>
            </a:r>
            <a:endParaRPr lang="es-ES"/>
          </a:p>
        </p:txBody>
      </p:sp>
      <p:sp>
        <p:nvSpPr>
          <p:cNvPr id="11" name="Marcador de contenido 2">
            <a:extLst>
              <a:ext uri="{FF2B5EF4-FFF2-40B4-BE49-F238E27FC236}">
                <a16:creationId xmlns:a16="http://schemas.microsoft.com/office/drawing/2014/main" id="{2DEC559F-350F-354E-5BED-F7FB8A19218B}"/>
              </a:ext>
            </a:extLst>
          </p:cNvPr>
          <p:cNvSpPr>
            <a:spLocks noGrp="1"/>
          </p:cNvSpPr>
          <p:nvPr>
            <p:ph idx="1" hasCustomPrompt="1"/>
          </p:nvPr>
        </p:nvSpPr>
        <p:spPr>
          <a:xfrm>
            <a:off x="838200" y="2585545"/>
            <a:ext cx="10425113" cy="2851159"/>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a:t>Text
Text
Text</a:t>
            </a:r>
          </a:p>
        </p:txBody>
      </p:sp>
    </p:spTree>
    <p:extLst>
      <p:ext uri="{BB962C8B-B14F-4D97-AF65-F5344CB8AC3E}">
        <p14:creationId xmlns:p14="http://schemas.microsoft.com/office/powerpoint/2010/main" val="44931674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7_Título y objetos">
    <p:spTree>
      <p:nvGrpSpPr>
        <p:cNvPr id="1" name=""/>
        <p:cNvGrpSpPr/>
        <p:nvPr/>
      </p:nvGrpSpPr>
      <p:grpSpPr>
        <a:xfrm>
          <a:off x="0" y="0"/>
          <a:ext cx="0" cy="0"/>
          <a:chOff x="0" y="0"/>
          <a:chExt cx="0" cy="0"/>
        </a:xfrm>
      </p:grpSpPr>
      <p:pic>
        <p:nvPicPr>
          <p:cNvPr id="3" name="Picture 2" descr="Background pattern&#10;&#10;Description automatically generated">
            <a:extLst>
              <a:ext uri="{FF2B5EF4-FFF2-40B4-BE49-F238E27FC236}">
                <a16:creationId xmlns:a16="http://schemas.microsoft.com/office/drawing/2014/main" id="{3F94FC77-BA6B-C285-38C3-FBC74F5EBE2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E53F5528-373B-E96C-38A4-0FFD2B3DE9CE}"/>
              </a:ext>
            </a:extLst>
          </p:cNvPr>
          <p:cNvSpPr>
            <a:spLocks noGrp="1"/>
          </p:cNvSpPr>
          <p:nvPr>
            <p:ph type="title" hasCustomPrompt="1"/>
          </p:nvPr>
        </p:nvSpPr>
        <p:spPr>
          <a:xfrm>
            <a:off x="831850" y="2002631"/>
            <a:ext cx="10515600" cy="2852737"/>
          </a:xfrm>
          <a:prstGeom prst="rect">
            <a:avLst/>
          </a:prstGeom>
        </p:spPr>
        <p:txBody>
          <a:bodyPr anchor="ctr" anchorCtr="0">
            <a:normAutofit/>
          </a:bodyPr>
          <a:lstStyle>
            <a:lvl1pPr algn="ctr">
              <a:defRPr sz="6000" b="1">
                <a:solidFill>
                  <a:schemeClr val="bg1"/>
                </a:solidFill>
                <a:latin typeface="Montserrat" pitchFamily="2" charset="77"/>
                <a:cs typeface="Arial" panose="020B0604020202020204" pitchFamily="34" charset="0"/>
              </a:defRPr>
            </a:lvl1pPr>
          </a:lstStyle>
          <a:p>
            <a:r>
              <a:rPr lang="es-ES"/>
              <a:t>“</a:t>
            </a:r>
            <a:r>
              <a:rPr lang="es-ES" err="1"/>
              <a:t>Quote</a:t>
            </a:r>
            <a:r>
              <a:rPr lang="es-ES"/>
              <a:t>”</a:t>
            </a:r>
          </a:p>
        </p:txBody>
      </p:sp>
    </p:spTree>
    <p:extLst>
      <p:ext uri="{BB962C8B-B14F-4D97-AF65-F5344CB8AC3E}">
        <p14:creationId xmlns:p14="http://schemas.microsoft.com/office/powerpoint/2010/main" val="20839839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Diseño personalizado">
    <p:spTree>
      <p:nvGrpSpPr>
        <p:cNvPr id="1" name=""/>
        <p:cNvGrpSpPr/>
        <p:nvPr/>
      </p:nvGrpSpPr>
      <p:grpSpPr>
        <a:xfrm>
          <a:off x="0" y="0"/>
          <a:ext cx="0" cy="0"/>
          <a:chOff x="0" y="0"/>
          <a:chExt cx="0" cy="0"/>
        </a:xfrm>
      </p:grpSpPr>
      <p:pic>
        <p:nvPicPr>
          <p:cNvPr id="4" name="Picture 3" descr="A picture containing text, electronics, display, computer&#10;&#10;Description automatically generated">
            <a:extLst>
              <a:ext uri="{FF2B5EF4-FFF2-40B4-BE49-F238E27FC236}">
                <a16:creationId xmlns:a16="http://schemas.microsoft.com/office/drawing/2014/main" id="{736345D6-A278-154B-CBF5-E4ADFAE8805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59879839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Encabezado de sección">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2123C74E-EC4E-A11D-D0FF-706516B157F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ítulo 1">
            <a:extLst>
              <a:ext uri="{FF2B5EF4-FFF2-40B4-BE49-F238E27FC236}">
                <a16:creationId xmlns:a16="http://schemas.microsoft.com/office/drawing/2014/main" id="{6128B29F-B0B3-5C47-A513-E1DAFAEB32AE}"/>
              </a:ext>
            </a:extLst>
          </p:cNvPr>
          <p:cNvSpPr>
            <a:spLocks noGrp="1"/>
          </p:cNvSpPr>
          <p:nvPr>
            <p:ph type="title" hasCustomPrompt="1"/>
          </p:nvPr>
        </p:nvSpPr>
        <p:spPr>
          <a:xfrm>
            <a:off x="831850" y="2002631"/>
            <a:ext cx="10515600" cy="2852737"/>
          </a:xfrm>
          <a:prstGeom prst="rect">
            <a:avLst/>
          </a:prstGeom>
        </p:spPr>
        <p:txBody>
          <a:bodyPr anchor="ctr" anchorCtr="0">
            <a:normAutofit/>
          </a:bodyPr>
          <a:lstStyle>
            <a:lvl1pPr algn="ctr">
              <a:defRPr sz="6000" b="1">
                <a:solidFill>
                  <a:schemeClr val="bg1"/>
                </a:solidFill>
                <a:latin typeface="Montserrat" pitchFamily="2" charset="77"/>
                <a:cs typeface="Arial" panose="020B0604020202020204" pitchFamily="34" charset="0"/>
              </a:defRPr>
            </a:lvl1pPr>
          </a:lstStyle>
          <a:p>
            <a:r>
              <a:rPr lang="es-ES"/>
              <a:t>“</a:t>
            </a:r>
            <a:r>
              <a:rPr lang="es-ES" err="1"/>
              <a:t>Quote</a:t>
            </a:r>
            <a:r>
              <a:rPr lang="es-ES"/>
              <a:t>”</a:t>
            </a:r>
          </a:p>
        </p:txBody>
      </p:sp>
    </p:spTree>
    <p:extLst>
      <p:ext uri="{BB962C8B-B14F-4D97-AF65-F5344CB8AC3E}">
        <p14:creationId xmlns:p14="http://schemas.microsoft.com/office/powerpoint/2010/main" val="58080983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6_Título y objetos">
    <p:spTree>
      <p:nvGrpSpPr>
        <p:cNvPr id="1" name=""/>
        <p:cNvGrpSpPr/>
        <p:nvPr/>
      </p:nvGrpSpPr>
      <p:grpSpPr>
        <a:xfrm>
          <a:off x="0" y="0"/>
          <a:ext cx="0" cy="0"/>
          <a:chOff x="0" y="0"/>
          <a:chExt cx="0" cy="0"/>
        </a:xfrm>
      </p:grpSpPr>
      <p:pic>
        <p:nvPicPr>
          <p:cNvPr id="3" name="Picture 2" descr="A picture containing background pattern&#10;&#10;Description automatically generated">
            <a:extLst>
              <a:ext uri="{FF2B5EF4-FFF2-40B4-BE49-F238E27FC236}">
                <a16:creationId xmlns:a16="http://schemas.microsoft.com/office/drawing/2014/main" id="{0BFDBC5E-89BA-E1C7-4361-3B3AB4B7363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532DF3D7-93B0-C1B9-BA79-FC18234D9A24}"/>
              </a:ext>
            </a:extLst>
          </p:cNvPr>
          <p:cNvSpPr>
            <a:spLocks noGrp="1"/>
          </p:cNvSpPr>
          <p:nvPr>
            <p:ph type="title" hasCustomPrompt="1"/>
          </p:nvPr>
        </p:nvSpPr>
        <p:spPr>
          <a:xfrm>
            <a:off x="838200" y="365125"/>
            <a:ext cx="9626601" cy="1289504"/>
          </a:xfrm>
          <a:prstGeom prst="rect">
            <a:avLst/>
          </a:prstGeom>
        </p:spPr>
        <p:txBody>
          <a:bodyPr/>
          <a:lstStyle>
            <a:lvl1pPr>
              <a:defRPr b="1">
                <a:solidFill>
                  <a:schemeClr val="bg1"/>
                </a:solidFill>
                <a:latin typeface="Montserrat" pitchFamily="2" charset="77"/>
                <a:cs typeface="Arial" panose="020B0604020202020204" pitchFamily="34" charset="0"/>
              </a:defRPr>
            </a:lvl1pPr>
          </a:lstStyle>
          <a:p>
            <a:r>
              <a:rPr lang="es-ES" err="1"/>
              <a:t>Title</a:t>
            </a:r>
            <a:r>
              <a:rPr lang="es-ES"/>
              <a:t> of </a:t>
            </a:r>
            <a:r>
              <a:rPr lang="es-ES" err="1"/>
              <a:t>the</a:t>
            </a:r>
            <a:r>
              <a:rPr lang="es-ES"/>
              <a:t> </a:t>
            </a:r>
            <a:r>
              <a:rPr lang="es-ES" err="1"/>
              <a:t>session</a:t>
            </a:r>
            <a:r>
              <a:rPr lang="es-ES"/>
              <a:t> / panel</a:t>
            </a:r>
          </a:p>
        </p:txBody>
      </p:sp>
      <p:sp>
        <p:nvSpPr>
          <p:cNvPr id="5" name="Marcador de texto 4">
            <a:extLst>
              <a:ext uri="{FF2B5EF4-FFF2-40B4-BE49-F238E27FC236}">
                <a16:creationId xmlns:a16="http://schemas.microsoft.com/office/drawing/2014/main" id="{DF2B2D0F-0E89-32B0-3240-E6EE6B3A1B66}"/>
              </a:ext>
            </a:extLst>
          </p:cNvPr>
          <p:cNvSpPr>
            <a:spLocks noGrp="1"/>
          </p:cNvSpPr>
          <p:nvPr>
            <p:ph type="body" sz="quarter" idx="13" hasCustomPrompt="1"/>
          </p:nvPr>
        </p:nvSpPr>
        <p:spPr>
          <a:xfrm>
            <a:off x="1101271" y="2660347"/>
            <a:ext cx="9989457" cy="1138689"/>
          </a:xfrm>
          <a:prstGeom prst="rect">
            <a:avLst/>
          </a:prstGeom>
        </p:spPr>
        <p:txBody>
          <a:bodyPr anchor="ctr" anchorCtr="0">
            <a:normAutofit/>
          </a:bodyPr>
          <a:lstStyle>
            <a:lvl1pPr marL="0" indent="0" algn="ctr">
              <a:buNone/>
              <a:defRPr sz="5400" b="1">
                <a:solidFill>
                  <a:srgbClr val="104B6B"/>
                </a:solidFill>
                <a:latin typeface="Montserrat" pitchFamily="2" charset="77"/>
                <a:cs typeface="Arial" panose="020B0604020202020204" pitchFamily="34" charset="0"/>
              </a:defRPr>
            </a:lvl1pPr>
          </a:lstStyle>
          <a:p>
            <a:r>
              <a:rPr lang="es-ES"/>
              <a:t>Speaker </a:t>
            </a:r>
            <a:r>
              <a:rPr lang="es-ES" err="1"/>
              <a:t>name</a:t>
            </a:r>
            <a:endParaRPr lang="es-ES"/>
          </a:p>
        </p:txBody>
      </p:sp>
      <p:sp>
        <p:nvSpPr>
          <p:cNvPr id="6" name="Marcador de texto 4">
            <a:extLst>
              <a:ext uri="{FF2B5EF4-FFF2-40B4-BE49-F238E27FC236}">
                <a16:creationId xmlns:a16="http://schemas.microsoft.com/office/drawing/2014/main" id="{BB33DEF2-E13B-4A81-1177-DA6BBFABAD7C}"/>
              </a:ext>
            </a:extLst>
          </p:cNvPr>
          <p:cNvSpPr>
            <a:spLocks noGrp="1"/>
          </p:cNvSpPr>
          <p:nvPr>
            <p:ph type="body" sz="quarter" idx="14" hasCustomPrompt="1"/>
          </p:nvPr>
        </p:nvSpPr>
        <p:spPr>
          <a:xfrm>
            <a:off x="1101271" y="3799036"/>
            <a:ext cx="9989457" cy="1138689"/>
          </a:xfrm>
          <a:prstGeom prst="rect">
            <a:avLst/>
          </a:prstGeom>
        </p:spPr>
        <p:txBody>
          <a:bodyPr anchor="ctr" anchorCtr="0">
            <a:normAutofit/>
          </a:bodyPr>
          <a:lstStyle>
            <a:lvl1pPr marL="0" indent="0" algn="ctr">
              <a:buNone/>
              <a:defRPr sz="4800" b="0">
                <a:solidFill>
                  <a:srgbClr val="104B6B"/>
                </a:solidFill>
                <a:latin typeface="Montserrat" pitchFamily="2" charset="77"/>
                <a:cs typeface="Arial" panose="020B0604020202020204" pitchFamily="34" charset="0"/>
              </a:defRPr>
            </a:lvl1pPr>
          </a:lstStyle>
          <a:p>
            <a:r>
              <a:rPr lang="es-ES"/>
              <a:t>Speaker </a:t>
            </a:r>
            <a:r>
              <a:rPr lang="es-ES" err="1"/>
              <a:t>title</a:t>
            </a:r>
            <a:endParaRPr lang="es-ES"/>
          </a:p>
        </p:txBody>
      </p:sp>
    </p:spTree>
    <p:extLst>
      <p:ext uri="{BB962C8B-B14F-4D97-AF65-F5344CB8AC3E}">
        <p14:creationId xmlns:p14="http://schemas.microsoft.com/office/powerpoint/2010/main" val="274085855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Diseño personalizado">
    <p:spTree>
      <p:nvGrpSpPr>
        <p:cNvPr id="1" name=""/>
        <p:cNvGrpSpPr/>
        <p:nvPr/>
      </p:nvGrpSpPr>
      <p:grpSpPr>
        <a:xfrm>
          <a:off x="0" y="0"/>
          <a:ext cx="0" cy="0"/>
          <a:chOff x="0" y="0"/>
          <a:chExt cx="0" cy="0"/>
        </a:xfrm>
      </p:grpSpPr>
      <p:pic>
        <p:nvPicPr>
          <p:cNvPr id="4" name="Picture 3" descr="A picture containing text, electronics, display, computer&#10;&#10;Description automatically generated">
            <a:extLst>
              <a:ext uri="{FF2B5EF4-FFF2-40B4-BE49-F238E27FC236}">
                <a16:creationId xmlns:a16="http://schemas.microsoft.com/office/drawing/2014/main" id="{736345D6-A278-154B-CBF5-E4ADFAE8805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59879839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Título y objetos">
    <p:spTree>
      <p:nvGrpSpPr>
        <p:cNvPr id="1" name=""/>
        <p:cNvGrpSpPr/>
        <p:nvPr/>
      </p:nvGrpSpPr>
      <p:grpSpPr>
        <a:xfrm>
          <a:off x="0" y="0"/>
          <a:ext cx="0" cy="0"/>
          <a:chOff x="0" y="0"/>
          <a:chExt cx="0" cy="0"/>
        </a:xfrm>
      </p:grpSpPr>
      <p:pic>
        <p:nvPicPr>
          <p:cNvPr id="2" name="Picture 1" descr="Shape, background pattern&#10;&#10;Description automatically generated">
            <a:extLst>
              <a:ext uri="{FF2B5EF4-FFF2-40B4-BE49-F238E27FC236}">
                <a16:creationId xmlns:a16="http://schemas.microsoft.com/office/drawing/2014/main" id="{D94CCB7E-CA22-28E8-93FD-1C0F4D4958F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163771A4-FF6A-D5E8-E776-81091C037B6D}"/>
              </a:ext>
            </a:extLst>
          </p:cNvPr>
          <p:cNvSpPr>
            <a:spLocks noGrp="1"/>
          </p:cNvSpPr>
          <p:nvPr>
            <p:ph type="title" hasCustomPrompt="1"/>
          </p:nvPr>
        </p:nvSpPr>
        <p:spPr>
          <a:xfrm>
            <a:off x="932793" y="863226"/>
            <a:ext cx="9626601" cy="1325563"/>
          </a:xfrm>
          <a:prstGeom prst="rect">
            <a:avLst/>
          </a:prstGeom>
        </p:spPr>
        <p:txBody>
          <a:bodyPr/>
          <a:lstStyle>
            <a:lvl1pPr>
              <a:defRPr b="1">
                <a:solidFill>
                  <a:srgbClr val="104B6B"/>
                </a:solidFill>
                <a:latin typeface="Montserrat" pitchFamily="2" charset="77"/>
                <a:cs typeface="Arial" panose="020B0604020202020204" pitchFamily="34" charset="0"/>
              </a:defRPr>
            </a:lvl1pPr>
          </a:lstStyle>
          <a:p>
            <a:r>
              <a:rPr lang="es-ES" err="1"/>
              <a:t>Title</a:t>
            </a:r>
            <a:endParaRPr lang="es-ES"/>
          </a:p>
        </p:txBody>
      </p:sp>
      <p:sp>
        <p:nvSpPr>
          <p:cNvPr id="6" name="Marcador de texto 4">
            <a:extLst>
              <a:ext uri="{FF2B5EF4-FFF2-40B4-BE49-F238E27FC236}">
                <a16:creationId xmlns:a16="http://schemas.microsoft.com/office/drawing/2014/main" id="{420A46EE-92AA-96BA-69E5-CCA337341B3C}"/>
              </a:ext>
            </a:extLst>
          </p:cNvPr>
          <p:cNvSpPr>
            <a:spLocks noGrp="1"/>
          </p:cNvSpPr>
          <p:nvPr>
            <p:ph type="body" sz="quarter" idx="13" hasCustomPrompt="1"/>
          </p:nvPr>
        </p:nvSpPr>
        <p:spPr>
          <a:xfrm>
            <a:off x="932793" y="2188789"/>
            <a:ext cx="9990138" cy="3214687"/>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Tree>
    <p:extLst>
      <p:ext uri="{BB962C8B-B14F-4D97-AF65-F5344CB8AC3E}">
        <p14:creationId xmlns:p14="http://schemas.microsoft.com/office/powerpoint/2010/main" val="331481297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5_Título y objetos">
    <p:spTree>
      <p:nvGrpSpPr>
        <p:cNvPr id="1" name=""/>
        <p:cNvGrpSpPr/>
        <p:nvPr/>
      </p:nvGrpSpPr>
      <p:grpSpPr>
        <a:xfrm>
          <a:off x="0" y="0"/>
          <a:ext cx="0" cy="0"/>
          <a:chOff x="0" y="0"/>
          <a:chExt cx="0" cy="0"/>
        </a:xfrm>
      </p:grpSpPr>
      <p:pic>
        <p:nvPicPr>
          <p:cNvPr id="2" name="Picture 1" descr="Shape, background pattern&#10;&#10;Description automatically generated">
            <a:extLst>
              <a:ext uri="{FF2B5EF4-FFF2-40B4-BE49-F238E27FC236}">
                <a16:creationId xmlns:a16="http://schemas.microsoft.com/office/drawing/2014/main" id="{21A33078-3433-335B-DF74-8112108B21C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 name="Marcador de posición de imagen 3">
            <a:extLst>
              <a:ext uri="{FF2B5EF4-FFF2-40B4-BE49-F238E27FC236}">
                <a16:creationId xmlns:a16="http://schemas.microsoft.com/office/drawing/2014/main" id="{0151CF7D-7240-F302-AD44-7E3385661AB0}"/>
              </a:ext>
            </a:extLst>
          </p:cNvPr>
          <p:cNvSpPr>
            <a:spLocks noGrp="1"/>
          </p:cNvSpPr>
          <p:nvPr>
            <p:ph type="pic" sz="quarter" idx="14" hasCustomPrompt="1"/>
          </p:nvPr>
        </p:nvSpPr>
        <p:spPr>
          <a:xfrm>
            <a:off x="0" y="1"/>
            <a:ext cx="12192000" cy="5565912"/>
          </a:xfrm>
          <a:prstGeom prst="rect">
            <a:avLst/>
          </a:prstGeom>
        </p:spPr>
        <p:txBody>
          <a:bodyPr/>
          <a:lstStyle>
            <a:lvl1pPr>
              <a:defRPr>
                <a:latin typeface="Arial" panose="020B0604020202020204" pitchFamily="34" charset="0"/>
                <a:cs typeface="Arial" panose="020B0604020202020204" pitchFamily="34" charset="0"/>
              </a:defRPr>
            </a:lvl1pPr>
          </a:lstStyle>
          <a:p>
            <a:r>
              <a:rPr lang="es-ES" err="1"/>
              <a:t>Image</a:t>
            </a:r>
            <a:endParaRPr lang="es-ES"/>
          </a:p>
        </p:txBody>
      </p:sp>
    </p:spTree>
    <p:extLst>
      <p:ext uri="{BB962C8B-B14F-4D97-AF65-F5344CB8AC3E}">
        <p14:creationId xmlns:p14="http://schemas.microsoft.com/office/powerpoint/2010/main" val="386352791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6_Diseño personalizado">
    <p:spTree>
      <p:nvGrpSpPr>
        <p:cNvPr id="1" name=""/>
        <p:cNvGrpSpPr/>
        <p:nvPr/>
      </p:nvGrpSpPr>
      <p:grpSpPr>
        <a:xfrm>
          <a:off x="0" y="0"/>
          <a:ext cx="0" cy="0"/>
          <a:chOff x="0" y="0"/>
          <a:chExt cx="0" cy="0"/>
        </a:xfrm>
      </p:grpSpPr>
      <p:pic>
        <p:nvPicPr>
          <p:cNvPr id="3" name="Picture 2" descr="A picture containing background pattern&#10;&#10;Description automatically generated">
            <a:extLst>
              <a:ext uri="{FF2B5EF4-FFF2-40B4-BE49-F238E27FC236}">
                <a16:creationId xmlns:a16="http://schemas.microsoft.com/office/drawing/2014/main" id="{85478383-27D4-C151-9CE0-4FC5BF4036C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66188648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6_Título y objetos">
    <p:spTree>
      <p:nvGrpSpPr>
        <p:cNvPr id="1" name=""/>
        <p:cNvGrpSpPr/>
        <p:nvPr/>
      </p:nvGrpSpPr>
      <p:grpSpPr>
        <a:xfrm>
          <a:off x="0" y="0"/>
          <a:ext cx="0" cy="0"/>
          <a:chOff x="0" y="0"/>
          <a:chExt cx="0" cy="0"/>
        </a:xfrm>
      </p:grpSpPr>
      <p:pic>
        <p:nvPicPr>
          <p:cNvPr id="3" name="Picture 2" descr="A picture containing background pattern&#10;&#10;Description automatically generated">
            <a:extLst>
              <a:ext uri="{FF2B5EF4-FFF2-40B4-BE49-F238E27FC236}">
                <a16:creationId xmlns:a16="http://schemas.microsoft.com/office/drawing/2014/main" id="{0BFDBC5E-89BA-E1C7-4361-3B3AB4B7363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532DF3D7-93B0-C1B9-BA79-FC18234D9A24}"/>
              </a:ext>
            </a:extLst>
          </p:cNvPr>
          <p:cNvSpPr>
            <a:spLocks noGrp="1"/>
          </p:cNvSpPr>
          <p:nvPr>
            <p:ph type="title" hasCustomPrompt="1"/>
          </p:nvPr>
        </p:nvSpPr>
        <p:spPr>
          <a:xfrm>
            <a:off x="838200" y="365125"/>
            <a:ext cx="9626601" cy="1289504"/>
          </a:xfrm>
          <a:prstGeom prst="rect">
            <a:avLst/>
          </a:prstGeom>
        </p:spPr>
        <p:txBody>
          <a:bodyPr/>
          <a:lstStyle>
            <a:lvl1pPr>
              <a:defRPr b="1">
                <a:solidFill>
                  <a:schemeClr val="bg1"/>
                </a:solidFill>
                <a:latin typeface="Montserrat" pitchFamily="2" charset="77"/>
                <a:cs typeface="Arial" panose="020B0604020202020204" pitchFamily="34" charset="0"/>
              </a:defRPr>
            </a:lvl1pPr>
          </a:lstStyle>
          <a:p>
            <a:r>
              <a:rPr lang="es-ES" err="1"/>
              <a:t>Title</a:t>
            </a:r>
            <a:r>
              <a:rPr lang="es-ES"/>
              <a:t> of </a:t>
            </a:r>
            <a:r>
              <a:rPr lang="es-ES" err="1"/>
              <a:t>the</a:t>
            </a:r>
            <a:r>
              <a:rPr lang="es-ES"/>
              <a:t> </a:t>
            </a:r>
            <a:r>
              <a:rPr lang="es-ES" err="1"/>
              <a:t>session</a:t>
            </a:r>
            <a:r>
              <a:rPr lang="es-ES"/>
              <a:t> / panel</a:t>
            </a:r>
          </a:p>
        </p:txBody>
      </p:sp>
      <p:sp>
        <p:nvSpPr>
          <p:cNvPr id="5" name="Marcador de texto 4">
            <a:extLst>
              <a:ext uri="{FF2B5EF4-FFF2-40B4-BE49-F238E27FC236}">
                <a16:creationId xmlns:a16="http://schemas.microsoft.com/office/drawing/2014/main" id="{DF2B2D0F-0E89-32B0-3240-E6EE6B3A1B66}"/>
              </a:ext>
            </a:extLst>
          </p:cNvPr>
          <p:cNvSpPr>
            <a:spLocks noGrp="1"/>
          </p:cNvSpPr>
          <p:nvPr>
            <p:ph type="body" sz="quarter" idx="13" hasCustomPrompt="1"/>
          </p:nvPr>
        </p:nvSpPr>
        <p:spPr>
          <a:xfrm>
            <a:off x="1101271" y="2660347"/>
            <a:ext cx="9989457" cy="1138689"/>
          </a:xfrm>
          <a:prstGeom prst="rect">
            <a:avLst/>
          </a:prstGeom>
        </p:spPr>
        <p:txBody>
          <a:bodyPr anchor="ctr" anchorCtr="0">
            <a:normAutofit/>
          </a:bodyPr>
          <a:lstStyle>
            <a:lvl1pPr marL="0" indent="0" algn="ctr">
              <a:buNone/>
              <a:defRPr sz="5400" b="1">
                <a:solidFill>
                  <a:srgbClr val="104B6B"/>
                </a:solidFill>
                <a:latin typeface="Montserrat" pitchFamily="2" charset="77"/>
                <a:cs typeface="Arial" panose="020B0604020202020204" pitchFamily="34" charset="0"/>
              </a:defRPr>
            </a:lvl1pPr>
          </a:lstStyle>
          <a:p>
            <a:r>
              <a:rPr lang="es-ES"/>
              <a:t>Speaker </a:t>
            </a:r>
            <a:r>
              <a:rPr lang="es-ES" err="1"/>
              <a:t>name</a:t>
            </a:r>
            <a:endParaRPr lang="es-ES"/>
          </a:p>
        </p:txBody>
      </p:sp>
      <p:sp>
        <p:nvSpPr>
          <p:cNvPr id="6" name="Marcador de texto 4">
            <a:extLst>
              <a:ext uri="{FF2B5EF4-FFF2-40B4-BE49-F238E27FC236}">
                <a16:creationId xmlns:a16="http://schemas.microsoft.com/office/drawing/2014/main" id="{BB33DEF2-E13B-4A81-1177-DA6BBFABAD7C}"/>
              </a:ext>
            </a:extLst>
          </p:cNvPr>
          <p:cNvSpPr>
            <a:spLocks noGrp="1"/>
          </p:cNvSpPr>
          <p:nvPr>
            <p:ph type="body" sz="quarter" idx="14" hasCustomPrompt="1"/>
          </p:nvPr>
        </p:nvSpPr>
        <p:spPr>
          <a:xfrm>
            <a:off x="1101271" y="3799036"/>
            <a:ext cx="9989457" cy="1138689"/>
          </a:xfrm>
          <a:prstGeom prst="rect">
            <a:avLst/>
          </a:prstGeom>
        </p:spPr>
        <p:txBody>
          <a:bodyPr anchor="ctr" anchorCtr="0">
            <a:normAutofit/>
          </a:bodyPr>
          <a:lstStyle>
            <a:lvl1pPr marL="0" indent="0" algn="ctr">
              <a:buNone/>
              <a:defRPr sz="4800" b="0">
                <a:solidFill>
                  <a:srgbClr val="104B6B"/>
                </a:solidFill>
                <a:latin typeface="Montserrat" pitchFamily="2" charset="77"/>
                <a:cs typeface="Arial" panose="020B0604020202020204" pitchFamily="34" charset="0"/>
              </a:defRPr>
            </a:lvl1pPr>
          </a:lstStyle>
          <a:p>
            <a:r>
              <a:rPr lang="es-ES"/>
              <a:t>Speaker </a:t>
            </a:r>
            <a:r>
              <a:rPr lang="es-ES" err="1"/>
              <a:t>title</a:t>
            </a:r>
            <a:endParaRPr lang="es-ES"/>
          </a:p>
        </p:txBody>
      </p:sp>
    </p:spTree>
    <p:extLst>
      <p:ext uri="{BB962C8B-B14F-4D97-AF65-F5344CB8AC3E}">
        <p14:creationId xmlns:p14="http://schemas.microsoft.com/office/powerpoint/2010/main" val="274085855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6_Título y objetos">
    <p:spTree>
      <p:nvGrpSpPr>
        <p:cNvPr id="1" name=""/>
        <p:cNvGrpSpPr/>
        <p:nvPr/>
      </p:nvGrpSpPr>
      <p:grpSpPr>
        <a:xfrm>
          <a:off x="0" y="0"/>
          <a:ext cx="0" cy="0"/>
          <a:chOff x="0" y="0"/>
          <a:chExt cx="0" cy="0"/>
        </a:xfrm>
      </p:grpSpPr>
      <p:pic>
        <p:nvPicPr>
          <p:cNvPr id="3" name="Picture 2" descr="A picture containing background pattern&#10;&#10;Description automatically generated">
            <a:extLst>
              <a:ext uri="{FF2B5EF4-FFF2-40B4-BE49-F238E27FC236}">
                <a16:creationId xmlns:a16="http://schemas.microsoft.com/office/drawing/2014/main" id="{0BFDBC5E-89BA-E1C7-4361-3B3AB4B7363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532DF3D7-93B0-C1B9-BA79-FC18234D9A24}"/>
              </a:ext>
            </a:extLst>
          </p:cNvPr>
          <p:cNvSpPr>
            <a:spLocks noGrp="1"/>
          </p:cNvSpPr>
          <p:nvPr>
            <p:ph type="title" hasCustomPrompt="1"/>
          </p:nvPr>
        </p:nvSpPr>
        <p:spPr>
          <a:xfrm>
            <a:off x="838200" y="365125"/>
            <a:ext cx="9626601" cy="1289504"/>
          </a:xfrm>
          <a:prstGeom prst="rect">
            <a:avLst/>
          </a:prstGeom>
        </p:spPr>
        <p:txBody>
          <a:bodyPr/>
          <a:lstStyle>
            <a:lvl1pPr>
              <a:defRPr b="1">
                <a:solidFill>
                  <a:schemeClr val="bg1"/>
                </a:solidFill>
                <a:latin typeface="Montserrat" pitchFamily="2" charset="77"/>
                <a:cs typeface="Arial" panose="020B0604020202020204" pitchFamily="34" charset="0"/>
              </a:defRPr>
            </a:lvl1pPr>
          </a:lstStyle>
          <a:p>
            <a:r>
              <a:rPr lang="es-ES" err="1"/>
              <a:t>Title</a:t>
            </a:r>
            <a:r>
              <a:rPr lang="es-ES"/>
              <a:t> of </a:t>
            </a:r>
            <a:r>
              <a:rPr lang="es-ES" err="1"/>
              <a:t>the</a:t>
            </a:r>
            <a:r>
              <a:rPr lang="es-ES"/>
              <a:t> </a:t>
            </a:r>
            <a:r>
              <a:rPr lang="es-ES" err="1"/>
              <a:t>session</a:t>
            </a:r>
            <a:r>
              <a:rPr lang="es-ES"/>
              <a:t> / panel</a:t>
            </a:r>
          </a:p>
        </p:txBody>
      </p:sp>
      <p:sp>
        <p:nvSpPr>
          <p:cNvPr id="5" name="Marcador de texto 4">
            <a:extLst>
              <a:ext uri="{FF2B5EF4-FFF2-40B4-BE49-F238E27FC236}">
                <a16:creationId xmlns:a16="http://schemas.microsoft.com/office/drawing/2014/main" id="{DF2B2D0F-0E89-32B0-3240-E6EE6B3A1B66}"/>
              </a:ext>
            </a:extLst>
          </p:cNvPr>
          <p:cNvSpPr>
            <a:spLocks noGrp="1"/>
          </p:cNvSpPr>
          <p:nvPr>
            <p:ph type="body" sz="quarter" idx="13" hasCustomPrompt="1"/>
          </p:nvPr>
        </p:nvSpPr>
        <p:spPr>
          <a:xfrm>
            <a:off x="1101271" y="2660347"/>
            <a:ext cx="9989457" cy="1138689"/>
          </a:xfrm>
          <a:prstGeom prst="rect">
            <a:avLst/>
          </a:prstGeom>
        </p:spPr>
        <p:txBody>
          <a:bodyPr anchor="ctr" anchorCtr="0">
            <a:normAutofit/>
          </a:bodyPr>
          <a:lstStyle>
            <a:lvl1pPr marL="0" indent="0" algn="ctr">
              <a:buNone/>
              <a:defRPr sz="4800" b="1">
                <a:solidFill>
                  <a:srgbClr val="104B6B"/>
                </a:solidFill>
                <a:latin typeface="Montserrat" pitchFamily="2" charset="77"/>
                <a:cs typeface="Arial" panose="020B0604020202020204" pitchFamily="34" charset="0"/>
              </a:defRPr>
            </a:lvl1pPr>
          </a:lstStyle>
          <a:p>
            <a:r>
              <a:rPr lang="es-ES"/>
              <a:t>Speaker </a:t>
            </a:r>
            <a:r>
              <a:rPr lang="es-ES" err="1"/>
              <a:t>name</a:t>
            </a:r>
            <a:endParaRPr lang="es-ES"/>
          </a:p>
        </p:txBody>
      </p:sp>
      <p:sp>
        <p:nvSpPr>
          <p:cNvPr id="6" name="Marcador de texto 4">
            <a:extLst>
              <a:ext uri="{FF2B5EF4-FFF2-40B4-BE49-F238E27FC236}">
                <a16:creationId xmlns:a16="http://schemas.microsoft.com/office/drawing/2014/main" id="{BB33DEF2-E13B-4A81-1177-DA6BBFABAD7C}"/>
              </a:ext>
            </a:extLst>
          </p:cNvPr>
          <p:cNvSpPr>
            <a:spLocks noGrp="1"/>
          </p:cNvSpPr>
          <p:nvPr>
            <p:ph type="body" sz="quarter" idx="14" hasCustomPrompt="1"/>
          </p:nvPr>
        </p:nvSpPr>
        <p:spPr>
          <a:xfrm>
            <a:off x="1101271" y="3799036"/>
            <a:ext cx="9989457" cy="1138689"/>
          </a:xfrm>
          <a:prstGeom prst="rect">
            <a:avLst/>
          </a:prstGeom>
        </p:spPr>
        <p:txBody>
          <a:bodyPr anchor="ctr" anchorCtr="0">
            <a:normAutofit/>
          </a:bodyPr>
          <a:lstStyle>
            <a:lvl1pPr marL="0" indent="0" algn="ctr">
              <a:buNone/>
              <a:defRPr sz="4400" b="0">
                <a:solidFill>
                  <a:srgbClr val="104B6B"/>
                </a:solidFill>
                <a:latin typeface="Montserrat" pitchFamily="2" charset="77"/>
                <a:cs typeface="Arial" panose="020B0604020202020204" pitchFamily="34" charset="0"/>
              </a:defRPr>
            </a:lvl1pPr>
          </a:lstStyle>
          <a:p>
            <a:r>
              <a:rPr lang="es-ES"/>
              <a:t>Speaker </a:t>
            </a:r>
            <a:r>
              <a:rPr lang="es-ES" err="1"/>
              <a:t>title</a:t>
            </a:r>
            <a:endParaRPr lang="es-ES"/>
          </a:p>
        </p:txBody>
      </p:sp>
    </p:spTree>
    <p:extLst>
      <p:ext uri="{BB962C8B-B14F-4D97-AF65-F5344CB8AC3E}">
        <p14:creationId xmlns:p14="http://schemas.microsoft.com/office/powerpoint/2010/main" val="27408585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8_Título y objetos">
    <p:spTree>
      <p:nvGrpSpPr>
        <p:cNvPr id="1" name=""/>
        <p:cNvGrpSpPr/>
        <p:nvPr/>
      </p:nvGrpSpPr>
      <p:grpSpPr>
        <a:xfrm>
          <a:off x="0" y="0"/>
          <a:ext cx="0" cy="0"/>
          <a:chOff x="0" y="0"/>
          <a:chExt cx="0" cy="0"/>
        </a:xfrm>
      </p:grpSpPr>
      <p:pic>
        <p:nvPicPr>
          <p:cNvPr id="2" name="Picture 1" descr="A picture containing background pattern&#10;&#10;Description automatically generated">
            <a:extLst>
              <a:ext uri="{FF2B5EF4-FFF2-40B4-BE49-F238E27FC236}">
                <a16:creationId xmlns:a16="http://schemas.microsoft.com/office/drawing/2014/main" id="{20645D31-1E99-7F51-7124-273731A72C1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 name="Título 1">
            <a:extLst>
              <a:ext uri="{FF2B5EF4-FFF2-40B4-BE49-F238E27FC236}">
                <a16:creationId xmlns:a16="http://schemas.microsoft.com/office/drawing/2014/main" id="{B88AC821-7CA9-7960-C927-F5D9C64CBE6A}"/>
              </a:ext>
            </a:extLst>
          </p:cNvPr>
          <p:cNvSpPr>
            <a:spLocks noGrp="1"/>
          </p:cNvSpPr>
          <p:nvPr>
            <p:ph type="title" hasCustomPrompt="1"/>
          </p:nvPr>
        </p:nvSpPr>
        <p:spPr>
          <a:xfrm>
            <a:off x="838200" y="365125"/>
            <a:ext cx="9626601" cy="1289504"/>
          </a:xfrm>
          <a:prstGeom prst="rect">
            <a:avLst/>
          </a:prstGeom>
        </p:spPr>
        <p:txBody>
          <a:bodyPr/>
          <a:lstStyle>
            <a:lvl1pPr>
              <a:defRPr b="1">
                <a:solidFill>
                  <a:schemeClr val="bg1"/>
                </a:solidFill>
                <a:latin typeface="Montserrat" pitchFamily="2" charset="77"/>
                <a:cs typeface="Arial" panose="020B0604020202020204" pitchFamily="34" charset="0"/>
              </a:defRPr>
            </a:lvl1pPr>
          </a:lstStyle>
          <a:p>
            <a:r>
              <a:rPr lang="es-ES" err="1"/>
              <a:t>Title</a:t>
            </a:r>
            <a:r>
              <a:rPr lang="es-ES"/>
              <a:t> of </a:t>
            </a:r>
            <a:r>
              <a:rPr lang="es-ES" err="1"/>
              <a:t>the</a:t>
            </a:r>
            <a:r>
              <a:rPr lang="es-ES"/>
              <a:t> </a:t>
            </a:r>
            <a:r>
              <a:rPr lang="es-ES" err="1"/>
              <a:t>session</a:t>
            </a:r>
            <a:r>
              <a:rPr lang="es-ES"/>
              <a:t> / panel</a:t>
            </a:r>
          </a:p>
        </p:txBody>
      </p:sp>
      <p:sp>
        <p:nvSpPr>
          <p:cNvPr id="7" name="Marcador de texto 4">
            <a:extLst>
              <a:ext uri="{FF2B5EF4-FFF2-40B4-BE49-F238E27FC236}">
                <a16:creationId xmlns:a16="http://schemas.microsoft.com/office/drawing/2014/main" id="{CC20A092-C85E-3BAA-03F2-04A0D640074E}"/>
              </a:ext>
            </a:extLst>
          </p:cNvPr>
          <p:cNvSpPr>
            <a:spLocks noGrp="1"/>
          </p:cNvSpPr>
          <p:nvPr>
            <p:ph type="body" sz="quarter" idx="14" hasCustomPrompt="1"/>
          </p:nvPr>
        </p:nvSpPr>
        <p:spPr>
          <a:xfrm>
            <a:off x="838200" y="2587551"/>
            <a:ext cx="4749800" cy="2779580"/>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
        <p:nvSpPr>
          <p:cNvPr id="8" name="Marcador de posición de imagen 3">
            <a:extLst>
              <a:ext uri="{FF2B5EF4-FFF2-40B4-BE49-F238E27FC236}">
                <a16:creationId xmlns:a16="http://schemas.microsoft.com/office/drawing/2014/main" id="{15C959F8-AEAF-9948-B0DF-B936CA88455F}"/>
              </a:ext>
            </a:extLst>
          </p:cNvPr>
          <p:cNvSpPr>
            <a:spLocks noGrp="1"/>
          </p:cNvSpPr>
          <p:nvPr>
            <p:ph type="pic" sz="quarter" idx="15" hasCustomPrompt="1"/>
          </p:nvPr>
        </p:nvSpPr>
        <p:spPr>
          <a:xfrm>
            <a:off x="5791200" y="2587549"/>
            <a:ext cx="5472113" cy="2779581"/>
          </a:xfrm>
          <a:prstGeom prst="rect">
            <a:avLst/>
          </a:prstGeom>
        </p:spPr>
        <p:txBody>
          <a:bodyPr/>
          <a:lstStyle>
            <a:lvl1pPr>
              <a:defRPr>
                <a:latin typeface="Montserrat" pitchFamily="2" charset="77"/>
                <a:cs typeface="Arial" panose="020B0604020202020204" pitchFamily="34" charset="0"/>
              </a:defRPr>
            </a:lvl1pPr>
          </a:lstStyle>
          <a:p>
            <a:r>
              <a:rPr lang="es-ES" err="1"/>
              <a:t>Image</a:t>
            </a:r>
            <a:endParaRPr lang="es-ES"/>
          </a:p>
        </p:txBody>
      </p:sp>
      <p:sp>
        <p:nvSpPr>
          <p:cNvPr id="9" name="Snip Single Corner of Rectangle 8">
            <a:extLst>
              <a:ext uri="{FF2B5EF4-FFF2-40B4-BE49-F238E27FC236}">
                <a16:creationId xmlns:a16="http://schemas.microsoft.com/office/drawing/2014/main" id="{FDCE8335-C65E-F75B-933D-C80A89318BDE}"/>
              </a:ext>
            </a:extLst>
          </p:cNvPr>
          <p:cNvSpPr/>
          <p:nvPr userDrawn="1"/>
        </p:nvSpPr>
        <p:spPr>
          <a:xfrm flipH="1" flipV="1">
            <a:off x="5625548" y="1889206"/>
            <a:ext cx="6566451" cy="535939"/>
          </a:xfrm>
          <a:prstGeom prst="snip1Rect">
            <a:avLst/>
          </a:prstGeom>
          <a:solidFill>
            <a:srgbClr val="0053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Marcador de texto 4">
            <a:extLst>
              <a:ext uri="{FF2B5EF4-FFF2-40B4-BE49-F238E27FC236}">
                <a16:creationId xmlns:a16="http://schemas.microsoft.com/office/drawing/2014/main" id="{70730E1C-3431-750E-88C2-B332EF62335F}"/>
              </a:ext>
            </a:extLst>
          </p:cNvPr>
          <p:cNvSpPr>
            <a:spLocks noGrp="1"/>
          </p:cNvSpPr>
          <p:nvPr>
            <p:ph type="body" sz="quarter" idx="16" hasCustomPrompt="1"/>
          </p:nvPr>
        </p:nvSpPr>
        <p:spPr>
          <a:xfrm>
            <a:off x="5832927" y="2001915"/>
            <a:ext cx="6046077" cy="347286"/>
          </a:xfrm>
          <a:prstGeom prst="rect">
            <a:avLst/>
          </a:prstGeom>
        </p:spPr>
        <p:txBody>
          <a:bodyPr anchor="ctr" anchorCtr="0">
            <a:normAutofit/>
          </a:bodyPr>
          <a:lstStyle>
            <a:lvl1pPr marL="0" indent="0" algn="l">
              <a:buNone/>
              <a:defRPr sz="2000" b="1">
                <a:solidFill>
                  <a:schemeClr val="bg1"/>
                </a:solidFill>
                <a:latin typeface="Montserrat" pitchFamily="2" charset="77"/>
                <a:cs typeface="Arial" panose="020B0604020202020204" pitchFamily="34" charset="0"/>
              </a:defRPr>
            </a:lvl1pPr>
          </a:lstStyle>
          <a:p>
            <a:r>
              <a:rPr lang="es-ES"/>
              <a:t>Speaker </a:t>
            </a:r>
            <a:r>
              <a:rPr lang="es-ES" err="1"/>
              <a:t>name</a:t>
            </a:r>
            <a:endParaRPr lang="es-ES"/>
          </a:p>
        </p:txBody>
      </p:sp>
    </p:spTree>
    <p:extLst>
      <p:ext uri="{BB962C8B-B14F-4D97-AF65-F5344CB8AC3E}">
        <p14:creationId xmlns:p14="http://schemas.microsoft.com/office/powerpoint/2010/main" val="355482825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9_Título y objetos">
    <p:spTree>
      <p:nvGrpSpPr>
        <p:cNvPr id="1" name=""/>
        <p:cNvGrpSpPr/>
        <p:nvPr/>
      </p:nvGrpSpPr>
      <p:grpSpPr>
        <a:xfrm>
          <a:off x="0" y="0"/>
          <a:ext cx="0" cy="0"/>
          <a:chOff x="0" y="0"/>
          <a:chExt cx="0" cy="0"/>
        </a:xfrm>
      </p:grpSpPr>
      <p:pic>
        <p:nvPicPr>
          <p:cNvPr id="3" name="Picture 2" descr="A picture containing background pattern&#10;&#10;Description automatically generated">
            <a:extLst>
              <a:ext uri="{FF2B5EF4-FFF2-40B4-BE49-F238E27FC236}">
                <a16:creationId xmlns:a16="http://schemas.microsoft.com/office/drawing/2014/main" id="{1956F9F4-9F49-86EB-7C22-D28340C1F5B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7159F44E-5C65-13FB-058F-CFC02D9F5E96}"/>
              </a:ext>
            </a:extLst>
          </p:cNvPr>
          <p:cNvSpPr>
            <a:spLocks noGrp="1"/>
          </p:cNvSpPr>
          <p:nvPr>
            <p:ph type="title" hasCustomPrompt="1"/>
          </p:nvPr>
        </p:nvSpPr>
        <p:spPr>
          <a:xfrm>
            <a:off x="838200" y="365125"/>
            <a:ext cx="9626601" cy="1289504"/>
          </a:xfrm>
          <a:prstGeom prst="rect">
            <a:avLst/>
          </a:prstGeom>
        </p:spPr>
        <p:txBody>
          <a:bodyPr/>
          <a:lstStyle>
            <a:lvl1pPr>
              <a:defRPr b="1">
                <a:solidFill>
                  <a:schemeClr val="bg1"/>
                </a:solidFill>
                <a:latin typeface="Montserrat" pitchFamily="2" charset="77"/>
                <a:cs typeface="Arial" panose="020B0604020202020204" pitchFamily="34" charset="0"/>
              </a:defRPr>
            </a:lvl1pPr>
          </a:lstStyle>
          <a:p>
            <a:r>
              <a:rPr lang="es-ES" err="1"/>
              <a:t>Title</a:t>
            </a:r>
            <a:r>
              <a:rPr lang="es-ES"/>
              <a:t> of </a:t>
            </a:r>
            <a:r>
              <a:rPr lang="es-ES" err="1"/>
              <a:t>the</a:t>
            </a:r>
            <a:r>
              <a:rPr lang="es-ES"/>
              <a:t> </a:t>
            </a:r>
            <a:r>
              <a:rPr lang="es-ES" err="1"/>
              <a:t>session</a:t>
            </a:r>
            <a:r>
              <a:rPr lang="es-ES"/>
              <a:t> / panel</a:t>
            </a:r>
          </a:p>
        </p:txBody>
      </p:sp>
      <p:sp>
        <p:nvSpPr>
          <p:cNvPr id="6" name="Snip Single Corner of Rectangle 5">
            <a:extLst>
              <a:ext uri="{FF2B5EF4-FFF2-40B4-BE49-F238E27FC236}">
                <a16:creationId xmlns:a16="http://schemas.microsoft.com/office/drawing/2014/main" id="{89355B1B-E6E0-A953-D664-1CDE43E7ECBA}"/>
              </a:ext>
            </a:extLst>
          </p:cNvPr>
          <p:cNvSpPr/>
          <p:nvPr userDrawn="1"/>
        </p:nvSpPr>
        <p:spPr>
          <a:xfrm flipH="1" flipV="1">
            <a:off x="5625548" y="1889206"/>
            <a:ext cx="6566451" cy="535939"/>
          </a:xfrm>
          <a:prstGeom prst="snip1Rect">
            <a:avLst/>
          </a:prstGeom>
          <a:solidFill>
            <a:srgbClr val="0053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Marcador de texto 4">
            <a:extLst>
              <a:ext uri="{FF2B5EF4-FFF2-40B4-BE49-F238E27FC236}">
                <a16:creationId xmlns:a16="http://schemas.microsoft.com/office/drawing/2014/main" id="{D217B0D9-C919-F059-07C7-F808741D1BEB}"/>
              </a:ext>
            </a:extLst>
          </p:cNvPr>
          <p:cNvSpPr>
            <a:spLocks noGrp="1"/>
          </p:cNvSpPr>
          <p:nvPr>
            <p:ph type="body" sz="quarter" idx="16" hasCustomPrompt="1"/>
          </p:nvPr>
        </p:nvSpPr>
        <p:spPr>
          <a:xfrm>
            <a:off x="5832927" y="2001915"/>
            <a:ext cx="6046077" cy="347286"/>
          </a:xfrm>
          <a:prstGeom prst="rect">
            <a:avLst/>
          </a:prstGeom>
        </p:spPr>
        <p:txBody>
          <a:bodyPr anchor="ctr" anchorCtr="0">
            <a:normAutofit/>
          </a:bodyPr>
          <a:lstStyle>
            <a:lvl1pPr marL="0" indent="0" algn="l">
              <a:buNone/>
              <a:defRPr sz="2000" b="1">
                <a:solidFill>
                  <a:schemeClr val="bg1"/>
                </a:solidFill>
                <a:latin typeface="Montserrat" pitchFamily="2" charset="77"/>
                <a:cs typeface="Arial" panose="020B0604020202020204" pitchFamily="34" charset="0"/>
              </a:defRPr>
            </a:lvl1pPr>
          </a:lstStyle>
          <a:p>
            <a:r>
              <a:rPr lang="es-ES"/>
              <a:t>Speaker </a:t>
            </a:r>
            <a:r>
              <a:rPr lang="es-ES" err="1"/>
              <a:t>name</a:t>
            </a:r>
            <a:endParaRPr lang="es-ES"/>
          </a:p>
        </p:txBody>
      </p:sp>
      <p:sp>
        <p:nvSpPr>
          <p:cNvPr id="11" name="Marcador de contenido 2">
            <a:extLst>
              <a:ext uri="{FF2B5EF4-FFF2-40B4-BE49-F238E27FC236}">
                <a16:creationId xmlns:a16="http://schemas.microsoft.com/office/drawing/2014/main" id="{2DEC559F-350F-354E-5BED-F7FB8A19218B}"/>
              </a:ext>
            </a:extLst>
          </p:cNvPr>
          <p:cNvSpPr>
            <a:spLocks noGrp="1"/>
          </p:cNvSpPr>
          <p:nvPr>
            <p:ph idx="1" hasCustomPrompt="1"/>
          </p:nvPr>
        </p:nvSpPr>
        <p:spPr>
          <a:xfrm>
            <a:off x="838200" y="2585545"/>
            <a:ext cx="10425113" cy="2851159"/>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a:t>Text
Text
Text</a:t>
            </a:r>
          </a:p>
        </p:txBody>
      </p:sp>
    </p:spTree>
    <p:extLst>
      <p:ext uri="{BB962C8B-B14F-4D97-AF65-F5344CB8AC3E}">
        <p14:creationId xmlns:p14="http://schemas.microsoft.com/office/powerpoint/2010/main" val="4493167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Diseño personalizado">
    <p:spTree>
      <p:nvGrpSpPr>
        <p:cNvPr id="1" name=""/>
        <p:cNvGrpSpPr/>
        <p:nvPr/>
      </p:nvGrpSpPr>
      <p:grpSpPr>
        <a:xfrm>
          <a:off x="0" y="0"/>
          <a:ext cx="0" cy="0"/>
          <a:chOff x="0" y="0"/>
          <a:chExt cx="0" cy="0"/>
        </a:xfrm>
      </p:grpSpPr>
      <p:pic>
        <p:nvPicPr>
          <p:cNvPr id="3" name="Picture 2" descr="Shape, background pattern&#10;&#10;Description automatically generated">
            <a:extLst>
              <a:ext uri="{FF2B5EF4-FFF2-40B4-BE49-F238E27FC236}">
                <a16:creationId xmlns:a16="http://schemas.microsoft.com/office/drawing/2014/main" id="{C6509D39-E042-4817-6CF4-EC7203880B6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84556A8D-09FC-4F1E-61BE-40A9E5FE9DD9}"/>
              </a:ext>
            </a:extLst>
          </p:cNvPr>
          <p:cNvSpPr>
            <a:spLocks noGrp="1"/>
          </p:cNvSpPr>
          <p:nvPr>
            <p:ph type="title" hasCustomPrompt="1"/>
          </p:nvPr>
        </p:nvSpPr>
        <p:spPr>
          <a:xfrm>
            <a:off x="932793" y="396086"/>
            <a:ext cx="9626601" cy="1325563"/>
          </a:xfrm>
          <a:prstGeom prst="rect">
            <a:avLst/>
          </a:prstGeom>
        </p:spPr>
        <p:txBody>
          <a:bodyPr/>
          <a:lstStyle>
            <a:lvl1pPr>
              <a:defRPr b="1">
                <a:solidFill>
                  <a:srgbClr val="104B6B"/>
                </a:solidFill>
                <a:latin typeface="Montserrat" pitchFamily="2" charset="77"/>
                <a:cs typeface="Arial" panose="020B0604020202020204" pitchFamily="34" charset="0"/>
              </a:defRPr>
            </a:lvl1pPr>
          </a:lstStyle>
          <a:p>
            <a:r>
              <a:rPr lang="es-ES" err="1"/>
              <a:t>Title</a:t>
            </a:r>
            <a:endParaRPr lang="es-ES"/>
          </a:p>
        </p:txBody>
      </p:sp>
      <p:sp>
        <p:nvSpPr>
          <p:cNvPr id="5" name="Marcador de contenido 2">
            <a:extLst>
              <a:ext uri="{FF2B5EF4-FFF2-40B4-BE49-F238E27FC236}">
                <a16:creationId xmlns:a16="http://schemas.microsoft.com/office/drawing/2014/main" id="{3D9DD385-5B84-5B99-FE40-E3CE865DB4A7}"/>
              </a:ext>
            </a:extLst>
          </p:cNvPr>
          <p:cNvSpPr>
            <a:spLocks noGrp="1"/>
          </p:cNvSpPr>
          <p:nvPr>
            <p:ph idx="1" hasCustomPrompt="1"/>
          </p:nvPr>
        </p:nvSpPr>
        <p:spPr>
          <a:xfrm>
            <a:off x="932793" y="1721648"/>
            <a:ext cx="9989457" cy="3547235"/>
          </a:xfrm>
          <a:prstGeom prst="rect">
            <a:avLst/>
          </a:prstGeom>
        </p:spPr>
        <p:txBody>
          <a:bodyPr>
            <a:normAutofit/>
          </a:bodyPr>
          <a:lstStyle>
            <a:lvl1pPr>
              <a:defRPr sz="3200">
                <a:latin typeface="Montserrat" pitchFamily="2" charset="77"/>
                <a:cs typeface="Arial" panose="020B0604020202020204" pitchFamily="34" charset="0"/>
              </a:defRPr>
            </a:lvl1pPr>
          </a:lstStyle>
          <a:p>
            <a:r>
              <a:rPr lang="es-ES"/>
              <a:t>Text
Text
Text</a:t>
            </a:r>
          </a:p>
        </p:txBody>
      </p:sp>
    </p:spTree>
    <p:extLst>
      <p:ext uri="{BB962C8B-B14F-4D97-AF65-F5344CB8AC3E}">
        <p14:creationId xmlns:p14="http://schemas.microsoft.com/office/powerpoint/2010/main" val="342878112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7_Título y objetos">
    <p:spTree>
      <p:nvGrpSpPr>
        <p:cNvPr id="1" name=""/>
        <p:cNvGrpSpPr/>
        <p:nvPr/>
      </p:nvGrpSpPr>
      <p:grpSpPr>
        <a:xfrm>
          <a:off x="0" y="0"/>
          <a:ext cx="0" cy="0"/>
          <a:chOff x="0" y="0"/>
          <a:chExt cx="0" cy="0"/>
        </a:xfrm>
      </p:grpSpPr>
      <p:pic>
        <p:nvPicPr>
          <p:cNvPr id="3" name="Picture 2" descr="Background pattern&#10;&#10;Description automatically generated">
            <a:extLst>
              <a:ext uri="{FF2B5EF4-FFF2-40B4-BE49-F238E27FC236}">
                <a16:creationId xmlns:a16="http://schemas.microsoft.com/office/drawing/2014/main" id="{3F94FC77-BA6B-C285-38C3-FBC74F5EBE2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E53F5528-373B-E96C-38A4-0FFD2B3DE9CE}"/>
              </a:ext>
            </a:extLst>
          </p:cNvPr>
          <p:cNvSpPr>
            <a:spLocks noGrp="1"/>
          </p:cNvSpPr>
          <p:nvPr>
            <p:ph type="title" hasCustomPrompt="1"/>
          </p:nvPr>
        </p:nvSpPr>
        <p:spPr>
          <a:xfrm>
            <a:off x="831850" y="2002631"/>
            <a:ext cx="10515600" cy="2852737"/>
          </a:xfrm>
          <a:prstGeom prst="rect">
            <a:avLst/>
          </a:prstGeom>
        </p:spPr>
        <p:txBody>
          <a:bodyPr anchor="ctr" anchorCtr="0">
            <a:normAutofit/>
          </a:bodyPr>
          <a:lstStyle>
            <a:lvl1pPr algn="ctr">
              <a:defRPr sz="6000" b="1">
                <a:solidFill>
                  <a:schemeClr val="bg1"/>
                </a:solidFill>
                <a:latin typeface="Montserrat" pitchFamily="2" charset="77"/>
                <a:cs typeface="Arial" panose="020B0604020202020204" pitchFamily="34" charset="0"/>
              </a:defRPr>
            </a:lvl1pPr>
          </a:lstStyle>
          <a:p>
            <a:r>
              <a:rPr lang="es-ES"/>
              <a:t>“</a:t>
            </a:r>
            <a:r>
              <a:rPr lang="es-ES" err="1"/>
              <a:t>Quote</a:t>
            </a:r>
            <a:r>
              <a:rPr lang="es-ES"/>
              <a:t>”</a:t>
            </a:r>
          </a:p>
        </p:txBody>
      </p:sp>
    </p:spTree>
    <p:extLst>
      <p:ext uri="{BB962C8B-B14F-4D97-AF65-F5344CB8AC3E}">
        <p14:creationId xmlns:p14="http://schemas.microsoft.com/office/powerpoint/2010/main" val="208398392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Encabezado de sección">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2123C74E-EC4E-A11D-D0FF-706516B157F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ítulo 1">
            <a:extLst>
              <a:ext uri="{FF2B5EF4-FFF2-40B4-BE49-F238E27FC236}">
                <a16:creationId xmlns:a16="http://schemas.microsoft.com/office/drawing/2014/main" id="{6128B29F-B0B3-5C47-A513-E1DAFAEB32AE}"/>
              </a:ext>
            </a:extLst>
          </p:cNvPr>
          <p:cNvSpPr>
            <a:spLocks noGrp="1"/>
          </p:cNvSpPr>
          <p:nvPr>
            <p:ph type="title" hasCustomPrompt="1"/>
          </p:nvPr>
        </p:nvSpPr>
        <p:spPr>
          <a:xfrm>
            <a:off x="831850" y="2002631"/>
            <a:ext cx="10515600" cy="2852737"/>
          </a:xfrm>
          <a:prstGeom prst="rect">
            <a:avLst/>
          </a:prstGeom>
        </p:spPr>
        <p:txBody>
          <a:bodyPr anchor="ctr" anchorCtr="0">
            <a:normAutofit/>
          </a:bodyPr>
          <a:lstStyle>
            <a:lvl1pPr algn="ctr">
              <a:defRPr sz="6000" b="1">
                <a:solidFill>
                  <a:schemeClr val="bg1"/>
                </a:solidFill>
                <a:latin typeface="Montserrat" pitchFamily="2" charset="77"/>
                <a:cs typeface="Arial" panose="020B0604020202020204" pitchFamily="34" charset="0"/>
              </a:defRPr>
            </a:lvl1pPr>
          </a:lstStyle>
          <a:p>
            <a:r>
              <a:rPr lang="es-ES"/>
              <a:t>“</a:t>
            </a:r>
            <a:r>
              <a:rPr lang="es-ES" err="1"/>
              <a:t>Quote</a:t>
            </a:r>
            <a:r>
              <a:rPr lang="es-ES"/>
              <a:t>”</a:t>
            </a:r>
          </a:p>
        </p:txBody>
      </p:sp>
    </p:spTree>
    <p:extLst>
      <p:ext uri="{BB962C8B-B14F-4D97-AF65-F5344CB8AC3E}">
        <p14:creationId xmlns:p14="http://schemas.microsoft.com/office/powerpoint/2010/main" val="58080983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_Diseño personalizado">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68291A5-CFD4-F1AD-27EE-F0953CE27D5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 name="Marcador de texto 4">
            <a:extLst>
              <a:ext uri="{FF2B5EF4-FFF2-40B4-BE49-F238E27FC236}">
                <a16:creationId xmlns:a16="http://schemas.microsoft.com/office/drawing/2014/main" id="{300447C1-3D84-A342-8122-DC5DF7C5D086}"/>
              </a:ext>
            </a:extLst>
          </p:cNvPr>
          <p:cNvSpPr>
            <a:spLocks noGrp="1"/>
          </p:cNvSpPr>
          <p:nvPr>
            <p:ph type="body" sz="quarter" idx="13" hasCustomPrompt="1"/>
          </p:nvPr>
        </p:nvSpPr>
        <p:spPr>
          <a:xfrm>
            <a:off x="6440214" y="1769854"/>
            <a:ext cx="4749800" cy="1131001"/>
          </a:xfrm>
          <a:prstGeom prst="rect">
            <a:avLst/>
          </a:prstGeom>
        </p:spPr>
        <p:txBody>
          <a:bodyPr>
            <a:normAutofit/>
          </a:bodyPr>
          <a:lstStyle>
            <a:lvl1pPr marL="0" indent="0">
              <a:buNone/>
              <a:defRPr sz="2000">
                <a:solidFill>
                  <a:schemeClr val="bg1"/>
                </a:solidFill>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
        <p:nvSpPr>
          <p:cNvPr id="4" name="Marcador de texto 4">
            <a:extLst>
              <a:ext uri="{FF2B5EF4-FFF2-40B4-BE49-F238E27FC236}">
                <a16:creationId xmlns:a16="http://schemas.microsoft.com/office/drawing/2014/main" id="{D1583F46-FD36-3F4E-98C5-9D26356BB439}"/>
              </a:ext>
            </a:extLst>
          </p:cNvPr>
          <p:cNvSpPr>
            <a:spLocks noGrp="1"/>
          </p:cNvSpPr>
          <p:nvPr>
            <p:ph type="body" sz="quarter" idx="14" hasCustomPrompt="1"/>
          </p:nvPr>
        </p:nvSpPr>
        <p:spPr>
          <a:xfrm>
            <a:off x="6440214" y="3115178"/>
            <a:ext cx="4749800" cy="1131001"/>
          </a:xfrm>
          <a:prstGeom prst="rect">
            <a:avLst/>
          </a:prstGeom>
        </p:spPr>
        <p:txBody>
          <a:bodyPr>
            <a:normAutofit/>
          </a:bodyPr>
          <a:lstStyle>
            <a:lvl1pPr marL="0" indent="0">
              <a:buNone/>
              <a:defRPr sz="2000">
                <a:solidFill>
                  <a:schemeClr val="bg1"/>
                </a:solidFill>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
        <p:nvSpPr>
          <p:cNvPr id="5" name="Marcador de texto 4">
            <a:extLst>
              <a:ext uri="{FF2B5EF4-FFF2-40B4-BE49-F238E27FC236}">
                <a16:creationId xmlns:a16="http://schemas.microsoft.com/office/drawing/2014/main" id="{6036FD5E-36C8-7E4A-A23B-487F9150A94F}"/>
              </a:ext>
            </a:extLst>
          </p:cNvPr>
          <p:cNvSpPr>
            <a:spLocks noGrp="1"/>
          </p:cNvSpPr>
          <p:nvPr>
            <p:ph type="body" sz="quarter" idx="15" hasCustomPrompt="1"/>
          </p:nvPr>
        </p:nvSpPr>
        <p:spPr>
          <a:xfrm>
            <a:off x="6440214" y="4449992"/>
            <a:ext cx="4749800" cy="1131001"/>
          </a:xfrm>
          <a:prstGeom prst="rect">
            <a:avLst/>
          </a:prstGeom>
        </p:spPr>
        <p:txBody>
          <a:bodyPr>
            <a:normAutofit/>
          </a:bodyPr>
          <a:lstStyle>
            <a:lvl1pPr marL="0" indent="0">
              <a:buNone/>
              <a:defRPr sz="2000">
                <a:solidFill>
                  <a:schemeClr val="bg1"/>
                </a:solidFill>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Tree>
    <p:extLst>
      <p:ext uri="{BB962C8B-B14F-4D97-AF65-F5344CB8AC3E}">
        <p14:creationId xmlns:p14="http://schemas.microsoft.com/office/powerpoint/2010/main" val="242782679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0_Título y objetos">
    <p:spTree>
      <p:nvGrpSpPr>
        <p:cNvPr id="1" name=""/>
        <p:cNvGrpSpPr/>
        <p:nvPr/>
      </p:nvGrpSpPr>
      <p:grpSpPr>
        <a:xfrm>
          <a:off x="0" y="0"/>
          <a:ext cx="0" cy="0"/>
          <a:chOff x="0" y="0"/>
          <a:chExt cx="0" cy="0"/>
        </a:xfrm>
      </p:grpSpPr>
      <p:pic>
        <p:nvPicPr>
          <p:cNvPr id="4" name="Picture 3" descr="A picture containing text, electronics, display, computer&#10;&#10;Description automatically generated">
            <a:extLst>
              <a:ext uri="{FF2B5EF4-FFF2-40B4-BE49-F238E27FC236}">
                <a16:creationId xmlns:a16="http://schemas.microsoft.com/office/drawing/2014/main" id="{965CEB58-D3ED-69CC-441B-80837613218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52837282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1_Título y objetos">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47200AFD-0B7C-CC46-83D3-AA8FBDCE76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Título 1">
            <a:extLst>
              <a:ext uri="{FF2B5EF4-FFF2-40B4-BE49-F238E27FC236}">
                <a16:creationId xmlns:a16="http://schemas.microsoft.com/office/drawing/2014/main" id="{DC9166F3-3CAD-464E-B927-3A660FF96194}"/>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err="1"/>
              <a:t>Title</a:t>
            </a:r>
            <a:r>
              <a:rPr lang="es-ES"/>
              <a:t> of </a:t>
            </a:r>
            <a:r>
              <a:rPr lang="es-ES" err="1"/>
              <a:t>the</a:t>
            </a:r>
            <a:r>
              <a:rPr lang="es-ES"/>
              <a:t> </a:t>
            </a:r>
            <a:r>
              <a:rPr lang="es-ES" err="1"/>
              <a:t>session</a:t>
            </a:r>
            <a:r>
              <a:rPr lang="es-ES"/>
              <a:t> / panel</a:t>
            </a:r>
          </a:p>
        </p:txBody>
      </p:sp>
      <p:sp>
        <p:nvSpPr>
          <p:cNvPr id="9" name="Marcador de texto 4">
            <a:extLst>
              <a:ext uri="{FF2B5EF4-FFF2-40B4-BE49-F238E27FC236}">
                <a16:creationId xmlns:a16="http://schemas.microsoft.com/office/drawing/2014/main" id="{6BB82A6B-7D2D-6643-8DB7-76971941DEFC}"/>
              </a:ext>
            </a:extLst>
          </p:cNvPr>
          <p:cNvSpPr>
            <a:spLocks noGrp="1"/>
          </p:cNvSpPr>
          <p:nvPr>
            <p:ph type="body" sz="quarter" idx="13" hasCustomPrompt="1"/>
          </p:nvPr>
        </p:nvSpPr>
        <p:spPr>
          <a:xfrm>
            <a:off x="1101271" y="2869069"/>
            <a:ext cx="9989457" cy="1138689"/>
          </a:xfrm>
        </p:spPr>
        <p:txBody>
          <a:bodyPr anchor="ctr" anchorCtr="0">
            <a:normAutofit/>
          </a:bodyPr>
          <a:lstStyle>
            <a:lvl1pPr marL="0" indent="0" algn="ctr">
              <a:buNone/>
              <a:defRPr sz="5400" b="1">
                <a:solidFill>
                  <a:srgbClr val="104B6B"/>
                </a:solidFill>
                <a:latin typeface="Montserrat" pitchFamily="2" charset="77"/>
                <a:cs typeface="Arial" panose="020B0604020202020204" pitchFamily="34" charset="0"/>
              </a:defRPr>
            </a:lvl1pPr>
          </a:lstStyle>
          <a:p>
            <a:r>
              <a:rPr lang="es-ES"/>
              <a:t>Speaker </a:t>
            </a:r>
            <a:r>
              <a:rPr lang="es-ES" err="1"/>
              <a:t>name</a:t>
            </a:r>
            <a:endParaRPr lang="es-ES"/>
          </a:p>
        </p:txBody>
      </p:sp>
      <p:sp>
        <p:nvSpPr>
          <p:cNvPr id="10" name="Marcador de texto 4">
            <a:extLst>
              <a:ext uri="{FF2B5EF4-FFF2-40B4-BE49-F238E27FC236}">
                <a16:creationId xmlns:a16="http://schemas.microsoft.com/office/drawing/2014/main" id="{D1CC3464-A4CD-2146-BEB1-2D5D258260E6}"/>
              </a:ext>
            </a:extLst>
          </p:cNvPr>
          <p:cNvSpPr>
            <a:spLocks noGrp="1"/>
          </p:cNvSpPr>
          <p:nvPr>
            <p:ph type="body" sz="quarter" idx="14" hasCustomPrompt="1"/>
          </p:nvPr>
        </p:nvSpPr>
        <p:spPr>
          <a:xfrm>
            <a:off x="1101271" y="4007758"/>
            <a:ext cx="9989457" cy="1138689"/>
          </a:xfrm>
        </p:spPr>
        <p:txBody>
          <a:bodyPr anchor="ctr" anchorCtr="0">
            <a:normAutofit/>
          </a:bodyPr>
          <a:lstStyle>
            <a:lvl1pPr marL="0" indent="0" algn="ctr">
              <a:buNone/>
              <a:defRPr sz="4800" b="0">
                <a:solidFill>
                  <a:srgbClr val="104B6B"/>
                </a:solidFill>
                <a:latin typeface="Montserrat" pitchFamily="2" charset="77"/>
                <a:cs typeface="Arial" panose="020B0604020202020204" pitchFamily="34" charset="0"/>
              </a:defRPr>
            </a:lvl1pPr>
          </a:lstStyle>
          <a:p>
            <a:r>
              <a:rPr lang="es-ES"/>
              <a:t>Speaker </a:t>
            </a:r>
            <a:r>
              <a:rPr lang="es-ES" err="1"/>
              <a:t>title</a:t>
            </a:r>
            <a:endParaRPr lang="es-ES"/>
          </a:p>
        </p:txBody>
      </p:sp>
      <p:sp>
        <p:nvSpPr>
          <p:cNvPr id="7" name="Marcador de número de diapositiva 5">
            <a:extLst>
              <a:ext uri="{FF2B5EF4-FFF2-40B4-BE49-F238E27FC236}">
                <a16:creationId xmlns:a16="http://schemas.microsoft.com/office/drawing/2014/main" id="{B51150CD-9D29-CC45-87BE-8598F2B011B2}"/>
              </a:ext>
            </a:extLst>
          </p:cNvPr>
          <p:cNvSpPr>
            <a:spLocks noGrp="1"/>
          </p:cNvSpPr>
          <p:nvPr>
            <p:ph type="sldNum" sz="quarter" idx="12"/>
          </p:nvPr>
        </p:nvSpPr>
        <p:spPr>
          <a:xfrm>
            <a:off x="10827657" y="70609"/>
            <a:ext cx="1135744" cy="792617"/>
          </a:xfrm>
        </p:spPr>
        <p:txBody>
          <a:bodyPr/>
          <a:lstStyle>
            <a:lvl1pPr>
              <a:defRPr sz="2000" b="1">
                <a:solidFill>
                  <a:schemeClr val="bg1"/>
                </a:solidFill>
                <a:latin typeface="Montserrat" pitchFamily="2" charset="77"/>
                <a:cs typeface="Arial" panose="020B0604020202020204" pitchFamily="34" charset="0"/>
              </a:defRPr>
            </a:lvl1pPr>
          </a:lstStyle>
          <a:p>
            <a:fld id="{E3E75784-4F64-F642-9E4D-6F3D4B78B493}" type="slidenum">
              <a:rPr lang="es-ES" smtClean="0"/>
              <a:pPr/>
              <a:t>‹#›</a:t>
            </a:fld>
            <a:endParaRPr lang="es-ES"/>
          </a:p>
        </p:txBody>
      </p:sp>
    </p:spTree>
    <p:extLst>
      <p:ext uri="{BB962C8B-B14F-4D97-AF65-F5344CB8AC3E}">
        <p14:creationId xmlns:p14="http://schemas.microsoft.com/office/powerpoint/2010/main" val="145427479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12_Título y objetos">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2AE103A0-A92E-D744-A643-A8F6DCA8D73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 name="Marcador de contenido 2">
            <a:extLst>
              <a:ext uri="{FF2B5EF4-FFF2-40B4-BE49-F238E27FC236}">
                <a16:creationId xmlns:a16="http://schemas.microsoft.com/office/drawing/2014/main" id="{84E5F9B5-F464-E743-B09A-06E1DACC1679}"/>
              </a:ext>
            </a:extLst>
          </p:cNvPr>
          <p:cNvSpPr>
            <a:spLocks noGrp="1"/>
          </p:cNvSpPr>
          <p:nvPr>
            <p:ph idx="1" hasCustomPrompt="1"/>
          </p:nvPr>
        </p:nvSpPr>
        <p:spPr>
          <a:xfrm>
            <a:off x="932793" y="863226"/>
            <a:ext cx="9989457" cy="4982127"/>
          </a:xfrm>
        </p:spPr>
        <p:txBody>
          <a:bodyPr>
            <a:normAutofit/>
          </a:bodyPr>
          <a:lstStyle>
            <a:lvl1pPr>
              <a:defRPr sz="3200">
                <a:latin typeface="Montserrat" pitchFamily="2" charset="77"/>
                <a:cs typeface="Arial" panose="020B0604020202020204" pitchFamily="34" charset="0"/>
              </a:defRPr>
            </a:lvl1pPr>
          </a:lstStyle>
          <a:p>
            <a:r>
              <a:rPr lang="es-ES"/>
              <a:t>Text
Text
Text</a:t>
            </a:r>
          </a:p>
        </p:txBody>
      </p:sp>
      <p:sp>
        <p:nvSpPr>
          <p:cNvPr id="7" name="Marcador de número de diapositiva 5">
            <a:extLst>
              <a:ext uri="{FF2B5EF4-FFF2-40B4-BE49-F238E27FC236}">
                <a16:creationId xmlns:a16="http://schemas.microsoft.com/office/drawing/2014/main" id="{822EE2FC-24CA-1247-8685-57FBF11156EC}"/>
              </a:ext>
            </a:extLst>
          </p:cNvPr>
          <p:cNvSpPr>
            <a:spLocks noGrp="1"/>
          </p:cNvSpPr>
          <p:nvPr>
            <p:ph type="sldNum" sz="quarter" idx="12"/>
          </p:nvPr>
        </p:nvSpPr>
        <p:spPr>
          <a:xfrm>
            <a:off x="10827657" y="70609"/>
            <a:ext cx="1135744" cy="792617"/>
          </a:xfrm>
        </p:spPr>
        <p:txBody>
          <a:bodyPr/>
          <a:lstStyle>
            <a:lvl1pPr>
              <a:defRPr sz="2000" b="1">
                <a:solidFill>
                  <a:srgbClr val="104B6B"/>
                </a:solidFill>
                <a:latin typeface="Montserrat" pitchFamily="2" charset="77"/>
                <a:cs typeface="Arial" panose="020B0604020202020204" pitchFamily="34" charset="0"/>
              </a:defRPr>
            </a:lvl1pPr>
          </a:lstStyle>
          <a:p>
            <a:fld id="{E3E75784-4F64-F642-9E4D-6F3D4B78B493}" type="slidenum">
              <a:rPr lang="es-ES" smtClean="0"/>
              <a:pPr/>
              <a:t>‹#›</a:t>
            </a:fld>
            <a:endParaRPr lang="es-ES"/>
          </a:p>
        </p:txBody>
      </p:sp>
    </p:spTree>
    <p:extLst>
      <p:ext uri="{BB962C8B-B14F-4D97-AF65-F5344CB8AC3E}">
        <p14:creationId xmlns:p14="http://schemas.microsoft.com/office/powerpoint/2010/main" val="311416570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eaLnBrk="1" latinLnBrk="0" hangingPunct="1">
              <a:defRPr/>
            </a:lvl1pPr>
            <a:lvl2pPr eaLnBrk="1" latinLnBrk="0" hangingPunct="1">
              <a:defRPr/>
            </a:lvl2pPr>
            <a:lvl3pPr eaLnBrk="1" latinLnBrk="0" hangingPunct="1">
              <a:defRPr/>
            </a:lvl3pPr>
            <a:lvl4pPr eaLnBrk="1" latinLnBrk="0" hangingPunct="1">
              <a:defRPr/>
            </a:lvl4pPr>
            <a:lvl5pPr eaLnBrk="1" latinLnBrk="0" hangingPunct="1">
              <a:defRPr/>
            </a:lvl5pPr>
          </a:lstStyle>
          <a:p>
            <a:pPr lvl="0" eaLnBrk="1" latinLnBrk="0" hangingPunct="1"/>
            <a:r>
              <a:rPr lang="en-US"/>
              <a:t>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8" name="Date Placeholder 3"/>
          <p:cNvSpPr>
            <a:spLocks noGrp="1"/>
          </p:cNvSpPr>
          <p:nvPr>
            <p:ph type="dt" sz="half" idx="2"/>
          </p:nvPr>
        </p:nvSpPr>
        <p:spPr>
          <a:xfrm>
            <a:off x="537600" y="6411600"/>
            <a:ext cx="1200000" cy="244800"/>
          </a:xfrm>
          <a:prstGeom prst="rect">
            <a:avLst/>
          </a:prstGeom>
        </p:spPr>
        <p:txBody>
          <a:bodyPr vert="horz" lIns="91440" tIns="45720" rIns="91440" bIns="45720" rtlCol="0" anchor="t" anchorCtr="0"/>
          <a:lstStyle>
            <a:lvl1pPr algn="l">
              <a:defRPr sz="1000" baseline="0">
                <a:solidFill>
                  <a:srgbClr val="727272"/>
                </a:solidFill>
                <a:latin typeface="Arial"/>
              </a:defRPr>
            </a:lvl1pPr>
          </a:lstStyle>
          <a:p>
            <a:fld id="{10630D1D-36C8-4264-BB45-0EAA62B16A31}" type="datetimeFigureOut">
              <a:rPr lang="en-GB" smtClean="0"/>
              <a:t>06/12/2022</a:t>
            </a:fld>
            <a:endParaRPr lang="en-GB"/>
          </a:p>
        </p:txBody>
      </p:sp>
      <p:sp>
        <p:nvSpPr>
          <p:cNvPr id="9" name="Footer Placeholder 4"/>
          <p:cNvSpPr>
            <a:spLocks noGrp="1"/>
          </p:cNvSpPr>
          <p:nvPr>
            <p:ph type="ftr" sz="quarter" idx="3"/>
          </p:nvPr>
        </p:nvSpPr>
        <p:spPr>
          <a:xfrm>
            <a:off x="1824000" y="6411600"/>
            <a:ext cx="6240000" cy="244800"/>
          </a:xfrm>
          <a:prstGeom prst="rect">
            <a:avLst/>
          </a:prstGeom>
        </p:spPr>
        <p:txBody>
          <a:bodyPr vert="horz" lIns="91440" tIns="45720" rIns="91440" bIns="45720" rtlCol="0" anchor="t" anchorCtr="0"/>
          <a:lstStyle>
            <a:lvl1pPr algn="l">
              <a:defRPr sz="1000" kern="1200" baseline="0">
                <a:solidFill>
                  <a:srgbClr val="727272"/>
                </a:solidFill>
                <a:latin typeface="Arial"/>
              </a:defRPr>
            </a:lvl1pPr>
          </a:lstStyle>
          <a:p>
            <a:endParaRPr lang="en-GB"/>
          </a:p>
        </p:txBody>
      </p:sp>
      <p:sp>
        <p:nvSpPr>
          <p:cNvPr id="10" name="Slide Number Placeholder 5"/>
          <p:cNvSpPr>
            <a:spLocks noGrp="1"/>
          </p:cNvSpPr>
          <p:nvPr>
            <p:ph type="sldNum" sz="quarter" idx="4"/>
          </p:nvPr>
        </p:nvSpPr>
        <p:spPr>
          <a:xfrm>
            <a:off x="11520000" y="6411600"/>
            <a:ext cx="456000" cy="244800"/>
          </a:xfrm>
          <a:prstGeom prst="rect">
            <a:avLst/>
          </a:prstGeom>
        </p:spPr>
        <p:txBody>
          <a:bodyPr vert="horz" wrap="none" lIns="91440" tIns="45720" rIns="91440" bIns="45720" rtlCol="0" anchor="t" anchorCtr="0"/>
          <a:lstStyle>
            <a:lvl1pPr algn="r">
              <a:defRPr sz="1000" baseline="0">
                <a:solidFill>
                  <a:schemeClr val="bg1"/>
                </a:solidFill>
                <a:latin typeface="Arial"/>
              </a:defRPr>
            </a:lvl1pPr>
          </a:lstStyle>
          <a:p>
            <a:fld id="{15CBBD77-792F-4A66-B352-167D6837DD3C}" type="slidenum">
              <a:rPr lang="en-GB" smtClean="0"/>
              <a:t>‹#›</a:t>
            </a:fld>
            <a:endParaRPr lang="en-GB"/>
          </a:p>
        </p:txBody>
      </p:sp>
      <p:sp>
        <p:nvSpPr>
          <p:cNvPr id="11" name="Title Placeholder 1"/>
          <p:cNvSpPr>
            <a:spLocks noGrp="1"/>
          </p:cNvSpPr>
          <p:nvPr>
            <p:ph type="title" hasCustomPrompt="1"/>
          </p:nvPr>
        </p:nvSpPr>
        <p:spPr>
          <a:xfrm>
            <a:off x="1440000" y="237600"/>
            <a:ext cx="9888000" cy="1022400"/>
          </a:xfrm>
          <a:prstGeom prst="rect">
            <a:avLst/>
          </a:prstGeom>
        </p:spPr>
        <p:txBody>
          <a:bodyPr vert="horz" lIns="91440" tIns="45720" rIns="91440" bIns="45720" rtlCol="0" anchor="ctr">
            <a:noAutofit/>
          </a:bodyPr>
          <a:lstStyle>
            <a:lvl1pPr>
              <a:defRPr/>
            </a:lvl1pPr>
          </a:lstStyle>
          <a:p>
            <a:r>
              <a:rPr lang="en-US"/>
              <a:t>Click to edit Slide title</a:t>
            </a:r>
            <a:br>
              <a:rPr lang="en-US"/>
            </a:br>
            <a:r>
              <a:rPr lang="en-US"/>
              <a:t>Slide title can be extended to two lines</a:t>
            </a:r>
          </a:p>
        </p:txBody>
      </p:sp>
    </p:spTree>
    <p:extLst>
      <p:ext uri="{BB962C8B-B14F-4D97-AF65-F5344CB8AC3E}">
        <p14:creationId xmlns:p14="http://schemas.microsoft.com/office/powerpoint/2010/main" val="406814860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12/6/2022</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04317759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obj">
  <p:cSld name="Title Slide">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email">
            <a:extLst>
              <a:ext uri="{28A0092B-C50C-407E-A947-70E740481C1C}">
                <a14:useLocalDpi xmlns:a14="http://schemas.microsoft.com/office/drawing/2010/main"/>
              </a:ext>
            </a:extLst>
          </a:blip>
          <a:stretch>
            <a:fillRect/>
          </a:stretch>
        </p:blipFill>
        <p:spPr>
          <a:xfrm>
            <a:off x="0" y="0"/>
            <a:ext cx="12191999" cy="6857998"/>
          </a:xfrm>
          <a:prstGeom prst="rect">
            <a:avLst/>
          </a:prstGeom>
        </p:spPr>
      </p:pic>
      <p:sp>
        <p:nvSpPr>
          <p:cNvPr id="17" name="bg object 17"/>
          <p:cNvSpPr/>
          <p:nvPr/>
        </p:nvSpPr>
        <p:spPr>
          <a:xfrm>
            <a:off x="131063" y="280416"/>
            <a:ext cx="11930380" cy="1179830"/>
          </a:xfrm>
          <a:custGeom>
            <a:avLst/>
            <a:gdLst/>
            <a:ahLst/>
            <a:cxnLst/>
            <a:rect l="l" t="t" r="r" b="b"/>
            <a:pathLst>
              <a:path w="11930380" h="1179830">
                <a:moveTo>
                  <a:pt x="11929872" y="0"/>
                </a:moveTo>
                <a:lnTo>
                  <a:pt x="0" y="0"/>
                </a:lnTo>
                <a:lnTo>
                  <a:pt x="0" y="1179576"/>
                </a:lnTo>
                <a:lnTo>
                  <a:pt x="11929872" y="1179576"/>
                </a:lnTo>
                <a:lnTo>
                  <a:pt x="11929872" y="0"/>
                </a:lnTo>
                <a:close/>
              </a:path>
            </a:pathLst>
          </a:custGeom>
          <a:solidFill>
            <a:srgbClr val="F1F1F1"/>
          </a:solidFill>
        </p:spPr>
        <p:txBody>
          <a:bodyPr wrap="square" lIns="0" tIns="0" rIns="0" bIns="0" rtlCol="0"/>
          <a:lstStyle/>
          <a:p>
            <a:endParaRPr/>
          </a:p>
        </p:txBody>
      </p:sp>
      <p:sp>
        <p:nvSpPr>
          <p:cNvPr id="18" name="bg object 18"/>
          <p:cNvSpPr/>
          <p:nvPr/>
        </p:nvSpPr>
        <p:spPr>
          <a:xfrm>
            <a:off x="131063" y="280416"/>
            <a:ext cx="11930380" cy="1179830"/>
          </a:xfrm>
          <a:custGeom>
            <a:avLst/>
            <a:gdLst/>
            <a:ahLst/>
            <a:cxnLst/>
            <a:rect l="l" t="t" r="r" b="b"/>
            <a:pathLst>
              <a:path w="11930380" h="1179830">
                <a:moveTo>
                  <a:pt x="0" y="1179576"/>
                </a:moveTo>
                <a:lnTo>
                  <a:pt x="11929872" y="1179576"/>
                </a:lnTo>
                <a:lnTo>
                  <a:pt x="11929872" y="0"/>
                </a:lnTo>
                <a:lnTo>
                  <a:pt x="0" y="0"/>
                </a:lnTo>
                <a:lnTo>
                  <a:pt x="0" y="1179576"/>
                </a:lnTo>
                <a:close/>
              </a:path>
            </a:pathLst>
          </a:custGeom>
          <a:ln w="9525">
            <a:solidFill>
              <a:srgbClr val="FFFFFF"/>
            </a:solidFill>
          </a:ln>
        </p:spPr>
        <p:txBody>
          <a:bodyPr wrap="square" lIns="0" tIns="0" rIns="0" bIns="0" rtlCol="0"/>
          <a:lstStyle/>
          <a:p>
            <a:endParaRPr/>
          </a:p>
        </p:txBody>
      </p:sp>
      <p:pic>
        <p:nvPicPr>
          <p:cNvPr id="19" name="bg object 19"/>
          <p:cNvPicPr/>
          <p:nvPr/>
        </p:nvPicPr>
        <p:blipFill>
          <a:blip r:embed="rId3" cstate="email">
            <a:extLst>
              <a:ext uri="{28A0092B-C50C-407E-A947-70E740481C1C}">
                <a14:useLocalDpi xmlns:a14="http://schemas.microsoft.com/office/drawing/2010/main"/>
              </a:ext>
            </a:extLst>
          </a:blip>
          <a:stretch>
            <a:fillRect/>
          </a:stretch>
        </p:blipFill>
        <p:spPr>
          <a:xfrm>
            <a:off x="2200656" y="641578"/>
            <a:ext cx="1391412" cy="559333"/>
          </a:xfrm>
          <a:prstGeom prst="rect">
            <a:avLst/>
          </a:prstGeom>
        </p:spPr>
      </p:pic>
      <p:pic>
        <p:nvPicPr>
          <p:cNvPr id="20" name="bg object 20"/>
          <p:cNvPicPr/>
          <p:nvPr/>
        </p:nvPicPr>
        <p:blipFill>
          <a:blip r:embed="rId4" cstate="email">
            <a:extLst>
              <a:ext uri="{28A0092B-C50C-407E-A947-70E740481C1C}">
                <a14:useLocalDpi xmlns:a14="http://schemas.microsoft.com/office/drawing/2010/main"/>
              </a:ext>
            </a:extLst>
          </a:blip>
          <a:stretch>
            <a:fillRect/>
          </a:stretch>
        </p:blipFill>
        <p:spPr>
          <a:xfrm>
            <a:off x="2226563" y="667511"/>
            <a:ext cx="1289303" cy="457200"/>
          </a:xfrm>
          <a:prstGeom prst="rect">
            <a:avLst/>
          </a:prstGeom>
        </p:spPr>
      </p:pic>
      <p:pic>
        <p:nvPicPr>
          <p:cNvPr id="21" name="bg object 21"/>
          <p:cNvPicPr/>
          <p:nvPr/>
        </p:nvPicPr>
        <p:blipFill>
          <a:blip r:embed="rId5" cstate="email">
            <a:extLst>
              <a:ext uri="{28A0092B-C50C-407E-A947-70E740481C1C}">
                <a14:useLocalDpi xmlns:a14="http://schemas.microsoft.com/office/drawing/2010/main"/>
              </a:ext>
            </a:extLst>
          </a:blip>
          <a:stretch>
            <a:fillRect/>
          </a:stretch>
        </p:blipFill>
        <p:spPr>
          <a:xfrm>
            <a:off x="6542965" y="727360"/>
            <a:ext cx="1104140" cy="285890"/>
          </a:xfrm>
          <a:prstGeom prst="rect">
            <a:avLst/>
          </a:prstGeom>
        </p:spPr>
      </p:pic>
      <p:pic>
        <p:nvPicPr>
          <p:cNvPr id="22" name="bg object 22"/>
          <p:cNvPicPr/>
          <p:nvPr/>
        </p:nvPicPr>
        <p:blipFill>
          <a:blip r:embed="rId6" cstate="email">
            <a:extLst>
              <a:ext uri="{28A0092B-C50C-407E-A947-70E740481C1C}">
                <a14:useLocalDpi xmlns:a14="http://schemas.microsoft.com/office/drawing/2010/main"/>
              </a:ext>
            </a:extLst>
          </a:blip>
          <a:stretch>
            <a:fillRect/>
          </a:stretch>
        </p:blipFill>
        <p:spPr>
          <a:xfrm>
            <a:off x="4504943" y="702564"/>
            <a:ext cx="885444" cy="335279"/>
          </a:xfrm>
          <a:prstGeom prst="rect">
            <a:avLst/>
          </a:prstGeom>
        </p:spPr>
      </p:pic>
      <p:pic>
        <p:nvPicPr>
          <p:cNvPr id="23" name="bg object 23"/>
          <p:cNvPicPr/>
          <p:nvPr/>
        </p:nvPicPr>
        <p:blipFill>
          <a:blip r:embed="rId7" cstate="email">
            <a:extLst>
              <a:ext uri="{28A0092B-C50C-407E-A947-70E740481C1C}">
                <a14:useLocalDpi xmlns:a14="http://schemas.microsoft.com/office/drawing/2010/main"/>
              </a:ext>
            </a:extLst>
          </a:blip>
          <a:stretch>
            <a:fillRect/>
          </a:stretch>
        </p:blipFill>
        <p:spPr>
          <a:xfrm>
            <a:off x="8659368" y="694943"/>
            <a:ext cx="954024" cy="345948"/>
          </a:xfrm>
          <a:prstGeom prst="rect">
            <a:avLst/>
          </a:prstGeom>
        </p:spPr>
      </p:pic>
      <p:pic>
        <p:nvPicPr>
          <p:cNvPr id="24" name="bg object 24"/>
          <p:cNvPicPr/>
          <p:nvPr/>
        </p:nvPicPr>
        <p:blipFill>
          <a:blip r:embed="rId8" cstate="email">
            <a:extLst>
              <a:ext uri="{28A0092B-C50C-407E-A947-70E740481C1C}">
                <a14:useLocalDpi xmlns:a14="http://schemas.microsoft.com/office/drawing/2010/main"/>
              </a:ext>
            </a:extLst>
          </a:blip>
          <a:stretch>
            <a:fillRect/>
          </a:stretch>
        </p:blipFill>
        <p:spPr>
          <a:xfrm>
            <a:off x="9764268" y="198120"/>
            <a:ext cx="2427731" cy="1179576"/>
          </a:xfrm>
          <a:prstGeom prst="rect">
            <a:avLst/>
          </a:prstGeom>
        </p:spPr>
      </p:pic>
      <p:pic>
        <p:nvPicPr>
          <p:cNvPr id="25" name="bg object 25"/>
          <p:cNvPicPr/>
          <p:nvPr/>
        </p:nvPicPr>
        <p:blipFill>
          <a:blip r:embed="rId9" cstate="email">
            <a:extLst>
              <a:ext uri="{28A0092B-C50C-407E-A947-70E740481C1C}">
                <a14:useLocalDpi xmlns:a14="http://schemas.microsoft.com/office/drawing/2010/main"/>
              </a:ext>
            </a:extLst>
          </a:blip>
          <a:stretch>
            <a:fillRect/>
          </a:stretch>
        </p:blipFill>
        <p:spPr>
          <a:xfrm>
            <a:off x="307847" y="521208"/>
            <a:ext cx="1303020" cy="810768"/>
          </a:xfrm>
          <a:prstGeom prst="rect">
            <a:avLst/>
          </a:prstGeom>
        </p:spPr>
      </p:pic>
      <p:sp>
        <p:nvSpPr>
          <p:cNvPr id="2" name="Holder 2"/>
          <p:cNvSpPr>
            <a:spLocks noGrp="1"/>
          </p:cNvSpPr>
          <p:nvPr>
            <p:ph type="ctrTitle"/>
          </p:nvPr>
        </p:nvSpPr>
        <p:spPr>
          <a:xfrm>
            <a:off x="941324" y="1717674"/>
            <a:ext cx="10309351" cy="1181735"/>
          </a:xfrm>
          <a:prstGeom prst="rect">
            <a:avLst/>
          </a:prstGeom>
        </p:spPr>
        <p:txBody>
          <a:bodyPr wrap="square" lIns="0" tIns="0" rIns="0" bIns="0">
            <a:spAutoFit/>
          </a:bodyPr>
          <a:lstStyle>
            <a:lvl1pPr>
              <a:defRPr sz="2800" b="0" i="1">
                <a:solidFill>
                  <a:schemeClr val="bg1"/>
                </a:solidFill>
                <a:latin typeface="Monotype Corsiva"/>
                <a:cs typeface="Monotype Corsiva"/>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12/6/2022</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87468184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cSld name="Title Only">
    <p:spTree>
      <p:nvGrpSpPr>
        <p:cNvPr id="1" name=""/>
        <p:cNvGrpSpPr/>
        <p:nvPr/>
      </p:nvGrpSpPr>
      <p:grpSpPr>
        <a:xfrm>
          <a:off x="0" y="0"/>
          <a:ext cx="0" cy="0"/>
          <a:chOff x="0" y="0"/>
          <a:chExt cx="0" cy="0"/>
        </a:xfrm>
      </p:grpSpPr>
      <p:sp>
        <p:nvSpPr>
          <p:cNvPr id="2" name="Holder 2"/>
          <p:cNvSpPr>
            <a:spLocks noGrp="1"/>
          </p:cNvSpPr>
          <p:nvPr>
            <p:ph type="title"/>
          </p:nvPr>
        </p:nvSpPr>
        <p:spPr>
          <a:xfrm>
            <a:off x="620093" y="336997"/>
            <a:ext cx="10951812" cy="369332"/>
          </a:xfrm>
        </p:spPr>
        <p:txBody>
          <a:bodyPr lIns="0" tIns="0" rIns="0" bIns="0"/>
          <a:lstStyle>
            <a:lvl1pPr>
              <a:defRPr sz="2400" b="0" i="0">
                <a:solidFill>
                  <a:srgbClr val="DF1785"/>
                </a:solidFill>
                <a:latin typeface="Century Gothic"/>
                <a:cs typeface="Century Gothic"/>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12/6/2022</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5173845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ítulo y objetos">
    <p:spTree>
      <p:nvGrpSpPr>
        <p:cNvPr id="1" name=""/>
        <p:cNvGrpSpPr/>
        <p:nvPr/>
      </p:nvGrpSpPr>
      <p:grpSpPr>
        <a:xfrm>
          <a:off x="0" y="0"/>
          <a:ext cx="0" cy="0"/>
          <a:chOff x="0" y="0"/>
          <a:chExt cx="0" cy="0"/>
        </a:xfrm>
      </p:grpSpPr>
      <p:pic>
        <p:nvPicPr>
          <p:cNvPr id="4" name="Picture 3" descr="Shape, background pattern&#10;&#10;Description automatically generated">
            <a:extLst>
              <a:ext uri="{FF2B5EF4-FFF2-40B4-BE49-F238E27FC236}">
                <a16:creationId xmlns:a16="http://schemas.microsoft.com/office/drawing/2014/main" id="{9032153A-65DC-BCC7-E7F0-4AE1FC710F9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Marcador de contenido 2">
            <a:extLst>
              <a:ext uri="{FF2B5EF4-FFF2-40B4-BE49-F238E27FC236}">
                <a16:creationId xmlns:a16="http://schemas.microsoft.com/office/drawing/2014/main" id="{302964C7-D0BF-2118-C1B3-5665608CC2A8}"/>
              </a:ext>
            </a:extLst>
          </p:cNvPr>
          <p:cNvSpPr>
            <a:spLocks noGrp="1"/>
          </p:cNvSpPr>
          <p:nvPr>
            <p:ph idx="1" hasCustomPrompt="1"/>
          </p:nvPr>
        </p:nvSpPr>
        <p:spPr>
          <a:xfrm>
            <a:off x="932793" y="863226"/>
            <a:ext cx="9989457" cy="4474087"/>
          </a:xfrm>
          <a:prstGeom prst="rect">
            <a:avLst/>
          </a:prstGeom>
        </p:spPr>
        <p:txBody>
          <a:bodyPr>
            <a:normAutofit/>
          </a:bodyPr>
          <a:lstStyle>
            <a:lvl1pPr>
              <a:defRPr sz="3200">
                <a:latin typeface="Montserrat" pitchFamily="2" charset="77"/>
                <a:cs typeface="Arial" panose="020B0604020202020204" pitchFamily="34" charset="0"/>
              </a:defRPr>
            </a:lvl1pPr>
          </a:lstStyle>
          <a:p>
            <a:r>
              <a:rPr lang="es-ES"/>
              <a:t>Text
Text
Text</a:t>
            </a:r>
          </a:p>
        </p:txBody>
      </p:sp>
    </p:spTree>
    <p:extLst>
      <p:ext uri="{BB962C8B-B14F-4D97-AF65-F5344CB8AC3E}">
        <p14:creationId xmlns:p14="http://schemas.microsoft.com/office/powerpoint/2010/main" val="200639468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620093" y="336997"/>
            <a:ext cx="10951812" cy="369332"/>
          </a:xfrm>
        </p:spPr>
        <p:txBody>
          <a:bodyPr lIns="0" tIns="0" rIns="0" bIns="0"/>
          <a:lstStyle>
            <a:lvl1pPr>
              <a:defRPr sz="2400" b="0" i="0">
                <a:solidFill>
                  <a:srgbClr val="DF1785"/>
                </a:solidFill>
                <a:latin typeface="Century Gothic"/>
                <a:cs typeface="Century Gothic"/>
              </a:defRPr>
            </a:lvl1pPr>
          </a:lstStyle>
          <a:p>
            <a:endParaRPr/>
          </a:p>
        </p:txBody>
      </p:sp>
      <p:sp>
        <p:nvSpPr>
          <p:cNvPr id="3" name="Holder 3"/>
          <p:cNvSpPr>
            <a:spLocks noGrp="1"/>
          </p:cNvSpPr>
          <p:nvPr>
            <p:ph sz="half" idx="2"/>
          </p:nvPr>
        </p:nvSpPr>
        <p:spPr>
          <a:xfrm>
            <a:off x="609600" y="1577340"/>
            <a:ext cx="530352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276999"/>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12/6/2022</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68424585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Slide_0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56FD49-C258-4333-9422-358C976A341C}"/>
              </a:ext>
            </a:extLst>
          </p:cNvPr>
          <p:cNvSpPr>
            <a:spLocks noGrp="1"/>
          </p:cNvSpPr>
          <p:nvPr>
            <p:ph type="ctrTitle" hasCustomPrompt="1"/>
          </p:nvPr>
        </p:nvSpPr>
        <p:spPr>
          <a:xfrm>
            <a:off x="6343650" y="2173288"/>
            <a:ext cx="5143500" cy="2090808"/>
          </a:xfrm>
        </p:spPr>
        <p:txBody>
          <a:bodyPr anchor="b">
            <a:noAutofit/>
          </a:bodyPr>
          <a:lstStyle>
            <a:lvl1pPr algn="l">
              <a:defRPr sz="5400" b="1" cap="all" baseline="0">
                <a:solidFill>
                  <a:schemeClr val="accent1"/>
                </a:solidFill>
                <a:latin typeface="+mj-lt"/>
              </a:defRPr>
            </a:lvl1pPr>
          </a:lstStyle>
          <a:p>
            <a:r>
              <a:rPr lang="en-US" noProof="0"/>
              <a:t>Title comes here</a:t>
            </a:r>
          </a:p>
        </p:txBody>
      </p:sp>
      <p:sp>
        <p:nvSpPr>
          <p:cNvPr id="3" name="Subtitle 2">
            <a:extLst>
              <a:ext uri="{FF2B5EF4-FFF2-40B4-BE49-F238E27FC236}">
                <a16:creationId xmlns:a16="http://schemas.microsoft.com/office/drawing/2014/main" id="{59758E15-A93D-4FB9-843D-1490E27A151B}"/>
              </a:ext>
            </a:extLst>
          </p:cNvPr>
          <p:cNvSpPr>
            <a:spLocks noGrp="1"/>
          </p:cNvSpPr>
          <p:nvPr>
            <p:ph type="subTitle" idx="1"/>
          </p:nvPr>
        </p:nvSpPr>
        <p:spPr>
          <a:xfrm>
            <a:off x="6343650" y="4279971"/>
            <a:ext cx="5143500" cy="503167"/>
          </a:xfrm>
        </p:spPr>
        <p:txBody>
          <a:bodyPr>
            <a:noAutofit/>
          </a:bodyPr>
          <a:lstStyle>
            <a:lvl1pPr marL="0" indent="0" algn="l">
              <a:buNone/>
              <a:defRPr sz="1800" b="0" cap="all"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13" name="Picture Placeholder 12">
            <a:extLst>
              <a:ext uri="{FF2B5EF4-FFF2-40B4-BE49-F238E27FC236}">
                <a16:creationId xmlns:a16="http://schemas.microsoft.com/office/drawing/2014/main" id="{BCCC559D-0EC3-432C-B397-6897B366DF36}"/>
              </a:ext>
            </a:extLst>
          </p:cNvPr>
          <p:cNvSpPr>
            <a:spLocks noGrp="1"/>
          </p:cNvSpPr>
          <p:nvPr>
            <p:ph type="pic" sz="quarter" idx="10"/>
          </p:nvPr>
        </p:nvSpPr>
        <p:spPr>
          <a:xfrm>
            <a:off x="710812" y="728545"/>
            <a:ext cx="5305661" cy="5305661"/>
          </a:xfrm>
          <a:prstGeom prst="ellipse">
            <a:avLst/>
          </a:prstGeom>
          <a:solidFill>
            <a:schemeClr val="bg2"/>
          </a:solidFill>
        </p:spPr>
        <p:txBody>
          <a:bodyPr anchor="ctr"/>
          <a:lstStyle>
            <a:lvl1pPr marL="0" indent="0" algn="ctr">
              <a:buNone/>
              <a:defRPr/>
            </a:lvl1pPr>
          </a:lstStyle>
          <a:p>
            <a:r>
              <a:rPr lang="en-US" noProof="0"/>
              <a:t>Click icon to add picture</a:t>
            </a:r>
          </a:p>
        </p:txBody>
      </p:sp>
      <p:grpSp>
        <p:nvGrpSpPr>
          <p:cNvPr id="14" name="Group 13">
            <a:extLst>
              <a:ext uri="{FF2B5EF4-FFF2-40B4-BE49-F238E27FC236}">
                <a16:creationId xmlns:a16="http://schemas.microsoft.com/office/drawing/2014/main" id="{0DC2055F-AE3F-46BE-B57E-A0F1A86D1C36}"/>
              </a:ext>
            </a:extLst>
          </p:cNvPr>
          <p:cNvGrpSpPr/>
          <p:nvPr userDrawn="1"/>
        </p:nvGrpSpPr>
        <p:grpSpPr>
          <a:xfrm>
            <a:off x="-1728305" y="-2049517"/>
            <a:ext cx="8917229" cy="10769768"/>
            <a:chOff x="11114088" y="2241550"/>
            <a:chExt cx="1905000" cy="2354263"/>
          </a:xfrm>
          <a:solidFill>
            <a:schemeClr val="bg2">
              <a:alpha val="91000"/>
            </a:schemeClr>
          </a:solidFill>
        </p:grpSpPr>
        <p:sp>
          <p:nvSpPr>
            <p:cNvPr id="15" name="Freeform 5">
              <a:extLst>
                <a:ext uri="{FF2B5EF4-FFF2-40B4-BE49-F238E27FC236}">
                  <a16:creationId xmlns:a16="http://schemas.microsoft.com/office/drawing/2014/main" id="{C98EF042-A3B8-406D-BC16-153A989F571A}"/>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16" name="Freeform 6">
              <a:extLst>
                <a:ext uri="{FF2B5EF4-FFF2-40B4-BE49-F238E27FC236}">
                  <a16:creationId xmlns:a16="http://schemas.microsoft.com/office/drawing/2014/main" id="{68E5FAC9-A660-4D7A-AC84-0A7C8CC3BB65}"/>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pic>
        <p:nvPicPr>
          <p:cNvPr id="9" name="Picture 8">
            <a:extLst>
              <a:ext uri="{FF2B5EF4-FFF2-40B4-BE49-F238E27FC236}">
                <a16:creationId xmlns:a16="http://schemas.microsoft.com/office/drawing/2014/main" id="{4FE28ACC-E44C-4381-B768-0310810E78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372999" y="1312605"/>
            <a:ext cx="1745251" cy="673365"/>
          </a:xfrm>
          <a:prstGeom prst="rect">
            <a:avLst/>
          </a:prstGeom>
        </p:spPr>
      </p:pic>
      <p:cxnSp>
        <p:nvCxnSpPr>
          <p:cNvPr id="5" name="Straight Connector 4">
            <a:extLst>
              <a:ext uri="{FF2B5EF4-FFF2-40B4-BE49-F238E27FC236}">
                <a16:creationId xmlns:a16="http://schemas.microsoft.com/office/drawing/2014/main" id="{819AFA09-F4B1-493D-BCAD-FF30C20CD1AA}"/>
              </a:ext>
            </a:extLst>
          </p:cNvPr>
          <p:cNvCxnSpPr/>
          <p:nvPr userDrawn="1"/>
        </p:nvCxnSpPr>
        <p:spPr>
          <a:xfrm>
            <a:off x="6469778" y="4233582"/>
            <a:ext cx="2532336"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675696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Slide_0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 name="Title 1">
            <a:extLst>
              <a:ext uri="{FF2B5EF4-FFF2-40B4-BE49-F238E27FC236}">
                <a16:creationId xmlns:a16="http://schemas.microsoft.com/office/drawing/2014/main" id="{2456FD49-C258-4333-9422-358C976A341C}"/>
              </a:ext>
            </a:extLst>
          </p:cNvPr>
          <p:cNvSpPr>
            <a:spLocks noGrp="1"/>
          </p:cNvSpPr>
          <p:nvPr>
            <p:ph type="ctrTitle" hasCustomPrompt="1"/>
          </p:nvPr>
        </p:nvSpPr>
        <p:spPr>
          <a:xfrm>
            <a:off x="6343650" y="2173288"/>
            <a:ext cx="5143500" cy="2090808"/>
          </a:xfrm>
        </p:spPr>
        <p:txBody>
          <a:bodyPr anchor="b">
            <a:noAutofit/>
          </a:bodyPr>
          <a:lstStyle>
            <a:lvl1pPr algn="l">
              <a:defRPr sz="5400" b="1" cap="all" baseline="0">
                <a:solidFill>
                  <a:schemeClr val="bg1"/>
                </a:solidFill>
                <a:latin typeface="+mj-lt"/>
              </a:defRPr>
            </a:lvl1pPr>
          </a:lstStyle>
          <a:p>
            <a:r>
              <a:rPr lang="en-US" noProof="0"/>
              <a:t>Title comes here</a:t>
            </a:r>
          </a:p>
        </p:txBody>
      </p:sp>
      <p:sp>
        <p:nvSpPr>
          <p:cNvPr id="3" name="Subtitle 2">
            <a:extLst>
              <a:ext uri="{FF2B5EF4-FFF2-40B4-BE49-F238E27FC236}">
                <a16:creationId xmlns:a16="http://schemas.microsoft.com/office/drawing/2014/main" id="{59758E15-A93D-4FB9-843D-1490E27A151B}"/>
              </a:ext>
            </a:extLst>
          </p:cNvPr>
          <p:cNvSpPr>
            <a:spLocks noGrp="1"/>
          </p:cNvSpPr>
          <p:nvPr>
            <p:ph type="subTitle" idx="1"/>
          </p:nvPr>
        </p:nvSpPr>
        <p:spPr>
          <a:xfrm>
            <a:off x="6343650" y="4279971"/>
            <a:ext cx="5143500" cy="503167"/>
          </a:xfrm>
        </p:spPr>
        <p:txBody>
          <a:bodyPr>
            <a:noAutofit/>
          </a:bodyPr>
          <a:lstStyle>
            <a:lvl1pPr marL="0" indent="0" algn="l">
              <a:buNone/>
              <a:defRPr sz="18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13" name="Picture Placeholder 12">
            <a:extLst>
              <a:ext uri="{FF2B5EF4-FFF2-40B4-BE49-F238E27FC236}">
                <a16:creationId xmlns:a16="http://schemas.microsoft.com/office/drawing/2014/main" id="{BCCC559D-0EC3-432C-B397-6897B366DF36}"/>
              </a:ext>
            </a:extLst>
          </p:cNvPr>
          <p:cNvSpPr>
            <a:spLocks noGrp="1"/>
          </p:cNvSpPr>
          <p:nvPr>
            <p:ph type="pic" sz="quarter" idx="10"/>
          </p:nvPr>
        </p:nvSpPr>
        <p:spPr>
          <a:xfrm>
            <a:off x="710812" y="728545"/>
            <a:ext cx="5305661" cy="5305661"/>
          </a:xfrm>
          <a:prstGeom prst="ellipse">
            <a:avLst/>
          </a:prstGeom>
          <a:solidFill>
            <a:schemeClr val="bg2"/>
          </a:solidFill>
        </p:spPr>
        <p:txBody>
          <a:bodyPr anchor="ctr"/>
          <a:lstStyle>
            <a:lvl1pPr marL="0" indent="0" algn="ctr">
              <a:buNone/>
              <a:defRPr/>
            </a:lvl1pPr>
          </a:lstStyle>
          <a:p>
            <a:r>
              <a:rPr lang="en-US" noProof="0"/>
              <a:t>Click icon to add picture</a:t>
            </a:r>
          </a:p>
        </p:txBody>
      </p:sp>
      <p:grpSp>
        <p:nvGrpSpPr>
          <p:cNvPr id="14" name="Group 13">
            <a:extLst>
              <a:ext uri="{FF2B5EF4-FFF2-40B4-BE49-F238E27FC236}">
                <a16:creationId xmlns:a16="http://schemas.microsoft.com/office/drawing/2014/main" id="{0DC2055F-AE3F-46BE-B57E-A0F1A86D1C36}"/>
              </a:ext>
            </a:extLst>
          </p:cNvPr>
          <p:cNvGrpSpPr/>
          <p:nvPr userDrawn="1"/>
        </p:nvGrpSpPr>
        <p:grpSpPr>
          <a:xfrm>
            <a:off x="-1728305" y="-2049517"/>
            <a:ext cx="8917229" cy="10769768"/>
            <a:chOff x="11114088" y="2241550"/>
            <a:chExt cx="1905000" cy="2354263"/>
          </a:xfrm>
          <a:solidFill>
            <a:schemeClr val="bg1">
              <a:alpha val="16000"/>
            </a:schemeClr>
          </a:solidFill>
        </p:grpSpPr>
        <p:sp>
          <p:nvSpPr>
            <p:cNvPr id="15" name="Freeform 5">
              <a:extLst>
                <a:ext uri="{FF2B5EF4-FFF2-40B4-BE49-F238E27FC236}">
                  <a16:creationId xmlns:a16="http://schemas.microsoft.com/office/drawing/2014/main" id="{C98EF042-A3B8-406D-BC16-153A989F571A}"/>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16" name="Freeform 6">
              <a:extLst>
                <a:ext uri="{FF2B5EF4-FFF2-40B4-BE49-F238E27FC236}">
                  <a16:creationId xmlns:a16="http://schemas.microsoft.com/office/drawing/2014/main" id="{68E5FAC9-A660-4D7A-AC84-0A7C8CC3BB65}"/>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pic>
        <p:nvPicPr>
          <p:cNvPr id="9" name="Picture 8">
            <a:extLst>
              <a:ext uri="{FF2B5EF4-FFF2-40B4-BE49-F238E27FC236}">
                <a16:creationId xmlns:a16="http://schemas.microsoft.com/office/drawing/2014/main" id="{4FE28ACC-E44C-4381-B768-0310810E78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15850" y="391862"/>
            <a:ext cx="1745251" cy="673365"/>
          </a:xfrm>
          <a:prstGeom prst="rect">
            <a:avLst/>
          </a:prstGeom>
        </p:spPr>
      </p:pic>
      <p:cxnSp>
        <p:nvCxnSpPr>
          <p:cNvPr id="5" name="Straight Connector 4">
            <a:extLst>
              <a:ext uri="{FF2B5EF4-FFF2-40B4-BE49-F238E27FC236}">
                <a16:creationId xmlns:a16="http://schemas.microsoft.com/office/drawing/2014/main" id="{819AFA09-F4B1-493D-BCAD-FF30C20CD1AA}"/>
              </a:ext>
            </a:extLst>
          </p:cNvPr>
          <p:cNvCxnSpPr/>
          <p:nvPr userDrawn="1"/>
        </p:nvCxnSpPr>
        <p:spPr>
          <a:xfrm>
            <a:off x="6469778" y="423358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407571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Section Header with Imag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9087E09-D75F-4E26-B01E-A1A09BA2EA70}"/>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 name="Title 1">
            <a:extLst>
              <a:ext uri="{FF2B5EF4-FFF2-40B4-BE49-F238E27FC236}">
                <a16:creationId xmlns:a16="http://schemas.microsoft.com/office/drawing/2014/main" id="{AF7A70B7-7ADE-4E0B-B956-363B0B1AA613}"/>
              </a:ext>
            </a:extLst>
          </p:cNvPr>
          <p:cNvSpPr>
            <a:spLocks noGrp="1"/>
          </p:cNvSpPr>
          <p:nvPr>
            <p:ph type="title"/>
          </p:nvPr>
        </p:nvSpPr>
        <p:spPr>
          <a:xfrm>
            <a:off x="831850" y="182563"/>
            <a:ext cx="10515600" cy="940181"/>
          </a:xfrm>
        </p:spPr>
        <p:txBody>
          <a:bodyPr anchor="b">
            <a:noAutofit/>
          </a:bodyPr>
          <a:lstStyle>
            <a:lvl1pPr algn="ctr">
              <a:defRPr sz="4000" b="1" cap="all" baseline="0">
                <a:solidFill>
                  <a:schemeClr val="bg1"/>
                </a:solidFill>
              </a:defRPr>
            </a:lvl1pPr>
          </a:lstStyle>
          <a:p>
            <a:r>
              <a:rPr lang="en-US" noProof="0"/>
              <a:t>Click to edit Master title style</a:t>
            </a:r>
          </a:p>
        </p:txBody>
      </p:sp>
      <p:sp>
        <p:nvSpPr>
          <p:cNvPr id="3" name="Text Placeholder 2">
            <a:extLst>
              <a:ext uri="{FF2B5EF4-FFF2-40B4-BE49-F238E27FC236}">
                <a16:creationId xmlns:a16="http://schemas.microsoft.com/office/drawing/2014/main" id="{4ACB5603-8A62-4D45-B6EF-0D7E2D5FC4F7}"/>
              </a:ext>
            </a:extLst>
          </p:cNvPr>
          <p:cNvSpPr>
            <a:spLocks noGrp="1"/>
          </p:cNvSpPr>
          <p:nvPr>
            <p:ph type="body" idx="1" hasCustomPrompt="1"/>
          </p:nvPr>
        </p:nvSpPr>
        <p:spPr>
          <a:xfrm>
            <a:off x="2139388" y="1154832"/>
            <a:ext cx="7900525" cy="764460"/>
          </a:xfrm>
        </p:spPr>
        <p:txBody>
          <a:bodyPr>
            <a:noAutofit/>
          </a:bodyPr>
          <a:lstStyle>
            <a:lvl1pPr marL="0" indent="0" algn="ctr">
              <a:buNone/>
              <a:defRPr sz="1800"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a:t>Dummy Text Comes Here</a:t>
            </a:r>
          </a:p>
        </p:txBody>
      </p:sp>
      <p:pic>
        <p:nvPicPr>
          <p:cNvPr id="8" name="Picture 7">
            <a:extLst>
              <a:ext uri="{FF2B5EF4-FFF2-40B4-BE49-F238E27FC236}">
                <a16:creationId xmlns:a16="http://schemas.microsoft.com/office/drawing/2014/main" id="{25FC40B0-ED27-47E5-A3C2-32A8418567EE}"/>
              </a:ext>
            </a:extLst>
          </p:cNvPr>
          <p:cNvPicPr>
            <a:picLocks noChangeAspect="1"/>
          </p:cNvPicPr>
          <p:nvPr userDrawn="1"/>
        </p:nvPicPr>
        <p:blipFill>
          <a:blip r:embed="rId2" cstate="email">
            <a:biLevel thresh="25000"/>
            <a:extLst>
              <a:ext uri="{28A0092B-C50C-407E-A947-70E740481C1C}">
                <a14:useLocalDpi xmlns:a14="http://schemas.microsoft.com/office/drawing/2010/main"/>
              </a:ext>
            </a:extLst>
          </a:blip>
          <a:stretch>
            <a:fillRect/>
          </a:stretch>
        </p:blipFill>
        <p:spPr>
          <a:xfrm>
            <a:off x="469638" y="6260507"/>
            <a:ext cx="1075427" cy="414929"/>
          </a:xfrm>
          <a:prstGeom prst="rect">
            <a:avLst/>
          </a:prstGeom>
        </p:spPr>
      </p:pic>
      <p:sp>
        <p:nvSpPr>
          <p:cNvPr id="11" name="Oval 10">
            <a:extLst>
              <a:ext uri="{FF2B5EF4-FFF2-40B4-BE49-F238E27FC236}">
                <a16:creationId xmlns:a16="http://schemas.microsoft.com/office/drawing/2014/main" id="{8931D2A9-0B92-4197-8802-80424C14EA7E}"/>
              </a:ext>
            </a:extLst>
          </p:cNvPr>
          <p:cNvSpPr/>
          <p:nvPr userDrawn="1"/>
        </p:nvSpPr>
        <p:spPr>
          <a:xfrm>
            <a:off x="11371669" y="6409397"/>
            <a:ext cx="280051" cy="2800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6" name="Slide Number Placeholder 5">
            <a:extLst>
              <a:ext uri="{FF2B5EF4-FFF2-40B4-BE49-F238E27FC236}">
                <a16:creationId xmlns:a16="http://schemas.microsoft.com/office/drawing/2014/main" id="{533B74B0-30B9-45C2-9AE6-45D1978AAFAE}"/>
              </a:ext>
            </a:extLst>
          </p:cNvPr>
          <p:cNvSpPr>
            <a:spLocks noGrp="1"/>
          </p:cNvSpPr>
          <p:nvPr>
            <p:ph type="sldNum" sz="quarter" idx="12"/>
          </p:nvPr>
        </p:nvSpPr>
        <p:spPr>
          <a:xfrm>
            <a:off x="11363696" y="6455739"/>
            <a:ext cx="294460" cy="187367"/>
          </a:xfrm>
        </p:spPr>
        <p:txBody>
          <a:bodyPr lIns="0" tIns="0" rIns="0" bIns="0"/>
          <a:lstStyle>
            <a:lvl1pPr algn="ctr">
              <a:defRPr sz="900">
                <a:solidFill>
                  <a:srgbClr val="2C567A"/>
                </a:solidFill>
                <a:latin typeface="+mn-lt"/>
              </a:defRPr>
            </a:lvl1pPr>
          </a:lstStyle>
          <a:p>
            <a:fld id="{9EC71654-96A5-4280-94F3-931C61A9F92C}" type="slidenum">
              <a:rPr lang="en-US" noProof="0" smtClean="0"/>
              <a:pPr/>
              <a:t>‹#›</a:t>
            </a:fld>
            <a:endParaRPr lang="en-US" noProof="0"/>
          </a:p>
        </p:txBody>
      </p:sp>
      <p:sp>
        <p:nvSpPr>
          <p:cNvPr id="15" name="Picture Placeholder 14">
            <a:extLst>
              <a:ext uri="{FF2B5EF4-FFF2-40B4-BE49-F238E27FC236}">
                <a16:creationId xmlns:a16="http://schemas.microsoft.com/office/drawing/2014/main" id="{B5A30B6B-EEDB-4142-8138-D50F5A307D76}"/>
              </a:ext>
            </a:extLst>
          </p:cNvPr>
          <p:cNvSpPr>
            <a:spLocks noGrp="1"/>
          </p:cNvSpPr>
          <p:nvPr>
            <p:ph type="pic" sz="quarter" idx="13"/>
          </p:nvPr>
        </p:nvSpPr>
        <p:spPr>
          <a:xfrm>
            <a:off x="2993041" y="2270376"/>
            <a:ext cx="6206400" cy="4587625"/>
          </a:xfrm>
          <a:custGeom>
            <a:avLst/>
            <a:gdLst>
              <a:gd name="connsiteX0" fmla="*/ 3103200 w 6206400"/>
              <a:gd name="connsiteY0" fmla="*/ 0 h 4587625"/>
              <a:gd name="connsiteX1" fmla="*/ 6206400 w 6206400"/>
              <a:gd name="connsiteY1" fmla="*/ 3103200 h 4587625"/>
              <a:gd name="connsiteX2" fmla="*/ 5831861 w 6206400"/>
              <a:gd name="connsiteY2" fmla="*/ 4582370 h 4587625"/>
              <a:gd name="connsiteX3" fmla="*/ 5828668 w 6206400"/>
              <a:gd name="connsiteY3" fmla="*/ 4587625 h 4587625"/>
              <a:gd name="connsiteX4" fmla="*/ 377733 w 6206400"/>
              <a:gd name="connsiteY4" fmla="*/ 4587625 h 4587625"/>
              <a:gd name="connsiteX5" fmla="*/ 374540 w 6206400"/>
              <a:gd name="connsiteY5" fmla="*/ 4582370 h 4587625"/>
              <a:gd name="connsiteX6" fmla="*/ 0 w 6206400"/>
              <a:gd name="connsiteY6" fmla="*/ 3103200 h 4587625"/>
              <a:gd name="connsiteX7" fmla="*/ 3103200 w 6206400"/>
              <a:gd name="connsiteY7" fmla="*/ 0 h 458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6400" h="4587625">
                <a:moveTo>
                  <a:pt x="3103200" y="0"/>
                </a:moveTo>
                <a:cubicBezTo>
                  <a:pt x="4817050" y="0"/>
                  <a:pt x="6206400" y="1389350"/>
                  <a:pt x="6206400" y="3103200"/>
                </a:cubicBezTo>
                <a:cubicBezTo>
                  <a:pt x="6206400" y="3638778"/>
                  <a:pt x="6070721" y="4142667"/>
                  <a:pt x="5831861" y="4582370"/>
                </a:cubicBezTo>
                <a:lnTo>
                  <a:pt x="5828668" y="4587625"/>
                </a:lnTo>
                <a:lnTo>
                  <a:pt x="377733" y="4587625"/>
                </a:lnTo>
                <a:lnTo>
                  <a:pt x="374540" y="4582370"/>
                </a:lnTo>
                <a:cubicBezTo>
                  <a:pt x="135679" y="4142667"/>
                  <a:pt x="0" y="3638778"/>
                  <a:pt x="0" y="3103200"/>
                </a:cubicBezTo>
                <a:cubicBezTo>
                  <a:pt x="0" y="1389350"/>
                  <a:pt x="1389350" y="0"/>
                  <a:pt x="3103200" y="0"/>
                </a:cubicBezTo>
                <a:close/>
              </a:path>
            </a:pathLst>
          </a:custGeom>
          <a:solidFill>
            <a:schemeClr val="bg2"/>
          </a:solidFill>
        </p:spPr>
        <p:txBody>
          <a:bodyPr wrap="square" anchor="ctr">
            <a:noAutofit/>
          </a:bodyPr>
          <a:lstStyle>
            <a:lvl1pPr marL="0" indent="0" algn="ctr">
              <a:buNone/>
              <a:defRPr sz="2400"/>
            </a:lvl1pPr>
          </a:lstStyle>
          <a:p>
            <a:r>
              <a:rPr lang="en-US" noProof="0"/>
              <a:t>Click icon to add picture</a:t>
            </a:r>
          </a:p>
        </p:txBody>
      </p:sp>
    </p:spTree>
    <p:extLst>
      <p:ext uri="{BB962C8B-B14F-4D97-AF65-F5344CB8AC3E}">
        <p14:creationId xmlns:p14="http://schemas.microsoft.com/office/powerpoint/2010/main" val="33528482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 and Content with Image">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FEE9886-36F0-4E06-A3A6-D8F00B0665A1}"/>
              </a:ext>
            </a:extLst>
          </p:cNvPr>
          <p:cNvSpPr>
            <a:spLocks noGrp="1"/>
          </p:cNvSpPr>
          <p:nvPr>
            <p:ph idx="1"/>
          </p:nvPr>
        </p:nvSpPr>
        <p:spPr>
          <a:xfrm>
            <a:off x="538960" y="1825625"/>
            <a:ext cx="4914189" cy="4351338"/>
          </a:xfrm>
        </p:spPr>
        <p:txBody>
          <a:bodyPr lIns="0" tIns="0" rIns="0" bIns="0">
            <a:noAutofit/>
          </a:bodyPr>
          <a:lstStyle>
            <a:lvl1pPr>
              <a:defRPr sz="2400"/>
            </a:lvl1pPr>
            <a:lvl2pPr>
              <a:defRPr sz="2000"/>
            </a:lvl2pPr>
            <a:lvl3pPr>
              <a:defRPr sz="1800"/>
            </a:lvl3pPr>
            <a:lvl4pPr>
              <a:defRPr sz="1600"/>
            </a:lvl4pPr>
            <a:lvl5pPr>
              <a:defRPr sz="1600"/>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7" name="Rectangle 6">
            <a:extLst>
              <a:ext uri="{FF2B5EF4-FFF2-40B4-BE49-F238E27FC236}">
                <a16:creationId xmlns:a16="http://schemas.microsoft.com/office/drawing/2014/main" id="{76627016-BFC4-46D4-89DB-F72E3C3461EC}"/>
              </a:ext>
            </a:extLst>
          </p:cNvPr>
          <p:cNvSpPr/>
          <p:nvPr userDrawn="1"/>
        </p:nvSpPr>
        <p:spPr>
          <a:xfrm rot="10800000">
            <a:off x="515938" y="-16721"/>
            <a:ext cx="1258618" cy="110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solidFill>
                <a:schemeClr val="bg1"/>
              </a:solidFill>
            </a:endParaRPr>
          </a:p>
        </p:txBody>
      </p:sp>
      <p:pic>
        <p:nvPicPr>
          <p:cNvPr id="8" name="Picture 7">
            <a:extLst>
              <a:ext uri="{FF2B5EF4-FFF2-40B4-BE49-F238E27FC236}">
                <a16:creationId xmlns:a16="http://schemas.microsoft.com/office/drawing/2014/main" id="{676C557E-B5A7-4416-BCC0-5743550BF15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2046" y="6261436"/>
            <a:ext cx="1073019" cy="414000"/>
          </a:xfrm>
          <a:prstGeom prst="rect">
            <a:avLst/>
          </a:prstGeom>
        </p:spPr>
      </p:pic>
      <p:grpSp>
        <p:nvGrpSpPr>
          <p:cNvPr id="10" name="Group 9">
            <a:extLst>
              <a:ext uri="{FF2B5EF4-FFF2-40B4-BE49-F238E27FC236}">
                <a16:creationId xmlns:a16="http://schemas.microsoft.com/office/drawing/2014/main" id="{42E17FB3-B5C4-4B3A-A57B-C6493A9D0C66}"/>
              </a:ext>
            </a:extLst>
          </p:cNvPr>
          <p:cNvGrpSpPr/>
          <p:nvPr userDrawn="1"/>
        </p:nvGrpSpPr>
        <p:grpSpPr>
          <a:xfrm rot="8650774">
            <a:off x="5037655" y="4336093"/>
            <a:ext cx="1905000" cy="2354263"/>
            <a:chOff x="11114088" y="2241550"/>
            <a:chExt cx="1905000" cy="2354263"/>
          </a:xfrm>
          <a:solidFill>
            <a:schemeClr val="bg2"/>
          </a:solidFill>
        </p:grpSpPr>
        <p:sp>
          <p:nvSpPr>
            <p:cNvPr id="11" name="Freeform 5">
              <a:extLst>
                <a:ext uri="{FF2B5EF4-FFF2-40B4-BE49-F238E27FC236}">
                  <a16:creationId xmlns:a16="http://schemas.microsoft.com/office/drawing/2014/main" id="{DCA6C454-F761-4265-BB5E-DFD947CC3592}"/>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12" name="Freeform 6">
              <a:extLst>
                <a:ext uri="{FF2B5EF4-FFF2-40B4-BE49-F238E27FC236}">
                  <a16:creationId xmlns:a16="http://schemas.microsoft.com/office/drawing/2014/main" id="{6B853B2F-9E1C-4AC4-9344-8610498D5B52}"/>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13" name="Freeform 7">
              <a:extLst>
                <a:ext uri="{FF2B5EF4-FFF2-40B4-BE49-F238E27FC236}">
                  <a16:creationId xmlns:a16="http://schemas.microsoft.com/office/drawing/2014/main" id="{B7FCC84B-2235-4948-8277-8363DFC691A4}"/>
                </a:ext>
              </a:extLst>
            </p:cNvPr>
            <p:cNvSpPr>
              <a:spLocks/>
            </p:cNvSpPr>
            <p:nvPr/>
          </p:nvSpPr>
          <p:spPr bwMode="auto">
            <a:xfrm>
              <a:off x="11728451" y="3071813"/>
              <a:ext cx="306388" cy="719138"/>
            </a:xfrm>
            <a:custGeom>
              <a:avLst/>
              <a:gdLst>
                <a:gd name="T0" fmla="*/ 0 w 72"/>
                <a:gd name="T1" fmla="*/ 84 h 169"/>
                <a:gd name="T2" fmla="*/ 20 w 72"/>
                <a:gd name="T3" fmla="*/ 20 h 169"/>
                <a:gd name="T4" fmla="*/ 42 w 72"/>
                <a:gd name="T5" fmla="*/ 9 h 169"/>
                <a:gd name="T6" fmla="*/ 62 w 72"/>
                <a:gd name="T7" fmla="*/ 44 h 169"/>
                <a:gd name="T8" fmla="*/ 62 w 72"/>
                <a:gd name="T9" fmla="*/ 125 h 169"/>
                <a:gd name="T10" fmla="*/ 43 w 72"/>
                <a:gd name="T11" fmla="*/ 159 h 169"/>
                <a:gd name="T12" fmla="*/ 20 w 72"/>
                <a:gd name="T13" fmla="*/ 148 h 169"/>
                <a:gd name="T14" fmla="*/ 0 w 72"/>
                <a:gd name="T15" fmla="*/ 84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69">
                  <a:moveTo>
                    <a:pt x="0" y="84"/>
                  </a:moveTo>
                  <a:cubicBezTo>
                    <a:pt x="2" y="62"/>
                    <a:pt x="6" y="39"/>
                    <a:pt x="20" y="20"/>
                  </a:cubicBezTo>
                  <a:cubicBezTo>
                    <a:pt x="25" y="13"/>
                    <a:pt x="31" y="0"/>
                    <a:pt x="42" y="9"/>
                  </a:cubicBezTo>
                  <a:cubicBezTo>
                    <a:pt x="53" y="18"/>
                    <a:pt x="72" y="25"/>
                    <a:pt x="62" y="44"/>
                  </a:cubicBezTo>
                  <a:cubicBezTo>
                    <a:pt x="47" y="72"/>
                    <a:pt x="47" y="97"/>
                    <a:pt x="62" y="125"/>
                  </a:cubicBezTo>
                  <a:cubicBezTo>
                    <a:pt x="72" y="143"/>
                    <a:pt x="53" y="151"/>
                    <a:pt x="43" y="159"/>
                  </a:cubicBezTo>
                  <a:cubicBezTo>
                    <a:pt x="31" y="169"/>
                    <a:pt x="25" y="156"/>
                    <a:pt x="20" y="148"/>
                  </a:cubicBezTo>
                  <a:cubicBezTo>
                    <a:pt x="6" y="129"/>
                    <a:pt x="2" y="107"/>
                    <a:pt x="0"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sp>
        <p:nvSpPr>
          <p:cNvPr id="15" name="Oval 14">
            <a:extLst>
              <a:ext uri="{FF2B5EF4-FFF2-40B4-BE49-F238E27FC236}">
                <a16:creationId xmlns:a16="http://schemas.microsoft.com/office/drawing/2014/main" id="{EF515B4A-CB20-4847-8E00-0DD66F1FEBB4}"/>
              </a:ext>
            </a:extLst>
          </p:cNvPr>
          <p:cNvSpPr/>
          <p:nvPr userDrawn="1"/>
        </p:nvSpPr>
        <p:spPr>
          <a:xfrm>
            <a:off x="11371669" y="6409397"/>
            <a:ext cx="280051" cy="2800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6" name="Slide Number Placeholder 5">
            <a:extLst>
              <a:ext uri="{FF2B5EF4-FFF2-40B4-BE49-F238E27FC236}">
                <a16:creationId xmlns:a16="http://schemas.microsoft.com/office/drawing/2014/main" id="{996B64B9-1DF0-4EE9-BAB5-72AFA94B9AFD}"/>
              </a:ext>
            </a:extLst>
          </p:cNvPr>
          <p:cNvSpPr>
            <a:spLocks noGrp="1"/>
          </p:cNvSpPr>
          <p:nvPr>
            <p:ph type="sldNum" sz="quarter" idx="12"/>
          </p:nvPr>
        </p:nvSpPr>
        <p:spPr>
          <a:xfrm>
            <a:off x="11363696" y="6455739"/>
            <a:ext cx="294460" cy="187367"/>
          </a:xfrm>
        </p:spPr>
        <p:txBody>
          <a:bodyPr lIns="0" tIns="0" rIns="0" bIns="0"/>
          <a:lstStyle>
            <a:lvl1pPr algn="ctr">
              <a:defRPr sz="900">
                <a:solidFill>
                  <a:schemeClr val="bg1"/>
                </a:solidFill>
                <a:latin typeface="+mn-lt"/>
              </a:defRPr>
            </a:lvl1pPr>
          </a:lstStyle>
          <a:p>
            <a:fld id="{9EC71654-96A5-4280-94F3-931C61A9F92C}" type="slidenum">
              <a:rPr lang="en-US" noProof="0" smtClean="0"/>
              <a:pPr/>
              <a:t>‹#›</a:t>
            </a:fld>
            <a:endParaRPr lang="en-US" noProof="0"/>
          </a:p>
        </p:txBody>
      </p:sp>
      <p:sp>
        <p:nvSpPr>
          <p:cNvPr id="23" name="Picture Placeholder 22">
            <a:extLst>
              <a:ext uri="{FF2B5EF4-FFF2-40B4-BE49-F238E27FC236}">
                <a16:creationId xmlns:a16="http://schemas.microsoft.com/office/drawing/2014/main" id="{26619E66-5354-4D60-8529-27917AC037C0}"/>
              </a:ext>
            </a:extLst>
          </p:cNvPr>
          <p:cNvSpPr>
            <a:spLocks noGrp="1"/>
          </p:cNvSpPr>
          <p:nvPr>
            <p:ph type="pic" sz="quarter" idx="13"/>
          </p:nvPr>
        </p:nvSpPr>
        <p:spPr>
          <a:xfrm>
            <a:off x="5884648" y="0"/>
            <a:ext cx="6307353" cy="5780372"/>
          </a:xfrm>
          <a:custGeom>
            <a:avLst/>
            <a:gdLst>
              <a:gd name="connsiteX0" fmla="*/ 760444 w 6307353"/>
              <a:gd name="connsiteY0" fmla="*/ 0 h 5780372"/>
              <a:gd name="connsiteX1" fmla="*/ 6307353 w 6307353"/>
              <a:gd name="connsiteY1" fmla="*/ 0 h 5780372"/>
              <a:gd name="connsiteX2" fmla="*/ 6307353 w 6307353"/>
              <a:gd name="connsiteY2" fmla="*/ 4515612 h 5780372"/>
              <a:gd name="connsiteX3" fmla="*/ 6110746 w 6307353"/>
              <a:gd name="connsiteY3" fmla="*/ 4731934 h 5780372"/>
              <a:gd name="connsiteX4" fmla="*/ 3579592 w 6307353"/>
              <a:gd name="connsiteY4" fmla="*/ 5780372 h 5780372"/>
              <a:gd name="connsiteX5" fmla="*/ 0 w 6307353"/>
              <a:gd name="connsiteY5" fmla="*/ 2200780 h 5780372"/>
              <a:gd name="connsiteX6" fmla="*/ 611338 w 6307353"/>
              <a:gd name="connsiteY6" fmla="*/ 199396 h 578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7353" h="5780372">
                <a:moveTo>
                  <a:pt x="760444" y="0"/>
                </a:moveTo>
                <a:lnTo>
                  <a:pt x="6307353" y="0"/>
                </a:lnTo>
                <a:lnTo>
                  <a:pt x="6307353" y="4515612"/>
                </a:lnTo>
                <a:lnTo>
                  <a:pt x="6110746" y="4731934"/>
                </a:lnTo>
                <a:cubicBezTo>
                  <a:pt x="5462967" y="5379713"/>
                  <a:pt x="4568069" y="5780372"/>
                  <a:pt x="3579592" y="5780372"/>
                </a:cubicBezTo>
                <a:cubicBezTo>
                  <a:pt x="1602638" y="5780372"/>
                  <a:pt x="0" y="4177734"/>
                  <a:pt x="0" y="2200780"/>
                </a:cubicBezTo>
                <a:cubicBezTo>
                  <a:pt x="0" y="1459422"/>
                  <a:pt x="225371" y="770703"/>
                  <a:pt x="611338" y="199396"/>
                </a:cubicBezTo>
                <a:close/>
              </a:path>
            </a:pathLst>
          </a:custGeom>
          <a:solidFill>
            <a:schemeClr val="bg2"/>
          </a:solidFill>
        </p:spPr>
        <p:txBody>
          <a:bodyPr wrap="square" anchor="ctr">
            <a:noAutofit/>
          </a:bodyPr>
          <a:lstStyle>
            <a:lvl1pPr marL="0" indent="0" algn="ctr">
              <a:buNone/>
              <a:defRPr/>
            </a:lvl1pPr>
          </a:lstStyle>
          <a:p>
            <a:r>
              <a:rPr lang="en-US" noProof="0"/>
              <a:t>Click icon to add picture</a:t>
            </a:r>
          </a:p>
        </p:txBody>
      </p:sp>
      <p:sp>
        <p:nvSpPr>
          <p:cNvPr id="14" name="Title 1">
            <a:extLst>
              <a:ext uri="{FF2B5EF4-FFF2-40B4-BE49-F238E27FC236}">
                <a16:creationId xmlns:a16="http://schemas.microsoft.com/office/drawing/2014/main" id="{2E646B4F-6CCB-724C-9D5E-6D5770023939}"/>
              </a:ext>
            </a:extLst>
          </p:cNvPr>
          <p:cNvSpPr>
            <a:spLocks noGrp="1"/>
          </p:cNvSpPr>
          <p:nvPr>
            <p:ph type="title"/>
          </p:nvPr>
        </p:nvSpPr>
        <p:spPr>
          <a:xfrm>
            <a:off x="515938" y="499595"/>
            <a:ext cx="4937211" cy="1325563"/>
          </a:xfrm>
        </p:spPr>
        <p:txBody>
          <a:bodyPr lIns="0" tIns="0" rIns="0" bIns="0">
            <a:noAutofit/>
          </a:bodyPr>
          <a:lstStyle>
            <a:lvl1pPr>
              <a:defRPr sz="3200" b="1" cap="all" baseline="0"/>
            </a:lvl1pPr>
          </a:lstStyle>
          <a:p>
            <a:r>
              <a:rPr lang="en-US" noProof="0"/>
              <a:t>Click to edit Master title style</a:t>
            </a:r>
          </a:p>
        </p:txBody>
      </p:sp>
    </p:spTree>
    <p:extLst>
      <p:ext uri="{BB962C8B-B14F-4D97-AF65-F5344CB8AC3E}">
        <p14:creationId xmlns:p14="http://schemas.microsoft.com/office/powerpoint/2010/main" val="290592198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itle and Content 0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970CD0-696D-4313-96BA-4AA72C813BD0}"/>
              </a:ext>
            </a:extLst>
          </p:cNvPr>
          <p:cNvSpPr>
            <a:spLocks noGrp="1"/>
          </p:cNvSpPr>
          <p:nvPr>
            <p:ph type="title"/>
          </p:nvPr>
        </p:nvSpPr>
        <p:spPr>
          <a:xfrm>
            <a:off x="515938" y="499595"/>
            <a:ext cx="4937211" cy="1325563"/>
          </a:xfrm>
        </p:spPr>
        <p:txBody>
          <a:bodyPr lIns="0" tIns="0" rIns="0" bIns="0">
            <a:noAutofit/>
          </a:bodyPr>
          <a:lstStyle>
            <a:lvl1pPr>
              <a:defRPr sz="3200" b="1" cap="all" baseline="0"/>
            </a:lvl1pPr>
          </a:lstStyle>
          <a:p>
            <a:r>
              <a:rPr lang="en-US" noProof="0"/>
              <a:t>Click to edit Master title style</a:t>
            </a:r>
          </a:p>
        </p:txBody>
      </p:sp>
      <p:sp>
        <p:nvSpPr>
          <p:cNvPr id="3" name="Content Placeholder 2">
            <a:extLst>
              <a:ext uri="{FF2B5EF4-FFF2-40B4-BE49-F238E27FC236}">
                <a16:creationId xmlns:a16="http://schemas.microsoft.com/office/drawing/2014/main" id="{0FEE9886-36F0-4E06-A3A6-D8F00B0665A1}"/>
              </a:ext>
            </a:extLst>
          </p:cNvPr>
          <p:cNvSpPr>
            <a:spLocks noGrp="1"/>
          </p:cNvSpPr>
          <p:nvPr>
            <p:ph idx="1" hasCustomPrompt="1"/>
          </p:nvPr>
        </p:nvSpPr>
        <p:spPr>
          <a:xfrm>
            <a:off x="538960" y="1825625"/>
            <a:ext cx="4914189" cy="4351338"/>
          </a:xfrm>
        </p:spPr>
        <p:txBody>
          <a:bodyPr lIns="0" tIns="0" rIns="0" bIns="0">
            <a:noAutofit/>
          </a:bodyPr>
          <a:lstStyle>
            <a:lvl1pPr>
              <a:defRPr sz="2400"/>
            </a:lvl1pPr>
            <a:lvl2pPr>
              <a:defRPr sz="2000"/>
            </a:lvl2pPr>
            <a:lvl3pPr>
              <a:defRPr sz="1800"/>
            </a:lvl3pPr>
            <a:lvl4pPr>
              <a:defRPr sz="1600"/>
            </a:lvl4pPr>
            <a:lvl5pPr>
              <a:defRPr sz="1600"/>
            </a:lvl5p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7" name="Rectangle 6">
            <a:extLst>
              <a:ext uri="{FF2B5EF4-FFF2-40B4-BE49-F238E27FC236}">
                <a16:creationId xmlns:a16="http://schemas.microsoft.com/office/drawing/2014/main" id="{76627016-BFC4-46D4-89DB-F72E3C3461EC}"/>
              </a:ext>
            </a:extLst>
          </p:cNvPr>
          <p:cNvSpPr/>
          <p:nvPr userDrawn="1"/>
        </p:nvSpPr>
        <p:spPr>
          <a:xfrm rot="10800000">
            <a:off x="515938" y="-16721"/>
            <a:ext cx="1258618" cy="110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solidFill>
                <a:schemeClr val="bg1"/>
              </a:solidFill>
            </a:endParaRPr>
          </a:p>
        </p:txBody>
      </p:sp>
      <p:pic>
        <p:nvPicPr>
          <p:cNvPr id="8" name="Picture 7">
            <a:extLst>
              <a:ext uri="{FF2B5EF4-FFF2-40B4-BE49-F238E27FC236}">
                <a16:creationId xmlns:a16="http://schemas.microsoft.com/office/drawing/2014/main" id="{676C557E-B5A7-4416-BCC0-5743550BF15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2046" y="6261436"/>
            <a:ext cx="1073019" cy="414000"/>
          </a:xfrm>
          <a:prstGeom prst="rect">
            <a:avLst/>
          </a:prstGeom>
        </p:spPr>
      </p:pic>
      <p:sp>
        <p:nvSpPr>
          <p:cNvPr id="15" name="Oval 14">
            <a:extLst>
              <a:ext uri="{FF2B5EF4-FFF2-40B4-BE49-F238E27FC236}">
                <a16:creationId xmlns:a16="http://schemas.microsoft.com/office/drawing/2014/main" id="{EF515B4A-CB20-4847-8E00-0DD66F1FEBB4}"/>
              </a:ext>
            </a:extLst>
          </p:cNvPr>
          <p:cNvSpPr/>
          <p:nvPr userDrawn="1"/>
        </p:nvSpPr>
        <p:spPr>
          <a:xfrm>
            <a:off x="11371669" y="6409397"/>
            <a:ext cx="280051" cy="2800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6" name="Slide Number Placeholder 5">
            <a:extLst>
              <a:ext uri="{FF2B5EF4-FFF2-40B4-BE49-F238E27FC236}">
                <a16:creationId xmlns:a16="http://schemas.microsoft.com/office/drawing/2014/main" id="{996B64B9-1DF0-4EE9-BAB5-72AFA94B9AFD}"/>
              </a:ext>
            </a:extLst>
          </p:cNvPr>
          <p:cNvSpPr>
            <a:spLocks noGrp="1"/>
          </p:cNvSpPr>
          <p:nvPr>
            <p:ph type="sldNum" sz="quarter" idx="12"/>
          </p:nvPr>
        </p:nvSpPr>
        <p:spPr>
          <a:xfrm>
            <a:off x="11363696" y="6455739"/>
            <a:ext cx="294460" cy="187367"/>
          </a:xfrm>
        </p:spPr>
        <p:txBody>
          <a:bodyPr lIns="0" tIns="0" rIns="0" bIns="0"/>
          <a:lstStyle>
            <a:lvl1pPr algn="ctr">
              <a:defRPr sz="900">
                <a:solidFill>
                  <a:schemeClr val="bg1"/>
                </a:solidFill>
                <a:latin typeface="+mn-lt"/>
              </a:defRPr>
            </a:lvl1pPr>
          </a:lstStyle>
          <a:p>
            <a:fld id="{9EC71654-96A5-4280-94F3-931C61A9F92C}" type="slidenum">
              <a:rPr lang="en-US" noProof="0" smtClean="0"/>
              <a:pPr/>
              <a:t>‹#›</a:t>
            </a:fld>
            <a:endParaRPr lang="en-US" noProof="0"/>
          </a:p>
        </p:txBody>
      </p:sp>
      <p:sp>
        <p:nvSpPr>
          <p:cNvPr id="14" name="Rectangle 13">
            <a:extLst>
              <a:ext uri="{FF2B5EF4-FFF2-40B4-BE49-F238E27FC236}">
                <a16:creationId xmlns:a16="http://schemas.microsoft.com/office/drawing/2014/main" id="{9D415693-E2CB-4DB4-B07C-2F96B0CAB302}"/>
              </a:ext>
            </a:extLst>
          </p:cNvPr>
          <p:cNvSpPr/>
          <p:nvPr userDrawn="1"/>
        </p:nvSpPr>
        <p:spPr>
          <a:xfrm>
            <a:off x="7854462" y="988536"/>
            <a:ext cx="4329129" cy="4880927"/>
          </a:xfrm>
          <a:prstGeom prst="rect">
            <a:avLst/>
          </a:prstGeom>
          <a:solidFill>
            <a:schemeClr val="accent1"/>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4" name="Oval 3">
            <a:extLst>
              <a:ext uri="{FF2B5EF4-FFF2-40B4-BE49-F238E27FC236}">
                <a16:creationId xmlns:a16="http://schemas.microsoft.com/office/drawing/2014/main" id="{14C1BF67-E354-4E04-8F94-BABF2B7D1AFB}"/>
              </a:ext>
            </a:extLst>
          </p:cNvPr>
          <p:cNvSpPr/>
          <p:nvPr userDrawn="1"/>
        </p:nvSpPr>
        <p:spPr>
          <a:xfrm>
            <a:off x="5107816" y="633613"/>
            <a:ext cx="5571908" cy="5571906"/>
          </a:xfrm>
          <a:prstGeom prst="ellipse">
            <a:avLst/>
          </a:prstGeom>
          <a:solidFill>
            <a:schemeClr val="bg2">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8" name="Picture Placeholder 5">
            <a:extLst>
              <a:ext uri="{FF2B5EF4-FFF2-40B4-BE49-F238E27FC236}">
                <a16:creationId xmlns:a16="http://schemas.microsoft.com/office/drawing/2014/main" id="{FF6AC390-6F85-4B64-AE7A-E8E0D8FC89CF}"/>
              </a:ext>
            </a:extLst>
          </p:cNvPr>
          <p:cNvSpPr>
            <a:spLocks noGrp="1"/>
          </p:cNvSpPr>
          <p:nvPr>
            <p:ph type="pic" sz="quarter" idx="13"/>
          </p:nvPr>
        </p:nvSpPr>
        <p:spPr>
          <a:xfrm>
            <a:off x="5455212" y="988536"/>
            <a:ext cx="4884848" cy="4884848"/>
          </a:xfrm>
          <a:prstGeom prst="ellipse">
            <a:avLst/>
          </a:prstGeom>
          <a:solidFill>
            <a:schemeClr val="bg1">
              <a:lumMod val="85000"/>
            </a:schemeClr>
          </a:solidFill>
        </p:spPr>
        <p:txBody>
          <a:bodyPr anchor="ctr"/>
          <a:lstStyle>
            <a:lvl1pPr marL="0" indent="0" algn="ctr">
              <a:buNone/>
              <a:defRPr/>
            </a:lvl1pPr>
          </a:lstStyle>
          <a:p>
            <a:r>
              <a:rPr lang="en-US" noProof="0"/>
              <a:t>Click icon to add picture</a:t>
            </a:r>
          </a:p>
        </p:txBody>
      </p:sp>
    </p:spTree>
    <p:extLst>
      <p:ext uri="{BB962C8B-B14F-4D97-AF65-F5344CB8AC3E}">
        <p14:creationId xmlns:p14="http://schemas.microsoft.com/office/powerpoint/2010/main" val="120499026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itle and Content 03">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12E4E194-63F1-4D43-AC02-75733DF045E9}"/>
              </a:ext>
            </a:extLst>
          </p:cNvPr>
          <p:cNvSpPr/>
          <p:nvPr userDrawn="1"/>
        </p:nvSpPr>
        <p:spPr>
          <a:xfrm>
            <a:off x="8308181" y="1630018"/>
            <a:ext cx="3883819" cy="437321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2" name="Oval 21">
            <a:extLst>
              <a:ext uri="{FF2B5EF4-FFF2-40B4-BE49-F238E27FC236}">
                <a16:creationId xmlns:a16="http://schemas.microsoft.com/office/drawing/2014/main" id="{E799E3E2-888B-2343-9A63-F84C03265CB5}"/>
              </a:ext>
            </a:extLst>
          </p:cNvPr>
          <p:cNvSpPr>
            <a:spLocks noChangeAspect="1"/>
          </p:cNvSpPr>
          <p:nvPr userDrawn="1"/>
        </p:nvSpPr>
        <p:spPr>
          <a:xfrm>
            <a:off x="9833702" y="1823757"/>
            <a:ext cx="832104" cy="832104"/>
          </a:xfrm>
          <a:prstGeom prst="ellipse">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3" name="Picture Placeholder 11">
            <a:extLst>
              <a:ext uri="{FF2B5EF4-FFF2-40B4-BE49-F238E27FC236}">
                <a16:creationId xmlns:a16="http://schemas.microsoft.com/office/drawing/2014/main" id="{8FEDE8EF-5B7A-A741-9A56-D365CAE01B62}"/>
              </a:ext>
            </a:extLst>
          </p:cNvPr>
          <p:cNvSpPr>
            <a:spLocks noGrp="1"/>
          </p:cNvSpPr>
          <p:nvPr>
            <p:ph type="pic" sz="quarter" idx="19" hasCustomPrompt="1"/>
          </p:nvPr>
        </p:nvSpPr>
        <p:spPr>
          <a:xfrm>
            <a:off x="9998318" y="1988373"/>
            <a:ext cx="502873" cy="502873"/>
          </a:xfrm>
          <a:prstGeom prst="rect">
            <a:avLst/>
          </a:prstGeom>
          <a:noFill/>
        </p:spPr>
        <p:txBody>
          <a:bodyPr lIns="0" rIns="0" anchor="ctr">
            <a:noAutofit/>
          </a:bodyPr>
          <a:lstStyle>
            <a:lvl1pPr marL="0" indent="0" algn="ctr">
              <a:buNone/>
              <a:defRPr sz="1100">
                <a:solidFill>
                  <a:schemeClr val="bg1"/>
                </a:solidFill>
              </a:defRPr>
            </a:lvl1pPr>
          </a:lstStyle>
          <a:p>
            <a:r>
              <a:rPr lang="en-US" noProof="0"/>
              <a:t>icon</a:t>
            </a:r>
          </a:p>
        </p:txBody>
      </p:sp>
      <p:sp>
        <p:nvSpPr>
          <p:cNvPr id="9" name="Rectangle 8">
            <a:extLst>
              <a:ext uri="{FF2B5EF4-FFF2-40B4-BE49-F238E27FC236}">
                <a16:creationId xmlns:a16="http://schemas.microsoft.com/office/drawing/2014/main" id="{3755C1FB-E61C-4BBC-8179-D34908DEA1B6}"/>
              </a:ext>
            </a:extLst>
          </p:cNvPr>
          <p:cNvSpPr/>
          <p:nvPr userDrawn="1"/>
        </p:nvSpPr>
        <p:spPr>
          <a:xfrm>
            <a:off x="0" y="1630018"/>
            <a:ext cx="3883819" cy="437321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4" name="Oval 3">
            <a:extLst>
              <a:ext uri="{FF2B5EF4-FFF2-40B4-BE49-F238E27FC236}">
                <a16:creationId xmlns:a16="http://schemas.microsoft.com/office/drawing/2014/main" id="{8C1E0992-271E-4948-9461-C7AA54AF8FEA}"/>
              </a:ext>
            </a:extLst>
          </p:cNvPr>
          <p:cNvSpPr>
            <a:spLocks noChangeAspect="1"/>
          </p:cNvSpPr>
          <p:nvPr userDrawn="1"/>
        </p:nvSpPr>
        <p:spPr>
          <a:xfrm>
            <a:off x="1526011" y="1823757"/>
            <a:ext cx="832104" cy="832104"/>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 name="Title 1">
            <a:extLst>
              <a:ext uri="{FF2B5EF4-FFF2-40B4-BE49-F238E27FC236}">
                <a16:creationId xmlns:a16="http://schemas.microsoft.com/office/drawing/2014/main" id="{32970CD0-696D-4313-96BA-4AA72C813BD0}"/>
              </a:ext>
            </a:extLst>
          </p:cNvPr>
          <p:cNvSpPr>
            <a:spLocks noGrp="1"/>
          </p:cNvSpPr>
          <p:nvPr>
            <p:ph type="title"/>
          </p:nvPr>
        </p:nvSpPr>
        <p:spPr>
          <a:xfrm>
            <a:off x="515938" y="246621"/>
            <a:ext cx="11150600" cy="920336"/>
          </a:xfrm>
        </p:spPr>
        <p:txBody>
          <a:bodyPr lIns="0" tIns="0" rIns="0" bIns="0" anchor="b">
            <a:noAutofit/>
          </a:bodyPr>
          <a:lstStyle>
            <a:lvl1pPr>
              <a:defRPr sz="3200" b="1" cap="all" baseline="0"/>
            </a:lvl1pPr>
          </a:lstStyle>
          <a:p>
            <a:r>
              <a:rPr lang="en-US" noProof="0"/>
              <a:t>Click to edit Master title style</a:t>
            </a:r>
          </a:p>
        </p:txBody>
      </p:sp>
      <p:sp>
        <p:nvSpPr>
          <p:cNvPr id="3" name="Content Placeholder 2">
            <a:extLst>
              <a:ext uri="{FF2B5EF4-FFF2-40B4-BE49-F238E27FC236}">
                <a16:creationId xmlns:a16="http://schemas.microsoft.com/office/drawing/2014/main" id="{0FEE9886-36F0-4E06-A3A6-D8F00B0665A1}"/>
              </a:ext>
            </a:extLst>
          </p:cNvPr>
          <p:cNvSpPr>
            <a:spLocks noGrp="1"/>
          </p:cNvSpPr>
          <p:nvPr>
            <p:ph idx="1" hasCustomPrompt="1"/>
          </p:nvPr>
        </p:nvSpPr>
        <p:spPr>
          <a:xfrm>
            <a:off x="219126" y="3207024"/>
            <a:ext cx="3445566" cy="2504663"/>
          </a:xfrm>
        </p:spPr>
        <p:txBody>
          <a:bodyPr lIns="0" tIns="0" rIns="0" bIns="0">
            <a:normAutofit/>
          </a:bodyPr>
          <a:lstStyle>
            <a:lvl1pPr marL="0" indent="0" algn="ctr">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Edit Master text styles</a:t>
            </a:r>
          </a:p>
        </p:txBody>
      </p:sp>
      <p:sp>
        <p:nvSpPr>
          <p:cNvPr id="7" name="Rectangle 6">
            <a:extLst>
              <a:ext uri="{FF2B5EF4-FFF2-40B4-BE49-F238E27FC236}">
                <a16:creationId xmlns:a16="http://schemas.microsoft.com/office/drawing/2014/main" id="{76627016-BFC4-46D4-89DB-F72E3C3461EC}"/>
              </a:ext>
            </a:extLst>
          </p:cNvPr>
          <p:cNvSpPr/>
          <p:nvPr userDrawn="1"/>
        </p:nvSpPr>
        <p:spPr>
          <a:xfrm rot="10800000">
            <a:off x="515938" y="-16721"/>
            <a:ext cx="1258618" cy="110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solidFill>
                <a:schemeClr val="bg1"/>
              </a:solidFill>
            </a:endParaRPr>
          </a:p>
        </p:txBody>
      </p:sp>
      <p:pic>
        <p:nvPicPr>
          <p:cNvPr id="8" name="Picture 7">
            <a:extLst>
              <a:ext uri="{FF2B5EF4-FFF2-40B4-BE49-F238E27FC236}">
                <a16:creationId xmlns:a16="http://schemas.microsoft.com/office/drawing/2014/main" id="{676C557E-B5A7-4416-BCC0-5743550BF15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2046" y="6261436"/>
            <a:ext cx="1073019" cy="414000"/>
          </a:xfrm>
          <a:prstGeom prst="rect">
            <a:avLst/>
          </a:prstGeom>
        </p:spPr>
      </p:pic>
      <p:sp>
        <p:nvSpPr>
          <p:cNvPr id="15" name="Oval 14">
            <a:extLst>
              <a:ext uri="{FF2B5EF4-FFF2-40B4-BE49-F238E27FC236}">
                <a16:creationId xmlns:a16="http://schemas.microsoft.com/office/drawing/2014/main" id="{EF515B4A-CB20-4847-8E00-0DD66F1FEBB4}"/>
              </a:ext>
            </a:extLst>
          </p:cNvPr>
          <p:cNvSpPr/>
          <p:nvPr userDrawn="1"/>
        </p:nvSpPr>
        <p:spPr>
          <a:xfrm>
            <a:off x="11371669" y="6409397"/>
            <a:ext cx="280051" cy="2800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6" name="Slide Number Placeholder 5">
            <a:extLst>
              <a:ext uri="{FF2B5EF4-FFF2-40B4-BE49-F238E27FC236}">
                <a16:creationId xmlns:a16="http://schemas.microsoft.com/office/drawing/2014/main" id="{996B64B9-1DF0-4EE9-BAB5-72AFA94B9AFD}"/>
              </a:ext>
            </a:extLst>
          </p:cNvPr>
          <p:cNvSpPr>
            <a:spLocks noGrp="1"/>
          </p:cNvSpPr>
          <p:nvPr>
            <p:ph type="sldNum" sz="quarter" idx="12"/>
          </p:nvPr>
        </p:nvSpPr>
        <p:spPr>
          <a:xfrm>
            <a:off x="11363696" y="6455739"/>
            <a:ext cx="294460" cy="187367"/>
          </a:xfrm>
        </p:spPr>
        <p:txBody>
          <a:bodyPr lIns="0" tIns="0" rIns="0" bIns="0"/>
          <a:lstStyle>
            <a:lvl1pPr algn="ctr">
              <a:defRPr sz="900">
                <a:solidFill>
                  <a:schemeClr val="bg1"/>
                </a:solidFill>
                <a:latin typeface="+mn-lt"/>
              </a:defRPr>
            </a:lvl1pPr>
          </a:lstStyle>
          <a:p>
            <a:fld id="{9EC71654-96A5-4280-94F3-931C61A9F92C}" type="slidenum">
              <a:rPr lang="en-US" noProof="0" smtClean="0"/>
              <a:pPr/>
              <a:t>‹#›</a:t>
            </a:fld>
            <a:endParaRPr lang="en-US" noProof="0"/>
          </a:p>
        </p:txBody>
      </p:sp>
      <p:sp>
        <p:nvSpPr>
          <p:cNvPr id="6" name="Picture Placeholder 5">
            <a:extLst>
              <a:ext uri="{FF2B5EF4-FFF2-40B4-BE49-F238E27FC236}">
                <a16:creationId xmlns:a16="http://schemas.microsoft.com/office/drawing/2014/main" id="{35B71D50-AA4B-4E0C-8F6A-0F64F2C8A8C7}"/>
              </a:ext>
            </a:extLst>
          </p:cNvPr>
          <p:cNvSpPr>
            <a:spLocks noGrp="1"/>
          </p:cNvSpPr>
          <p:nvPr>
            <p:ph type="pic" sz="quarter" idx="13"/>
          </p:nvPr>
        </p:nvSpPr>
        <p:spPr>
          <a:xfrm>
            <a:off x="3883819" y="1630018"/>
            <a:ext cx="4424362" cy="4373217"/>
          </a:xfrm>
          <a:solidFill>
            <a:schemeClr val="bg2">
              <a:lumMod val="90000"/>
            </a:schemeClr>
          </a:solidFill>
        </p:spPr>
        <p:txBody>
          <a:bodyPr anchor="ctr"/>
          <a:lstStyle>
            <a:lvl1pPr marL="0" indent="0" algn="ctr">
              <a:buNone/>
              <a:defRPr/>
            </a:lvl1pPr>
          </a:lstStyle>
          <a:p>
            <a:r>
              <a:rPr lang="en-US" noProof="0"/>
              <a:t>Click icon to add picture</a:t>
            </a:r>
          </a:p>
        </p:txBody>
      </p:sp>
      <p:sp>
        <p:nvSpPr>
          <p:cNvPr id="17" name="Content Placeholder 2">
            <a:extLst>
              <a:ext uri="{FF2B5EF4-FFF2-40B4-BE49-F238E27FC236}">
                <a16:creationId xmlns:a16="http://schemas.microsoft.com/office/drawing/2014/main" id="{147C9C38-5B17-467D-B581-EF28ECB11E80}"/>
              </a:ext>
            </a:extLst>
          </p:cNvPr>
          <p:cNvSpPr>
            <a:spLocks noGrp="1"/>
          </p:cNvSpPr>
          <p:nvPr>
            <p:ph idx="14" hasCustomPrompt="1"/>
          </p:nvPr>
        </p:nvSpPr>
        <p:spPr>
          <a:xfrm>
            <a:off x="8527490" y="3207024"/>
            <a:ext cx="3445200" cy="2504663"/>
          </a:xfrm>
        </p:spPr>
        <p:txBody>
          <a:bodyPr lIns="0" tIns="0" rIns="0" bIns="0">
            <a:normAutofit/>
          </a:bodyPr>
          <a:lstStyle>
            <a:lvl1pPr marL="0" indent="0" algn="ctr">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Edit Master text styles</a:t>
            </a:r>
          </a:p>
        </p:txBody>
      </p:sp>
      <p:sp>
        <p:nvSpPr>
          <p:cNvPr id="20" name="Content Placeholder 2">
            <a:extLst>
              <a:ext uri="{FF2B5EF4-FFF2-40B4-BE49-F238E27FC236}">
                <a16:creationId xmlns:a16="http://schemas.microsoft.com/office/drawing/2014/main" id="{FEB88DD7-AEB5-4718-AF2D-28B5B91ED715}"/>
              </a:ext>
            </a:extLst>
          </p:cNvPr>
          <p:cNvSpPr>
            <a:spLocks noGrp="1"/>
          </p:cNvSpPr>
          <p:nvPr>
            <p:ph idx="15" hasCustomPrompt="1"/>
          </p:nvPr>
        </p:nvSpPr>
        <p:spPr>
          <a:xfrm>
            <a:off x="219126" y="2711636"/>
            <a:ext cx="3445566" cy="495389"/>
          </a:xfrm>
        </p:spPr>
        <p:txBody>
          <a:bodyPr lIns="0" tIns="0" rIns="0" bIns="0" anchor="ctr">
            <a:noAutofit/>
          </a:bodyPr>
          <a:lstStyle>
            <a:lvl1pPr marL="0" indent="0" algn="ctr">
              <a:buNone/>
              <a:defRPr sz="1800" b="1" cap="all" baseline="0">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Edit Master text styles</a:t>
            </a:r>
          </a:p>
        </p:txBody>
      </p:sp>
      <p:sp>
        <p:nvSpPr>
          <p:cNvPr id="21" name="Content Placeholder 2">
            <a:extLst>
              <a:ext uri="{FF2B5EF4-FFF2-40B4-BE49-F238E27FC236}">
                <a16:creationId xmlns:a16="http://schemas.microsoft.com/office/drawing/2014/main" id="{F694448B-800C-40EF-8F61-18C018E8374C}"/>
              </a:ext>
            </a:extLst>
          </p:cNvPr>
          <p:cNvSpPr>
            <a:spLocks noGrp="1"/>
          </p:cNvSpPr>
          <p:nvPr>
            <p:ph idx="16" hasCustomPrompt="1"/>
          </p:nvPr>
        </p:nvSpPr>
        <p:spPr>
          <a:xfrm>
            <a:off x="8527124" y="2711636"/>
            <a:ext cx="3445566" cy="495389"/>
          </a:xfrm>
        </p:spPr>
        <p:txBody>
          <a:bodyPr lIns="0" tIns="0" rIns="0" bIns="0" anchor="ctr">
            <a:noAutofit/>
          </a:bodyPr>
          <a:lstStyle>
            <a:lvl1pPr marL="0" indent="0" algn="ctr">
              <a:buNone/>
              <a:defRPr sz="1800" b="1" cap="all" baseline="0">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Edit Master text styles</a:t>
            </a:r>
          </a:p>
        </p:txBody>
      </p:sp>
      <p:sp>
        <p:nvSpPr>
          <p:cNvPr id="12" name="Picture Placeholder 11">
            <a:extLst>
              <a:ext uri="{FF2B5EF4-FFF2-40B4-BE49-F238E27FC236}">
                <a16:creationId xmlns:a16="http://schemas.microsoft.com/office/drawing/2014/main" id="{483B974E-5202-4EAD-9D55-4129C84BAE87}"/>
              </a:ext>
            </a:extLst>
          </p:cNvPr>
          <p:cNvSpPr>
            <a:spLocks noGrp="1"/>
          </p:cNvSpPr>
          <p:nvPr>
            <p:ph type="pic" sz="quarter" idx="17" hasCustomPrompt="1"/>
          </p:nvPr>
        </p:nvSpPr>
        <p:spPr>
          <a:xfrm>
            <a:off x="1690627" y="1988373"/>
            <a:ext cx="502873" cy="502873"/>
          </a:xfrm>
          <a:prstGeom prst="rect">
            <a:avLst/>
          </a:prstGeom>
          <a:noFill/>
        </p:spPr>
        <p:txBody>
          <a:bodyPr lIns="0" rIns="0" anchor="ctr">
            <a:noAutofit/>
          </a:bodyPr>
          <a:lstStyle>
            <a:lvl1pPr marL="0" indent="0" algn="ctr">
              <a:buNone/>
              <a:defRPr sz="1100">
                <a:solidFill>
                  <a:schemeClr val="bg1"/>
                </a:solidFill>
              </a:defRPr>
            </a:lvl1pPr>
          </a:lstStyle>
          <a:p>
            <a:r>
              <a:rPr lang="en-US" noProof="0"/>
              <a:t>icon</a:t>
            </a:r>
          </a:p>
        </p:txBody>
      </p:sp>
    </p:spTree>
    <p:extLst>
      <p:ext uri="{BB962C8B-B14F-4D97-AF65-F5344CB8AC3E}">
        <p14:creationId xmlns:p14="http://schemas.microsoft.com/office/powerpoint/2010/main" val="413180982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Comparison Layout">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1B6EB0C6-606C-4AFB-8FF8-AB43606B95BD}"/>
              </a:ext>
            </a:extLst>
          </p:cNvPr>
          <p:cNvSpPr/>
          <p:nvPr userDrawn="1"/>
        </p:nvSpPr>
        <p:spPr>
          <a:xfrm>
            <a:off x="6599236" y="4707908"/>
            <a:ext cx="5592763" cy="10064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4" name="Rectangle 3">
            <a:extLst>
              <a:ext uri="{FF2B5EF4-FFF2-40B4-BE49-F238E27FC236}">
                <a16:creationId xmlns:a16="http://schemas.microsoft.com/office/drawing/2014/main" id="{25CE6D5A-A5C0-4B12-A26A-691D5743FA5C}"/>
              </a:ext>
            </a:extLst>
          </p:cNvPr>
          <p:cNvSpPr/>
          <p:nvPr userDrawn="1"/>
        </p:nvSpPr>
        <p:spPr>
          <a:xfrm>
            <a:off x="-82063" y="1648186"/>
            <a:ext cx="5709139" cy="10064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 name="Title 1">
            <a:extLst>
              <a:ext uri="{FF2B5EF4-FFF2-40B4-BE49-F238E27FC236}">
                <a16:creationId xmlns:a16="http://schemas.microsoft.com/office/drawing/2014/main" id="{32970CD0-696D-4313-96BA-4AA72C813BD0}"/>
              </a:ext>
            </a:extLst>
          </p:cNvPr>
          <p:cNvSpPr>
            <a:spLocks noGrp="1"/>
          </p:cNvSpPr>
          <p:nvPr>
            <p:ph type="title"/>
          </p:nvPr>
        </p:nvSpPr>
        <p:spPr>
          <a:xfrm>
            <a:off x="515938" y="246621"/>
            <a:ext cx="11150600" cy="920336"/>
          </a:xfrm>
        </p:spPr>
        <p:txBody>
          <a:bodyPr lIns="0" tIns="0" rIns="0" bIns="0" anchor="b">
            <a:noAutofit/>
          </a:bodyPr>
          <a:lstStyle>
            <a:lvl1pPr>
              <a:defRPr sz="3200" b="1" cap="all" baseline="0"/>
            </a:lvl1pPr>
          </a:lstStyle>
          <a:p>
            <a:r>
              <a:rPr lang="en-US" noProof="0"/>
              <a:t>Click to edit Master title style</a:t>
            </a:r>
          </a:p>
        </p:txBody>
      </p:sp>
      <p:sp>
        <p:nvSpPr>
          <p:cNvPr id="3" name="Content Placeholder 2">
            <a:extLst>
              <a:ext uri="{FF2B5EF4-FFF2-40B4-BE49-F238E27FC236}">
                <a16:creationId xmlns:a16="http://schemas.microsoft.com/office/drawing/2014/main" id="{0FEE9886-36F0-4E06-A3A6-D8F00B0665A1}"/>
              </a:ext>
            </a:extLst>
          </p:cNvPr>
          <p:cNvSpPr>
            <a:spLocks noGrp="1"/>
          </p:cNvSpPr>
          <p:nvPr>
            <p:ph idx="1" hasCustomPrompt="1"/>
          </p:nvPr>
        </p:nvSpPr>
        <p:spPr>
          <a:xfrm>
            <a:off x="680934" y="2863158"/>
            <a:ext cx="4074002" cy="2846648"/>
          </a:xfrm>
        </p:spPr>
        <p:txBody>
          <a:bodyPr lIns="0" tIns="0" rIns="0" bIns="0">
            <a:noAutofit/>
          </a:bodyPr>
          <a:lstStyle>
            <a:lvl1pPr marL="0" indent="0" algn="r">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Edit Master text styles</a:t>
            </a:r>
          </a:p>
        </p:txBody>
      </p:sp>
      <p:sp>
        <p:nvSpPr>
          <p:cNvPr id="7" name="Rectangle 6">
            <a:extLst>
              <a:ext uri="{FF2B5EF4-FFF2-40B4-BE49-F238E27FC236}">
                <a16:creationId xmlns:a16="http://schemas.microsoft.com/office/drawing/2014/main" id="{76627016-BFC4-46D4-89DB-F72E3C3461EC}"/>
              </a:ext>
            </a:extLst>
          </p:cNvPr>
          <p:cNvSpPr/>
          <p:nvPr userDrawn="1"/>
        </p:nvSpPr>
        <p:spPr>
          <a:xfrm rot="10800000">
            <a:off x="515938" y="-16721"/>
            <a:ext cx="1258618" cy="110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solidFill>
                <a:schemeClr val="accent2"/>
              </a:solidFill>
            </a:endParaRPr>
          </a:p>
        </p:txBody>
      </p:sp>
      <p:pic>
        <p:nvPicPr>
          <p:cNvPr id="8" name="Picture 7">
            <a:extLst>
              <a:ext uri="{FF2B5EF4-FFF2-40B4-BE49-F238E27FC236}">
                <a16:creationId xmlns:a16="http://schemas.microsoft.com/office/drawing/2014/main" id="{676C557E-B5A7-4416-BCC0-5743550BF15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2046" y="6261436"/>
            <a:ext cx="1073019" cy="414000"/>
          </a:xfrm>
          <a:prstGeom prst="rect">
            <a:avLst/>
          </a:prstGeom>
        </p:spPr>
      </p:pic>
      <p:sp>
        <p:nvSpPr>
          <p:cNvPr id="15" name="Oval 14">
            <a:extLst>
              <a:ext uri="{FF2B5EF4-FFF2-40B4-BE49-F238E27FC236}">
                <a16:creationId xmlns:a16="http://schemas.microsoft.com/office/drawing/2014/main" id="{EF515B4A-CB20-4847-8E00-0DD66F1FEBB4}"/>
              </a:ext>
            </a:extLst>
          </p:cNvPr>
          <p:cNvSpPr/>
          <p:nvPr userDrawn="1"/>
        </p:nvSpPr>
        <p:spPr>
          <a:xfrm>
            <a:off x="11371669" y="6409397"/>
            <a:ext cx="280051" cy="2800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6" name="Slide Number Placeholder 5">
            <a:extLst>
              <a:ext uri="{FF2B5EF4-FFF2-40B4-BE49-F238E27FC236}">
                <a16:creationId xmlns:a16="http://schemas.microsoft.com/office/drawing/2014/main" id="{996B64B9-1DF0-4EE9-BAB5-72AFA94B9AFD}"/>
              </a:ext>
            </a:extLst>
          </p:cNvPr>
          <p:cNvSpPr>
            <a:spLocks noGrp="1"/>
          </p:cNvSpPr>
          <p:nvPr>
            <p:ph type="sldNum" sz="quarter" idx="12"/>
          </p:nvPr>
        </p:nvSpPr>
        <p:spPr>
          <a:xfrm>
            <a:off x="11363696" y="6455739"/>
            <a:ext cx="294460" cy="187367"/>
          </a:xfrm>
        </p:spPr>
        <p:txBody>
          <a:bodyPr lIns="0" tIns="0" rIns="0" bIns="0"/>
          <a:lstStyle>
            <a:lvl1pPr algn="ctr">
              <a:defRPr sz="900">
                <a:solidFill>
                  <a:schemeClr val="bg1"/>
                </a:solidFill>
                <a:latin typeface="+mn-lt"/>
              </a:defRPr>
            </a:lvl1pPr>
          </a:lstStyle>
          <a:p>
            <a:fld id="{9EC71654-96A5-4280-94F3-931C61A9F92C}" type="slidenum">
              <a:rPr lang="en-US" noProof="0" smtClean="0"/>
              <a:pPr/>
              <a:t>‹#›</a:t>
            </a:fld>
            <a:endParaRPr lang="en-US" noProof="0"/>
          </a:p>
        </p:txBody>
      </p:sp>
      <p:sp>
        <p:nvSpPr>
          <p:cNvPr id="20" name="Content Placeholder 2">
            <a:extLst>
              <a:ext uri="{FF2B5EF4-FFF2-40B4-BE49-F238E27FC236}">
                <a16:creationId xmlns:a16="http://schemas.microsoft.com/office/drawing/2014/main" id="{FEB88DD7-AEB5-4718-AF2D-28B5B91ED715}"/>
              </a:ext>
            </a:extLst>
          </p:cNvPr>
          <p:cNvSpPr>
            <a:spLocks noGrp="1"/>
          </p:cNvSpPr>
          <p:nvPr>
            <p:ph idx="15" hasCustomPrompt="1"/>
          </p:nvPr>
        </p:nvSpPr>
        <p:spPr>
          <a:xfrm>
            <a:off x="1309370" y="1903728"/>
            <a:ext cx="3445566" cy="495389"/>
          </a:xfrm>
        </p:spPr>
        <p:txBody>
          <a:bodyPr lIns="0" tIns="0" rIns="0" bIns="0" anchor="ctr">
            <a:noAutofit/>
          </a:bodyPr>
          <a:lstStyle>
            <a:lvl1pPr marL="0" indent="0" algn="r">
              <a:buNone/>
              <a:defRPr sz="1800" b="1" cap="all" baseline="0">
                <a:solidFill>
                  <a:schemeClr val="accent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Topic 01 comes here</a:t>
            </a:r>
          </a:p>
        </p:txBody>
      </p:sp>
      <p:sp>
        <p:nvSpPr>
          <p:cNvPr id="23" name="Content Placeholder 2">
            <a:extLst>
              <a:ext uri="{FF2B5EF4-FFF2-40B4-BE49-F238E27FC236}">
                <a16:creationId xmlns:a16="http://schemas.microsoft.com/office/drawing/2014/main" id="{E5123CE7-2F8A-489B-BD99-0C2A33ADF49A}"/>
              </a:ext>
            </a:extLst>
          </p:cNvPr>
          <p:cNvSpPr>
            <a:spLocks noGrp="1"/>
          </p:cNvSpPr>
          <p:nvPr>
            <p:ph idx="19" hasCustomPrompt="1"/>
          </p:nvPr>
        </p:nvSpPr>
        <p:spPr>
          <a:xfrm>
            <a:off x="7327918" y="1648186"/>
            <a:ext cx="4074002" cy="2834508"/>
          </a:xfrm>
        </p:spPr>
        <p:txBody>
          <a:bodyPr lIns="0" tIns="0" rIns="0" bIns="0" anchor="b">
            <a:noAutofit/>
          </a:bodyPr>
          <a:lstStyle>
            <a:lvl1pPr marL="0" indent="0" algn="l">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Edit Master text styles</a:t>
            </a:r>
          </a:p>
        </p:txBody>
      </p:sp>
      <p:sp>
        <p:nvSpPr>
          <p:cNvPr id="25" name="Content Placeholder 2">
            <a:extLst>
              <a:ext uri="{FF2B5EF4-FFF2-40B4-BE49-F238E27FC236}">
                <a16:creationId xmlns:a16="http://schemas.microsoft.com/office/drawing/2014/main" id="{07730BCF-AC2A-4FEC-8F01-63964DB444CF}"/>
              </a:ext>
            </a:extLst>
          </p:cNvPr>
          <p:cNvSpPr>
            <a:spLocks noGrp="1"/>
          </p:cNvSpPr>
          <p:nvPr>
            <p:ph idx="20" hasCustomPrompt="1"/>
          </p:nvPr>
        </p:nvSpPr>
        <p:spPr>
          <a:xfrm>
            <a:off x="7475709" y="4963450"/>
            <a:ext cx="3445566" cy="495389"/>
          </a:xfrm>
        </p:spPr>
        <p:txBody>
          <a:bodyPr lIns="0" tIns="0" rIns="0" bIns="0" anchor="ctr">
            <a:noAutofit/>
          </a:bodyPr>
          <a:lstStyle>
            <a:lvl1pPr marL="0" indent="0" algn="l">
              <a:buNone/>
              <a:defRPr sz="1800" b="1" cap="all" baseline="0">
                <a:solidFill>
                  <a:schemeClr val="accent3"/>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Topic 02 comes here</a:t>
            </a:r>
          </a:p>
        </p:txBody>
      </p:sp>
      <p:sp>
        <p:nvSpPr>
          <p:cNvPr id="21" name="Oval 20">
            <a:extLst>
              <a:ext uri="{FF2B5EF4-FFF2-40B4-BE49-F238E27FC236}">
                <a16:creationId xmlns:a16="http://schemas.microsoft.com/office/drawing/2014/main" id="{919C8692-230B-D543-A7F7-4FD61B04D1C6}"/>
              </a:ext>
            </a:extLst>
          </p:cNvPr>
          <p:cNvSpPr>
            <a:spLocks noChangeAspect="1"/>
          </p:cNvSpPr>
          <p:nvPr userDrawn="1"/>
        </p:nvSpPr>
        <p:spPr>
          <a:xfrm>
            <a:off x="5084763" y="1652762"/>
            <a:ext cx="1001899" cy="1001899"/>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4" name="Picture Placeholder 11">
            <a:extLst>
              <a:ext uri="{FF2B5EF4-FFF2-40B4-BE49-F238E27FC236}">
                <a16:creationId xmlns:a16="http://schemas.microsoft.com/office/drawing/2014/main" id="{E150BFC7-A11D-CC46-B5A2-8BD93C269506}"/>
              </a:ext>
            </a:extLst>
          </p:cNvPr>
          <p:cNvSpPr>
            <a:spLocks noGrp="1"/>
          </p:cNvSpPr>
          <p:nvPr>
            <p:ph type="pic" sz="quarter" idx="21" hasCustomPrompt="1"/>
          </p:nvPr>
        </p:nvSpPr>
        <p:spPr>
          <a:xfrm>
            <a:off x="5282969" y="1850968"/>
            <a:ext cx="605487" cy="605487"/>
          </a:xfrm>
          <a:prstGeom prst="rect">
            <a:avLst/>
          </a:prstGeom>
          <a:noFill/>
        </p:spPr>
        <p:txBody>
          <a:bodyPr lIns="0" rIns="0" anchor="ctr">
            <a:normAutofit/>
          </a:bodyPr>
          <a:lstStyle>
            <a:lvl1pPr marL="0" indent="0" algn="ctr">
              <a:buNone/>
              <a:defRPr sz="1100">
                <a:solidFill>
                  <a:schemeClr val="bg1"/>
                </a:solidFill>
              </a:defRPr>
            </a:lvl1pPr>
          </a:lstStyle>
          <a:p>
            <a:r>
              <a:rPr lang="en-US" noProof="0"/>
              <a:t>icon</a:t>
            </a:r>
          </a:p>
        </p:txBody>
      </p:sp>
      <p:sp>
        <p:nvSpPr>
          <p:cNvPr id="28" name="Oval 27">
            <a:extLst>
              <a:ext uri="{FF2B5EF4-FFF2-40B4-BE49-F238E27FC236}">
                <a16:creationId xmlns:a16="http://schemas.microsoft.com/office/drawing/2014/main" id="{F95B55F4-B501-3440-8904-A1C7F049CBE8}"/>
              </a:ext>
            </a:extLst>
          </p:cNvPr>
          <p:cNvSpPr>
            <a:spLocks noChangeAspect="1"/>
          </p:cNvSpPr>
          <p:nvPr userDrawn="1"/>
        </p:nvSpPr>
        <p:spPr>
          <a:xfrm>
            <a:off x="6100576" y="4707907"/>
            <a:ext cx="1001899" cy="1001899"/>
          </a:xfrm>
          <a:prstGeom prst="ellipse">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9" name="Picture Placeholder 11">
            <a:extLst>
              <a:ext uri="{FF2B5EF4-FFF2-40B4-BE49-F238E27FC236}">
                <a16:creationId xmlns:a16="http://schemas.microsoft.com/office/drawing/2014/main" id="{F2116994-BE3E-6A43-9C15-E71BA8EC821F}"/>
              </a:ext>
            </a:extLst>
          </p:cNvPr>
          <p:cNvSpPr>
            <a:spLocks noGrp="1"/>
          </p:cNvSpPr>
          <p:nvPr>
            <p:ph type="pic" sz="quarter" idx="22" hasCustomPrompt="1"/>
          </p:nvPr>
        </p:nvSpPr>
        <p:spPr>
          <a:xfrm>
            <a:off x="6298782" y="4906113"/>
            <a:ext cx="605487" cy="605487"/>
          </a:xfrm>
          <a:prstGeom prst="rect">
            <a:avLst/>
          </a:prstGeom>
          <a:noFill/>
        </p:spPr>
        <p:txBody>
          <a:bodyPr lIns="0" rIns="0" anchor="ctr">
            <a:normAutofit/>
          </a:bodyPr>
          <a:lstStyle>
            <a:lvl1pPr marL="0" indent="0" algn="ctr">
              <a:buNone/>
              <a:defRPr sz="1100">
                <a:solidFill>
                  <a:schemeClr val="bg1"/>
                </a:solidFill>
              </a:defRPr>
            </a:lvl1pPr>
          </a:lstStyle>
          <a:p>
            <a:r>
              <a:rPr lang="en-US" noProof="0"/>
              <a:t>icon</a:t>
            </a:r>
          </a:p>
        </p:txBody>
      </p:sp>
    </p:spTree>
    <p:extLst>
      <p:ext uri="{BB962C8B-B14F-4D97-AF65-F5344CB8AC3E}">
        <p14:creationId xmlns:p14="http://schemas.microsoft.com/office/powerpoint/2010/main" val="136898883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B31150-A166-4DB3-A898-2154C9665891}"/>
              </a:ext>
            </a:extLst>
          </p:cNvPr>
          <p:cNvGrpSpPr/>
          <p:nvPr userDrawn="1"/>
        </p:nvGrpSpPr>
        <p:grpSpPr>
          <a:xfrm rot="8650774" flipH="1" flipV="1">
            <a:off x="7430044" y="-1843126"/>
            <a:ext cx="4436224" cy="5482435"/>
            <a:chOff x="11114088" y="2241550"/>
            <a:chExt cx="1905000" cy="2354263"/>
          </a:xfrm>
          <a:solidFill>
            <a:schemeClr val="bg2">
              <a:alpha val="53000"/>
            </a:schemeClr>
          </a:solidFill>
        </p:grpSpPr>
        <p:sp>
          <p:nvSpPr>
            <p:cNvPr id="12" name="Freeform 5">
              <a:extLst>
                <a:ext uri="{FF2B5EF4-FFF2-40B4-BE49-F238E27FC236}">
                  <a16:creationId xmlns:a16="http://schemas.microsoft.com/office/drawing/2014/main" id="{1C1A95BC-42CA-4166-918D-DF4306881408}"/>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13" name="Freeform 6">
              <a:extLst>
                <a:ext uri="{FF2B5EF4-FFF2-40B4-BE49-F238E27FC236}">
                  <a16:creationId xmlns:a16="http://schemas.microsoft.com/office/drawing/2014/main" id="{4B4D5F91-2158-4A30-B83C-5CC9CC6E5D4F}"/>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14" name="Freeform 7">
              <a:extLst>
                <a:ext uri="{FF2B5EF4-FFF2-40B4-BE49-F238E27FC236}">
                  <a16:creationId xmlns:a16="http://schemas.microsoft.com/office/drawing/2014/main" id="{C509E5D6-79CC-4E1D-AAF4-C6F28F3C1777}"/>
                </a:ext>
              </a:extLst>
            </p:cNvPr>
            <p:cNvSpPr>
              <a:spLocks/>
            </p:cNvSpPr>
            <p:nvPr/>
          </p:nvSpPr>
          <p:spPr bwMode="auto">
            <a:xfrm>
              <a:off x="11728451" y="3071813"/>
              <a:ext cx="306388" cy="719138"/>
            </a:xfrm>
            <a:custGeom>
              <a:avLst/>
              <a:gdLst>
                <a:gd name="T0" fmla="*/ 0 w 72"/>
                <a:gd name="T1" fmla="*/ 84 h 169"/>
                <a:gd name="T2" fmla="*/ 20 w 72"/>
                <a:gd name="T3" fmla="*/ 20 h 169"/>
                <a:gd name="T4" fmla="*/ 42 w 72"/>
                <a:gd name="T5" fmla="*/ 9 h 169"/>
                <a:gd name="T6" fmla="*/ 62 w 72"/>
                <a:gd name="T7" fmla="*/ 44 h 169"/>
                <a:gd name="T8" fmla="*/ 62 w 72"/>
                <a:gd name="T9" fmla="*/ 125 h 169"/>
                <a:gd name="T10" fmla="*/ 43 w 72"/>
                <a:gd name="T11" fmla="*/ 159 h 169"/>
                <a:gd name="T12" fmla="*/ 20 w 72"/>
                <a:gd name="T13" fmla="*/ 148 h 169"/>
                <a:gd name="T14" fmla="*/ 0 w 72"/>
                <a:gd name="T15" fmla="*/ 84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69">
                  <a:moveTo>
                    <a:pt x="0" y="84"/>
                  </a:moveTo>
                  <a:cubicBezTo>
                    <a:pt x="2" y="62"/>
                    <a:pt x="6" y="39"/>
                    <a:pt x="20" y="20"/>
                  </a:cubicBezTo>
                  <a:cubicBezTo>
                    <a:pt x="25" y="13"/>
                    <a:pt x="31" y="0"/>
                    <a:pt x="42" y="9"/>
                  </a:cubicBezTo>
                  <a:cubicBezTo>
                    <a:pt x="53" y="18"/>
                    <a:pt x="72" y="25"/>
                    <a:pt x="62" y="44"/>
                  </a:cubicBezTo>
                  <a:cubicBezTo>
                    <a:pt x="47" y="72"/>
                    <a:pt x="47" y="97"/>
                    <a:pt x="62" y="125"/>
                  </a:cubicBezTo>
                  <a:cubicBezTo>
                    <a:pt x="72" y="143"/>
                    <a:pt x="53" y="151"/>
                    <a:pt x="43" y="159"/>
                  </a:cubicBezTo>
                  <a:cubicBezTo>
                    <a:pt x="31" y="169"/>
                    <a:pt x="25" y="156"/>
                    <a:pt x="20" y="148"/>
                  </a:cubicBezTo>
                  <a:cubicBezTo>
                    <a:pt x="6" y="129"/>
                    <a:pt x="2" y="107"/>
                    <a:pt x="0"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sp>
        <p:nvSpPr>
          <p:cNvPr id="6" name="Title 1">
            <a:extLst>
              <a:ext uri="{FF2B5EF4-FFF2-40B4-BE49-F238E27FC236}">
                <a16:creationId xmlns:a16="http://schemas.microsoft.com/office/drawing/2014/main" id="{B70E2287-0F7B-4DD3-A805-DB19BBF3C716}"/>
              </a:ext>
            </a:extLst>
          </p:cNvPr>
          <p:cNvSpPr>
            <a:spLocks noGrp="1"/>
          </p:cNvSpPr>
          <p:nvPr>
            <p:ph type="title"/>
          </p:nvPr>
        </p:nvSpPr>
        <p:spPr>
          <a:xfrm>
            <a:off x="515938" y="246621"/>
            <a:ext cx="11150600" cy="920336"/>
          </a:xfrm>
        </p:spPr>
        <p:txBody>
          <a:bodyPr lIns="0" tIns="0" rIns="0" bIns="0" anchor="b">
            <a:noAutofit/>
          </a:bodyPr>
          <a:lstStyle>
            <a:lvl1pPr>
              <a:defRPr sz="3200" b="1" cap="all" baseline="0"/>
            </a:lvl1pPr>
          </a:lstStyle>
          <a:p>
            <a:r>
              <a:rPr lang="en-US" noProof="0"/>
              <a:t>Click to edit Master title style</a:t>
            </a:r>
          </a:p>
        </p:txBody>
      </p:sp>
      <p:sp>
        <p:nvSpPr>
          <p:cNvPr id="7" name="Rectangle 6">
            <a:extLst>
              <a:ext uri="{FF2B5EF4-FFF2-40B4-BE49-F238E27FC236}">
                <a16:creationId xmlns:a16="http://schemas.microsoft.com/office/drawing/2014/main" id="{8DCE74CE-BEFF-42B3-BF3E-C41B1B1F1EE4}"/>
              </a:ext>
            </a:extLst>
          </p:cNvPr>
          <p:cNvSpPr/>
          <p:nvPr userDrawn="1"/>
        </p:nvSpPr>
        <p:spPr>
          <a:xfrm rot="10800000">
            <a:off x="515938" y="-16721"/>
            <a:ext cx="1258618" cy="110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solidFill>
                <a:schemeClr val="bg1"/>
              </a:solidFill>
            </a:endParaRPr>
          </a:p>
        </p:txBody>
      </p:sp>
      <p:pic>
        <p:nvPicPr>
          <p:cNvPr id="8" name="Picture 7">
            <a:extLst>
              <a:ext uri="{FF2B5EF4-FFF2-40B4-BE49-F238E27FC236}">
                <a16:creationId xmlns:a16="http://schemas.microsoft.com/office/drawing/2014/main" id="{8B0944B4-FE4A-459A-85B1-3476FE6C4C4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2046" y="6261436"/>
            <a:ext cx="1073019" cy="414000"/>
          </a:xfrm>
          <a:prstGeom prst="rect">
            <a:avLst/>
          </a:prstGeom>
        </p:spPr>
      </p:pic>
      <p:sp>
        <p:nvSpPr>
          <p:cNvPr id="9" name="Oval 8">
            <a:extLst>
              <a:ext uri="{FF2B5EF4-FFF2-40B4-BE49-F238E27FC236}">
                <a16:creationId xmlns:a16="http://schemas.microsoft.com/office/drawing/2014/main" id="{1B26B4BC-3D52-4C1C-85FB-226F0B5201F1}"/>
              </a:ext>
            </a:extLst>
          </p:cNvPr>
          <p:cNvSpPr/>
          <p:nvPr userDrawn="1"/>
        </p:nvSpPr>
        <p:spPr>
          <a:xfrm>
            <a:off x="11371669" y="6409397"/>
            <a:ext cx="280051" cy="2800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0" name="Slide Number Placeholder 5">
            <a:extLst>
              <a:ext uri="{FF2B5EF4-FFF2-40B4-BE49-F238E27FC236}">
                <a16:creationId xmlns:a16="http://schemas.microsoft.com/office/drawing/2014/main" id="{CEC6B25A-6AA2-46A7-84BE-5C907CA51B02}"/>
              </a:ext>
            </a:extLst>
          </p:cNvPr>
          <p:cNvSpPr>
            <a:spLocks noGrp="1"/>
          </p:cNvSpPr>
          <p:nvPr>
            <p:ph type="sldNum" sz="quarter" idx="12"/>
          </p:nvPr>
        </p:nvSpPr>
        <p:spPr>
          <a:xfrm>
            <a:off x="11363696" y="6455739"/>
            <a:ext cx="294460" cy="187367"/>
          </a:xfrm>
        </p:spPr>
        <p:txBody>
          <a:bodyPr lIns="0" tIns="0" rIns="0" bIns="0"/>
          <a:lstStyle>
            <a:lvl1pPr algn="ctr">
              <a:defRPr sz="900">
                <a:solidFill>
                  <a:schemeClr val="bg1"/>
                </a:solidFill>
                <a:latin typeface="+mn-lt"/>
              </a:defRPr>
            </a:lvl1pPr>
          </a:lstStyle>
          <a:p>
            <a:fld id="{9EC71654-96A5-4280-94F3-931C61A9F92C}" type="slidenum">
              <a:rPr lang="en-US" noProof="0" smtClean="0"/>
              <a:pPr/>
              <a:t>‹#›</a:t>
            </a:fld>
            <a:endParaRPr lang="en-US" noProof="0"/>
          </a:p>
        </p:txBody>
      </p:sp>
    </p:spTree>
    <p:extLst>
      <p:ext uri="{BB962C8B-B14F-4D97-AF65-F5344CB8AC3E}">
        <p14:creationId xmlns:p14="http://schemas.microsoft.com/office/powerpoint/2010/main" val="162788086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eam Slide">
    <p:spTree>
      <p:nvGrpSpPr>
        <p:cNvPr id="1" name=""/>
        <p:cNvGrpSpPr/>
        <p:nvPr/>
      </p:nvGrpSpPr>
      <p:grpSpPr>
        <a:xfrm>
          <a:off x="0" y="0"/>
          <a:ext cx="0" cy="0"/>
          <a:chOff x="0" y="0"/>
          <a:chExt cx="0" cy="0"/>
        </a:xfrm>
      </p:grpSpPr>
      <p:grpSp>
        <p:nvGrpSpPr>
          <p:cNvPr id="35" name="Group 34">
            <a:extLst>
              <a:ext uri="{FF2B5EF4-FFF2-40B4-BE49-F238E27FC236}">
                <a16:creationId xmlns:a16="http://schemas.microsoft.com/office/drawing/2014/main" id="{431CD316-21C7-4FA9-A45A-374D6AE71ED5}"/>
              </a:ext>
            </a:extLst>
          </p:cNvPr>
          <p:cNvGrpSpPr/>
          <p:nvPr userDrawn="1"/>
        </p:nvGrpSpPr>
        <p:grpSpPr>
          <a:xfrm rot="8650774" flipH="1" flipV="1">
            <a:off x="7430044" y="-1843126"/>
            <a:ext cx="4436224" cy="5482435"/>
            <a:chOff x="11114088" y="2241550"/>
            <a:chExt cx="1905000" cy="2354263"/>
          </a:xfrm>
          <a:solidFill>
            <a:schemeClr val="bg2">
              <a:alpha val="53000"/>
            </a:schemeClr>
          </a:solidFill>
        </p:grpSpPr>
        <p:sp>
          <p:nvSpPr>
            <p:cNvPr id="36" name="Freeform 5">
              <a:extLst>
                <a:ext uri="{FF2B5EF4-FFF2-40B4-BE49-F238E27FC236}">
                  <a16:creationId xmlns:a16="http://schemas.microsoft.com/office/drawing/2014/main" id="{E107D9FB-3967-4583-A9DA-6787AF71202C}"/>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37" name="Freeform 6">
              <a:extLst>
                <a:ext uri="{FF2B5EF4-FFF2-40B4-BE49-F238E27FC236}">
                  <a16:creationId xmlns:a16="http://schemas.microsoft.com/office/drawing/2014/main" id="{138D5FEB-37FF-4F26-B625-CE2BE91FF21B}"/>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38" name="Freeform 7">
              <a:extLst>
                <a:ext uri="{FF2B5EF4-FFF2-40B4-BE49-F238E27FC236}">
                  <a16:creationId xmlns:a16="http://schemas.microsoft.com/office/drawing/2014/main" id="{6C2B67E8-673C-422C-B021-296E2E2B952D}"/>
                </a:ext>
              </a:extLst>
            </p:cNvPr>
            <p:cNvSpPr>
              <a:spLocks/>
            </p:cNvSpPr>
            <p:nvPr/>
          </p:nvSpPr>
          <p:spPr bwMode="auto">
            <a:xfrm>
              <a:off x="11728451" y="3071813"/>
              <a:ext cx="306388" cy="719138"/>
            </a:xfrm>
            <a:custGeom>
              <a:avLst/>
              <a:gdLst>
                <a:gd name="T0" fmla="*/ 0 w 72"/>
                <a:gd name="T1" fmla="*/ 84 h 169"/>
                <a:gd name="T2" fmla="*/ 20 w 72"/>
                <a:gd name="T3" fmla="*/ 20 h 169"/>
                <a:gd name="T4" fmla="*/ 42 w 72"/>
                <a:gd name="T5" fmla="*/ 9 h 169"/>
                <a:gd name="T6" fmla="*/ 62 w 72"/>
                <a:gd name="T7" fmla="*/ 44 h 169"/>
                <a:gd name="T8" fmla="*/ 62 w 72"/>
                <a:gd name="T9" fmla="*/ 125 h 169"/>
                <a:gd name="T10" fmla="*/ 43 w 72"/>
                <a:gd name="T11" fmla="*/ 159 h 169"/>
                <a:gd name="T12" fmla="*/ 20 w 72"/>
                <a:gd name="T13" fmla="*/ 148 h 169"/>
                <a:gd name="T14" fmla="*/ 0 w 72"/>
                <a:gd name="T15" fmla="*/ 84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69">
                  <a:moveTo>
                    <a:pt x="0" y="84"/>
                  </a:moveTo>
                  <a:cubicBezTo>
                    <a:pt x="2" y="62"/>
                    <a:pt x="6" y="39"/>
                    <a:pt x="20" y="20"/>
                  </a:cubicBezTo>
                  <a:cubicBezTo>
                    <a:pt x="25" y="13"/>
                    <a:pt x="31" y="0"/>
                    <a:pt x="42" y="9"/>
                  </a:cubicBezTo>
                  <a:cubicBezTo>
                    <a:pt x="53" y="18"/>
                    <a:pt x="72" y="25"/>
                    <a:pt x="62" y="44"/>
                  </a:cubicBezTo>
                  <a:cubicBezTo>
                    <a:pt x="47" y="72"/>
                    <a:pt x="47" y="97"/>
                    <a:pt x="62" y="125"/>
                  </a:cubicBezTo>
                  <a:cubicBezTo>
                    <a:pt x="72" y="143"/>
                    <a:pt x="53" y="151"/>
                    <a:pt x="43" y="159"/>
                  </a:cubicBezTo>
                  <a:cubicBezTo>
                    <a:pt x="31" y="169"/>
                    <a:pt x="25" y="156"/>
                    <a:pt x="20" y="148"/>
                  </a:cubicBezTo>
                  <a:cubicBezTo>
                    <a:pt x="6" y="129"/>
                    <a:pt x="2" y="107"/>
                    <a:pt x="0"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sp>
        <p:nvSpPr>
          <p:cNvPr id="23" name="Oval 22">
            <a:extLst>
              <a:ext uri="{FF2B5EF4-FFF2-40B4-BE49-F238E27FC236}">
                <a16:creationId xmlns:a16="http://schemas.microsoft.com/office/drawing/2014/main" id="{687010E4-ADF2-486D-8DF7-B0FF38C6DADF}"/>
              </a:ext>
            </a:extLst>
          </p:cNvPr>
          <p:cNvSpPr/>
          <p:nvPr userDrawn="1"/>
        </p:nvSpPr>
        <p:spPr>
          <a:xfrm>
            <a:off x="954140" y="1698469"/>
            <a:ext cx="1729332" cy="1729332"/>
          </a:xfrm>
          <a:prstGeom prst="ellipse">
            <a:avLst/>
          </a:prstGeom>
          <a:solidFill>
            <a:schemeClr val="tx1">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4" name="Oval 23">
            <a:extLst>
              <a:ext uri="{FF2B5EF4-FFF2-40B4-BE49-F238E27FC236}">
                <a16:creationId xmlns:a16="http://schemas.microsoft.com/office/drawing/2014/main" id="{9159AA79-2237-4A27-BBC2-D44032158D19}"/>
              </a:ext>
            </a:extLst>
          </p:cNvPr>
          <p:cNvSpPr/>
          <p:nvPr userDrawn="1"/>
        </p:nvSpPr>
        <p:spPr>
          <a:xfrm>
            <a:off x="3807539" y="1698469"/>
            <a:ext cx="1729332" cy="1729332"/>
          </a:xfrm>
          <a:prstGeom prst="ellipse">
            <a:avLst/>
          </a:prstGeom>
          <a:solidFill>
            <a:schemeClr val="tx1">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5" name="Oval 24">
            <a:extLst>
              <a:ext uri="{FF2B5EF4-FFF2-40B4-BE49-F238E27FC236}">
                <a16:creationId xmlns:a16="http://schemas.microsoft.com/office/drawing/2014/main" id="{0272B962-9566-42D2-B4C3-E7AA81884A83}"/>
              </a:ext>
            </a:extLst>
          </p:cNvPr>
          <p:cNvSpPr/>
          <p:nvPr userDrawn="1"/>
        </p:nvSpPr>
        <p:spPr>
          <a:xfrm>
            <a:off x="6646275" y="1698469"/>
            <a:ext cx="1729332" cy="1729332"/>
          </a:xfrm>
          <a:prstGeom prst="ellipse">
            <a:avLst/>
          </a:prstGeom>
          <a:solidFill>
            <a:schemeClr val="tx1">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6" name="Oval 25">
            <a:extLst>
              <a:ext uri="{FF2B5EF4-FFF2-40B4-BE49-F238E27FC236}">
                <a16:creationId xmlns:a16="http://schemas.microsoft.com/office/drawing/2014/main" id="{19733285-016C-4C38-816C-83D30C075C70}"/>
              </a:ext>
            </a:extLst>
          </p:cNvPr>
          <p:cNvSpPr/>
          <p:nvPr userDrawn="1"/>
        </p:nvSpPr>
        <p:spPr>
          <a:xfrm>
            <a:off x="9498658" y="1698469"/>
            <a:ext cx="1729332" cy="1729332"/>
          </a:xfrm>
          <a:prstGeom prst="ellipse">
            <a:avLst/>
          </a:prstGeom>
          <a:solidFill>
            <a:schemeClr val="tx1">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0" name="Freeform: Shape 19">
            <a:extLst>
              <a:ext uri="{FF2B5EF4-FFF2-40B4-BE49-F238E27FC236}">
                <a16:creationId xmlns:a16="http://schemas.microsoft.com/office/drawing/2014/main" id="{EF40DBA4-AB63-4B47-B37F-BCC3D59B5392}"/>
              </a:ext>
            </a:extLst>
          </p:cNvPr>
          <p:cNvSpPr/>
          <p:nvPr userDrawn="1"/>
        </p:nvSpPr>
        <p:spPr>
          <a:xfrm>
            <a:off x="4011967" y="1778212"/>
            <a:ext cx="1320476" cy="362088"/>
          </a:xfrm>
          <a:custGeom>
            <a:avLst/>
            <a:gdLst>
              <a:gd name="connsiteX0" fmla="*/ 660238 w 1320476"/>
              <a:gd name="connsiteY0" fmla="*/ 0 h 362088"/>
              <a:gd name="connsiteX1" fmla="*/ 1312051 w 1320476"/>
              <a:gd name="connsiteY1" fmla="*/ 346566 h 362088"/>
              <a:gd name="connsiteX2" fmla="*/ 1320476 w 1320476"/>
              <a:gd name="connsiteY2" fmla="*/ 362088 h 362088"/>
              <a:gd name="connsiteX3" fmla="*/ 0 w 1320476"/>
              <a:gd name="connsiteY3" fmla="*/ 362088 h 362088"/>
              <a:gd name="connsiteX4" fmla="*/ 8425 w 1320476"/>
              <a:gd name="connsiteY4" fmla="*/ 346566 h 362088"/>
              <a:gd name="connsiteX5" fmla="*/ 660238 w 1320476"/>
              <a:gd name="connsiteY5" fmla="*/ 0 h 36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0476" h="362088">
                <a:moveTo>
                  <a:pt x="660238" y="0"/>
                </a:moveTo>
                <a:cubicBezTo>
                  <a:pt x="931569" y="0"/>
                  <a:pt x="1170791" y="137473"/>
                  <a:pt x="1312051" y="346566"/>
                </a:cubicBezTo>
                <a:lnTo>
                  <a:pt x="1320476" y="362088"/>
                </a:lnTo>
                <a:lnTo>
                  <a:pt x="0" y="362088"/>
                </a:lnTo>
                <a:lnTo>
                  <a:pt x="8425" y="346566"/>
                </a:lnTo>
                <a:cubicBezTo>
                  <a:pt x="149685" y="137473"/>
                  <a:pt x="388907" y="0"/>
                  <a:pt x="66023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1" name="Freeform: Shape 20">
            <a:extLst>
              <a:ext uri="{FF2B5EF4-FFF2-40B4-BE49-F238E27FC236}">
                <a16:creationId xmlns:a16="http://schemas.microsoft.com/office/drawing/2014/main" id="{33EF0AFB-D099-4FF1-8963-7DA87268867F}"/>
              </a:ext>
            </a:extLst>
          </p:cNvPr>
          <p:cNvSpPr/>
          <p:nvPr userDrawn="1"/>
        </p:nvSpPr>
        <p:spPr>
          <a:xfrm>
            <a:off x="6850703" y="1778212"/>
            <a:ext cx="1320476" cy="362088"/>
          </a:xfrm>
          <a:custGeom>
            <a:avLst/>
            <a:gdLst>
              <a:gd name="connsiteX0" fmla="*/ 660238 w 1320476"/>
              <a:gd name="connsiteY0" fmla="*/ 0 h 362088"/>
              <a:gd name="connsiteX1" fmla="*/ 1312051 w 1320476"/>
              <a:gd name="connsiteY1" fmla="*/ 346566 h 362088"/>
              <a:gd name="connsiteX2" fmla="*/ 1320476 w 1320476"/>
              <a:gd name="connsiteY2" fmla="*/ 362088 h 362088"/>
              <a:gd name="connsiteX3" fmla="*/ 0 w 1320476"/>
              <a:gd name="connsiteY3" fmla="*/ 362088 h 362088"/>
              <a:gd name="connsiteX4" fmla="*/ 8425 w 1320476"/>
              <a:gd name="connsiteY4" fmla="*/ 346566 h 362088"/>
              <a:gd name="connsiteX5" fmla="*/ 660238 w 1320476"/>
              <a:gd name="connsiteY5" fmla="*/ 0 h 36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0476" h="362088">
                <a:moveTo>
                  <a:pt x="660238" y="0"/>
                </a:moveTo>
                <a:cubicBezTo>
                  <a:pt x="931569" y="0"/>
                  <a:pt x="1170791" y="137473"/>
                  <a:pt x="1312051" y="346566"/>
                </a:cubicBezTo>
                <a:lnTo>
                  <a:pt x="1320476" y="362088"/>
                </a:lnTo>
                <a:lnTo>
                  <a:pt x="0" y="362088"/>
                </a:lnTo>
                <a:lnTo>
                  <a:pt x="8425" y="346566"/>
                </a:lnTo>
                <a:cubicBezTo>
                  <a:pt x="149685" y="137473"/>
                  <a:pt x="388907" y="0"/>
                  <a:pt x="66023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2" name="Freeform: Shape 21">
            <a:extLst>
              <a:ext uri="{FF2B5EF4-FFF2-40B4-BE49-F238E27FC236}">
                <a16:creationId xmlns:a16="http://schemas.microsoft.com/office/drawing/2014/main" id="{6872C96E-9AF3-4FA0-8180-C213C7F2209E}"/>
              </a:ext>
            </a:extLst>
          </p:cNvPr>
          <p:cNvSpPr/>
          <p:nvPr userDrawn="1"/>
        </p:nvSpPr>
        <p:spPr>
          <a:xfrm>
            <a:off x="9703086" y="1778212"/>
            <a:ext cx="1320476" cy="362088"/>
          </a:xfrm>
          <a:custGeom>
            <a:avLst/>
            <a:gdLst>
              <a:gd name="connsiteX0" fmla="*/ 660238 w 1320476"/>
              <a:gd name="connsiteY0" fmla="*/ 0 h 362088"/>
              <a:gd name="connsiteX1" fmla="*/ 1312051 w 1320476"/>
              <a:gd name="connsiteY1" fmla="*/ 346566 h 362088"/>
              <a:gd name="connsiteX2" fmla="*/ 1320476 w 1320476"/>
              <a:gd name="connsiteY2" fmla="*/ 362088 h 362088"/>
              <a:gd name="connsiteX3" fmla="*/ 0 w 1320476"/>
              <a:gd name="connsiteY3" fmla="*/ 362088 h 362088"/>
              <a:gd name="connsiteX4" fmla="*/ 8425 w 1320476"/>
              <a:gd name="connsiteY4" fmla="*/ 346566 h 362088"/>
              <a:gd name="connsiteX5" fmla="*/ 660238 w 1320476"/>
              <a:gd name="connsiteY5" fmla="*/ 0 h 36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0476" h="362088">
                <a:moveTo>
                  <a:pt x="660238" y="0"/>
                </a:moveTo>
                <a:cubicBezTo>
                  <a:pt x="931569" y="0"/>
                  <a:pt x="1170791" y="137473"/>
                  <a:pt x="1312051" y="346566"/>
                </a:cubicBezTo>
                <a:lnTo>
                  <a:pt x="1320476" y="362088"/>
                </a:lnTo>
                <a:lnTo>
                  <a:pt x="0" y="362088"/>
                </a:lnTo>
                <a:lnTo>
                  <a:pt x="8425" y="346566"/>
                </a:lnTo>
                <a:cubicBezTo>
                  <a:pt x="149685" y="137473"/>
                  <a:pt x="388907" y="0"/>
                  <a:pt x="66023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7" name="Freeform: Shape 16">
            <a:extLst>
              <a:ext uri="{FF2B5EF4-FFF2-40B4-BE49-F238E27FC236}">
                <a16:creationId xmlns:a16="http://schemas.microsoft.com/office/drawing/2014/main" id="{3A08BE29-CFA5-4E0D-9DBE-A430AE1B8072}"/>
              </a:ext>
            </a:extLst>
          </p:cNvPr>
          <p:cNvSpPr/>
          <p:nvPr userDrawn="1"/>
        </p:nvSpPr>
        <p:spPr>
          <a:xfrm>
            <a:off x="1158568" y="1778212"/>
            <a:ext cx="1320476" cy="362088"/>
          </a:xfrm>
          <a:custGeom>
            <a:avLst/>
            <a:gdLst>
              <a:gd name="connsiteX0" fmla="*/ 660238 w 1320476"/>
              <a:gd name="connsiteY0" fmla="*/ 0 h 362088"/>
              <a:gd name="connsiteX1" fmla="*/ 1312051 w 1320476"/>
              <a:gd name="connsiteY1" fmla="*/ 346566 h 362088"/>
              <a:gd name="connsiteX2" fmla="*/ 1320476 w 1320476"/>
              <a:gd name="connsiteY2" fmla="*/ 362088 h 362088"/>
              <a:gd name="connsiteX3" fmla="*/ 0 w 1320476"/>
              <a:gd name="connsiteY3" fmla="*/ 362088 h 362088"/>
              <a:gd name="connsiteX4" fmla="*/ 8425 w 1320476"/>
              <a:gd name="connsiteY4" fmla="*/ 346566 h 362088"/>
              <a:gd name="connsiteX5" fmla="*/ 660238 w 1320476"/>
              <a:gd name="connsiteY5" fmla="*/ 0 h 36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0476" h="362088">
                <a:moveTo>
                  <a:pt x="660238" y="0"/>
                </a:moveTo>
                <a:cubicBezTo>
                  <a:pt x="931569" y="0"/>
                  <a:pt x="1170791" y="137473"/>
                  <a:pt x="1312051" y="346566"/>
                </a:cubicBezTo>
                <a:lnTo>
                  <a:pt x="1320476" y="362088"/>
                </a:lnTo>
                <a:lnTo>
                  <a:pt x="0" y="362088"/>
                </a:lnTo>
                <a:lnTo>
                  <a:pt x="8425" y="346566"/>
                </a:lnTo>
                <a:cubicBezTo>
                  <a:pt x="149685" y="137473"/>
                  <a:pt x="388907" y="0"/>
                  <a:pt x="66023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6" name="Title 1">
            <a:extLst>
              <a:ext uri="{FF2B5EF4-FFF2-40B4-BE49-F238E27FC236}">
                <a16:creationId xmlns:a16="http://schemas.microsoft.com/office/drawing/2014/main" id="{B70E2287-0F7B-4DD3-A805-DB19BBF3C716}"/>
              </a:ext>
            </a:extLst>
          </p:cNvPr>
          <p:cNvSpPr>
            <a:spLocks noGrp="1"/>
          </p:cNvSpPr>
          <p:nvPr>
            <p:ph type="title"/>
          </p:nvPr>
        </p:nvSpPr>
        <p:spPr>
          <a:xfrm>
            <a:off x="515938" y="246621"/>
            <a:ext cx="11150600" cy="920336"/>
          </a:xfrm>
        </p:spPr>
        <p:txBody>
          <a:bodyPr lIns="0" tIns="0" rIns="0" bIns="0" anchor="b">
            <a:noAutofit/>
          </a:bodyPr>
          <a:lstStyle>
            <a:lvl1pPr>
              <a:defRPr sz="3200" b="1" cap="all" baseline="0"/>
            </a:lvl1pPr>
          </a:lstStyle>
          <a:p>
            <a:r>
              <a:rPr lang="en-US" noProof="0"/>
              <a:t>Click to edit Master title style</a:t>
            </a:r>
          </a:p>
        </p:txBody>
      </p:sp>
      <p:sp>
        <p:nvSpPr>
          <p:cNvPr id="7" name="Rectangle 6">
            <a:extLst>
              <a:ext uri="{FF2B5EF4-FFF2-40B4-BE49-F238E27FC236}">
                <a16:creationId xmlns:a16="http://schemas.microsoft.com/office/drawing/2014/main" id="{8DCE74CE-BEFF-42B3-BF3E-C41B1B1F1EE4}"/>
              </a:ext>
            </a:extLst>
          </p:cNvPr>
          <p:cNvSpPr/>
          <p:nvPr userDrawn="1"/>
        </p:nvSpPr>
        <p:spPr>
          <a:xfrm rot="10800000">
            <a:off x="515938" y="-16721"/>
            <a:ext cx="1258618" cy="110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solidFill>
                <a:schemeClr val="bg1"/>
              </a:solidFill>
            </a:endParaRPr>
          </a:p>
        </p:txBody>
      </p:sp>
      <p:pic>
        <p:nvPicPr>
          <p:cNvPr id="8" name="Picture 7">
            <a:extLst>
              <a:ext uri="{FF2B5EF4-FFF2-40B4-BE49-F238E27FC236}">
                <a16:creationId xmlns:a16="http://schemas.microsoft.com/office/drawing/2014/main" id="{8B0944B4-FE4A-459A-85B1-3476FE6C4C4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2046" y="6261436"/>
            <a:ext cx="1073019" cy="414000"/>
          </a:xfrm>
          <a:prstGeom prst="rect">
            <a:avLst/>
          </a:prstGeom>
        </p:spPr>
      </p:pic>
      <p:sp>
        <p:nvSpPr>
          <p:cNvPr id="9" name="Oval 8">
            <a:extLst>
              <a:ext uri="{FF2B5EF4-FFF2-40B4-BE49-F238E27FC236}">
                <a16:creationId xmlns:a16="http://schemas.microsoft.com/office/drawing/2014/main" id="{1B26B4BC-3D52-4C1C-85FB-226F0B5201F1}"/>
              </a:ext>
            </a:extLst>
          </p:cNvPr>
          <p:cNvSpPr/>
          <p:nvPr userDrawn="1"/>
        </p:nvSpPr>
        <p:spPr>
          <a:xfrm>
            <a:off x="11371669" y="6409397"/>
            <a:ext cx="280051" cy="2800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0" name="Slide Number Placeholder 5">
            <a:extLst>
              <a:ext uri="{FF2B5EF4-FFF2-40B4-BE49-F238E27FC236}">
                <a16:creationId xmlns:a16="http://schemas.microsoft.com/office/drawing/2014/main" id="{CEC6B25A-6AA2-46A7-84BE-5C907CA51B02}"/>
              </a:ext>
            </a:extLst>
          </p:cNvPr>
          <p:cNvSpPr>
            <a:spLocks noGrp="1"/>
          </p:cNvSpPr>
          <p:nvPr>
            <p:ph type="sldNum" sz="quarter" idx="12"/>
          </p:nvPr>
        </p:nvSpPr>
        <p:spPr>
          <a:xfrm>
            <a:off x="11363696" y="6455739"/>
            <a:ext cx="294460" cy="187367"/>
          </a:xfrm>
        </p:spPr>
        <p:txBody>
          <a:bodyPr lIns="0" tIns="0" rIns="0" bIns="0"/>
          <a:lstStyle>
            <a:lvl1pPr algn="ctr">
              <a:defRPr sz="900">
                <a:solidFill>
                  <a:schemeClr val="bg1"/>
                </a:solidFill>
                <a:latin typeface="+mn-lt"/>
              </a:defRPr>
            </a:lvl1pPr>
          </a:lstStyle>
          <a:p>
            <a:fld id="{9EC71654-96A5-4280-94F3-931C61A9F92C}" type="slidenum">
              <a:rPr lang="en-US" noProof="0" smtClean="0"/>
              <a:pPr/>
              <a:t>‹#›</a:t>
            </a:fld>
            <a:endParaRPr lang="en-US" noProof="0"/>
          </a:p>
        </p:txBody>
      </p:sp>
      <p:sp>
        <p:nvSpPr>
          <p:cNvPr id="3" name="Picture Placeholder 2">
            <a:extLst>
              <a:ext uri="{FF2B5EF4-FFF2-40B4-BE49-F238E27FC236}">
                <a16:creationId xmlns:a16="http://schemas.microsoft.com/office/drawing/2014/main" id="{B1B995BE-66C2-4379-885F-4BE069DA39E4}"/>
              </a:ext>
            </a:extLst>
          </p:cNvPr>
          <p:cNvSpPr>
            <a:spLocks noGrp="1"/>
          </p:cNvSpPr>
          <p:nvPr>
            <p:ph type="pic" sz="quarter" idx="13"/>
          </p:nvPr>
        </p:nvSpPr>
        <p:spPr>
          <a:xfrm>
            <a:off x="1103638" y="1848535"/>
            <a:ext cx="1430337" cy="1430337"/>
          </a:xfrm>
          <a:prstGeom prst="ellipse">
            <a:avLst/>
          </a:prstGeom>
          <a:solidFill>
            <a:schemeClr val="bg2"/>
          </a:solidFill>
        </p:spPr>
        <p:txBody>
          <a:bodyPr anchor="ctr">
            <a:normAutofit/>
          </a:bodyPr>
          <a:lstStyle>
            <a:lvl1pPr marL="0" indent="0" algn="ctr">
              <a:buNone/>
              <a:defRPr sz="2000"/>
            </a:lvl1pPr>
          </a:lstStyle>
          <a:p>
            <a:r>
              <a:rPr lang="en-US" noProof="0"/>
              <a:t>Click icon to add picture</a:t>
            </a:r>
          </a:p>
        </p:txBody>
      </p:sp>
      <p:sp>
        <p:nvSpPr>
          <p:cNvPr id="11" name="Picture Placeholder 2">
            <a:extLst>
              <a:ext uri="{FF2B5EF4-FFF2-40B4-BE49-F238E27FC236}">
                <a16:creationId xmlns:a16="http://schemas.microsoft.com/office/drawing/2014/main" id="{9B56B6C6-9F3C-4E80-BBAD-280E697B895C}"/>
              </a:ext>
            </a:extLst>
          </p:cNvPr>
          <p:cNvSpPr>
            <a:spLocks noGrp="1"/>
          </p:cNvSpPr>
          <p:nvPr>
            <p:ph type="pic" sz="quarter" idx="14"/>
          </p:nvPr>
        </p:nvSpPr>
        <p:spPr>
          <a:xfrm>
            <a:off x="3957037" y="1848535"/>
            <a:ext cx="1430337" cy="1430337"/>
          </a:xfrm>
          <a:prstGeom prst="ellipse">
            <a:avLst/>
          </a:prstGeom>
          <a:solidFill>
            <a:schemeClr val="bg2"/>
          </a:solidFill>
        </p:spPr>
        <p:txBody>
          <a:bodyPr anchor="ctr">
            <a:normAutofit/>
          </a:bodyPr>
          <a:lstStyle>
            <a:lvl1pPr marL="0" indent="0" algn="ctr">
              <a:buNone/>
              <a:defRPr sz="2000"/>
            </a:lvl1pPr>
          </a:lstStyle>
          <a:p>
            <a:r>
              <a:rPr lang="en-US" noProof="0"/>
              <a:t>Click icon to add picture</a:t>
            </a:r>
          </a:p>
        </p:txBody>
      </p:sp>
      <p:sp>
        <p:nvSpPr>
          <p:cNvPr id="12" name="Picture Placeholder 2">
            <a:extLst>
              <a:ext uri="{FF2B5EF4-FFF2-40B4-BE49-F238E27FC236}">
                <a16:creationId xmlns:a16="http://schemas.microsoft.com/office/drawing/2014/main" id="{54704160-1ED7-4B90-8963-0F887C73E94D}"/>
              </a:ext>
            </a:extLst>
          </p:cNvPr>
          <p:cNvSpPr>
            <a:spLocks noGrp="1"/>
          </p:cNvSpPr>
          <p:nvPr>
            <p:ph type="pic" sz="quarter" idx="15"/>
          </p:nvPr>
        </p:nvSpPr>
        <p:spPr>
          <a:xfrm>
            <a:off x="6795773" y="1848535"/>
            <a:ext cx="1430337" cy="1430337"/>
          </a:xfrm>
          <a:prstGeom prst="ellipse">
            <a:avLst/>
          </a:prstGeom>
          <a:solidFill>
            <a:schemeClr val="bg2"/>
          </a:solidFill>
        </p:spPr>
        <p:txBody>
          <a:bodyPr anchor="ctr">
            <a:normAutofit/>
          </a:bodyPr>
          <a:lstStyle>
            <a:lvl1pPr marL="0" indent="0" algn="ctr">
              <a:buNone/>
              <a:defRPr sz="2000"/>
            </a:lvl1pPr>
          </a:lstStyle>
          <a:p>
            <a:r>
              <a:rPr lang="en-US" noProof="0"/>
              <a:t>Click icon to add picture</a:t>
            </a:r>
          </a:p>
        </p:txBody>
      </p:sp>
      <p:sp>
        <p:nvSpPr>
          <p:cNvPr id="13" name="Picture Placeholder 2">
            <a:extLst>
              <a:ext uri="{FF2B5EF4-FFF2-40B4-BE49-F238E27FC236}">
                <a16:creationId xmlns:a16="http://schemas.microsoft.com/office/drawing/2014/main" id="{36610597-6A76-4A06-82A5-A8FFC5BAEA0F}"/>
              </a:ext>
            </a:extLst>
          </p:cNvPr>
          <p:cNvSpPr>
            <a:spLocks noGrp="1"/>
          </p:cNvSpPr>
          <p:nvPr>
            <p:ph type="pic" sz="quarter" idx="16"/>
          </p:nvPr>
        </p:nvSpPr>
        <p:spPr>
          <a:xfrm>
            <a:off x="9648156" y="1848535"/>
            <a:ext cx="1430337" cy="1430337"/>
          </a:xfrm>
          <a:prstGeom prst="ellipse">
            <a:avLst/>
          </a:prstGeom>
          <a:solidFill>
            <a:schemeClr val="bg2"/>
          </a:solidFill>
        </p:spPr>
        <p:txBody>
          <a:bodyPr anchor="ctr">
            <a:normAutofit/>
          </a:bodyPr>
          <a:lstStyle>
            <a:lvl1pPr marL="0" indent="0" algn="ctr">
              <a:buNone/>
              <a:defRPr sz="2000"/>
            </a:lvl1pPr>
          </a:lstStyle>
          <a:p>
            <a:r>
              <a:rPr lang="en-US" noProof="0"/>
              <a:t>Click icon to add picture</a:t>
            </a:r>
          </a:p>
        </p:txBody>
      </p:sp>
      <p:sp>
        <p:nvSpPr>
          <p:cNvPr id="27" name="Content Placeholder 2">
            <a:extLst>
              <a:ext uri="{FF2B5EF4-FFF2-40B4-BE49-F238E27FC236}">
                <a16:creationId xmlns:a16="http://schemas.microsoft.com/office/drawing/2014/main" id="{FF56D2E5-86E4-473A-A62F-B7029E5B2558}"/>
              </a:ext>
            </a:extLst>
          </p:cNvPr>
          <p:cNvSpPr>
            <a:spLocks noGrp="1"/>
          </p:cNvSpPr>
          <p:nvPr>
            <p:ph idx="1"/>
          </p:nvPr>
        </p:nvSpPr>
        <p:spPr>
          <a:xfrm>
            <a:off x="524454" y="4052306"/>
            <a:ext cx="2588705" cy="1749005"/>
          </a:xfrm>
        </p:spPr>
        <p:txBody>
          <a:bodyPr lIns="0" tIns="0" rIns="0" bIns="0">
            <a:noAutofit/>
          </a:bodyPr>
          <a:lstStyle>
            <a:lvl1pPr marL="0" indent="0" algn="ctr">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Click to edit Master text styles</a:t>
            </a:r>
          </a:p>
        </p:txBody>
      </p:sp>
      <p:sp>
        <p:nvSpPr>
          <p:cNvPr id="28" name="Content Placeholder 2">
            <a:extLst>
              <a:ext uri="{FF2B5EF4-FFF2-40B4-BE49-F238E27FC236}">
                <a16:creationId xmlns:a16="http://schemas.microsoft.com/office/drawing/2014/main" id="{93934E34-6CC7-492D-9515-EBEC72EFF4CB}"/>
              </a:ext>
            </a:extLst>
          </p:cNvPr>
          <p:cNvSpPr>
            <a:spLocks noGrp="1"/>
          </p:cNvSpPr>
          <p:nvPr>
            <p:ph idx="17" hasCustomPrompt="1"/>
          </p:nvPr>
        </p:nvSpPr>
        <p:spPr>
          <a:xfrm>
            <a:off x="524454" y="3539268"/>
            <a:ext cx="2588705" cy="495389"/>
          </a:xfrm>
        </p:spPr>
        <p:txBody>
          <a:bodyPr lIns="0" tIns="0" rIns="0" bIns="0" anchor="ctr">
            <a:noAutofit/>
          </a:bodyPr>
          <a:lstStyle>
            <a:lvl1pPr marL="0" indent="0" algn="ctr">
              <a:buNone/>
              <a:defRPr sz="1600" b="1" cap="all" baseline="0">
                <a:solidFill>
                  <a:srgbClr val="0D1D5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Executive 01</a:t>
            </a:r>
          </a:p>
        </p:txBody>
      </p:sp>
      <p:sp>
        <p:nvSpPr>
          <p:cNvPr id="29" name="Content Placeholder 2">
            <a:extLst>
              <a:ext uri="{FF2B5EF4-FFF2-40B4-BE49-F238E27FC236}">
                <a16:creationId xmlns:a16="http://schemas.microsoft.com/office/drawing/2014/main" id="{E4E27467-A1AA-4773-AAB5-A96267FBD712}"/>
              </a:ext>
            </a:extLst>
          </p:cNvPr>
          <p:cNvSpPr>
            <a:spLocks noGrp="1"/>
          </p:cNvSpPr>
          <p:nvPr>
            <p:ph idx="18"/>
          </p:nvPr>
        </p:nvSpPr>
        <p:spPr>
          <a:xfrm>
            <a:off x="3377853" y="4052306"/>
            <a:ext cx="2588705" cy="1749005"/>
          </a:xfrm>
        </p:spPr>
        <p:txBody>
          <a:bodyPr lIns="0" tIns="0" rIns="0" bIns="0">
            <a:noAutofit/>
          </a:bodyPr>
          <a:lstStyle>
            <a:lvl1pPr marL="0" indent="0" algn="ctr">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Click to edit Master text styles</a:t>
            </a:r>
          </a:p>
        </p:txBody>
      </p:sp>
      <p:sp>
        <p:nvSpPr>
          <p:cNvPr id="30" name="Content Placeholder 2">
            <a:extLst>
              <a:ext uri="{FF2B5EF4-FFF2-40B4-BE49-F238E27FC236}">
                <a16:creationId xmlns:a16="http://schemas.microsoft.com/office/drawing/2014/main" id="{6CABD5EB-4A8B-448B-8ED1-B8B420815B2D}"/>
              </a:ext>
            </a:extLst>
          </p:cNvPr>
          <p:cNvSpPr>
            <a:spLocks noGrp="1"/>
          </p:cNvSpPr>
          <p:nvPr>
            <p:ph idx="19" hasCustomPrompt="1"/>
          </p:nvPr>
        </p:nvSpPr>
        <p:spPr>
          <a:xfrm>
            <a:off x="3377853" y="3539268"/>
            <a:ext cx="2588705" cy="495389"/>
          </a:xfrm>
        </p:spPr>
        <p:txBody>
          <a:bodyPr lIns="0" tIns="0" rIns="0" bIns="0" anchor="ctr">
            <a:noAutofit/>
          </a:bodyPr>
          <a:lstStyle>
            <a:lvl1pPr marL="0" indent="0" algn="ctr">
              <a:buNone/>
              <a:defRPr sz="1600" b="1" cap="all" baseline="0">
                <a:solidFill>
                  <a:srgbClr val="0D1D5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Executive 01</a:t>
            </a:r>
          </a:p>
        </p:txBody>
      </p:sp>
      <p:sp>
        <p:nvSpPr>
          <p:cNvPr id="31" name="Content Placeholder 2">
            <a:extLst>
              <a:ext uri="{FF2B5EF4-FFF2-40B4-BE49-F238E27FC236}">
                <a16:creationId xmlns:a16="http://schemas.microsoft.com/office/drawing/2014/main" id="{0D86883C-E501-47FF-AE1A-E9CE8B71B421}"/>
              </a:ext>
            </a:extLst>
          </p:cNvPr>
          <p:cNvSpPr>
            <a:spLocks noGrp="1"/>
          </p:cNvSpPr>
          <p:nvPr>
            <p:ph idx="20"/>
          </p:nvPr>
        </p:nvSpPr>
        <p:spPr>
          <a:xfrm>
            <a:off x="6216589" y="4052306"/>
            <a:ext cx="2588705" cy="1749005"/>
          </a:xfrm>
        </p:spPr>
        <p:txBody>
          <a:bodyPr lIns="0" tIns="0" rIns="0" bIns="0">
            <a:noAutofit/>
          </a:bodyPr>
          <a:lstStyle>
            <a:lvl1pPr marL="0" indent="0" algn="ctr">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Click to edit Master text styles</a:t>
            </a:r>
          </a:p>
        </p:txBody>
      </p:sp>
      <p:sp>
        <p:nvSpPr>
          <p:cNvPr id="32" name="Content Placeholder 2">
            <a:extLst>
              <a:ext uri="{FF2B5EF4-FFF2-40B4-BE49-F238E27FC236}">
                <a16:creationId xmlns:a16="http://schemas.microsoft.com/office/drawing/2014/main" id="{3683A037-F698-4CC9-904D-F377D71F690F}"/>
              </a:ext>
            </a:extLst>
          </p:cNvPr>
          <p:cNvSpPr>
            <a:spLocks noGrp="1"/>
          </p:cNvSpPr>
          <p:nvPr>
            <p:ph idx="21" hasCustomPrompt="1"/>
          </p:nvPr>
        </p:nvSpPr>
        <p:spPr>
          <a:xfrm>
            <a:off x="6216589" y="3539268"/>
            <a:ext cx="2588705" cy="495389"/>
          </a:xfrm>
        </p:spPr>
        <p:txBody>
          <a:bodyPr lIns="0" tIns="0" rIns="0" bIns="0" anchor="ctr">
            <a:noAutofit/>
          </a:bodyPr>
          <a:lstStyle>
            <a:lvl1pPr marL="0" indent="0" algn="ctr">
              <a:buNone/>
              <a:defRPr sz="1600" b="1" cap="all" baseline="0">
                <a:solidFill>
                  <a:srgbClr val="0D1D5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Executive 01</a:t>
            </a:r>
          </a:p>
        </p:txBody>
      </p:sp>
      <p:sp>
        <p:nvSpPr>
          <p:cNvPr id="33" name="Content Placeholder 2">
            <a:extLst>
              <a:ext uri="{FF2B5EF4-FFF2-40B4-BE49-F238E27FC236}">
                <a16:creationId xmlns:a16="http://schemas.microsoft.com/office/drawing/2014/main" id="{0A095594-2B82-44ED-8C9B-DA7C4D3D2872}"/>
              </a:ext>
            </a:extLst>
          </p:cNvPr>
          <p:cNvSpPr>
            <a:spLocks noGrp="1"/>
          </p:cNvSpPr>
          <p:nvPr>
            <p:ph idx="22"/>
          </p:nvPr>
        </p:nvSpPr>
        <p:spPr>
          <a:xfrm>
            <a:off x="9068972" y="4052306"/>
            <a:ext cx="2588705" cy="1749005"/>
          </a:xfrm>
        </p:spPr>
        <p:txBody>
          <a:bodyPr lIns="0" tIns="0" rIns="0" bIns="0">
            <a:noAutofit/>
          </a:bodyPr>
          <a:lstStyle>
            <a:lvl1pPr marL="0" indent="0" algn="ctr">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Click to edit Master text styles</a:t>
            </a:r>
          </a:p>
        </p:txBody>
      </p:sp>
      <p:sp>
        <p:nvSpPr>
          <p:cNvPr id="34" name="Content Placeholder 2">
            <a:extLst>
              <a:ext uri="{FF2B5EF4-FFF2-40B4-BE49-F238E27FC236}">
                <a16:creationId xmlns:a16="http://schemas.microsoft.com/office/drawing/2014/main" id="{54CDD46A-22ED-48F5-9B5F-13B1B5C4B320}"/>
              </a:ext>
            </a:extLst>
          </p:cNvPr>
          <p:cNvSpPr>
            <a:spLocks noGrp="1"/>
          </p:cNvSpPr>
          <p:nvPr>
            <p:ph idx="23" hasCustomPrompt="1"/>
          </p:nvPr>
        </p:nvSpPr>
        <p:spPr>
          <a:xfrm>
            <a:off x="9068972" y="3539268"/>
            <a:ext cx="2588705" cy="495389"/>
          </a:xfrm>
        </p:spPr>
        <p:txBody>
          <a:bodyPr lIns="0" tIns="0" rIns="0" bIns="0" anchor="ctr">
            <a:noAutofit/>
          </a:bodyPr>
          <a:lstStyle>
            <a:lvl1pPr marL="0" indent="0" algn="ctr">
              <a:buNone/>
              <a:defRPr sz="1600" b="1" cap="all" baseline="0">
                <a:solidFill>
                  <a:srgbClr val="0D1D5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a:r>
              <a:rPr lang="en-US" noProof="0"/>
              <a:t>Executive 01</a:t>
            </a:r>
          </a:p>
        </p:txBody>
      </p:sp>
    </p:spTree>
    <p:extLst>
      <p:ext uri="{BB962C8B-B14F-4D97-AF65-F5344CB8AC3E}">
        <p14:creationId xmlns:p14="http://schemas.microsoft.com/office/powerpoint/2010/main" val="35742766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Título y objetos">
    <p:spTree>
      <p:nvGrpSpPr>
        <p:cNvPr id="1" name=""/>
        <p:cNvGrpSpPr/>
        <p:nvPr/>
      </p:nvGrpSpPr>
      <p:grpSpPr>
        <a:xfrm>
          <a:off x="0" y="0"/>
          <a:ext cx="0" cy="0"/>
          <a:chOff x="0" y="0"/>
          <a:chExt cx="0" cy="0"/>
        </a:xfrm>
      </p:grpSpPr>
      <p:pic>
        <p:nvPicPr>
          <p:cNvPr id="2" name="Picture 1" descr="Shape, background pattern&#10;&#10;Description automatically generated">
            <a:extLst>
              <a:ext uri="{FF2B5EF4-FFF2-40B4-BE49-F238E27FC236}">
                <a16:creationId xmlns:a16="http://schemas.microsoft.com/office/drawing/2014/main" id="{D94CCB7E-CA22-28E8-93FD-1C0F4D4958F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163771A4-FF6A-D5E8-E776-81091C037B6D}"/>
              </a:ext>
            </a:extLst>
          </p:cNvPr>
          <p:cNvSpPr>
            <a:spLocks noGrp="1"/>
          </p:cNvSpPr>
          <p:nvPr>
            <p:ph type="title" hasCustomPrompt="1"/>
          </p:nvPr>
        </p:nvSpPr>
        <p:spPr>
          <a:xfrm>
            <a:off x="932793" y="863226"/>
            <a:ext cx="9626601" cy="1325563"/>
          </a:xfrm>
          <a:prstGeom prst="rect">
            <a:avLst/>
          </a:prstGeom>
        </p:spPr>
        <p:txBody>
          <a:bodyPr/>
          <a:lstStyle>
            <a:lvl1pPr>
              <a:defRPr b="1">
                <a:solidFill>
                  <a:srgbClr val="104B6B"/>
                </a:solidFill>
                <a:latin typeface="Montserrat" pitchFamily="2" charset="77"/>
                <a:cs typeface="Arial" panose="020B0604020202020204" pitchFamily="34" charset="0"/>
              </a:defRPr>
            </a:lvl1pPr>
          </a:lstStyle>
          <a:p>
            <a:r>
              <a:rPr lang="es-ES" err="1"/>
              <a:t>Title</a:t>
            </a:r>
            <a:endParaRPr lang="es-ES"/>
          </a:p>
        </p:txBody>
      </p:sp>
      <p:sp>
        <p:nvSpPr>
          <p:cNvPr id="6" name="Marcador de texto 4">
            <a:extLst>
              <a:ext uri="{FF2B5EF4-FFF2-40B4-BE49-F238E27FC236}">
                <a16:creationId xmlns:a16="http://schemas.microsoft.com/office/drawing/2014/main" id="{420A46EE-92AA-96BA-69E5-CCA337341B3C}"/>
              </a:ext>
            </a:extLst>
          </p:cNvPr>
          <p:cNvSpPr>
            <a:spLocks noGrp="1"/>
          </p:cNvSpPr>
          <p:nvPr>
            <p:ph type="body" sz="quarter" idx="13" hasCustomPrompt="1"/>
          </p:nvPr>
        </p:nvSpPr>
        <p:spPr>
          <a:xfrm>
            <a:off x="932793" y="2188789"/>
            <a:ext cx="9990138" cy="3214687"/>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Tree>
    <p:extLst>
      <p:ext uri="{BB962C8B-B14F-4D97-AF65-F5344CB8AC3E}">
        <p14:creationId xmlns:p14="http://schemas.microsoft.com/office/powerpoint/2010/main" val="331481297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hank You 01">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59758E15-A93D-4FB9-843D-1490E27A151B}"/>
              </a:ext>
            </a:extLst>
          </p:cNvPr>
          <p:cNvSpPr>
            <a:spLocks noGrp="1"/>
          </p:cNvSpPr>
          <p:nvPr>
            <p:ph type="subTitle" idx="1" hasCustomPrompt="1"/>
          </p:nvPr>
        </p:nvSpPr>
        <p:spPr>
          <a:xfrm>
            <a:off x="7002130" y="4484691"/>
            <a:ext cx="4540440" cy="503167"/>
          </a:xfrm>
        </p:spPr>
        <p:txBody>
          <a:bodyPr>
            <a:noAutofit/>
          </a:bodyPr>
          <a:lstStyle>
            <a:lvl1pPr marL="0" indent="0" algn="l">
              <a:buNone/>
              <a:defRPr sz="1600" b="0" cap="all"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email</a:t>
            </a:r>
          </a:p>
        </p:txBody>
      </p:sp>
      <p:sp>
        <p:nvSpPr>
          <p:cNvPr id="13" name="Picture Placeholder 12">
            <a:extLst>
              <a:ext uri="{FF2B5EF4-FFF2-40B4-BE49-F238E27FC236}">
                <a16:creationId xmlns:a16="http://schemas.microsoft.com/office/drawing/2014/main" id="{BCCC559D-0EC3-432C-B397-6897B366DF36}"/>
              </a:ext>
            </a:extLst>
          </p:cNvPr>
          <p:cNvSpPr>
            <a:spLocks noGrp="1"/>
          </p:cNvSpPr>
          <p:nvPr>
            <p:ph type="pic" sz="quarter" idx="10"/>
          </p:nvPr>
        </p:nvSpPr>
        <p:spPr>
          <a:xfrm>
            <a:off x="710812" y="728545"/>
            <a:ext cx="5305661" cy="5305661"/>
          </a:xfrm>
          <a:prstGeom prst="ellipse">
            <a:avLst/>
          </a:prstGeom>
          <a:solidFill>
            <a:schemeClr val="bg2"/>
          </a:solidFill>
        </p:spPr>
        <p:txBody>
          <a:bodyPr anchor="ctr"/>
          <a:lstStyle>
            <a:lvl1pPr marL="0" indent="0" algn="ctr">
              <a:buNone/>
              <a:defRPr/>
            </a:lvl1pPr>
          </a:lstStyle>
          <a:p>
            <a:r>
              <a:rPr lang="en-US" noProof="0"/>
              <a:t>Click icon to add picture</a:t>
            </a:r>
          </a:p>
        </p:txBody>
      </p:sp>
      <p:grpSp>
        <p:nvGrpSpPr>
          <p:cNvPr id="14" name="Group 13">
            <a:extLst>
              <a:ext uri="{FF2B5EF4-FFF2-40B4-BE49-F238E27FC236}">
                <a16:creationId xmlns:a16="http://schemas.microsoft.com/office/drawing/2014/main" id="{0DC2055F-AE3F-46BE-B57E-A0F1A86D1C36}"/>
              </a:ext>
            </a:extLst>
          </p:cNvPr>
          <p:cNvGrpSpPr/>
          <p:nvPr userDrawn="1"/>
        </p:nvGrpSpPr>
        <p:grpSpPr>
          <a:xfrm>
            <a:off x="-1728305" y="-2049517"/>
            <a:ext cx="8917229" cy="10769768"/>
            <a:chOff x="11114088" y="2241550"/>
            <a:chExt cx="1905000" cy="2354263"/>
          </a:xfrm>
          <a:solidFill>
            <a:schemeClr val="bg2">
              <a:alpha val="91000"/>
            </a:schemeClr>
          </a:solidFill>
        </p:grpSpPr>
        <p:sp>
          <p:nvSpPr>
            <p:cNvPr id="15" name="Freeform 5">
              <a:extLst>
                <a:ext uri="{FF2B5EF4-FFF2-40B4-BE49-F238E27FC236}">
                  <a16:creationId xmlns:a16="http://schemas.microsoft.com/office/drawing/2014/main" id="{C98EF042-A3B8-406D-BC16-153A989F571A}"/>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16" name="Freeform 6">
              <a:extLst>
                <a:ext uri="{FF2B5EF4-FFF2-40B4-BE49-F238E27FC236}">
                  <a16:creationId xmlns:a16="http://schemas.microsoft.com/office/drawing/2014/main" id="{68E5FAC9-A660-4D7A-AC84-0A7C8CC3BB65}"/>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pic>
        <p:nvPicPr>
          <p:cNvPr id="9" name="Picture 8">
            <a:extLst>
              <a:ext uri="{FF2B5EF4-FFF2-40B4-BE49-F238E27FC236}">
                <a16:creationId xmlns:a16="http://schemas.microsoft.com/office/drawing/2014/main" id="{4FE28ACC-E44C-4381-B768-0310810E78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372999" y="1844881"/>
            <a:ext cx="1745251" cy="673365"/>
          </a:xfrm>
          <a:prstGeom prst="rect">
            <a:avLst/>
          </a:prstGeom>
        </p:spPr>
      </p:pic>
      <p:cxnSp>
        <p:nvCxnSpPr>
          <p:cNvPr id="5" name="Straight Connector 4">
            <a:extLst>
              <a:ext uri="{FF2B5EF4-FFF2-40B4-BE49-F238E27FC236}">
                <a16:creationId xmlns:a16="http://schemas.microsoft.com/office/drawing/2014/main" id="{819AFA09-F4B1-493D-BCAD-FF30C20CD1AA}"/>
              </a:ext>
            </a:extLst>
          </p:cNvPr>
          <p:cNvCxnSpPr/>
          <p:nvPr userDrawn="1"/>
        </p:nvCxnSpPr>
        <p:spPr>
          <a:xfrm>
            <a:off x="6469778" y="4233582"/>
            <a:ext cx="2532336" cy="0"/>
          </a:xfrm>
          <a:prstGeom prst="line">
            <a:avLst/>
          </a:prstGeom>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4E0FBE0E-A6B0-483E-93DD-5C20DA069DBC}"/>
              </a:ext>
            </a:extLst>
          </p:cNvPr>
          <p:cNvSpPr>
            <a:spLocks noGrp="1"/>
          </p:cNvSpPr>
          <p:nvPr>
            <p:ph type="body" sz="quarter" idx="11" hasCustomPrompt="1"/>
          </p:nvPr>
        </p:nvSpPr>
        <p:spPr>
          <a:xfrm>
            <a:off x="7002320" y="5012635"/>
            <a:ext cx="4533900" cy="503238"/>
          </a:xfrm>
        </p:spPr>
        <p:txBody>
          <a:bodyPr vert="horz" lIns="91440" tIns="45720" rIns="91440" bIns="45720" rtlCol="0">
            <a:noAutofit/>
          </a:bodyPr>
          <a:lstStyle>
            <a:lvl1pPr marL="0" indent="0">
              <a:buNone/>
              <a:defRPr lang="en-US" sz="1600" b="0" cap="all" baseline="0" dirty="0" smtClean="0"/>
            </a:lvl1pPr>
          </a:lstStyle>
          <a:p>
            <a:pPr marL="228600" lvl="0" indent="-228600"/>
            <a:r>
              <a:rPr lang="en-US" noProof="0"/>
              <a:t>Website </a:t>
            </a:r>
            <a:r>
              <a:rPr lang="en-US" noProof="0" err="1"/>
              <a:t>url</a:t>
            </a:r>
            <a:r>
              <a:rPr lang="en-US" noProof="0"/>
              <a:t> here</a:t>
            </a:r>
          </a:p>
        </p:txBody>
      </p:sp>
      <p:pic>
        <p:nvPicPr>
          <p:cNvPr id="17" name="Graphic 16" descr="Envelope">
            <a:extLst>
              <a:ext uri="{FF2B5EF4-FFF2-40B4-BE49-F238E27FC236}">
                <a16:creationId xmlns:a16="http://schemas.microsoft.com/office/drawing/2014/main" id="{E5B30B87-6C2E-48F1-9026-E4F6BEA1CFE7}"/>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6541475" y="4452337"/>
            <a:ext cx="387795" cy="387795"/>
          </a:xfrm>
          <a:prstGeom prst="rect">
            <a:avLst/>
          </a:prstGeom>
        </p:spPr>
      </p:pic>
      <p:pic>
        <p:nvPicPr>
          <p:cNvPr id="18" name="Graphic 17" descr="Network">
            <a:extLst>
              <a:ext uri="{FF2B5EF4-FFF2-40B4-BE49-F238E27FC236}">
                <a16:creationId xmlns:a16="http://schemas.microsoft.com/office/drawing/2014/main" id="{2DA3CFE0-4ED8-4345-A158-94E70F463E99}"/>
              </a:ext>
            </a:extLst>
          </p:cNvPr>
          <p:cNvPicPr>
            <a:picLocks noChangeAspect="1"/>
          </p:cNvPicPr>
          <p:nvPr userDrawn="1"/>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522084" y="4925640"/>
            <a:ext cx="426575" cy="426575"/>
          </a:xfrm>
          <a:prstGeom prst="rect">
            <a:avLst/>
          </a:prstGeom>
        </p:spPr>
      </p:pic>
      <p:sp>
        <p:nvSpPr>
          <p:cNvPr id="2" name="Title 1">
            <a:extLst>
              <a:ext uri="{FF2B5EF4-FFF2-40B4-BE49-F238E27FC236}">
                <a16:creationId xmlns:a16="http://schemas.microsoft.com/office/drawing/2014/main" id="{2CE9908F-CF81-43F9-880A-401D0C0FB2ED}"/>
              </a:ext>
            </a:extLst>
          </p:cNvPr>
          <p:cNvSpPr>
            <a:spLocks noGrp="1"/>
          </p:cNvSpPr>
          <p:nvPr>
            <p:ph type="title"/>
          </p:nvPr>
        </p:nvSpPr>
        <p:spPr>
          <a:xfrm>
            <a:off x="6469778" y="3429000"/>
            <a:ext cx="5011410" cy="651448"/>
          </a:xfrm>
          <a:noFill/>
        </p:spPr>
        <p:txBody>
          <a:bodyPr wrap="square" rtlCol="0">
            <a:noAutofit/>
          </a:bodyPr>
          <a:lstStyle>
            <a:lvl1pPr>
              <a:defRPr lang="en-US" sz="6000" b="1" cap="all" baseline="0">
                <a:solidFill>
                  <a:schemeClr val="accent1"/>
                </a:solidFill>
                <a:ea typeface="+mn-ea"/>
                <a:cs typeface="+mn-cs"/>
              </a:defRPr>
            </a:lvl1pPr>
          </a:lstStyle>
          <a:p>
            <a:pPr marL="0" lvl="0"/>
            <a:r>
              <a:rPr lang="en-US" noProof="0"/>
              <a:t>Click to edit Master title style</a:t>
            </a:r>
          </a:p>
        </p:txBody>
      </p:sp>
    </p:spTree>
    <p:extLst>
      <p:ext uri="{BB962C8B-B14F-4D97-AF65-F5344CB8AC3E}">
        <p14:creationId xmlns:p14="http://schemas.microsoft.com/office/powerpoint/2010/main" val="4569553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Title Slide_0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3" name="Picture Placeholder 12">
            <a:extLst>
              <a:ext uri="{FF2B5EF4-FFF2-40B4-BE49-F238E27FC236}">
                <a16:creationId xmlns:a16="http://schemas.microsoft.com/office/drawing/2014/main" id="{BCCC559D-0EC3-432C-B397-6897B366DF36}"/>
              </a:ext>
            </a:extLst>
          </p:cNvPr>
          <p:cNvSpPr>
            <a:spLocks noGrp="1"/>
          </p:cNvSpPr>
          <p:nvPr>
            <p:ph type="pic" sz="quarter" idx="10"/>
          </p:nvPr>
        </p:nvSpPr>
        <p:spPr>
          <a:xfrm>
            <a:off x="710812" y="728545"/>
            <a:ext cx="5305661" cy="5305661"/>
          </a:xfrm>
          <a:prstGeom prst="ellipse">
            <a:avLst/>
          </a:prstGeom>
          <a:solidFill>
            <a:schemeClr val="bg2"/>
          </a:solidFill>
        </p:spPr>
        <p:txBody>
          <a:bodyPr anchor="ctr"/>
          <a:lstStyle>
            <a:lvl1pPr marL="0" indent="0" algn="ctr">
              <a:buNone/>
              <a:defRPr/>
            </a:lvl1pPr>
          </a:lstStyle>
          <a:p>
            <a:r>
              <a:rPr lang="en-US" noProof="0"/>
              <a:t>Click icon to add picture</a:t>
            </a:r>
          </a:p>
        </p:txBody>
      </p:sp>
      <p:grpSp>
        <p:nvGrpSpPr>
          <p:cNvPr id="14" name="Group 13">
            <a:extLst>
              <a:ext uri="{FF2B5EF4-FFF2-40B4-BE49-F238E27FC236}">
                <a16:creationId xmlns:a16="http://schemas.microsoft.com/office/drawing/2014/main" id="{0DC2055F-AE3F-46BE-B57E-A0F1A86D1C36}"/>
              </a:ext>
            </a:extLst>
          </p:cNvPr>
          <p:cNvGrpSpPr/>
          <p:nvPr userDrawn="1"/>
        </p:nvGrpSpPr>
        <p:grpSpPr>
          <a:xfrm>
            <a:off x="-1728305" y="-2049517"/>
            <a:ext cx="8917229" cy="10769768"/>
            <a:chOff x="11114088" y="2241550"/>
            <a:chExt cx="1905000" cy="2354263"/>
          </a:xfrm>
          <a:solidFill>
            <a:schemeClr val="bg1">
              <a:alpha val="16000"/>
            </a:schemeClr>
          </a:solidFill>
        </p:grpSpPr>
        <p:sp>
          <p:nvSpPr>
            <p:cNvPr id="15" name="Freeform 5">
              <a:extLst>
                <a:ext uri="{FF2B5EF4-FFF2-40B4-BE49-F238E27FC236}">
                  <a16:creationId xmlns:a16="http://schemas.microsoft.com/office/drawing/2014/main" id="{C98EF042-A3B8-406D-BC16-153A989F571A}"/>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16" name="Freeform 6">
              <a:extLst>
                <a:ext uri="{FF2B5EF4-FFF2-40B4-BE49-F238E27FC236}">
                  <a16:creationId xmlns:a16="http://schemas.microsoft.com/office/drawing/2014/main" id="{68E5FAC9-A660-4D7A-AC84-0A7C8CC3BB65}"/>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pic>
        <p:nvPicPr>
          <p:cNvPr id="9" name="Picture 8">
            <a:extLst>
              <a:ext uri="{FF2B5EF4-FFF2-40B4-BE49-F238E27FC236}">
                <a16:creationId xmlns:a16="http://schemas.microsoft.com/office/drawing/2014/main" id="{4FE28ACC-E44C-4381-B768-0310810E78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15850" y="391862"/>
            <a:ext cx="1745251" cy="673365"/>
          </a:xfrm>
          <a:prstGeom prst="rect">
            <a:avLst/>
          </a:prstGeom>
        </p:spPr>
      </p:pic>
      <p:cxnSp>
        <p:nvCxnSpPr>
          <p:cNvPr id="12" name="Straight Connector 11">
            <a:extLst>
              <a:ext uri="{FF2B5EF4-FFF2-40B4-BE49-F238E27FC236}">
                <a16:creationId xmlns:a16="http://schemas.microsoft.com/office/drawing/2014/main" id="{77C312F4-62C2-4903-8C4B-423A8717E481}"/>
              </a:ext>
            </a:extLst>
          </p:cNvPr>
          <p:cNvCxnSpPr/>
          <p:nvPr userDrawn="1"/>
        </p:nvCxnSpPr>
        <p:spPr>
          <a:xfrm>
            <a:off x="6469778" y="423358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9" name="Graphic 18" descr="Envelope">
            <a:extLst>
              <a:ext uri="{FF2B5EF4-FFF2-40B4-BE49-F238E27FC236}">
                <a16:creationId xmlns:a16="http://schemas.microsoft.com/office/drawing/2014/main" id="{A686352B-226C-4579-B831-0DC14EC3895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6541475" y="4452337"/>
            <a:ext cx="387795" cy="387795"/>
          </a:xfrm>
          <a:prstGeom prst="rect">
            <a:avLst/>
          </a:prstGeom>
        </p:spPr>
      </p:pic>
      <p:pic>
        <p:nvPicPr>
          <p:cNvPr id="20" name="Graphic 19" descr="Network">
            <a:extLst>
              <a:ext uri="{FF2B5EF4-FFF2-40B4-BE49-F238E27FC236}">
                <a16:creationId xmlns:a16="http://schemas.microsoft.com/office/drawing/2014/main" id="{460C8169-012B-451A-A6C2-6FEC0DC82AFC}"/>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6522084" y="4925640"/>
            <a:ext cx="426575" cy="426575"/>
          </a:xfrm>
          <a:prstGeom prst="rect">
            <a:avLst/>
          </a:prstGeom>
        </p:spPr>
      </p:pic>
      <p:sp>
        <p:nvSpPr>
          <p:cNvPr id="21" name="Subtitle 2">
            <a:extLst>
              <a:ext uri="{FF2B5EF4-FFF2-40B4-BE49-F238E27FC236}">
                <a16:creationId xmlns:a16="http://schemas.microsoft.com/office/drawing/2014/main" id="{ADF17BC1-06CE-42EA-A970-31A7ED871AA4}"/>
              </a:ext>
            </a:extLst>
          </p:cNvPr>
          <p:cNvSpPr>
            <a:spLocks noGrp="1"/>
          </p:cNvSpPr>
          <p:nvPr>
            <p:ph type="subTitle" idx="1" hasCustomPrompt="1"/>
          </p:nvPr>
        </p:nvSpPr>
        <p:spPr>
          <a:xfrm>
            <a:off x="7002130" y="4484691"/>
            <a:ext cx="4540440" cy="503167"/>
          </a:xfrm>
        </p:spPr>
        <p:txBody>
          <a:bodyPr>
            <a:noAutofit/>
          </a:bodyPr>
          <a:lstStyle>
            <a:lvl1pPr marL="0" indent="0" algn="l">
              <a:buNone/>
              <a:defRPr sz="16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email</a:t>
            </a:r>
          </a:p>
        </p:txBody>
      </p:sp>
      <p:sp>
        <p:nvSpPr>
          <p:cNvPr id="22" name="Text Placeholder 6">
            <a:extLst>
              <a:ext uri="{FF2B5EF4-FFF2-40B4-BE49-F238E27FC236}">
                <a16:creationId xmlns:a16="http://schemas.microsoft.com/office/drawing/2014/main" id="{7035F1B3-4E91-44FF-B4E7-E5D87C7A034C}"/>
              </a:ext>
            </a:extLst>
          </p:cNvPr>
          <p:cNvSpPr>
            <a:spLocks noGrp="1"/>
          </p:cNvSpPr>
          <p:nvPr>
            <p:ph type="body" sz="quarter" idx="11" hasCustomPrompt="1"/>
          </p:nvPr>
        </p:nvSpPr>
        <p:spPr>
          <a:xfrm>
            <a:off x="7002320" y="5012635"/>
            <a:ext cx="4533900" cy="503238"/>
          </a:xfrm>
        </p:spPr>
        <p:txBody>
          <a:bodyPr vert="horz" lIns="91440" tIns="45720" rIns="91440" bIns="45720" rtlCol="0">
            <a:noAutofit/>
          </a:bodyPr>
          <a:lstStyle>
            <a:lvl1pPr marL="0" indent="0">
              <a:buNone/>
              <a:defRPr lang="en-US" sz="1600" b="0" cap="all" baseline="0" dirty="0" smtClean="0">
                <a:solidFill>
                  <a:schemeClr val="bg1"/>
                </a:solidFill>
              </a:defRPr>
            </a:lvl1pPr>
          </a:lstStyle>
          <a:p>
            <a:pPr marL="228600" lvl="0" indent="-228600"/>
            <a:r>
              <a:rPr lang="en-US" noProof="0"/>
              <a:t>Website </a:t>
            </a:r>
            <a:r>
              <a:rPr lang="en-US" noProof="0" err="1"/>
              <a:t>url</a:t>
            </a:r>
            <a:r>
              <a:rPr lang="en-US" noProof="0"/>
              <a:t> here</a:t>
            </a:r>
          </a:p>
        </p:txBody>
      </p:sp>
      <p:sp>
        <p:nvSpPr>
          <p:cNvPr id="18" name="Title 1">
            <a:extLst>
              <a:ext uri="{FF2B5EF4-FFF2-40B4-BE49-F238E27FC236}">
                <a16:creationId xmlns:a16="http://schemas.microsoft.com/office/drawing/2014/main" id="{525B5135-F466-4A63-A42C-3BB2BAA7D24D}"/>
              </a:ext>
            </a:extLst>
          </p:cNvPr>
          <p:cNvSpPr>
            <a:spLocks noGrp="1"/>
          </p:cNvSpPr>
          <p:nvPr>
            <p:ph type="title"/>
          </p:nvPr>
        </p:nvSpPr>
        <p:spPr>
          <a:xfrm>
            <a:off x="6469778" y="3158641"/>
            <a:ext cx="5011410" cy="921807"/>
          </a:xfrm>
          <a:noFill/>
        </p:spPr>
        <p:txBody>
          <a:bodyPr wrap="square" rtlCol="0">
            <a:noAutofit/>
          </a:bodyPr>
          <a:lstStyle>
            <a:lvl1pPr>
              <a:defRPr lang="en-US" sz="6000" b="1" cap="all" baseline="0" dirty="0">
                <a:solidFill>
                  <a:schemeClr val="bg1"/>
                </a:solidFill>
                <a:ea typeface="+mn-ea"/>
                <a:cs typeface="+mn-cs"/>
              </a:defRPr>
            </a:lvl1pPr>
          </a:lstStyle>
          <a:p>
            <a:pPr marL="0" lvl="0"/>
            <a:r>
              <a:rPr lang="en-US" noProof="0"/>
              <a:t>Click to edit Master title style</a:t>
            </a:r>
          </a:p>
        </p:txBody>
      </p:sp>
    </p:spTree>
    <p:extLst>
      <p:ext uri="{BB962C8B-B14F-4D97-AF65-F5344CB8AC3E}">
        <p14:creationId xmlns:p14="http://schemas.microsoft.com/office/powerpoint/2010/main" val="36578435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6" name="Oval 5">
            <a:extLst>
              <a:ext uri="{FF2B5EF4-FFF2-40B4-BE49-F238E27FC236}">
                <a16:creationId xmlns:a16="http://schemas.microsoft.com/office/drawing/2014/main" id="{1F54E98B-AC75-484D-9121-68498EB888AA}"/>
              </a:ext>
            </a:extLst>
          </p:cNvPr>
          <p:cNvSpPr/>
          <p:nvPr userDrawn="1"/>
        </p:nvSpPr>
        <p:spPr>
          <a:xfrm>
            <a:off x="754010" y="708293"/>
            <a:ext cx="5334029" cy="5334029"/>
          </a:xfrm>
          <a:prstGeom prst="ellipse">
            <a:avLst/>
          </a:prstGeom>
          <a:solidFill>
            <a:schemeClr val="bg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 name="Title 1">
            <a:extLst>
              <a:ext uri="{FF2B5EF4-FFF2-40B4-BE49-F238E27FC236}">
                <a16:creationId xmlns:a16="http://schemas.microsoft.com/office/drawing/2014/main" id="{2456FD49-C258-4333-9422-358C976A341C}"/>
              </a:ext>
            </a:extLst>
          </p:cNvPr>
          <p:cNvSpPr>
            <a:spLocks noGrp="1"/>
          </p:cNvSpPr>
          <p:nvPr>
            <p:ph type="ctrTitle" hasCustomPrompt="1"/>
          </p:nvPr>
        </p:nvSpPr>
        <p:spPr>
          <a:xfrm>
            <a:off x="6343650" y="2173288"/>
            <a:ext cx="5143500" cy="2090808"/>
          </a:xfrm>
        </p:spPr>
        <p:txBody>
          <a:bodyPr anchor="b">
            <a:noAutofit/>
          </a:bodyPr>
          <a:lstStyle>
            <a:lvl1pPr algn="l">
              <a:defRPr sz="5400" b="1" cap="all" baseline="0">
                <a:solidFill>
                  <a:schemeClr val="bg1"/>
                </a:solidFill>
                <a:latin typeface="+mj-lt"/>
              </a:defRPr>
            </a:lvl1pPr>
          </a:lstStyle>
          <a:p>
            <a:r>
              <a:rPr lang="en-US" noProof="0"/>
              <a:t>Title comes here</a:t>
            </a:r>
          </a:p>
        </p:txBody>
      </p:sp>
      <p:sp>
        <p:nvSpPr>
          <p:cNvPr id="3" name="Subtitle 2">
            <a:extLst>
              <a:ext uri="{FF2B5EF4-FFF2-40B4-BE49-F238E27FC236}">
                <a16:creationId xmlns:a16="http://schemas.microsoft.com/office/drawing/2014/main" id="{59758E15-A93D-4FB9-843D-1490E27A151B}"/>
              </a:ext>
            </a:extLst>
          </p:cNvPr>
          <p:cNvSpPr>
            <a:spLocks noGrp="1"/>
          </p:cNvSpPr>
          <p:nvPr>
            <p:ph type="subTitle" idx="1"/>
          </p:nvPr>
        </p:nvSpPr>
        <p:spPr>
          <a:xfrm>
            <a:off x="6343650" y="4279971"/>
            <a:ext cx="5143500" cy="503167"/>
          </a:xfrm>
        </p:spPr>
        <p:txBody>
          <a:bodyPr>
            <a:noAutofit/>
          </a:bodyPr>
          <a:lstStyle>
            <a:lvl1pPr marL="0" indent="0" algn="l">
              <a:buNone/>
              <a:defRPr sz="18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grpSp>
        <p:nvGrpSpPr>
          <p:cNvPr id="14" name="Group 13">
            <a:extLst>
              <a:ext uri="{FF2B5EF4-FFF2-40B4-BE49-F238E27FC236}">
                <a16:creationId xmlns:a16="http://schemas.microsoft.com/office/drawing/2014/main" id="{0DC2055F-AE3F-46BE-B57E-A0F1A86D1C36}"/>
              </a:ext>
            </a:extLst>
          </p:cNvPr>
          <p:cNvGrpSpPr/>
          <p:nvPr userDrawn="1"/>
        </p:nvGrpSpPr>
        <p:grpSpPr>
          <a:xfrm>
            <a:off x="-1728305" y="-2049517"/>
            <a:ext cx="8917229" cy="10769768"/>
            <a:chOff x="11114088" y="2241550"/>
            <a:chExt cx="1905000" cy="2354263"/>
          </a:xfrm>
          <a:solidFill>
            <a:schemeClr val="bg1">
              <a:alpha val="16000"/>
            </a:schemeClr>
          </a:solidFill>
        </p:grpSpPr>
        <p:sp>
          <p:nvSpPr>
            <p:cNvPr id="15" name="Freeform 5">
              <a:extLst>
                <a:ext uri="{FF2B5EF4-FFF2-40B4-BE49-F238E27FC236}">
                  <a16:creationId xmlns:a16="http://schemas.microsoft.com/office/drawing/2014/main" id="{C98EF042-A3B8-406D-BC16-153A989F571A}"/>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16" name="Freeform 6">
              <a:extLst>
                <a:ext uri="{FF2B5EF4-FFF2-40B4-BE49-F238E27FC236}">
                  <a16:creationId xmlns:a16="http://schemas.microsoft.com/office/drawing/2014/main" id="{68E5FAC9-A660-4D7A-AC84-0A7C8CC3BB65}"/>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pic>
        <p:nvPicPr>
          <p:cNvPr id="9" name="Picture 8">
            <a:extLst>
              <a:ext uri="{FF2B5EF4-FFF2-40B4-BE49-F238E27FC236}">
                <a16:creationId xmlns:a16="http://schemas.microsoft.com/office/drawing/2014/main" id="{4FE28ACC-E44C-4381-B768-0310810E78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15850" y="391862"/>
            <a:ext cx="1745251" cy="673365"/>
          </a:xfrm>
          <a:prstGeom prst="rect">
            <a:avLst/>
          </a:prstGeom>
        </p:spPr>
      </p:pic>
      <p:cxnSp>
        <p:nvCxnSpPr>
          <p:cNvPr id="5" name="Straight Connector 4">
            <a:extLst>
              <a:ext uri="{FF2B5EF4-FFF2-40B4-BE49-F238E27FC236}">
                <a16:creationId xmlns:a16="http://schemas.microsoft.com/office/drawing/2014/main" id="{819AFA09-F4B1-493D-BCAD-FF30C20CD1AA}"/>
              </a:ext>
            </a:extLst>
          </p:cNvPr>
          <p:cNvCxnSpPr/>
          <p:nvPr userDrawn="1"/>
        </p:nvCxnSpPr>
        <p:spPr>
          <a:xfrm>
            <a:off x="6469778" y="423358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29543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9087E09-D75F-4E26-B01E-A1A09BA2EA70}"/>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2" name="Title 1">
            <a:extLst>
              <a:ext uri="{FF2B5EF4-FFF2-40B4-BE49-F238E27FC236}">
                <a16:creationId xmlns:a16="http://schemas.microsoft.com/office/drawing/2014/main" id="{AF7A70B7-7ADE-4E0B-B956-363B0B1AA613}"/>
              </a:ext>
            </a:extLst>
          </p:cNvPr>
          <p:cNvSpPr>
            <a:spLocks noGrp="1"/>
          </p:cNvSpPr>
          <p:nvPr>
            <p:ph type="title"/>
          </p:nvPr>
        </p:nvSpPr>
        <p:spPr>
          <a:xfrm>
            <a:off x="831850" y="182563"/>
            <a:ext cx="10515600" cy="940181"/>
          </a:xfrm>
        </p:spPr>
        <p:txBody>
          <a:bodyPr anchor="b">
            <a:noAutofit/>
          </a:bodyPr>
          <a:lstStyle>
            <a:lvl1pPr algn="ctr">
              <a:defRPr sz="4000" b="1" cap="all" baseline="0">
                <a:solidFill>
                  <a:schemeClr val="bg1"/>
                </a:solidFill>
              </a:defRPr>
            </a:lvl1pPr>
          </a:lstStyle>
          <a:p>
            <a:r>
              <a:rPr lang="en-US" noProof="0"/>
              <a:t>Click to edit Master title style</a:t>
            </a:r>
          </a:p>
        </p:txBody>
      </p:sp>
      <p:pic>
        <p:nvPicPr>
          <p:cNvPr id="8" name="Picture 7">
            <a:extLst>
              <a:ext uri="{FF2B5EF4-FFF2-40B4-BE49-F238E27FC236}">
                <a16:creationId xmlns:a16="http://schemas.microsoft.com/office/drawing/2014/main" id="{25FC40B0-ED27-47E5-A3C2-32A8418567EE}"/>
              </a:ext>
            </a:extLst>
          </p:cNvPr>
          <p:cNvPicPr>
            <a:picLocks noChangeAspect="1"/>
          </p:cNvPicPr>
          <p:nvPr userDrawn="1"/>
        </p:nvPicPr>
        <p:blipFill>
          <a:blip r:embed="rId2" cstate="email">
            <a:biLevel thresh="25000"/>
            <a:extLst>
              <a:ext uri="{28A0092B-C50C-407E-A947-70E740481C1C}">
                <a14:useLocalDpi xmlns:a14="http://schemas.microsoft.com/office/drawing/2010/main"/>
              </a:ext>
            </a:extLst>
          </a:blip>
          <a:stretch>
            <a:fillRect/>
          </a:stretch>
        </p:blipFill>
        <p:spPr>
          <a:xfrm>
            <a:off x="469638" y="6260507"/>
            <a:ext cx="1075427" cy="414929"/>
          </a:xfrm>
          <a:prstGeom prst="rect">
            <a:avLst/>
          </a:prstGeom>
        </p:spPr>
      </p:pic>
      <p:sp>
        <p:nvSpPr>
          <p:cNvPr id="11" name="Oval 10">
            <a:extLst>
              <a:ext uri="{FF2B5EF4-FFF2-40B4-BE49-F238E27FC236}">
                <a16:creationId xmlns:a16="http://schemas.microsoft.com/office/drawing/2014/main" id="{8931D2A9-0B92-4197-8802-80424C14EA7E}"/>
              </a:ext>
            </a:extLst>
          </p:cNvPr>
          <p:cNvSpPr/>
          <p:nvPr userDrawn="1"/>
        </p:nvSpPr>
        <p:spPr>
          <a:xfrm>
            <a:off x="11371669" y="6409397"/>
            <a:ext cx="280051" cy="2800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6" name="Slide Number Placeholder 5">
            <a:extLst>
              <a:ext uri="{FF2B5EF4-FFF2-40B4-BE49-F238E27FC236}">
                <a16:creationId xmlns:a16="http://schemas.microsoft.com/office/drawing/2014/main" id="{533B74B0-30B9-45C2-9AE6-45D1978AAFAE}"/>
              </a:ext>
            </a:extLst>
          </p:cNvPr>
          <p:cNvSpPr>
            <a:spLocks noGrp="1"/>
          </p:cNvSpPr>
          <p:nvPr>
            <p:ph type="sldNum" sz="quarter" idx="12"/>
          </p:nvPr>
        </p:nvSpPr>
        <p:spPr>
          <a:xfrm>
            <a:off x="11363696" y="6455739"/>
            <a:ext cx="294460" cy="187367"/>
          </a:xfrm>
        </p:spPr>
        <p:txBody>
          <a:bodyPr lIns="0" tIns="0" rIns="0" bIns="0"/>
          <a:lstStyle>
            <a:lvl1pPr algn="ctr">
              <a:defRPr sz="900">
                <a:solidFill>
                  <a:srgbClr val="2C567A"/>
                </a:solidFill>
                <a:latin typeface="+mn-lt"/>
              </a:defRPr>
            </a:lvl1pPr>
          </a:lstStyle>
          <a:p>
            <a:fld id="{9EC71654-96A5-4280-94F3-931C61A9F92C}" type="slidenum">
              <a:rPr lang="en-US" noProof="0" smtClean="0"/>
              <a:pPr/>
              <a:t>‹#›</a:t>
            </a:fld>
            <a:endParaRPr lang="en-US" noProof="0"/>
          </a:p>
        </p:txBody>
      </p:sp>
      <p:grpSp>
        <p:nvGrpSpPr>
          <p:cNvPr id="4" name="Group 3">
            <a:extLst>
              <a:ext uri="{FF2B5EF4-FFF2-40B4-BE49-F238E27FC236}">
                <a16:creationId xmlns:a16="http://schemas.microsoft.com/office/drawing/2014/main" id="{AD5251EA-F450-4DD1-995B-DC89513424C8}"/>
              </a:ext>
            </a:extLst>
          </p:cNvPr>
          <p:cNvGrpSpPr/>
          <p:nvPr userDrawn="1"/>
        </p:nvGrpSpPr>
        <p:grpSpPr>
          <a:xfrm rot="16200000">
            <a:off x="1637386" y="1473117"/>
            <a:ext cx="8917229" cy="10769768"/>
            <a:chOff x="-1728305" y="-2049517"/>
            <a:chExt cx="8917229" cy="10769768"/>
          </a:xfrm>
        </p:grpSpPr>
        <p:sp>
          <p:nvSpPr>
            <p:cNvPr id="17" name="Oval 16">
              <a:extLst>
                <a:ext uri="{FF2B5EF4-FFF2-40B4-BE49-F238E27FC236}">
                  <a16:creationId xmlns:a16="http://schemas.microsoft.com/office/drawing/2014/main" id="{44882F4E-E8C8-46FE-A9C8-7B79782767F6}"/>
                </a:ext>
              </a:extLst>
            </p:cNvPr>
            <p:cNvSpPr/>
            <p:nvPr userDrawn="1"/>
          </p:nvSpPr>
          <p:spPr>
            <a:xfrm>
              <a:off x="754010" y="708293"/>
              <a:ext cx="5334029" cy="5334029"/>
            </a:xfrm>
            <a:prstGeom prst="ellipse">
              <a:avLst/>
            </a:prstGeom>
            <a:solidFill>
              <a:schemeClr val="bg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grpSp>
          <p:nvGrpSpPr>
            <p:cNvPr id="18" name="Group 17">
              <a:extLst>
                <a:ext uri="{FF2B5EF4-FFF2-40B4-BE49-F238E27FC236}">
                  <a16:creationId xmlns:a16="http://schemas.microsoft.com/office/drawing/2014/main" id="{965CD13B-04FB-40D5-AF62-2F43CF49BA9B}"/>
                </a:ext>
              </a:extLst>
            </p:cNvPr>
            <p:cNvGrpSpPr/>
            <p:nvPr userDrawn="1"/>
          </p:nvGrpSpPr>
          <p:grpSpPr>
            <a:xfrm>
              <a:off x="-1728305" y="-2049517"/>
              <a:ext cx="8917229" cy="10769768"/>
              <a:chOff x="11114088" y="2241550"/>
              <a:chExt cx="1905000" cy="2354263"/>
            </a:xfrm>
            <a:solidFill>
              <a:schemeClr val="bg1">
                <a:alpha val="16000"/>
              </a:schemeClr>
            </a:solidFill>
          </p:grpSpPr>
          <p:sp>
            <p:nvSpPr>
              <p:cNvPr id="19" name="Freeform 5">
                <a:extLst>
                  <a:ext uri="{FF2B5EF4-FFF2-40B4-BE49-F238E27FC236}">
                    <a16:creationId xmlns:a16="http://schemas.microsoft.com/office/drawing/2014/main" id="{01876F8F-C11E-4FB2-8150-1F0602752F97}"/>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20" name="Freeform 6">
                <a:extLst>
                  <a:ext uri="{FF2B5EF4-FFF2-40B4-BE49-F238E27FC236}">
                    <a16:creationId xmlns:a16="http://schemas.microsoft.com/office/drawing/2014/main" id="{08A1D05F-5F61-4156-8C83-1A002AA1E886}"/>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grpSp>
      <p:sp>
        <p:nvSpPr>
          <p:cNvPr id="21" name="Text Placeholder 2">
            <a:extLst>
              <a:ext uri="{FF2B5EF4-FFF2-40B4-BE49-F238E27FC236}">
                <a16:creationId xmlns:a16="http://schemas.microsoft.com/office/drawing/2014/main" id="{4D77C47B-CC1E-41DA-9146-5DFD63065491}"/>
              </a:ext>
            </a:extLst>
          </p:cNvPr>
          <p:cNvSpPr>
            <a:spLocks noGrp="1"/>
          </p:cNvSpPr>
          <p:nvPr>
            <p:ph type="body" idx="1"/>
          </p:nvPr>
        </p:nvSpPr>
        <p:spPr>
          <a:xfrm>
            <a:off x="831850" y="1153348"/>
            <a:ext cx="10515600" cy="648543"/>
          </a:xfrm>
        </p:spPr>
        <p:txBody>
          <a:bodyPr>
            <a:normAutofit/>
          </a:bodyPr>
          <a:lstStyle>
            <a:lvl1pPr marL="0" indent="0" algn="ctr">
              <a:buNone/>
              <a:defRPr sz="1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noProof="0"/>
              <a:t>Click to edit Master text styles</a:t>
            </a:r>
          </a:p>
        </p:txBody>
      </p:sp>
    </p:spTree>
    <p:extLst>
      <p:ext uri="{BB962C8B-B14F-4D97-AF65-F5344CB8AC3E}">
        <p14:creationId xmlns:p14="http://schemas.microsoft.com/office/powerpoint/2010/main" val="128009684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60E0B501-22AA-4685-BE9B-A267F6F675A7}"/>
              </a:ext>
            </a:extLst>
          </p:cNvPr>
          <p:cNvGrpSpPr/>
          <p:nvPr userDrawn="1"/>
        </p:nvGrpSpPr>
        <p:grpSpPr>
          <a:xfrm rot="8650774" flipH="1" flipV="1">
            <a:off x="7430044" y="-1843126"/>
            <a:ext cx="4436224" cy="5482435"/>
            <a:chOff x="11114088" y="2241550"/>
            <a:chExt cx="1905000" cy="2354263"/>
          </a:xfrm>
          <a:solidFill>
            <a:schemeClr val="bg2">
              <a:alpha val="53000"/>
            </a:schemeClr>
          </a:solidFill>
        </p:grpSpPr>
        <p:sp>
          <p:nvSpPr>
            <p:cNvPr id="24" name="Freeform 5">
              <a:extLst>
                <a:ext uri="{FF2B5EF4-FFF2-40B4-BE49-F238E27FC236}">
                  <a16:creationId xmlns:a16="http://schemas.microsoft.com/office/drawing/2014/main" id="{5D0E179E-CA3D-4874-9ACD-F8990F48F4BF}"/>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25" name="Freeform 6">
              <a:extLst>
                <a:ext uri="{FF2B5EF4-FFF2-40B4-BE49-F238E27FC236}">
                  <a16:creationId xmlns:a16="http://schemas.microsoft.com/office/drawing/2014/main" id="{A9C53936-B93A-4CF6-8766-2FA93ACFEBE3}"/>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26" name="Freeform 7">
              <a:extLst>
                <a:ext uri="{FF2B5EF4-FFF2-40B4-BE49-F238E27FC236}">
                  <a16:creationId xmlns:a16="http://schemas.microsoft.com/office/drawing/2014/main" id="{5776DEA2-5422-4F51-B359-652B71274D31}"/>
                </a:ext>
              </a:extLst>
            </p:cNvPr>
            <p:cNvSpPr>
              <a:spLocks/>
            </p:cNvSpPr>
            <p:nvPr/>
          </p:nvSpPr>
          <p:spPr bwMode="auto">
            <a:xfrm>
              <a:off x="11728451" y="3071813"/>
              <a:ext cx="306388" cy="719138"/>
            </a:xfrm>
            <a:custGeom>
              <a:avLst/>
              <a:gdLst>
                <a:gd name="T0" fmla="*/ 0 w 72"/>
                <a:gd name="T1" fmla="*/ 84 h 169"/>
                <a:gd name="T2" fmla="*/ 20 w 72"/>
                <a:gd name="T3" fmla="*/ 20 h 169"/>
                <a:gd name="T4" fmla="*/ 42 w 72"/>
                <a:gd name="T5" fmla="*/ 9 h 169"/>
                <a:gd name="T6" fmla="*/ 62 w 72"/>
                <a:gd name="T7" fmla="*/ 44 h 169"/>
                <a:gd name="T8" fmla="*/ 62 w 72"/>
                <a:gd name="T9" fmla="*/ 125 h 169"/>
                <a:gd name="T10" fmla="*/ 43 w 72"/>
                <a:gd name="T11" fmla="*/ 159 h 169"/>
                <a:gd name="T12" fmla="*/ 20 w 72"/>
                <a:gd name="T13" fmla="*/ 148 h 169"/>
                <a:gd name="T14" fmla="*/ 0 w 72"/>
                <a:gd name="T15" fmla="*/ 84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69">
                  <a:moveTo>
                    <a:pt x="0" y="84"/>
                  </a:moveTo>
                  <a:cubicBezTo>
                    <a:pt x="2" y="62"/>
                    <a:pt x="6" y="39"/>
                    <a:pt x="20" y="20"/>
                  </a:cubicBezTo>
                  <a:cubicBezTo>
                    <a:pt x="25" y="13"/>
                    <a:pt x="31" y="0"/>
                    <a:pt x="42" y="9"/>
                  </a:cubicBezTo>
                  <a:cubicBezTo>
                    <a:pt x="53" y="18"/>
                    <a:pt x="72" y="25"/>
                    <a:pt x="62" y="44"/>
                  </a:cubicBezTo>
                  <a:cubicBezTo>
                    <a:pt x="47" y="72"/>
                    <a:pt x="47" y="97"/>
                    <a:pt x="62" y="125"/>
                  </a:cubicBezTo>
                  <a:cubicBezTo>
                    <a:pt x="72" y="143"/>
                    <a:pt x="53" y="151"/>
                    <a:pt x="43" y="159"/>
                  </a:cubicBezTo>
                  <a:cubicBezTo>
                    <a:pt x="31" y="169"/>
                    <a:pt x="25" y="156"/>
                    <a:pt x="20" y="148"/>
                  </a:cubicBezTo>
                  <a:cubicBezTo>
                    <a:pt x="6" y="129"/>
                    <a:pt x="2" y="107"/>
                    <a:pt x="0"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sp>
        <p:nvSpPr>
          <p:cNvPr id="7" name="Rectangle 6">
            <a:extLst>
              <a:ext uri="{FF2B5EF4-FFF2-40B4-BE49-F238E27FC236}">
                <a16:creationId xmlns:a16="http://schemas.microsoft.com/office/drawing/2014/main" id="{76627016-BFC4-46D4-89DB-F72E3C3461EC}"/>
              </a:ext>
            </a:extLst>
          </p:cNvPr>
          <p:cNvSpPr/>
          <p:nvPr userDrawn="1"/>
        </p:nvSpPr>
        <p:spPr>
          <a:xfrm rot="10800000">
            <a:off x="515938" y="-16721"/>
            <a:ext cx="1258618" cy="110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solidFill>
                <a:schemeClr val="bg1"/>
              </a:solidFill>
            </a:endParaRPr>
          </a:p>
        </p:txBody>
      </p:sp>
      <p:sp>
        <p:nvSpPr>
          <p:cNvPr id="15" name="Oval 14">
            <a:extLst>
              <a:ext uri="{FF2B5EF4-FFF2-40B4-BE49-F238E27FC236}">
                <a16:creationId xmlns:a16="http://schemas.microsoft.com/office/drawing/2014/main" id="{EF515B4A-CB20-4847-8E00-0DD66F1FEBB4}"/>
              </a:ext>
            </a:extLst>
          </p:cNvPr>
          <p:cNvSpPr/>
          <p:nvPr userDrawn="1"/>
        </p:nvSpPr>
        <p:spPr>
          <a:xfrm>
            <a:off x="11371669" y="6409397"/>
            <a:ext cx="280051" cy="28005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6" name="Slide Number Placeholder 5">
            <a:extLst>
              <a:ext uri="{FF2B5EF4-FFF2-40B4-BE49-F238E27FC236}">
                <a16:creationId xmlns:a16="http://schemas.microsoft.com/office/drawing/2014/main" id="{996B64B9-1DF0-4EE9-BAB5-72AFA94B9AFD}"/>
              </a:ext>
            </a:extLst>
          </p:cNvPr>
          <p:cNvSpPr>
            <a:spLocks noGrp="1"/>
          </p:cNvSpPr>
          <p:nvPr>
            <p:ph type="sldNum" sz="quarter" idx="12"/>
          </p:nvPr>
        </p:nvSpPr>
        <p:spPr>
          <a:xfrm>
            <a:off x="11363696" y="6455739"/>
            <a:ext cx="294460" cy="187367"/>
          </a:xfrm>
        </p:spPr>
        <p:txBody>
          <a:bodyPr lIns="0" tIns="0" rIns="0" bIns="0"/>
          <a:lstStyle>
            <a:lvl1pPr algn="ctr">
              <a:defRPr sz="900">
                <a:solidFill>
                  <a:schemeClr val="bg1"/>
                </a:solidFill>
                <a:latin typeface="+mn-lt"/>
              </a:defRPr>
            </a:lvl1pPr>
          </a:lstStyle>
          <a:p>
            <a:fld id="{9EC71654-96A5-4280-94F3-931C61A9F92C}" type="slidenum">
              <a:rPr lang="en-US" noProof="0" smtClean="0"/>
              <a:pPr/>
              <a:t>‹#›</a:t>
            </a:fld>
            <a:endParaRPr lang="en-US" noProof="0"/>
          </a:p>
        </p:txBody>
      </p:sp>
      <p:sp>
        <p:nvSpPr>
          <p:cNvPr id="27" name="Content Placeholder 2">
            <a:extLst>
              <a:ext uri="{FF2B5EF4-FFF2-40B4-BE49-F238E27FC236}">
                <a16:creationId xmlns:a16="http://schemas.microsoft.com/office/drawing/2014/main" id="{1A1F33A2-66F7-4D85-99DD-7B00F265AC6D}"/>
              </a:ext>
            </a:extLst>
          </p:cNvPr>
          <p:cNvSpPr>
            <a:spLocks noGrp="1"/>
          </p:cNvSpPr>
          <p:nvPr>
            <p:ph idx="1"/>
          </p:nvPr>
        </p:nvSpPr>
        <p:spPr>
          <a:xfrm>
            <a:off x="515938" y="1825625"/>
            <a:ext cx="10837862" cy="435133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12" name="Picture 11">
            <a:extLst>
              <a:ext uri="{FF2B5EF4-FFF2-40B4-BE49-F238E27FC236}">
                <a16:creationId xmlns:a16="http://schemas.microsoft.com/office/drawing/2014/main" id="{EC2DFD46-BF74-47BA-A496-92ED1979C36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2046" y="6261436"/>
            <a:ext cx="1073019" cy="414000"/>
          </a:xfrm>
          <a:prstGeom prst="rect">
            <a:avLst/>
          </a:prstGeom>
        </p:spPr>
      </p:pic>
      <p:sp>
        <p:nvSpPr>
          <p:cNvPr id="13" name="Title 1">
            <a:extLst>
              <a:ext uri="{FF2B5EF4-FFF2-40B4-BE49-F238E27FC236}">
                <a16:creationId xmlns:a16="http://schemas.microsoft.com/office/drawing/2014/main" id="{EF788279-D710-447A-9E71-4D1344575691}"/>
              </a:ext>
            </a:extLst>
          </p:cNvPr>
          <p:cNvSpPr>
            <a:spLocks noGrp="1"/>
          </p:cNvSpPr>
          <p:nvPr>
            <p:ph type="title"/>
          </p:nvPr>
        </p:nvSpPr>
        <p:spPr>
          <a:xfrm>
            <a:off x="515938" y="246621"/>
            <a:ext cx="11150600" cy="920336"/>
          </a:xfrm>
        </p:spPr>
        <p:txBody>
          <a:bodyPr lIns="0" tIns="0" rIns="0" bIns="0" anchor="b">
            <a:noAutofit/>
          </a:bodyPr>
          <a:lstStyle>
            <a:lvl1pPr>
              <a:defRPr sz="3200" b="1" cap="all" baseline="0"/>
            </a:lvl1pPr>
          </a:lstStyle>
          <a:p>
            <a:r>
              <a:rPr lang="en-US" noProof="0"/>
              <a:t>Click to edit Master title style</a:t>
            </a:r>
          </a:p>
        </p:txBody>
      </p:sp>
    </p:spTree>
    <p:extLst>
      <p:ext uri="{BB962C8B-B14F-4D97-AF65-F5344CB8AC3E}">
        <p14:creationId xmlns:p14="http://schemas.microsoft.com/office/powerpoint/2010/main" val="237666962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C2A6B906-ACDA-40FD-8AC8-0B693AB12796}"/>
              </a:ext>
            </a:extLst>
          </p:cNvPr>
          <p:cNvGrpSpPr/>
          <p:nvPr userDrawn="1"/>
        </p:nvGrpSpPr>
        <p:grpSpPr>
          <a:xfrm rot="8650774" flipH="1" flipV="1">
            <a:off x="7430044" y="-1843126"/>
            <a:ext cx="4436224" cy="5482435"/>
            <a:chOff x="11114088" y="2241550"/>
            <a:chExt cx="1905000" cy="2354263"/>
          </a:xfrm>
          <a:solidFill>
            <a:schemeClr val="bg2">
              <a:alpha val="53000"/>
            </a:schemeClr>
          </a:solidFill>
        </p:grpSpPr>
        <p:sp>
          <p:nvSpPr>
            <p:cNvPr id="19" name="Freeform 5">
              <a:extLst>
                <a:ext uri="{FF2B5EF4-FFF2-40B4-BE49-F238E27FC236}">
                  <a16:creationId xmlns:a16="http://schemas.microsoft.com/office/drawing/2014/main" id="{717F7366-5A99-4065-90C2-AE7DF5DD0F44}"/>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20" name="Freeform 6">
              <a:extLst>
                <a:ext uri="{FF2B5EF4-FFF2-40B4-BE49-F238E27FC236}">
                  <a16:creationId xmlns:a16="http://schemas.microsoft.com/office/drawing/2014/main" id="{90A089CA-63B9-4456-B0B1-17C75EBFB982}"/>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22" name="Freeform 7">
              <a:extLst>
                <a:ext uri="{FF2B5EF4-FFF2-40B4-BE49-F238E27FC236}">
                  <a16:creationId xmlns:a16="http://schemas.microsoft.com/office/drawing/2014/main" id="{8D36B2D1-BCFE-43FC-8743-7B7A30E1AD5D}"/>
                </a:ext>
              </a:extLst>
            </p:cNvPr>
            <p:cNvSpPr>
              <a:spLocks/>
            </p:cNvSpPr>
            <p:nvPr/>
          </p:nvSpPr>
          <p:spPr bwMode="auto">
            <a:xfrm>
              <a:off x="11728451" y="3071813"/>
              <a:ext cx="306388" cy="719138"/>
            </a:xfrm>
            <a:custGeom>
              <a:avLst/>
              <a:gdLst>
                <a:gd name="T0" fmla="*/ 0 w 72"/>
                <a:gd name="T1" fmla="*/ 84 h 169"/>
                <a:gd name="T2" fmla="*/ 20 w 72"/>
                <a:gd name="T3" fmla="*/ 20 h 169"/>
                <a:gd name="T4" fmla="*/ 42 w 72"/>
                <a:gd name="T5" fmla="*/ 9 h 169"/>
                <a:gd name="T6" fmla="*/ 62 w 72"/>
                <a:gd name="T7" fmla="*/ 44 h 169"/>
                <a:gd name="T8" fmla="*/ 62 w 72"/>
                <a:gd name="T9" fmla="*/ 125 h 169"/>
                <a:gd name="T10" fmla="*/ 43 w 72"/>
                <a:gd name="T11" fmla="*/ 159 h 169"/>
                <a:gd name="T12" fmla="*/ 20 w 72"/>
                <a:gd name="T13" fmla="*/ 148 h 169"/>
                <a:gd name="T14" fmla="*/ 0 w 72"/>
                <a:gd name="T15" fmla="*/ 84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69">
                  <a:moveTo>
                    <a:pt x="0" y="84"/>
                  </a:moveTo>
                  <a:cubicBezTo>
                    <a:pt x="2" y="62"/>
                    <a:pt x="6" y="39"/>
                    <a:pt x="20" y="20"/>
                  </a:cubicBezTo>
                  <a:cubicBezTo>
                    <a:pt x="25" y="13"/>
                    <a:pt x="31" y="0"/>
                    <a:pt x="42" y="9"/>
                  </a:cubicBezTo>
                  <a:cubicBezTo>
                    <a:pt x="53" y="18"/>
                    <a:pt x="72" y="25"/>
                    <a:pt x="62" y="44"/>
                  </a:cubicBezTo>
                  <a:cubicBezTo>
                    <a:pt x="47" y="72"/>
                    <a:pt x="47" y="97"/>
                    <a:pt x="62" y="125"/>
                  </a:cubicBezTo>
                  <a:cubicBezTo>
                    <a:pt x="72" y="143"/>
                    <a:pt x="53" y="151"/>
                    <a:pt x="43" y="159"/>
                  </a:cubicBezTo>
                  <a:cubicBezTo>
                    <a:pt x="31" y="169"/>
                    <a:pt x="25" y="156"/>
                    <a:pt x="20" y="148"/>
                  </a:cubicBezTo>
                  <a:cubicBezTo>
                    <a:pt x="6" y="129"/>
                    <a:pt x="2" y="107"/>
                    <a:pt x="0"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sp>
        <p:nvSpPr>
          <p:cNvPr id="7" name="Rectangle 6">
            <a:extLst>
              <a:ext uri="{FF2B5EF4-FFF2-40B4-BE49-F238E27FC236}">
                <a16:creationId xmlns:a16="http://schemas.microsoft.com/office/drawing/2014/main" id="{76627016-BFC4-46D4-89DB-F72E3C3461EC}"/>
              </a:ext>
            </a:extLst>
          </p:cNvPr>
          <p:cNvSpPr/>
          <p:nvPr userDrawn="1"/>
        </p:nvSpPr>
        <p:spPr>
          <a:xfrm rot="10800000">
            <a:off x="515938" y="-16721"/>
            <a:ext cx="1258618" cy="110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solidFill>
                <a:schemeClr val="bg1"/>
              </a:solidFill>
            </a:endParaRPr>
          </a:p>
        </p:txBody>
      </p:sp>
      <p:sp>
        <p:nvSpPr>
          <p:cNvPr id="15" name="Oval 14">
            <a:extLst>
              <a:ext uri="{FF2B5EF4-FFF2-40B4-BE49-F238E27FC236}">
                <a16:creationId xmlns:a16="http://schemas.microsoft.com/office/drawing/2014/main" id="{EF515B4A-CB20-4847-8E00-0DD66F1FEBB4}"/>
              </a:ext>
            </a:extLst>
          </p:cNvPr>
          <p:cNvSpPr/>
          <p:nvPr userDrawn="1"/>
        </p:nvSpPr>
        <p:spPr>
          <a:xfrm>
            <a:off x="11371669" y="6409397"/>
            <a:ext cx="280051" cy="28005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6" name="Slide Number Placeholder 5">
            <a:extLst>
              <a:ext uri="{FF2B5EF4-FFF2-40B4-BE49-F238E27FC236}">
                <a16:creationId xmlns:a16="http://schemas.microsoft.com/office/drawing/2014/main" id="{996B64B9-1DF0-4EE9-BAB5-72AFA94B9AFD}"/>
              </a:ext>
            </a:extLst>
          </p:cNvPr>
          <p:cNvSpPr>
            <a:spLocks noGrp="1"/>
          </p:cNvSpPr>
          <p:nvPr>
            <p:ph type="sldNum" sz="quarter" idx="12"/>
          </p:nvPr>
        </p:nvSpPr>
        <p:spPr>
          <a:xfrm>
            <a:off x="11363696" y="6455739"/>
            <a:ext cx="294460" cy="187367"/>
          </a:xfrm>
        </p:spPr>
        <p:txBody>
          <a:bodyPr lIns="0" tIns="0" rIns="0" bIns="0"/>
          <a:lstStyle>
            <a:lvl1pPr algn="ctr">
              <a:defRPr sz="900">
                <a:solidFill>
                  <a:schemeClr val="bg1"/>
                </a:solidFill>
                <a:latin typeface="+mn-lt"/>
              </a:defRPr>
            </a:lvl1pPr>
          </a:lstStyle>
          <a:p>
            <a:fld id="{9EC71654-96A5-4280-94F3-931C61A9F92C}" type="slidenum">
              <a:rPr lang="en-US" noProof="0" smtClean="0"/>
              <a:pPr/>
              <a:t>‹#›</a:t>
            </a:fld>
            <a:endParaRPr lang="en-US" noProof="0"/>
          </a:p>
        </p:txBody>
      </p:sp>
      <p:sp>
        <p:nvSpPr>
          <p:cNvPr id="14" name="Content Placeholder 2">
            <a:extLst>
              <a:ext uri="{FF2B5EF4-FFF2-40B4-BE49-F238E27FC236}">
                <a16:creationId xmlns:a16="http://schemas.microsoft.com/office/drawing/2014/main" id="{079DA8F4-EDD3-4D62-A90B-8C3C1AFB0083}"/>
              </a:ext>
            </a:extLst>
          </p:cNvPr>
          <p:cNvSpPr>
            <a:spLocks noGrp="1"/>
          </p:cNvSpPr>
          <p:nvPr>
            <p:ph sz="half" idx="1"/>
          </p:nvPr>
        </p:nvSpPr>
        <p:spPr>
          <a:xfrm>
            <a:off x="515938" y="1825625"/>
            <a:ext cx="5503862" cy="435133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Content Placeholder 3">
            <a:extLst>
              <a:ext uri="{FF2B5EF4-FFF2-40B4-BE49-F238E27FC236}">
                <a16:creationId xmlns:a16="http://schemas.microsoft.com/office/drawing/2014/main" id="{DA0DA994-B4A9-447A-BEBF-3EA31D3755A2}"/>
              </a:ext>
            </a:extLst>
          </p:cNvPr>
          <p:cNvSpPr>
            <a:spLocks noGrp="1"/>
          </p:cNvSpPr>
          <p:nvPr>
            <p:ph sz="half" idx="2"/>
          </p:nvPr>
        </p:nvSpPr>
        <p:spPr>
          <a:xfrm>
            <a:off x="6172200" y="1825625"/>
            <a:ext cx="5181600" cy="435133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13" name="Picture 12">
            <a:extLst>
              <a:ext uri="{FF2B5EF4-FFF2-40B4-BE49-F238E27FC236}">
                <a16:creationId xmlns:a16="http://schemas.microsoft.com/office/drawing/2014/main" id="{332150F9-14BF-4DCB-884D-49596914C29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2046" y="6261436"/>
            <a:ext cx="1073019" cy="414000"/>
          </a:xfrm>
          <a:prstGeom prst="rect">
            <a:avLst/>
          </a:prstGeom>
        </p:spPr>
      </p:pic>
      <p:sp>
        <p:nvSpPr>
          <p:cNvPr id="21" name="Title 1">
            <a:extLst>
              <a:ext uri="{FF2B5EF4-FFF2-40B4-BE49-F238E27FC236}">
                <a16:creationId xmlns:a16="http://schemas.microsoft.com/office/drawing/2014/main" id="{19DEF115-82C2-4E9D-A22C-8DA561FB37B8}"/>
              </a:ext>
            </a:extLst>
          </p:cNvPr>
          <p:cNvSpPr>
            <a:spLocks noGrp="1"/>
          </p:cNvSpPr>
          <p:nvPr>
            <p:ph type="title"/>
          </p:nvPr>
        </p:nvSpPr>
        <p:spPr>
          <a:xfrm>
            <a:off x="515938" y="246621"/>
            <a:ext cx="11150600" cy="920336"/>
          </a:xfrm>
        </p:spPr>
        <p:txBody>
          <a:bodyPr lIns="0" tIns="0" rIns="0" bIns="0" anchor="b">
            <a:noAutofit/>
          </a:bodyPr>
          <a:lstStyle>
            <a:lvl1pPr>
              <a:defRPr sz="3200" b="1" cap="all" baseline="0"/>
            </a:lvl1pPr>
          </a:lstStyle>
          <a:p>
            <a:r>
              <a:rPr lang="en-US" noProof="0"/>
              <a:t>Click to edit Master title style</a:t>
            </a:r>
          </a:p>
        </p:txBody>
      </p:sp>
    </p:spTree>
    <p:extLst>
      <p:ext uri="{BB962C8B-B14F-4D97-AF65-F5344CB8AC3E}">
        <p14:creationId xmlns:p14="http://schemas.microsoft.com/office/powerpoint/2010/main" val="86774449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6F52B4-215E-4237-893C-E22B23804744}"/>
              </a:ext>
            </a:extLst>
          </p:cNvPr>
          <p:cNvGrpSpPr/>
          <p:nvPr userDrawn="1"/>
        </p:nvGrpSpPr>
        <p:grpSpPr>
          <a:xfrm rot="8650774" flipH="1" flipV="1">
            <a:off x="7430044" y="-1843126"/>
            <a:ext cx="4436224" cy="5482435"/>
            <a:chOff x="11114088" y="2241550"/>
            <a:chExt cx="1905000" cy="2354263"/>
          </a:xfrm>
          <a:solidFill>
            <a:schemeClr val="bg2">
              <a:alpha val="53000"/>
            </a:schemeClr>
          </a:solidFill>
        </p:grpSpPr>
        <p:sp>
          <p:nvSpPr>
            <p:cNvPr id="22" name="Freeform 5">
              <a:extLst>
                <a:ext uri="{FF2B5EF4-FFF2-40B4-BE49-F238E27FC236}">
                  <a16:creationId xmlns:a16="http://schemas.microsoft.com/office/drawing/2014/main" id="{B7C40C77-B795-4B07-B92D-2E8A56635773}"/>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23" name="Freeform 6">
              <a:extLst>
                <a:ext uri="{FF2B5EF4-FFF2-40B4-BE49-F238E27FC236}">
                  <a16:creationId xmlns:a16="http://schemas.microsoft.com/office/drawing/2014/main" id="{6E703A1E-5F10-4BB5-9D52-77CB6F5994C0}"/>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24" name="Freeform 7">
              <a:extLst>
                <a:ext uri="{FF2B5EF4-FFF2-40B4-BE49-F238E27FC236}">
                  <a16:creationId xmlns:a16="http://schemas.microsoft.com/office/drawing/2014/main" id="{22CEE04C-09CE-41CF-937D-EC2D3C23ECC6}"/>
                </a:ext>
              </a:extLst>
            </p:cNvPr>
            <p:cNvSpPr>
              <a:spLocks/>
            </p:cNvSpPr>
            <p:nvPr/>
          </p:nvSpPr>
          <p:spPr bwMode="auto">
            <a:xfrm>
              <a:off x="11728451" y="3071813"/>
              <a:ext cx="306388" cy="719138"/>
            </a:xfrm>
            <a:custGeom>
              <a:avLst/>
              <a:gdLst>
                <a:gd name="T0" fmla="*/ 0 w 72"/>
                <a:gd name="T1" fmla="*/ 84 h 169"/>
                <a:gd name="T2" fmla="*/ 20 w 72"/>
                <a:gd name="T3" fmla="*/ 20 h 169"/>
                <a:gd name="T4" fmla="*/ 42 w 72"/>
                <a:gd name="T5" fmla="*/ 9 h 169"/>
                <a:gd name="T6" fmla="*/ 62 w 72"/>
                <a:gd name="T7" fmla="*/ 44 h 169"/>
                <a:gd name="T8" fmla="*/ 62 w 72"/>
                <a:gd name="T9" fmla="*/ 125 h 169"/>
                <a:gd name="T10" fmla="*/ 43 w 72"/>
                <a:gd name="T11" fmla="*/ 159 h 169"/>
                <a:gd name="T12" fmla="*/ 20 w 72"/>
                <a:gd name="T13" fmla="*/ 148 h 169"/>
                <a:gd name="T14" fmla="*/ 0 w 72"/>
                <a:gd name="T15" fmla="*/ 84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69">
                  <a:moveTo>
                    <a:pt x="0" y="84"/>
                  </a:moveTo>
                  <a:cubicBezTo>
                    <a:pt x="2" y="62"/>
                    <a:pt x="6" y="39"/>
                    <a:pt x="20" y="20"/>
                  </a:cubicBezTo>
                  <a:cubicBezTo>
                    <a:pt x="25" y="13"/>
                    <a:pt x="31" y="0"/>
                    <a:pt x="42" y="9"/>
                  </a:cubicBezTo>
                  <a:cubicBezTo>
                    <a:pt x="53" y="18"/>
                    <a:pt x="72" y="25"/>
                    <a:pt x="62" y="44"/>
                  </a:cubicBezTo>
                  <a:cubicBezTo>
                    <a:pt x="47" y="72"/>
                    <a:pt x="47" y="97"/>
                    <a:pt x="62" y="125"/>
                  </a:cubicBezTo>
                  <a:cubicBezTo>
                    <a:pt x="72" y="143"/>
                    <a:pt x="53" y="151"/>
                    <a:pt x="43" y="159"/>
                  </a:cubicBezTo>
                  <a:cubicBezTo>
                    <a:pt x="31" y="169"/>
                    <a:pt x="25" y="156"/>
                    <a:pt x="20" y="148"/>
                  </a:cubicBezTo>
                  <a:cubicBezTo>
                    <a:pt x="6" y="129"/>
                    <a:pt x="2" y="107"/>
                    <a:pt x="0"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sp>
        <p:nvSpPr>
          <p:cNvPr id="7" name="Rectangle 6">
            <a:extLst>
              <a:ext uri="{FF2B5EF4-FFF2-40B4-BE49-F238E27FC236}">
                <a16:creationId xmlns:a16="http://schemas.microsoft.com/office/drawing/2014/main" id="{76627016-BFC4-46D4-89DB-F72E3C3461EC}"/>
              </a:ext>
            </a:extLst>
          </p:cNvPr>
          <p:cNvSpPr/>
          <p:nvPr userDrawn="1"/>
        </p:nvSpPr>
        <p:spPr>
          <a:xfrm rot="10800000">
            <a:off x="515938" y="-16721"/>
            <a:ext cx="1258618" cy="110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solidFill>
                <a:schemeClr val="bg1"/>
              </a:solidFill>
            </a:endParaRPr>
          </a:p>
        </p:txBody>
      </p:sp>
      <p:sp>
        <p:nvSpPr>
          <p:cNvPr id="15" name="Oval 14">
            <a:extLst>
              <a:ext uri="{FF2B5EF4-FFF2-40B4-BE49-F238E27FC236}">
                <a16:creationId xmlns:a16="http://schemas.microsoft.com/office/drawing/2014/main" id="{EF515B4A-CB20-4847-8E00-0DD66F1FEBB4}"/>
              </a:ext>
            </a:extLst>
          </p:cNvPr>
          <p:cNvSpPr/>
          <p:nvPr userDrawn="1"/>
        </p:nvSpPr>
        <p:spPr>
          <a:xfrm>
            <a:off x="11371669" y="6409397"/>
            <a:ext cx="280051" cy="28005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6" name="Slide Number Placeholder 5">
            <a:extLst>
              <a:ext uri="{FF2B5EF4-FFF2-40B4-BE49-F238E27FC236}">
                <a16:creationId xmlns:a16="http://schemas.microsoft.com/office/drawing/2014/main" id="{996B64B9-1DF0-4EE9-BAB5-72AFA94B9AFD}"/>
              </a:ext>
            </a:extLst>
          </p:cNvPr>
          <p:cNvSpPr>
            <a:spLocks noGrp="1"/>
          </p:cNvSpPr>
          <p:nvPr>
            <p:ph type="sldNum" sz="quarter" idx="12"/>
          </p:nvPr>
        </p:nvSpPr>
        <p:spPr>
          <a:xfrm>
            <a:off x="11363696" y="6455739"/>
            <a:ext cx="294460" cy="187367"/>
          </a:xfrm>
        </p:spPr>
        <p:txBody>
          <a:bodyPr lIns="0" tIns="0" rIns="0" bIns="0"/>
          <a:lstStyle>
            <a:lvl1pPr algn="ctr">
              <a:defRPr sz="900">
                <a:solidFill>
                  <a:schemeClr val="bg1"/>
                </a:solidFill>
                <a:latin typeface="+mn-lt"/>
              </a:defRPr>
            </a:lvl1pPr>
          </a:lstStyle>
          <a:p>
            <a:fld id="{9EC71654-96A5-4280-94F3-931C61A9F92C}" type="slidenum">
              <a:rPr lang="en-US" noProof="0" smtClean="0"/>
              <a:pPr/>
              <a:t>‹#›</a:t>
            </a:fld>
            <a:endParaRPr lang="en-US" noProof="0"/>
          </a:p>
        </p:txBody>
      </p:sp>
      <p:sp>
        <p:nvSpPr>
          <p:cNvPr id="14" name="Text Placeholder 2">
            <a:extLst>
              <a:ext uri="{FF2B5EF4-FFF2-40B4-BE49-F238E27FC236}">
                <a16:creationId xmlns:a16="http://schemas.microsoft.com/office/drawing/2014/main" id="{774CF4BA-8DCB-42CF-A2C4-D6AF95EE3F54}"/>
              </a:ext>
            </a:extLst>
          </p:cNvPr>
          <p:cNvSpPr>
            <a:spLocks noGrp="1"/>
          </p:cNvSpPr>
          <p:nvPr>
            <p:ph type="body" idx="1"/>
          </p:nvPr>
        </p:nvSpPr>
        <p:spPr>
          <a:xfrm>
            <a:off x="515938" y="1681163"/>
            <a:ext cx="5157787" cy="823912"/>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17" name="Content Placeholder 3">
            <a:extLst>
              <a:ext uri="{FF2B5EF4-FFF2-40B4-BE49-F238E27FC236}">
                <a16:creationId xmlns:a16="http://schemas.microsoft.com/office/drawing/2014/main" id="{67BA8B6E-A28D-4658-8C91-6CA7BD539B85}"/>
              </a:ext>
            </a:extLst>
          </p:cNvPr>
          <p:cNvSpPr>
            <a:spLocks noGrp="1"/>
          </p:cNvSpPr>
          <p:nvPr>
            <p:ph sz="half" idx="2"/>
          </p:nvPr>
        </p:nvSpPr>
        <p:spPr>
          <a:xfrm>
            <a:off x="515938" y="2505075"/>
            <a:ext cx="5157787" cy="36845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8" name="Text Placeholder 4">
            <a:extLst>
              <a:ext uri="{FF2B5EF4-FFF2-40B4-BE49-F238E27FC236}">
                <a16:creationId xmlns:a16="http://schemas.microsoft.com/office/drawing/2014/main" id="{F73B3215-82DB-4DBF-9E77-3AE2308C6920}"/>
              </a:ext>
            </a:extLst>
          </p:cNvPr>
          <p:cNvSpPr>
            <a:spLocks noGrp="1"/>
          </p:cNvSpPr>
          <p:nvPr>
            <p:ph type="body" sz="quarter" idx="3"/>
          </p:nvPr>
        </p:nvSpPr>
        <p:spPr>
          <a:xfrm>
            <a:off x="6172200" y="1681163"/>
            <a:ext cx="5183188" cy="823912"/>
          </a:xfrm>
        </p:spPr>
        <p:txBody>
          <a:bodyPr anchor="b"/>
          <a:lstStyle>
            <a:lvl1pPr marL="0" indent="0">
              <a:buNone/>
              <a:defRPr sz="2400" b="1">
                <a:solidFill>
                  <a:schemeClr val="accent5"/>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19" name="Content Placeholder 5">
            <a:extLst>
              <a:ext uri="{FF2B5EF4-FFF2-40B4-BE49-F238E27FC236}">
                <a16:creationId xmlns:a16="http://schemas.microsoft.com/office/drawing/2014/main" id="{8DFD34E8-36CC-4FFE-926B-C170208FEDB8}"/>
              </a:ext>
            </a:extLst>
          </p:cNvPr>
          <p:cNvSpPr>
            <a:spLocks noGrp="1"/>
          </p:cNvSpPr>
          <p:nvPr>
            <p:ph sz="quarter" idx="4"/>
          </p:nvPr>
        </p:nvSpPr>
        <p:spPr>
          <a:xfrm>
            <a:off x="6172200" y="2505075"/>
            <a:ext cx="5183188" cy="368458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21" name="Picture 20">
            <a:extLst>
              <a:ext uri="{FF2B5EF4-FFF2-40B4-BE49-F238E27FC236}">
                <a16:creationId xmlns:a16="http://schemas.microsoft.com/office/drawing/2014/main" id="{03383C6B-3BE4-4380-AF26-1C21492FCE8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2046" y="6261436"/>
            <a:ext cx="1073019" cy="414000"/>
          </a:xfrm>
          <a:prstGeom prst="rect">
            <a:avLst/>
          </a:prstGeom>
        </p:spPr>
      </p:pic>
      <p:sp>
        <p:nvSpPr>
          <p:cNvPr id="25" name="Title 1">
            <a:extLst>
              <a:ext uri="{FF2B5EF4-FFF2-40B4-BE49-F238E27FC236}">
                <a16:creationId xmlns:a16="http://schemas.microsoft.com/office/drawing/2014/main" id="{AE3770E9-CB74-47B0-8229-91F6F756015E}"/>
              </a:ext>
            </a:extLst>
          </p:cNvPr>
          <p:cNvSpPr>
            <a:spLocks noGrp="1"/>
          </p:cNvSpPr>
          <p:nvPr>
            <p:ph type="title"/>
          </p:nvPr>
        </p:nvSpPr>
        <p:spPr>
          <a:xfrm>
            <a:off x="515938" y="246621"/>
            <a:ext cx="11150600" cy="920336"/>
          </a:xfrm>
        </p:spPr>
        <p:txBody>
          <a:bodyPr lIns="0" tIns="0" rIns="0" bIns="0" anchor="b">
            <a:noAutofit/>
          </a:bodyPr>
          <a:lstStyle>
            <a:lvl1pPr>
              <a:defRPr sz="3200" b="1" cap="all" baseline="0"/>
            </a:lvl1pPr>
          </a:lstStyle>
          <a:p>
            <a:r>
              <a:rPr lang="en-US" noProof="0"/>
              <a:t>Click to edit Master title style</a:t>
            </a:r>
          </a:p>
        </p:txBody>
      </p:sp>
    </p:spTree>
    <p:extLst>
      <p:ext uri="{BB962C8B-B14F-4D97-AF65-F5344CB8AC3E}">
        <p14:creationId xmlns:p14="http://schemas.microsoft.com/office/powerpoint/2010/main" val="26071822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C57825D7-DD33-4B70-BBBE-D46E7A5352EC}"/>
              </a:ext>
            </a:extLst>
          </p:cNvPr>
          <p:cNvSpPr>
            <a:spLocks noGrp="1"/>
          </p:cNvSpPr>
          <p:nvPr>
            <p:ph type="pic" idx="1"/>
          </p:nvPr>
        </p:nvSpPr>
        <p:spPr>
          <a:xfrm>
            <a:off x="6096000" y="768485"/>
            <a:ext cx="5305662" cy="5305662"/>
          </a:xfrm>
          <a:custGeom>
            <a:avLst/>
            <a:gdLst>
              <a:gd name="connsiteX0" fmla="*/ 2652831 w 5305662"/>
              <a:gd name="connsiteY0" fmla="*/ 0 h 5305662"/>
              <a:gd name="connsiteX1" fmla="*/ 5305662 w 5305662"/>
              <a:gd name="connsiteY1" fmla="*/ 2652831 h 5305662"/>
              <a:gd name="connsiteX2" fmla="*/ 2652831 w 5305662"/>
              <a:gd name="connsiteY2" fmla="*/ 5305662 h 5305662"/>
              <a:gd name="connsiteX3" fmla="*/ 0 w 5305662"/>
              <a:gd name="connsiteY3" fmla="*/ 2652831 h 5305662"/>
              <a:gd name="connsiteX4" fmla="*/ 2652831 w 5305662"/>
              <a:gd name="connsiteY4" fmla="*/ 0 h 5305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5662" h="5305662">
                <a:moveTo>
                  <a:pt x="2652831" y="0"/>
                </a:moveTo>
                <a:cubicBezTo>
                  <a:pt x="4117949" y="0"/>
                  <a:pt x="5305662" y="1187713"/>
                  <a:pt x="5305662" y="2652831"/>
                </a:cubicBezTo>
                <a:cubicBezTo>
                  <a:pt x="5305662" y="4117949"/>
                  <a:pt x="4117949" y="5305662"/>
                  <a:pt x="2652831" y="5305662"/>
                </a:cubicBezTo>
                <a:cubicBezTo>
                  <a:pt x="1187713" y="5305662"/>
                  <a:pt x="0" y="4117949"/>
                  <a:pt x="0" y="2652831"/>
                </a:cubicBezTo>
                <a:cubicBezTo>
                  <a:pt x="0" y="1187713"/>
                  <a:pt x="1187713" y="0"/>
                  <a:pt x="2652831" y="0"/>
                </a:cubicBezTo>
                <a:close/>
              </a:path>
            </a:pathLst>
          </a:custGeom>
          <a:solidFill>
            <a:schemeClr val="bg2"/>
          </a:solidFill>
        </p:spPr>
        <p:txBody>
          <a:bodyPr wrap="square" anchor="ctr">
            <a:noAutofit/>
          </a:bodyP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noProof="0"/>
              <a:t>Click icon to add picture</a:t>
            </a:r>
          </a:p>
        </p:txBody>
      </p:sp>
      <p:grpSp>
        <p:nvGrpSpPr>
          <p:cNvPr id="14" name="Group 13">
            <a:extLst>
              <a:ext uri="{FF2B5EF4-FFF2-40B4-BE49-F238E27FC236}">
                <a16:creationId xmlns:a16="http://schemas.microsoft.com/office/drawing/2014/main" id="{0DC2055F-AE3F-46BE-B57E-A0F1A86D1C36}"/>
              </a:ext>
            </a:extLst>
          </p:cNvPr>
          <p:cNvGrpSpPr/>
          <p:nvPr userDrawn="1"/>
        </p:nvGrpSpPr>
        <p:grpSpPr>
          <a:xfrm flipH="1">
            <a:off x="5400786" y="-2003509"/>
            <a:ext cx="8917229" cy="10769768"/>
            <a:chOff x="11114088" y="2241550"/>
            <a:chExt cx="1905000" cy="2354263"/>
          </a:xfrm>
          <a:solidFill>
            <a:schemeClr val="bg2">
              <a:alpha val="91000"/>
            </a:schemeClr>
          </a:solidFill>
        </p:grpSpPr>
        <p:sp>
          <p:nvSpPr>
            <p:cNvPr id="15" name="Freeform 5">
              <a:extLst>
                <a:ext uri="{FF2B5EF4-FFF2-40B4-BE49-F238E27FC236}">
                  <a16:creationId xmlns:a16="http://schemas.microsoft.com/office/drawing/2014/main" id="{C98EF042-A3B8-406D-BC16-153A989F571A}"/>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16" name="Freeform 6">
              <a:extLst>
                <a:ext uri="{FF2B5EF4-FFF2-40B4-BE49-F238E27FC236}">
                  <a16:creationId xmlns:a16="http://schemas.microsoft.com/office/drawing/2014/main" id="{68E5FAC9-A660-4D7A-AC84-0A7C8CC3BB65}"/>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sp>
        <p:nvSpPr>
          <p:cNvPr id="19" name="Title 1">
            <a:extLst>
              <a:ext uri="{FF2B5EF4-FFF2-40B4-BE49-F238E27FC236}">
                <a16:creationId xmlns:a16="http://schemas.microsoft.com/office/drawing/2014/main" id="{19A1397F-1946-4CBE-9EC5-159C3CBC78B6}"/>
              </a:ext>
            </a:extLst>
          </p:cNvPr>
          <p:cNvSpPr>
            <a:spLocks noGrp="1"/>
          </p:cNvSpPr>
          <p:nvPr>
            <p:ph type="title"/>
          </p:nvPr>
        </p:nvSpPr>
        <p:spPr>
          <a:xfrm>
            <a:off x="839788" y="457200"/>
            <a:ext cx="3932237" cy="1600200"/>
          </a:xfrm>
        </p:spPr>
        <p:txBody>
          <a:bodyPr anchor="b"/>
          <a:lstStyle>
            <a:lvl1pPr>
              <a:defRPr sz="3200"/>
            </a:lvl1pPr>
          </a:lstStyle>
          <a:p>
            <a:r>
              <a:rPr lang="en-US" noProof="0"/>
              <a:t>Click to edit Master title style</a:t>
            </a:r>
          </a:p>
        </p:txBody>
      </p:sp>
      <p:sp>
        <p:nvSpPr>
          <p:cNvPr id="20" name="Text Placeholder 3">
            <a:extLst>
              <a:ext uri="{FF2B5EF4-FFF2-40B4-BE49-F238E27FC236}">
                <a16:creationId xmlns:a16="http://schemas.microsoft.com/office/drawing/2014/main" id="{C535F2AB-153E-44A9-97BE-00553BEC1770}"/>
              </a:ext>
            </a:extLst>
          </p:cNvPr>
          <p:cNvSpPr>
            <a:spLocks noGrp="1"/>
          </p:cNvSpPr>
          <p:nvPr>
            <p:ph type="body" sz="half" idx="2"/>
          </p:nvPr>
        </p:nvSpPr>
        <p:spPr>
          <a:xfrm>
            <a:off x="839788" y="2057400"/>
            <a:ext cx="3932237" cy="3811588"/>
          </a:xfrm>
        </p:spPr>
        <p:txBody>
          <a:bodyPr/>
          <a:lstStyle>
            <a:lvl1pPr marL="0" indent="0">
              <a:buFont typeface="Arial" panose="020B0604020202020204" pitchFamily="34" charse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noProof="0"/>
              <a:t>Click to edit Master text styles</a:t>
            </a:r>
          </a:p>
        </p:txBody>
      </p:sp>
      <p:pic>
        <p:nvPicPr>
          <p:cNvPr id="8" name="Picture 7">
            <a:extLst>
              <a:ext uri="{FF2B5EF4-FFF2-40B4-BE49-F238E27FC236}">
                <a16:creationId xmlns:a16="http://schemas.microsoft.com/office/drawing/2014/main" id="{06298D65-1027-4897-A948-DCEEF8FC3D9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2046" y="6261436"/>
            <a:ext cx="1073019" cy="414000"/>
          </a:xfrm>
          <a:prstGeom prst="rect">
            <a:avLst/>
          </a:prstGeom>
        </p:spPr>
      </p:pic>
    </p:spTree>
    <p:extLst>
      <p:ext uri="{BB962C8B-B14F-4D97-AF65-F5344CB8AC3E}">
        <p14:creationId xmlns:p14="http://schemas.microsoft.com/office/powerpoint/2010/main" val="182557022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9F866E5C-B8AA-4805-B232-831BA01AAF16}"/>
              </a:ext>
            </a:extLst>
          </p:cNvPr>
          <p:cNvGrpSpPr/>
          <p:nvPr userDrawn="1"/>
        </p:nvGrpSpPr>
        <p:grpSpPr>
          <a:xfrm rot="8650774" flipH="1" flipV="1">
            <a:off x="7430044" y="-1843126"/>
            <a:ext cx="4436224" cy="5482435"/>
            <a:chOff x="11114088" y="2241550"/>
            <a:chExt cx="1905000" cy="2354263"/>
          </a:xfrm>
          <a:solidFill>
            <a:schemeClr val="bg2">
              <a:alpha val="53000"/>
            </a:schemeClr>
          </a:solidFill>
        </p:grpSpPr>
        <p:sp>
          <p:nvSpPr>
            <p:cNvPr id="20" name="Freeform 5">
              <a:extLst>
                <a:ext uri="{FF2B5EF4-FFF2-40B4-BE49-F238E27FC236}">
                  <a16:creationId xmlns:a16="http://schemas.microsoft.com/office/drawing/2014/main" id="{F98614F0-2DA3-4F29-8CB3-D61424AC8506}"/>
                </a:ext>
              </a:extLst>
            </p:cNvPr>
            <p:cNvSpPr>
              <a:spLocks/>
            </p:cNvSpPr>
            <p:nvPr/>
          </p:nvSpPr>
          <p:spPr bwMode="auto">
            <a:xfrm>
              <a:off x="11114088" y="2241550"/>
              <a:ext cx="1905000" cy="2354263"/>
            </a:xfrm>
            <a:custGeom>
              <a:avLst/>
              <a:gdLst>
                <a:gd name="T0" fmla="*/ 0 w 447"/>
                <a:gd name="T1" fmla="*/ 264 h 553"/>
                <a:gd name="T2" fmla="*/ 141 w 447"/>
                <a:gd name="T3" fmla="*/ 48 h 553"/>
                <a:gd name="T4" fmla="*/ 414 w 447"/>
                <a:gd name="T5" fmla="*/ 67 h 553"/>
                <a:gd name="T6" fmla="*/ 438 w 447"/>
                <a:gd name="T7" fmla="*/ 98 h 553"/>
                <a:gd name="T8" fmla="*/ 391 w 447"/>
                <a:gd name="T9" fmla="*/ 111 h 553"/>
                <a:gd name="T10" fmla="*/ 94 w 447"/>
                <a:gd name="T11" fmla="*/ 149 h 553"/>
                <a:gd name="T12" fmla="*/ 107 w 447"/>
                <a:gd name="T13" fmla="*/ 424 h 553"/>
                <a:gd name="T14" fmla="*/ 383 w 447"/>
                <a:gd name="T15" fmla="*/ 453 h 553"/>
                <a:gd name="T16" fmla="*/ 393 w 447"/>
                <a:gd name="T17" fmla="*/ 446 h 553"/>
                <a:gd name="T18" fmla="*/ 433 w 447"/>
                <a:gd name="T19" fmla="*/ 449 h 553"/>
                <a:gd name="T20" fmla="*/ 421 w 447"/>
                <a:gd name="T21" fmla="*/ 485 h 553"/>
                <a:gd name="T22" fmla="*/ 194 w 447"/>
                <a:gd name="T23" fmla="*/ 531 h 553"/>
                <a:gd name="T24" fmla="*/ 0 w 447"/>
                <a:gd name="T25" fmla="*/ 26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553">
                  <a:moveTo>
                    <a:pt x="0" y="264"/>
                  </a:moveTo>
                  <a:cubicBezTo>
                    <a:pt x="5" y="176"/>
                    <a:pt x="49" y="96"/>
                    <a:pt x="141" y="48"/>
                  </a:cubicBezTo>
                  <a:cubicBezTo>
                    <a:pt x="235" y="0"/>
                    <a:pt x="327" y="9"/>
                    <a:pt x="414" y="67"/>
                  </a:cubicBezTo>
                  <a:cubicBezTo>
                    <a:pt x="425" y="75"/>
                    <a:pt x="439" y="82"/>
                    <a:pt x="438" y="98"/>
                  </a:cubicBezTo>
                  <a:cubicBezTo>
                    <a:pt x="437" y="120"/>
                    <a:pt x="413" y="127"/>
                    <a:pt x="391" y="111"/>
                  </a:cubicBezTo>
                  <a:cubicBezTo>
                    <a:pt x="294" y="40"/>
                    <a:pt x="166" y="56"/>
                    <a:pt x="94" y="149"/>
                  </a:cubicBezTo>
                  <a:cubicBezTo>
                    <a:pt x="30" y="231"/>
                    <a:pt x="36" y="349"/>
                    <a:pt x="107" y="424"/>
                  </a:cubicBezTo>
                  <a:cubicBezTo>
                    <a:pt x="180" y="502"/>
                    <a:pt x="296" y="514"/>
                    <a:pt x="383" y="453"/>
                  </a:cubicBezTo>
                  <a:cubicBezTo>
                    <a:pt x="386" y="451"/>
                    <a:pt x="390" y="449"/>
                    <a:pt x="393" y="446"/>
                  </a:cubicBezTo>
                  <a:cubicBezTo>
                    <a:pt x="407" y="433"/>
                    <a:pt x="420" y="433"/>
                    <a:pt x="433" y="449"/>
                  </a:cubicBezTo>
                  <a:cubicBezTo>
                    <a:pt x="447" y="467"/>
                    <a:pt x="433" y="477"/>
                    <a:pt x="421" y="485"/>
                  </a:cubicBezTo>
                  <a:cubicBezTo>
                    <a:pt x="353" y="537"/>
                    <a:pt x="277" y="553"/>
                    <a:pt x="194" y="531"/>
                  </a:cubicBezTo>
                  <a:cubicBezTo>
                    <a:pt x="79" y="501"/>
                    <a:pt x="1" y="397"/>
                    <a:pt x="0"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22" name="Freeform 6">
              <a:extLst>
                <a:ext uri="{FF2B5EF4-FFF2-40B4-BE49-F238E27FC236}">
                  <a16:creationId xmlns:a16="http://schemas.microsoft.com/office/drawing/2014/main" id="{66D52F08-13EC-4AB4-BB79-89A5395A03BF}"/>
                </a:ext>
              </a:extLst>
            </p:cNvPr>
            <p:cNvSpPr>
              <a:spLocks/>
            </p:cNvSpPr>
            <p:nvPr/>
          </p:nvSpPr>
          <p:spPr bwMode="auto">
            <a:xfrm>
              <a:off x="11412538" y="2590800"/>
              <a:ext cx="835025" cy="1673225"/>
            </a:xfrm>
            <a:custGeom>
              <a:avLst/>
              <a:gdLst>
                <a:gd name="T0" fmla="*/ 0 w 196"/>
                <a:gd name="T1" fmla="*/ 198 h 393"/>
                <a:gd name="T2" fmla="*/ 157 w 196"/>
                <a:gd name="T3" fmla="*/ 8 h 393"/>
                <a:gd name="T4" fmla="*/ 192 w 196"/>
                <a:gd name="T5" fmla="*/ 22 h 393"/>
                <a:gd name="T6" fmla="*/ 167 w 196"/>
                <a:gd name="T7" fmla="*/ 56 h 393"/>
                <a:gd name="T8" fmla="*/ 48 w 196"/>
                <a:gd name="T9" fmla="*/ 198 h 393"/>
                <a:gd name="T10" fmla="*/ 170 w 196"/>
                <a:gd name="T11" fmla="*/ 339 h 393"/>
                <a:gd name="T12" fmla="*/ 193 w 196"/>
                <a:gd name="T13" fmla="*/ 372 h 393"/>
                <a:gd name="T14" fmla="*/ 160 w 196"/>
                <a:gd name="T15" fmla="*/ 387 h 393"/>
                <a:gd name="T16" fmla="*/ 0 w 196"/>
                <a:gd name="T17" fmla="*/ 198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393">
                  <a:moveTo>
                    <a:pt x="0" y="198"/>
                  </a:moveTo>
                  <a:cubicBezTo>
                    <a:pt x="0" y="103"/>
                    <a:pt x="64" y="26"/>
                    <a:pt x="157" y="8"/>
                  </a:cubicBezTo>
                  <a:cubicBezTo>
                    <a:pt x="171" y="6"/>
                    <a:pt x="188" y="0"/>
                    <a:pt x="192" y="22"/>
                  </a:cubicBezTo>
                  <a:cubicBezTo>
                    <a:pt x="196" y="41"/>
                    <a:pt x="190" y="52"/>
                    <a:pt x="167" y="56"/>
                  </a:cubicBezTo>
                  <a:cubicBezTo>
                    <a:pt x="95" y="70"/>
                    <a:pt x="47" y="129"/>
                    <a:pt x="48" y="198"/>
                  </a:cubicBezTo>
                  <a:cubicBezTo>
                    <a:pt x="48" y="267"/>
                    <a:pt x="97" y="325"/>
                    <a:pt x="170" y="339"/>
                  </a:cubicBezTo>
                  <a:cubicBezTo>
                    <a:pt x="191" y="343"/>
                    <a:pt x="195" y="354"/>
                    <a:pt x="193" y="372"/>
                  </a:cubicBezTo>
                  <a:cubicBezTo>
                    <a:pt x="190" y="393"/>
                    <a:pt x="174" y="389"/>
                    <a:pt x="160" y="387"/>
                  </a:cubicBezTo>
                  <a:cubicBezTo>
                    <a:pt x="70" y="375"/>
                    <a:pt x="0" y="293"/>
                    <a:pt x="0"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sp>
          <p:nvSpPr>
            <p:cNvPr id="23" name="Freeform 7">
              <a:extLst>
                <a:ext uri="{FF2B5EF4-FFF2-40B4-BE49-F238E27FC236}">
                  <a16:creationId xmlns:a16="http://schemas.microsoft.com/office/drawing/2014/main" id="{2544236D-8C3A-41EF-9A68-C84A8A7D0F5A}"/>
                </a:ext>
              </a:extLst>
            </p:cNvPr>
            <p:cNvSpPr>
              <a:spLocks/>
            </p:cNvSpPr>
            <p:nvPr/>
          </p:nvSpPr>
          <p:spPr bwMode="auto">
            <a:xfrm>
              <a:off x="11728451" y="3071813"/>
              <a:ext cx="306388" cy="719138"/>
            </a:xfrm>
            <a:custGeom>
              <a:avLst/>
              <a:gdLst>
                <a:gd name="T0" fmla="*/ 0 w 72"/>
                <a:gd name="T1" fmla="*/ 84 h 169"/>
                <a:gd name="T2" fmla="*/ 20 w 72"/>
                <a:gd name="T3" fmla="*/ 20 h 169"/>
                <a:gd name="T4" fmla="*/ 42 w 72"/>
                <a:gd name="T5" fmla="*/ 9 h 169"/>
                <a:gd name="T6" fmla="*/ 62 w 72"/>
                <a:gd name="T7" fmla="*/ 44 h 169"/>
                <a:gd name="T8" fmla="*/ 62 w 72"/>
                <a:gd name="T9" fmla="*/ 125 h 169"/>
                <a:gd name="T10" fmla="*/ 43 w 72"/>
                <a:gd name="T11" fmla="*/ 159 h 169"/>
                <a:gd name="T12" fmla="*/ 20 w 72"/>
                <a:gd name="T13" fmla="*/ 148 h 169"/>
                <a:gd name="T14" fmla="*/ 0 w 72"/>
                <a:gd name="T15" fmla="*/ 84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69">
                  <a:moveTo>
                    <a:pt x="0" y="84"/>
                  </a:moveTo>
                  <a:cubicBezTo>
                    <a:pt x="2" y="62"/>
                    <a:pt x="6" y="39"/>
                    <a:pt x="20" y="20"/>
                  </a:cubicBezTo>
                  <a:cubicBezTo>
                    <a:pt x="25" y="13"/>
                    <a:pt x="31" y="0"/>
                    <a:pt x="42" y="9"/>
                  </a:cubicBezTo>
                  <a:cubicBezTo>
                    <a:pt x="53" y="18"/>
                    <a:pt x="72" y="25"/>
                    <a:pt x="62" y="44"/>
                  </a:cubicBezTo>
                  <a:cubicBezTo>
                    <a:pt x="47" y="72"/>
                    <a:pt x="47" y="97"/>
                    <a:pt x="62" y="125"/>
                  </a:cubicBezTo>
                  <a:cubicBezTo>
                    <a:pt x="72" y="143"/>
                    <a:pt x="53" y="151"/>
                    <a:pt x="43" y="159"/>
                  </a:cubicBezTo>
                  <a:cubicBezTo>
                    <a:pt x="31" y="169"/>
                    <a:pt x="25" y="156"/>
                    <a:pt x="20" y="148"/>
                  </a:cubicBezTo>
                  <a:cubicBezTo>
                    <a:pt x="6" y="129"/>
                    <a:pt x="2" y="107"/>
                    <a:pt x="0"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noProof="0"/>
            </a:p>
          </p:txBody>
        </p:sp>
      </p:grpSp>
      <p:sp>
        <p:nvSpPr>
          <p:cNvPr id="7" name="Rectangle 6">
            <a:extLst>
              <a:ext uri="{FF2B5EF4-FFF2-40B4-BE49-F238E27FC236}">
                <a16:creationId xmlns:a16="http://schemas.microsoft.com/office/drawing/2014/main" id="{76627016-BFC4-46D4-89DB-F72E3C3461EC}"/>
              </a:ext>
            </a:extLst>
          </p:cNvPr>
          <p:cNvSpPr/>
          <p:nvPr userDrawn="1"/>
        </p:nvSpPr>
        <p:spPr>
          <a:xfrm rot="10800000">
            <a:off x="515938" y="-16721"/>
            <a:ext cx="1258618" cy="110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solidFill>
                <a:schemeClr val="bg1"/>
              </a:solidFill>
            </a:endParaRPr>
          </a:p>
        </p:txBody>
      </p:sp>
      <p:sp>
        <p:nvSpPr>
          <p:cNvPr id="15" name="Oval 14">
            <a:extLst>
              <a:ext uri="{FF2B5EF4-FFF2-40B4-BE49-F238E27FC236}">
                <a16:creationId xmlns:a16="http://schemas.microsoft.com/office/drawing/2014/main" id="{EF515B4A-CB20-4847-8E00-0DD66F1FEBB4}"/>
              </a:ext>
            </a:extLst>
          </p:cNvPr>
          <p:cNvSpPr/>
          <p:nvPr userDrawn="1"/>
        </p:nvSpPr>
        <p:spPr>
          <a:xfrm>
            <a:off x="11371669" y="6409397"/>
            <a:ext cx="280051" cy="28005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6" name="Slide Number Placeholder 5">
            <a:extLst>
              <a:ext uri="{FF2B5EF4-FFF2-40B4-BE49-F238E27FC236}">
                <a16:creationId xmlns:a16="http://schemas.microsoft.com/office/drawing/2014/main" id="{996B64B9-1DF0-4EE9-BAB5-72AFA94B9AFD}"/>
              </a:ext>
            </a:extLst>
          </p:cNvPr>
          <p:cNvSpPr>
            <a:spLocks noGrp="1"/>
          </p:cNvSpPr>
          <p:nvPr>
            <p:ph type="sldNum" sz="quarter" idx="12"/>
          </p:nvPr>
        </p:nvSpPr>
        <p:spPr>
          <a:xfrm>
            <a:off x="11363696" y="6455739"/>
            <a:ext cx="294460" cy="187367"/>
          </a:xfrm>
        </p:spPr>
        <p:txBody>
          <a:bodyPr lIns="0" tIns="0" rIns="0" bIns="0"/>
          <a:lstStyle>
            <a:lvl1pPr algn="ctr">
              <a:defRPr sz="900">
                <a:solidFill>
                  <a:schemeClr val="bg1"/>
                </a:solidFill>
                <a:latin typeface="+mn-lt"/>
              </a:defRPr>
            </a:lvl1pPr>
          </a:lstStyle>
          <a:p>
            <a:fld id="{9EC71654-96A5-4280-94F3-931C61A9F92C}" type="slidenum">
              <a:rPr lang="en-US" noProof="0" smtClean="0"/>
              <a:pPr/>
              <a:t>‹#›</a:t>
            </a:fld>
            <a:endParaRPr lang="en-US" noProof="0"/>
          </a:p>
        </p:txBody>
      </p:sp>
      <p:sp>
        <p:nvSpPr>
          <p:cNvPr id="14" name="Title 1">
            <a:extLst>
              <a:ext uri="{FF2B5EF4-FFF2-40B4-BE49-F238E27FC236}">
                <a16:creationId xmlns:a16="http://schemas.microsoft.com/office/drawing/2014/main" id="{9009D5C6-6206-4291-8037-67DC025F0B4C}"/>
              </a:ext>
            </a:extLst>
          </p:cNvPr>
          <p:cNvSpPr>
            <a:spLocks noGrp="1"/>
          </p:cNvSpPr>
          <p:nvPr>
            <p:ph type="title"/>
          </p:nvPr>
        </p:nvSpPr>
        <p:spPr>
          <a:xfrm>
            <a:off x="839788" y="457200"/>
            <a:ext cx="3932237" cy="1600200"/>
          </a:xfrm>
        </p:spPr>
        <p:txBody>
          <a:bodyPr anchor="b"/>
          <a:lstStyle>
            <a:lvl1pPr>
              <a:defRPr sz="3200"/>
            </a:lvl1pPr>
          </a:lstStyle>
          <a:p>
            <a:r>
              <a:rPr lang="en-US" noProof="0"/>
              <a:t>Click to edit Master title style</a:t>
            </a:r>
          </a:p>
        </p:txBody>
      </p:sp>
      <p:sp>
        <p:nvSpPr>
          <p:cNvPr id="17" name="Text Placeholder 3">
            <a:extLst>
              <a:ext uri="{FF2B5EF4-FFF2-40B4-BE49-F238E27FC236}">
                <a16:creationId xmlns:a16="http://schemas.microsoft.com/office/drawing/2014/main" id="{BEB643FD-AA85-4A43-8EBD-AFD10DD9879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noProof="0"/>
              <a:t>Click to edit Master text styles</a:t>
            </a:r>
          </a:p>
        </p:txBody>
      </p:sp>
      <p:sp>
        <p:nvSpPr>
          <p:cNvPr id="18" name="Content Placeholder 2">
            <a:extLst>
              <a:ext uri="{FF2B5EF4-FFF2-40B4-BE49-F238E27FC236}">
                <a16:creationId xmlns:a16="http://schemas.microsoft.com/office/drawing/2014/main" id="{9001F313-F798-43BE-AFF0-A68C84C3640D}"/>
              </a:ext>
            </a:extLst>
          </p:cNvPr>
          <p:cNvSpPr>
            <a:spLocks noGrp="1"/>
          </p:cNvSpPr>
          <p:nvPr>
            <p:ph idx="1"/>
          </p:nvPr>
        </p:nvSpPr>
        <p:spPr>
          <a:xfrm>
            <a:off x="5183188" y="457201"/>
            <a:ext cx="6172200" cy="54038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pic>
        <p:nvPicPr>
          <p:cNvPr id="13" name="Picture 12">
            <a:extLst>
              <a:ext uri="{FF2B5EF4-FFF2-40B4-BE49-F238E27FC236}">
                <a16:creationId xmlns:a16="http://schemas.microsoft.com/office/drawing/2014/main" id="{91881DEA-0ECB-4310-ADF5-4337ACB4338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72046" y="6261436"/>
            <a:ext cx="1073019" cy="414000"/>
          </a:xfrm>
          <a:prstGeom prst="rect">
            <a:avLst/>
          </a:prstGeom>
        </p:spPr>
      </p:pic>
    </p:spTree>
    <p:extLst>
      <p:ext uri="{BB962C8B-B14F-4D97-AF65-F5344CB8AC3E}">
        <p14:creationId xmlns:p14="http://schemas.microsoft.com/office/powerpoint/2010/main" val="408855901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3BB674-3EA9-4C33-BBB9-F1C9A8F013BC}"/>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hr-HR"/>
          </a:p>
        </p:txBody>
      </p:sp>
      <p:sp>
        <p:nvSpPr>
          <p:cNvPr id="3" name="Subtitle 2">
            <a:extLst>
              <a:ext uri="{FF2B5EF4-FFF2-40B4-BE49-F238E27FC236}">
                <a16:creationId xmlns:a16="http://schemas.microsoft.com/office/drawing/2014/main" id="{53D6B8E7-89C9-4B8F-9401-68FA4B5787A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hr-HR"/>
          </a:p>
        </p:txBody>
      </p:sp>
      <p:sp>
        <p:nvSpPr>
          <p:cNvPr id="4" name="Date Placeholder 3">
            <a:extLst>
              <a:ext uri="{FF2B5EF4-FFF2-40B4-BE49-F238E27FC236}">
                <a16:creationId xmlns:a16="http://schemas.microsoft.com/office/drawing/2014/main" id="{04BB77CB-0822-4483-BDF4-E7BC3E81E492}"/>
              </a:ext>
            </a:extLst>
          </p:cNvPr>
          <p:cNvSpPr>
            <a:spLocks noGrp="1"/>
          </p:cNvSpPr>
          <p:nvPr>
            <p:ph type="dt" sz="half" idx="10"/>
          </p:nvPr>
        </p:nvSpPr>
        <p:spPr/>
        <p:txBody>
          <a:bodyPr/>
          <a:lstStyle/>
          <a:p>
            <a:fld id="{541760C7-AE89-4FED-A822-BBD38D3D33DD}" type="datetimeFigureOut">
              <a:rPr lang="hr-HR" smtClean="0"/>
              <a:t>6.12.2022.</a:t>
            </a:fld>
            <a:endParaRPr lang="hr-HR"/>
          </a:p>
        </p:txBody>
      </p:sp>
      <p:sp>
        <p:nvSpPr>
          <p:cNvPr id="5" name="Footer Placeholder 4">
            <a:extLst>
              <a:ext uri="{FF2B5EF4-FFF2-40B4-BE49-F238E27FC236}">
                <a16:creationId xmlns:a16="http://schemas.microsoft.com/office/drawing/2014/main" id="{2EF10029-3906-4C33-A06B-01CD1F3BB042}"/>
              </a:ext>
            </a:extLst>
          </p:cNvPr>
          <p:cNvSpPr>
            <a:spLocks noGrp="1"/>
          </p:cNvSpPr>
          <p:nvPr>
            <p:ph type="ftr" sz="quarter" idx="11"/>
          </p:nvPr>
        </p:nvSpPr>
        <p:spPr/>
        <p:txBody>
          <a:bodyPr/>
          <a:lstStyle/>
          <a:p>
            <a:endParaRPr lang="hr-HR"/>
          </a:p>
        </p:txBody>
      </p:sp>
      <p:sp>
        <p:nvSpPr>
          <p:cNvPr id="6" name="Slide Number Placeholder 5">
            <a:extLst>
              <a:ext uri="{FF2B5EF4-FFF2-40B4-BE49-F238E27FC236}">
                <a16:creationId xmlns:a16="http://schemas.microsoft.com/office/drawing/2014/main" id="{89B11DD6-17DA-475E-A9C4-8D0D7F4CCFC0}"/>
              </a:ext>
            </a:extLst>
          </p:cNvPr>
          <p:cNvSpPr>
            <a:spLocks noGrp="1"/>
          </p:cNvSpPr>
          <p:nvPr>
            <p:ph type="sldNum" sz="quarter" idx="12"/>
          </p:nvPr>
        </p:nvSpPr>
        <p:spPr/>
        <p:txBody>
          <a:bodyPr/>
          <a:lstStyle/>
          <a:p>
            <a:fld id="{BDDD3612-301A-4594-8E5B-463EA767C929}" type="slidenum">
              <a:rPr lang="hr-HR" smtClean="0"/>
              <a:t>‹#›</a:t>
            </a:fld>
            <a:endParaRPr lang="hr-HR"/>
          </a:p>
        </p:txBody>
      </p:sp>
    </p:spTree>
    <p:extLst>
      <p:ext uri="{BB962C8B-B14F-4D97-AF65-F5344CB8AC3E}">
        <p14:creationId xmlns:p14="http://schemas.microsoft.com/office/powerpoint/2010/main" val="61064753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Título y objetos">
    <p:spTree>
      <p:nvGrpSpPr>
        <p:cNvPr id="1" name=""/>
        <p:cNvGrpSpPr/>
        <p:nvPr/>
      </p:nvGrpSpPr>
      <p:grpSpPr>
        <a:xfrm>
          <a:off x="0" y="0"/>
          <a:ext cx="0" cy="0"/>
          <a:chOff x="0" y="0"/>
          <a:chExt cx="0" cy="0"/>
        </a:xfrm>
      </p:grpSpPr>
      <p:pic>
        <p:nvPicPr>
          <p:cNvPr id="3" name="Picture 2" descr="Shape, background pattern&#10;&#10;Description automatically generated">
            <a:extLst>
              <a:ext uri="{FF2B5EF4-FFF2-40B4-BE49-F238E27FC236}">
                <a16:creationId xmlns:a16="http://schemas.microsoft.com/office/drawing/2014/main" id="{E946C31A-EC51-82B6-A141-83CFFA76553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938EBEE8-984D-90B9-F15F-41B11955346B}"/>
              </a:ext>
            </a:extLst>
          </p:cNvPr>
          <p:cNvSpPr>
            <a:spLocks noGrp="1"/>
          </p:cNvSpPr>
          <p:nvPr>
            <p:ph type="title" hasCustomPrompt="1"/>
          </p:nvPr>
        </p:nvSpPr>
        <p:spPr>
          <a:xfrm>
            <a:off x="932793" y="863226"/>
            <a:ext cx="9626601" cy="779463"/>
          </a:xfrm>
          <a:prstGeom prst="rect">
            <a:avLst/>
          </a:prstGeom>
        </p:spPr>
        <p:txBody>
          <a:bodyPr/>
          <a:lstStyle>
            <a:lvl1pPr>
              <a:defRPr b="1">
                <a:solidFill>
                  <a:srgbClr val="104B6B"/>
                </a:solidFill>
                <a:latin typeface="Montserrat" pitchFamily="2" charset="77"/>
                <a:cs typeface="Arial" panose="020B0604020202020204" pitchFamily="34" charset="0"/>
              </a:defRPr>
            </a:lvl1pPr>
          </a:lstStyle>
          <a:p>
            <a:r>
              <a:rPr lang="es-ES" err="1"/>
              <a:t>Heading</a:t>
            </a:r>
            <a:endParaRPr lang="es-ES"/>
          </a:p>
        </p:txBody>
      </p:sp>
      <p:sp>
        <p:nvSpPr>
          <p:cNvPr id="5" name="Marcador de texto 4">
            <a:extLst>
              <a:ext uri="{FF2B5EF4-FFF2-40B4-BE49-F238E27FC236}">
                <a16:creationId xmlns:a16="http://schemas.microsoft.com/office/drawing/2014/main" id="{3FFA3D48-0329-43C4-1063-277511AAE292}"/>
              </a:ext>
            </a:extLst>
          </p:cNvPr>
          <p:cNvSpPr>
            <a:spLocks noGrp="1"/>
          </p:cNvSpPr>
          <p:nvPr>
            <p:ph type="body" sz="quarter" idx="13" hasCustomPrompt="1"/>
          </p:nvPr>
        </p:nvSpPr>
        <p:spPr>
          <a:xfrm>
            <a:off x="932793" y="2326903"/>
            <a:ext cx="9990138" cy="3076574"/>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
        <p:nvSpPr>
          <p:cNvPr id="6" name="Título 1">
            <a:extLst>
              <a:ext uri="{FF2B5EF4-FFF2-40B4-BE49-F238E27FC236}">
                <a16:creationId xmlns:a16="http://schemas.microsoft.com/office/drawing/2014/main" id="{DB4302F5-404A-4F30-672A-37211EAC37C7}"/>
              </a:ext>
            </a:extLst>
          </p:cNvPr>
          <p:cNvSpPr txBox="1">
            <a:spLocks/>
          </p:cNvSpPr>
          <p:nvPr userDrawn="1"/>
        </p:nvSpPr>
        <p:spPr>
          <a:xfrm>
            <a:off x="932793" y="1642690"/>
            <a:ext cx="9626601" cy="68421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104B6B"/>
                </a:solidFill>
                <a:latin typeface="Arial" panose="020B0604020202020204" pitchFamily="34" charset="0"/>
                <a:ea typeface="+mj-ea"/>
                <a:cs typeface="Arial" panose="020B0604020202020204" pitchFamily="34" charset="0"/>
              </a:defRPr>
            </a:lvl1pPr>
          </a:lstStyle>
          <a:p>
            <a:r>
              <a:rPr lang="es-ES" sz="3600" b="0">
                <a:latin typeface="Montserrat" pitchFamily="2" charset="77"/>
                <a:cs typeface="Arial" panose="020B0604020202020204" pitchFamily="34" charset="0"/>
              </a:rPr>
              <a:t>Sub-</a:t>
            </a:r>
            <a:r>
              <a:rPr lang="es-ES" sz="3600" b="0" err="1">
                <a:latin typeface="Montserrat" pitchFamily="2" charset="77"/>
                <a:cs typeface="Arial" panose="020B0604020202020204" pitchFamily="34" charset="0"/>
              </a:rPr>
              <a:t>Heading</a:t>
            </a:r>
            <a:endParaRPr lang="es-ES" sz="3600" b="0">
              <a:latin typeface="Montserrat" pitchFamily="2" charset="77"/>
              <a:cs typeface="Arial" panose="020B0604020202020204" pitchFamily="34" charset="0"/>
            </a:endParaRPr>
          </a:p>
        </p:txBody>
      </p:sp>
    </p:spTree>
    <p:extLst>
      <p:ext uri="{BB962C8B-B14F-4D97-AF65-F5344CB8AC3E}">
        <p14:creationId xmlns:p14="http://schemas.microsoft.com/office/powerpoint/2010/main" val="245456486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498348-69FC-4F29-A57F-536F037D4D86}"/>
              </a:ext>
            </a:extLst>
          </p:cNvPr>
          <p:cNvSpPr>
            <a:spLocks noGrp="1"/>
          </p:cNvSpPr>
          <p:nvPr>
            <p:ph type="title"/>
          </p:nvPr>
        </p:nvSpPr>
        <p:spPr/>
        <p:txBody>
          <a:bodyPr/>
          <a:lstStyle/>
          <a:p>
            <a:r>
              <a:rPr lang="en-US"/>
              <a:t>Click to edit Master title style</a:t>
            </a:r>
            <a:endParaRPr lang="hr-HR"/>
          </a:p>
        </p:txBody>
      </p:sp>
      <p:sp>
        <p:nvSpPr>
          <p:cNvPr id="3" name="Content Placeholder 2">
            <a:extLst>
              <a:ext uri="{FF2B5EF4-FFF2-40B4-BE49-F238E27FC236}">
                <a16:creationId xmlns:a16="http://schemas.microsoft.com/office/drawing/2014/main" id="{323CE8C7-994D-41F7-B53F-91C58BD869A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hr-HR"/>
          </a:p>
        </p:txBody>
      </p:sp>
      <p:sp>
        <p:nvSpPr>
          <p:cNvPr id="4" name="Date Placeholder 3">
            <a:extLst>
              <a:ext uri="{FF2B5EF4-FFF2-40B4-BE49-F238E27FC236}">
                <a16:creationId xmlns:a16="http://schemas.microsoft.com/office/drawing/2014/main" id="{51ACE755-83CF-4B46-AF37-DBA4A75E71C6}"/>
              </a:ext>
            </a:extLst>
          </p:cNvPr>
          <p:cNvSpPr>
            <a:spLocks noGrp="1"/>
          </p:cNvSpPr>
          <p:nvPr>
            <p:ph type="dt" sz="half" idx="10"/>
          </p:nvPr>
        </p:nvSpPr>
        <p:spPr/>
        <p:txBody>
          <a:bodyPr/>
          <a:lstStyle/>
          <a:p>
            <a:fld id="{541760C7-AE89-4FED-A822-BBD38D3D33DD}" type="datetimeFigureOut">
              <a:rPr lang="hr-HR" smtClean="0"/>
              <a:t>6.12.2022.</a:t>
            </a:fld>
            <a:endParaRPr lang="hr-HR"/>
          </a:p>
        </p:txBody>
      </p:sp>
      <p:sp>
        <p:nvSpPr>
          <p:cNvPr id="5" name="Footer Placeholder 4">
            <a:extLst>
              <a:ext uri="{FF2B5EF4-FFF2-40B4-BE49-F238E27FC236}">
                <a16:creationId xmlns:a16="http://schemas.microsoft.com/office/drawing/2014/main" id="{0941EE9E-00EF-4975-9A78-962D1447BB34}"/>
              </a:ext>
            </a:extLst>
          </p:cNvPr>
          <p:cNvSpPr>
            <a:spLocks noGrp="1"/>
          </p:cNvSpPr>
          <p:nvPr>
            <p:ph type="ftr" sz="quarter" idx="11"/>
          </p:nvPr>
        </p:nvSpPr>
        <p:spPr/>
        <p:txBody>
          <a:bodyPr/>
          <a:lstStyle/>
          <a:p>
            <a:endParaRPr lang="hr-HR"/>
          </a:p>
        </p:txBody>
      </p:sp>
      <p:sp>
        <p:nvSpPr>
          <p:cNvPr id="6" name="Slide Number Placeholder 5">
            <a:extLst>
              <a:ext uri="{FF2B5EF4-FFF2-40B4-BE49-F238E27FC236}">
                <a16:creationId xmlns:a16="http://schemas.microsoft.com/office/drawing/2014/main" id="{4E1FAFC0-E05E-4A86-ACD2-EB34CBEC4E07}"/>
              </a:ext>
            </a:extLst>
          </p:cNvPr>
          <p:cNvSpPr>
            <a:spLocks noGrp="1"/>
          </p:cNvSpPr>
          <p:nvPr>
            <p:ph type="sldNum" sz="quarter" idx="12"/>
          </p:nvPr>
        </p:nvSpPr>
        <p:spPr/>
        <p:txBody>
          <a:bodyPr/>
          <a:lstStyle/>
          <a:p>
            <a:fld id="{BDDD3612-301A-4594-8E5B-463EA767C929}" type="slidenum">
              <a:rPr lang="hr-HR" smtClean="0"/>
              <a:t>‹#›</a:t>
            </a:fld>
            <a:endParaRPr lang="hr-HR"/>
          </a:p>
        </p:txBody>
      </p:sp>
    </p:spTree>
    <p:extLst>
      <p:ext uri="{BB962C8B-B14F-4D97-AF65-F5344CB8AC3E}">
        <p14:creationId xmlns:p14="http://schemas.microsoft.com/office/powerpoint/2010/main" val="266685998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6B58F7-206A-4692-A442-C7C8EA398B0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hr-HR"/>
          </a:p>
        </p:txBody>
      </p:sp>
      <p:sp>
        <p:nvSpPr>
          <p:cNvPr id="3" name="Text Placeholder 2">
            <a:extLst>
              <a:ext uri="{FF2B5EF4-FFF2-40B4-BE49-F238E27FC236}">
                <a16:creationId xmlns:a16="http://schemas.microsoft.com/office/drawing/2014/main" id="{0FDB0421-F31A-4912-A0DD-84E7496DD69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7549D90-E172-484A-B223-15CEABAA033C}"/>
              </a:ext>
            </a:extLst>
          </p:cNvPr>
          <p:cNvSpPr>
            <a:spLocks noGrp="1"/>
          </p:cNvSpPr>
          <p:nvPr>
            <p:ph type="dt" sz="half" idx="10"/>
          </p:nvPr>
        </p:nvSpPr>
        <p:spPr/>
        <p:txBody>
          <a:bodyPr/>
          <a:lstStyle/>
          <a:p>
            <a:fld id="{541760C7-AE89-4FED-A822-BBD38D3D33DD}" type="datetimeFigureOut">
              <a:rPr lang="hr-HR" smtClean="0"/>
              <a:t>6.12.2022.</a:t>
            </a:fld>
            <a:endParaRPr lang="hr-HR"/>
          </a:p>
        </p:txBody>
      </p:sp>
      <p:sp>
        <p:nvSpPr>
          <p:cNvPr id="5" name="Footer Placeholder 4">
            <a:extLst>
              <a:ext uri="{FF2B5EF4-FFF2-40B4-BE49-F238E27FC236}">
                <a16:creationId xmlns:a16="http://schemas.microsoft.com/office/drawing/2014/main" id="{2C0F063B-2411-4580-89C5-48E9706BBFCD}"/>
              </a:ext>
            </a:extLst>
          </p:cNvPr>
          <p:cNvSpPr>
            <a:spLocks noGrp="1"/>
          </p:cNvSpPr>
          <p:nvPr>
            <p:ph type="ftr" sz="quarter" idx="11"/>
          </p:nvPr>
        </p:nvSpPr>
        <p:spPr/>
        <p:txBody>
          <a:bodyPr/>
          <a:lstStyle/>
          <a:p>
            <a:endParaRPr lang="hr-HR"/>
          </a:p>
        </p:txBody>
      </p:sp>
      <p:sp>
        <p:nvSpPr>
          <p:cNvPr id="6" name="Slide Number Placeholder 5">
            <a:extLst>
              <a:ext uri="{FF2B5EF4-FFF2-40B4-BE49-F238E27FC236}">
                <a16:creationId xmlns:a16="http://schemas.microsoft.com/office/drawing/2014/main" id="{972B2A66-59F3-4636-A1AF-B75A0988627B}"/>
              </a:ext>
            </a:extLst>
          </p:cNvPr>
          <p:cNvSpPr>
            <a:spLocks noGrp="1"/>
          </p:cNvSpPr>
          <p:nvPr>
            <p:ph type="sldNum" sz="quarter" idx="12"/>
          </p:nvPr>
        </p:nvSpPr>
        <p:spPr/>
        <p:txBody>
          <a:bodyPr/>
          <a:lstStyle/>
          <a:p>
            <a:fld id="{BDDD3612-301A-4594-8E5B-463EA767C929}" type="slidenum">
              <a:rPr lang="hr-HR" smtClean="0"/>
              <a:t>‹#›</a:t>
            </a:fld>
            <a:endParaRPr lang="hr-HR"/>
          </a:p>
        </p:txBody>
      </p:sp>
    </p:spTree>
    <p:extLst>
      <p:ext uri="{BB962C8B-B14F-4D97-AF65-F5344CB8AC3E}">
        <p14:creationId xmlns:p14="http://schemas.microsoft.com/office/powerpoint/2010/main" val="225126792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5214C6-49E2-452E-92D5-23F9178333A8}"/>
              </a:ext>
            </a:extLst>
          </p:cNvPr>
          <p:cNvSpPr>
            <a:spLocks noGrp="1"/>
          </p:cNvSpPr>
          <p:nvPr>
            <p:ph type="title"/>
          </p:nvPr>
        </p:nvSpPr>
        <p:spPr/>
        <p:txBody>
          <a:bodyPr/>
          <a:lstStyle/>
          <a:p>
            <a:r>
              <a:rPr lang="en-US"/>
              <a:t>Click to edit Master title style</a:t>
            </a:r>
            <a:endParaRPr lang="hr-HR"/>
          </a:p>
        </p:txBody>
      </p:sp>
      <p:sp>
        <p:nvSpPr>
          <p:cNvPr id="3" name="Content Placeholder 2">
            <a:extLst>
              <a:ext uri="{FF2B5EF4-FFF2-40B4-BE49-F238E27FC236}">
                <a16:creationId xmlns:a16="http://schemas.microsoft.com/office/drawing/2014/main" id="{AE97D925-98C8-46F6-98FF-94CB7D0DE680}"/>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hr-HR"/>
          </a:p>
        </p:txBody>
      </p:sp>
      <p:sp>
        <p:nvSpPr>
          <p:cNvPr id="4" name="Content Placeholder 3">
            <a:extLst>
              <a:ext uri="{FF2B5EF4-FFF2-40B4-BE49-F238E27FC236}">
                <a16:creationId xmlns:a16="http://schemas.microsoft.com/office/drawing/2014/main" id="{82761496-C413-4CB9-93A3-CD9227EBF45A}"/>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hr-HR"/>
          </a:p>
        </p:txBody>
      </p:sp>
      <p:sp>
        <p:nvSpPr>
          <p:cNvPr id="5" name="Date Placeholder 4">
            <a:extLst>
              <a:ext uri="{FF2B5EF4-FFF2-40B4-BE49-F238E27FC236}">
                <a16:creationId xmlns:a16="http://schemas.microsoft.com/office/drawing/2014/main" id="{BB519455-458B-421F-847B-CB52CF1B6C8E}"/>
              </a:ext>
            </a:extLst>
          </p:cNvPr>
          <p:cNvSpPr>
            <a:spLocks noGrp="1"/>
          </p:cNvSpPr>
          <p:nvPr>
            <p:ph type="dt" sz="half" idx="10"/>
          </p:nvPr>
        </p:nvSpPr>
        <p:spPr/>
        <p:txBody>
          <a:bodyPr/>
          <a:lstStyle/>
          <a:p>
            <a:fld id="{541760C7-AE89-4FED-A822-BBD38D3D33DD}" type="datetimeFigureOut">
              <a:rPr lang="hr-HR" smtClean="0"/>
              <a:t>6.12.2022.</a:t>
            </a:fld>
            <a:endParaRPr lang="hr-HR"/>
          </a:p>
        </p:txBody>
      </p:sp>
      <p:sp>
        <p:nvSpPr>
          <p:cNvPr id="6" name="Footer Placeholder 5">
            <a:extLst>
              <a:ext uri="{FF2B5EF4-FFF2-40B4-BE49-F238E27FC236}">
                <a16:creationId xmlns:a16="http://schemas.microsoft.com/office/drawing/2014/main" id="{6E82B46B-A3AB-4AF2-95C0-CD6430E8A0C5}"/>
              </a:ext>
            </a:extLst>
          </p:cNvPr>
          <p:cNvSpPr>
            <a:spLocks noGrp="1"/>
          </p:cNvSpPr>
          <p:nvPr>
            <p:ph type="ftr" sz="quarter" idx="11"/>
          </p:nvPr>
        </p:nvSpPr>
        <p:spPr/>
        <p:txBody>
          <a:bodyPr/>
          <a:lstStyle/>
          <a:p>
            <a:endParaRPr lang="hr-HR"/>
          </a:p>
        </p:txBody>
      </p:sp>
      <p:sp>
        <p:nvSpPr>
          <p:cNvPr id="7" name="Slide Number Placeholder 6">
            <a:extLst>
              <a:ext uri="{FF2B5EF4-FFF2-40B4-BE49-F238E27FC236}">
                <a16:creationId xmlns:a16="http://schemas.microsoft.com/office/drawing/2014/main" id="{1CBA1E55-29DE-424E-96F0-09CE925D127B}"/>
              </a:ext>
            </a:extLst>
          </p:cNvPr>
          <p:cNvSpPr>
            <a:spLocks noGrp="1"/>
          </p:cNvSpPr>
          <p:nvPr>
            <p:ph type="sldNum" sz="quarter" idx="12"/>
          </p:nvPr>
        </p:nvSpPr>
        <p:spPr/>
        <p:txBody>
          <a:bodyPr/>
          <a:lstStyle/>
          <a:p>
            <a:fld id="{BDDD3612-301A-4594-8E5B-463EA767C929}" type="slidenum">
              <a:rPr lang="hr-HR" smtClean="0"/>
              <a:t>‹#›</a:t>
            </a:fld>
            <a:endParaRPr lang="hr-HR"/>
          </a:p>
        </p:txBody>
      </p:sp>
    </p:spTree>
    <p:extLst>
      <p:ext uri="{BB962C8B-B14F-4D97-AF65-F5344CB8AC3E}">
        <p14:creationId xmlns:p14="http://schemas.microsoft.com/office/powerpoint/2010/main" val="303967803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FECD33-DDD9-489B-BB5E-8EA8DD6AA23E}"/>
              </a:ext>
            </a:extLst>
          </p:cNvPr>
          <p:cNvSpPr>
            <a:spLocks noGrp="1"/>
          </p:cNvSpPr>
          <p:nvPr>
            <p:ph type="title"/>
          </p:nvPr>
        </p:nvSpPr>
        <p:spPr>
          <a:xfrm>
            <a:off x="839788" y="365125"/>
            <a:ext cx="10515600" cy="1325563"/>
          </a:xfrm>
        </p:spPr>
        <p:txBody>
          <a:bodyPr/>
          <a:lstStyle/>
          <a:p>
            <a:r>
              <a:rPr lang="en-US"/>
              <a:t>Click to edit Master title style</a:t>
            </a:r>
            <a:endParaRPr lang="hr-HR"/>
          </a:p>
        </p:txBody>
      </p:sp>
      <p:sp>
        <p:nvSpPr>
          <p:cNvPr id="3" name="Text Placeholder 2">
            <a:extLst>
              <a:ext uri="{FF2B5EF4-FFF2-40B4-BE49-F238E27FC236}">
                <a16:creationId xmlns:a16="http://schemas.microsoft.com/office/drawing/2014/main" id="{2C33DA5A-5300-4673-8388-8A63CA0C16F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30EE11C-766F-42F3-B56E-1ED8B6CD4C63}"/>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hr-HR"/>
          </a:p>
        </p:txBody>
      </p:sp>
      <p:sp>
        <p:nvSpPr>
          <p:cNvPr id="5" name="Text Placeholder 4">
            <a:extLst>
              <a:ext uri="{FF2B5EF4-FFF2-40B4-BE49-F238E27FC236}">
                <a16:creationId xmlns:a16="http://schemas.microsoft.com/office/drawing/2014/main" id="{55BB6290-DDA7-4C35-9545-BADA8BEF3DF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78F4B52-7195-4BB8-BDEB-2380ED049A5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hr-HR"/>
          </a:p>
        </p:txBody>
      </p:sp>
      <p:sp>
        <p:nvSpPr>
          <p:cNvPr id="7" name="Date Placeholder 6">
            <a:extLst>
              <a:ext uri="{FF2B5EF4-FFF2-40B4-BE49-F238E27FC236}">
                <a16:creationId xmlns:a16="http://schemas.microsoft.com/office/drawing/2014/main" id="{80651E6C-FE08-411C-99C1-8E2641EB41DF}"/>
              </a:ext>
            </a:extLst>
          </p:cNvPr>
          <p:cNvSpPr>
            <a:spLocks noGrp="1"/>
          </p:cNvSpPr>
          <p:nvPr>
            <p:ph type="dt" sz="half" idx="10"/>
          </p:nvPr>
        </p:nvSpPr>
        <p:spPr/>
        <p:txBody>
          <a:bodyPr/>
          <a:lstStyle/>
          <a:p>
            <a:fld id="{541760C7-AE89-4FED-A822-BBD38D3D33DD}" type="datetimeFigureOut">
              <a:rPr lang="hr-HR" smtClean="0"/>
              <a:t>6.12.2022.</a:t>
            </a:fld>
            <a:endParaRPr lang="hr-HR"/>
          </a:p>
        </p:txBody>
      </p:sp>
      <p:sp>
        <p:nvSpPr>
          <p:cNvPr id="8" name="Footer Placeholder 7">
            <a:extLst>
              <a:ext uri="{FF2B5EF4-FFF2-40B4-BE49-F238E27FC236}">
                <a16:creationId xmlns:a16="http://schemas.microsoft.com/office/drawing/2014/main" id="{CDC9171A-1464-4838-9A57-5E566A04BCDC}"/>
              </a:ext>
            </a:extLst>
          </p:cNvPr>
          <p:cNvSpPr>
            <a:spLocks noGrp="1"/>
          </p:cNvSpPr>
          <p:nvPr>
            <p:ph type="ftr" sz="quarter" idx="11"/>
          </p:nvPr>
        </p:nvSpPr>
        <p:spPr/>
        <p:txBody>
          <a:bodyPr/>
          <a:lstStyle/>
          <a:p>
            <a:endParaRPr lang="hr-HR"/>
          </a:p>
        </p:txBody>
      </p:sp>
      <p:sp>
        <p:nvSpPr>
          <p:cNvPr id="9" name="Slide Number Placeholder 8">
            <a:extLst>
              <a:ext uri="{FF2B5EF4-FFF2-40B4-BE49-F238E27FC236}">
                <a16:creationId xmlns:a16="http://schemas.microsoft.com/office/drawing/2014/main" id="{99C7345E-3B88-4C9D-8439-1C631DC968B2}"/>
              </a:ext>
            </a:extLst>
          </p:cNvPr>
          <p:cNvSpPr>
            <a:spLocks noGrp="1"/>
          </p:cNvSpPr>
          <p:nvPr>
            <p:ph type="sldNum" sz="quarter" idx="12"/>
          </p:nvPr>
        </p:nvSpPr>
        <p:spPr/>
        <p:txBody>
          <a:bodyPr/>
          <a:lstStyle/>
          <a:p>
            <a:fld id="{BDDD3612-301A-4594-8E5B-463EA767C929}" type="slidenum">
              <a:rPr lang="hr-HR" smtClean="0"/>
              <a:t>‹#›</a:t>
            </a:fld>
            <a:endParaRPr lang="hr-HR"/>
          </a:p>
        </p:txBody>
      </p:sp>
    </p:spTree>
    <p:extLst>
      <p:ext uri="{BB962C8B-B14F-4D97-AF65-F5344CB8AC3E}">
        <p14:creationId xmlns:p14="http://schemas.microsoft.com/office/powerpoint/2010/main" val="268062987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A996FC-A728-421D-B99E-9BCB1AEF3B2F}"/>
              </a:ext>
            </a:extLst>
          </p:cNvPr>
          <p:cNvSpPr>
            <a:spLocks noGrp="1"/>
          </p:cNvSpPr>
          <p:nvPr>
            <p:ph type="title"/>
          </p:nvPr>
        </p:nvSpPr>
        <p:spPr/>
        <p:txBody>
          <a:bodyPr/>
          <a:lstStyle/>
          <a:p>
            <a:r>
              <a:rPr lang="en-US"/>
              <a:t>Click to edit Master title style</a:t>
            </a:r>
            <a:endParaRPr lang="hr-HR"/>
          </a:p>
        </p:txBody>
      </p:sp>
      <p:sp>
        <p:nvSpPr>
          <p:cNvPr id="3" name="Date Placeholder 2">
            <a:extLst>
              <a:ext uri="{FF2B5EF4-FFF2-40B4-BE49-F238E27FC236}">
                <a16:creationId xmlns:a16="http://schemas.microsoft.com/office/drawing/2014/main" id="{415DDCFC-AB27-4230-93F2-5051930DB0BC}"/>
              </a:ext>
            </a:extLst>
          </p:cNvPr>
          <p:cNvSpPr>
            <a:spLocks noGrp="1"/>
          </p:cNvSpPr>
          <p:nvPr>
            <p:ph type="dt" sz="half" idx="10"/>
          </p:nvPr>
        </p:nvSpPr>
        <p:spPr/>
        <p:txBody>
          <a:bodyPr/>
          <a:lstStyle/>
          <a:p>
            <a:fld id="{541760C7-AE89-4FED-A822-BBD38D3D33DD}" type="datetimeFigureOut">
              <a:rPr lang="hr-HR" smtClean="0"/>
              <a:t>6.12.2022.</a:t>
            </a:fld>
            <a:endParaRPr lang="hr-HR"/>
          </a:p>
        </p:txBody>
      </p:sp>
      <p:sp>
        <p:nvSpPr>
          <p:cNvPr id="4" name="Footer Placeholder 3">
            <a:extLst>
              <a:ext uri="{FF2B5EF4-FFF2-40B4-BE49-F238E27FC236}">
                <a16:creationId xmlns:a16="http://schemas.microsoft.com/office/drawing/2014/main" id="{01AD3D6A-5DE7-457C-B113-14D07584DC01}"/>
              </a:ext>
            </a:extLst>
          </p:cNvPr>
          <p:cNvSpPr>
            <a:spLocks noGrp="1"/>
          </p:cNvSpPr>
          <p:nvPr>
            <p:ph type="ftr" sz="quarter" idx="11"/>
          </p:nvPr>
        </p:nvSpPr>
        <p:spPr/>
        <p:txBody>
          <a:bodyPr/>
          <a:lstStyle/>
          <a:p>
            <a:endParaRPr lang="hr-HR"/>
          </a:p>
        </p:txBody>
      </p:sp>
      <p:sp>
        <p:nvSpPr>
          <p:cNvPr id="5" name="Slide Number Placeholder 4">
            <a:extLst>
              <a:ext uri="{FF2B5EF4-FFF2-40B4-BE49-F238E27FC236}">
                <a16:creationId xmlns:a16="http://schemas.microsoft.com/office/drawing/2014/main" id="{0ED9A619-ED37-4F51-B7ED-B118A49CF72D}"/>
              </a:ext>
            </a:extLst>
          </p:cNvPr>
          <p:cNvSpPr>
            <a:spLocks noGrp="1"/>
          </p:cNvSpPr>
          <p:nvPr>
            <p:ph type="sldNum" sz="quarter" idx="12"/>
          </p:nvPr>
        </p:nvSpPr>
        <p:spPr/>
        <p:txBody>
          <a:bodyPr/>
          <a:lstStyle/>
          <a:p>
            <a:fld id="{BDDD3612-301A-4594-8E5B-463EA767C929}" type="slidenum">
              <a:rPr lang="hr-HR" smtClean="0"/>
              <a:t>‹#›</a:t>
            </a:fld>
            <a:endParaRPr lang="hr-HR"/>
          </a:p>
        </p:txBody>
      </p:sp>
    </p:spTree>
    <p:extLst>
      <p:ext uri="{BB962C8B-B14F-4D97-AF65-F5344CB8AC3E}">
        <p14:creationId xmlns:p14="http://schemas.microsoft.com/office/powerpoint/2010/main" val="114867282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F0DECE2-3D45-4C73-90F1-E83572051606}"/>
              </a:ext>
            </a:extLst>
          </p:cNvPr>
          <p:cNvSpPr>
            <a:spLocks noGrp="1"/>
          </p:cNvSpPr>
          <p:nvPr>
            <p:ph type="dt" sz="half" idx="10"/>
          </p:nvPr>
        </p:nvSpPr>
        <p:spPr/>
        <p:txBody>
          <a:bodyPr/>
          <a:lstStyle/>
          <a:p>
            <a:fld id="{541760C7-AE89-4FED-A822-BBD38D3D33DD}" type="datetimeFigureOut">
              <a:rPr lang="hr-HR" smtClean="0"/>
              <a:t>6.12.2022.</a:t>
            </a:fld>
            <a:endParaRPr lang="hr-HR"/>
          </a:p>
        </p:txBody>
      </p:sp>
      <p:sp>
        <p:nvSpPr>
          <p:cNvPr id="3" name="Footer Placeholder 2">
            <a:extLst>
              <a:ext uri="{FF2B5EF4-FFF2-40B4-BE49-F238E27FC236}">
                <a16:creationId xmlns:a16="http://schemas.microsoft.com/office/drawing/2014/main" id="{27FFFB4D-4C67-426A-84F8-309F2CCCED12}"/>
              </a:ext>
            </a:extLst>
          </p:cNvPr>
          <p:cNvSpPr>
            <a:spLocks noGrp="1"/>
          </p:cNvSpPr>
          <p:nvPr>
            <p:ph type="ftr" sz="quarter" idx="11"/>
          </p:nvPr>
        </p:nvSpPr>
        <p:spPr/>
        <p:txBody>
          <a:bodyPr/>
          <a:lstStyle/>
          <a:p>
            <a:endParaRPr lang="hr-HR"/>
          </a:p>
        </p:txBody>
      </p:sp>
      <p:sp>
        <p:nvSpPr>
          <p:cNvPr id="4" name="Slide Number Placeholder 3">
            <a:extLst>
              <a:ext uri="{FF2B5EF4-FFF2-40B4-BE49-F238E27FC236}">
                <a16:creationId xmlns:a16="http://schemas.microsoft.com/office/drawing/2014/main" id="{772C8EE4-37EC-446D-929F-553B05A3A7CF}"/>
              </a:ext>
            </a:extLst>
          </p:cNvPr>
          <p:cNvSpPr>
            <a:spLocks noGrp="1"/>
          </p:cNvSpPr>
          <p:nvPr>
            <p:ph type="sldNum" sz="quarter" idx="12"/>
          </p:nvPr>
        </p:nvSpPr>
        <p:spPr/>
        <p:txBody>
          <a:bodyPr/>
          <a:lstStyle/>
          <a:p>
            <a:fld id="{BDDD3612-301A-4594-8E5B-463EA767C929}" type="slidenum">
              <a:rPr lang="hr-HR" smtClean="0"/>
              <a:t>‹#›</a:t>
            </a:fld>
            <a:endParaRPr lang="hr-HR"/>
          </a:p>
        </p:txBody>
      </p:sp>
    </p:spTree>
    <p:extLst>
      <p:ext uri="{BB962C8B-B14F-4D97-AF65-F5344CB8AC3E}">
        <p14:creationId xmlns:p14="http://schemas.microsoft.com/office/powerpoint/2010/main" val="371444032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C9727E-A172-4805-B05B-9553674EF43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hr-HR"/>
          </a:p>
        </p:txBody>
      </p:sp>
      <p:sp>
        <p:nvSpPr>
          <p:cNvPr id="3" name="Content Placeholder 2">
            <a:extLst>
              <a:ext uri="{FF2B5EF4-FFF2-40B4-BE49-F238E27FC236}">
                <a16:creationId xmlns:a16="http://schemas.microsoft.com/office/drawing/2014/main" id="{93B5229F-9D11-474B-8224-FA7468DB804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hr-HR"/>
          </a:p>
        </p:txBody>
      </p:sp>
      <p:sp>
        <p:nvSpPr>
          <p:cNvPr id="4" name="Text Placeholder 3">
            <a:extLst>
              <a:ext uri="{FF2B5EF4-FFF2-40B4-BE49-F238E27FC236}">
                <a16:creationId xmlns:a16="http://schemas.microsoft.com/office/drawing/2014/main" id="{5DAD88FA-19A3-4606-9411-05E22B05B29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818A0F3-771B-49F6-BBCC-9E3139B07E6B}"/>
              </a:ext>
            </a:extLst>
          </p:cNvPr>
          <p:cNvSpPr>
            <a:spLocks noGrp="1"/>
          </p:cNvSpPr>
          <p:nvPr>
            <p:ph type="dt" sz="half" idx="10"/>
          </p:nvPr>
        </p:nvSpPr>
        <p:spPr/>
        <p:txBody>
          <a:bodyPr/>
          <a:lstStyle/>
          <a:p>
            <a:fld id="{541760C7-AE89-4FED-A822-BBD38D3D33DD}" type="datetimeFigureOut">
              <a:rPr lang="hr-HR" smtClean="0"/>
              <a:t>6.12.2022.</a:t>
            </a:fld>
            <a:endParaRPr lang="hr-HR"/>
          </a:p>
        </p:txBody>
      </p:sp>
      <p:sp>
        <p:nvSpPr>
          <p:cNvPr id="6" name="Footer Placeholder 5">
            <a:extLst>
              <a:ext uri="{FF2B5EF4-FFF2-40B4-BE49-F238E27FC236}">
                <a16:creationId xmlns:a16="http://schemas.microsoft.com/office/drawing/2014/main" id="{DD58004B-10B7-41E8-B491-31798141EB5E}"/>
              </a:ext>
            </a:extLst>
          </p:cNvPr>
          <p:cNvSpPr>
            <a:spLocks noGrp="1"/>
          </p:cNvSpPr>
          <p:nvPr>
            <p:ph type="ftr" sz="quarter" idx="11"/>
          </p:nvPr>
        </p:nvSpPr>
        <p:spPr/>
        <p:txBody>
          <a:bodyPr/>
          <a:lstStyle/>
          <a:p>
            <a:endParaRPr lang="hr-HR"/>
          </a:p>
        </p:txBody>
      </p:sp>
      <p:sp>
        <p:nvSpPr>
          <p:cNvPr id="7" name="Slide Number Placeholder 6">
            <a:extLst>
              <a:ext uri="{FF2B5EF4-FFF2-40B4-BE49-F238E27FC236}">
                <a16:creationId xmlns:a16="http://schemas.microsoft.com/office/drawing/2014/main" id="{E792CF6A-22CF-4B63-AC2D-A32BE334DC65}"/>
              </a:ext>
            </a:extLst>
          </p:cNvPr>
          <p:cNvSpPr>
            <a:spLocks noGrp="1"/>
          </p:cNvSpPr>
          <p:nvPr>
            <p:ph type="sldNum" sz="quarter" idx="12"/>
          </p:nvPr>
        </p:nvSpPr>
        <p:spPr/>
        <p:txBody>
          <a:bodyPr/>
          <a:lstStyle/>
          <a:p>
            <a:fld id="{BDDD3612-301A-4594-8E5B-463EA767C929}" type="slidenum">
              <a:rPr lang="hr-HR" smtClean="0"/>
              <a:t>‹#›</a:t>
            </a:fld>
            <a:endParaRPr lang="hr-HR"/>
          </a:p>
        </p:txBody>
      </p:sp>
    </p:spTree>
    <p:extLst>
      <p:ext uri="{BB962C8B-B14F-4D97-AF65-F5344CB8AC3E}">
        <p14:creationId xmlns:p14="http://schemas.microsoft.com/office/powerpoint/2010/main" val="331712358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C28E07-F57C-4E56-9B95-116FD1D71DD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hr-HR"/>
          </a:p>
        </p:txBody>
      </p:sp>
      <p:sp>
        <p:nvSpPr>
          <p:cNvPr id="3" name="Picture Placeholder 2">
            <a:extLst>
              <a:ext uri="{FF2B5EF4-FFF2-40B4-BE49-F238E27FC236}">
                <a16:creationId xmlns:a16="http://schemas.microsoft.com/office/drawing/2014/main" id="{FE402034-BCBC-45A4-ADA2-428E60B34BF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hr-HR"/>
          </a:p>
        </p:txBody>
      </p:sp>
      <p:sp>
        <p:nvSpPr>
          <p:cNvPr id="4" name="Text Placeholder 3">
            <a:extLst>
              <a:ext uri="{FF2B5EF4-FFF2-40B4-BE49-F238E27FC236}">
                <a16:creationId xmlns:a16="http://schemas.microsoft.com/office/drawing/2014/main" id="{8DC719DA-68C9-42A6-8083-9C43A9D7139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7F8A888-D58C-428A-9ECC-26D9A4606F75}"/>
              </a:ext>
            </a:extLst>
          </p:cNvPr>
          <p:cNvSpPr>
            <a:spLocks noGrp="1"/>
          </p:cNvSpPr>
          <p:nvPr>
            <p:ph type="dt" sz="half" idx="10"/>
          </p:nvPr>
        </p:nvSpPr>
        <p:spPr/>
        <p:txBody>
          <a:bodyPr/>
          <a:lstStyle/>
          <a:p>
            <a:fld id="{541760C7-AE89-4FED-A822-BBD38D3D33DD}" type="datetimeFigureOut">
              <a:rPr lang="hr-HR" smtClean="0"/>
              <a:t>6.12.2022.</a:t>
            </a:fld>
            <a:endParaRPr lang="hr-HR"/>
          </a:p>
        </p:txBody>
      </p:sp>
      <p:sp>
        <p:nvSpPr>
          <p:cNvPr id="6" name="Footer Placeholder 5">
            <a:extLst>
              <a:ext uri="{FF2B5EF4-FFF2-40B4-BE49-F238E27FC236}">
                <a16:creationId xmlns:a16="http://schemas.microsoft.com/office/drawing/2014/main" id="{D18D55E6-6A85-45A4-8051-E14B0D6B65AC}"/>
              </a:ext>
            </a:extLst>
          </p:cNvPr>
          <p:cNvSpPr>
            <a:spLocks noGrp="1"/>
          </p:cNvSpPr>
          <p:nvPr>
            <p:ph type="ftr" sz="quarter" idx="11"/>
          </p:nvPr>
        </p:nvSpPr>
        <p:spPr/>
        <p:txBody>
          <a:bodyPr/>
          <a:lstStyle/>
          <a:p>
            <a:endParaRPr lang="hr-HR"/>
          </a:p>
        </p:txBody>
      </p:sp>
      <p:sp>
        <p:nvSpPr>
          <p:cNvPr id="7" name="Slide Number Placeholder 6">
            <a:extLst>
              <a:ext uri="{FF2B5EF4-FFF2-40B4-BE49-F238E27FC236}">
                <a16:creationId xmlns:a16="http://schemas.microsoft.com/office/drawing/2014/main" id="{8E8ED4EC-72C7-4CE8-9EF6-0DE46A7EDD2F}"/>
              </a:ext>
            </a:extLst>
          </p:cNvPr>
          <p:cNvSpPr>
            <a:spLocks noGrp="1"/>
          </p:cNvSpPr>
          <p:nvPr>
            <p:ph type="sldNum" sz="quarter" idx="12"/>
          </p:nvPr>
        </p:nvSpPr>
        <p:spPr/>
        <p:txBody>
          <a:bodyPr/>
          <a:lstStyle/>
          <a:p>
            <a:fld id="{BDDD3612-301A-4594-8E5B-463EA767C929}" type="slidenum">
              <a:rPr lang="hr-HR" smtClean="0"/>
              <a:t>‹#›</a:t>
            </a:fld>
            <a:endParaRPr lang="hr-HR"/>
          </a:p>
        </p:txBody>
      </p:sp>
    </p:spTree>
    <p:extLst>
      <p:ext uri="{BB962C8B-B14F-4D97-AF65-F5344CB8AC3E}">
        <p14:creationId xmlns:p14="http://schemas.microsoft.com/office/powerpoint/2010/main" val="29703742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470AA2-6238-4291-8D15-5DF09ED828DC}"/>
              </a:ext>
            </a:extLst>
          </p:cNvPr>
          <p:cNvSpPr>
            <a:spLocks noGrp="1"/>
          </p:cNvSpPr>
          <p:nvPr>
            <p:ph type="title"/>
          </p:nvPr>
        </p:nvSpPr>
        <p:spPr/>
        <p:txBody>
          <a:bodyPr/>
          <a:lstStyle/>
          <a:p>
            <a:r>
              <a:rPr lang="en-US"/>
              <a:t>Click to edit Master title style</a:t>
            </a:r>
            <a:endParaRPr lang="hr-HR"/>
          </a:p>
        </p:txBody>
      </p:sp>
      <p:sp>
        <p:nvSpPr>
          <p:cNvPr id="3" name="Vertical Text Placeholder 2">
            <a:extLst>
              <a:ext uri="{FF2B5EF4-FFF2-40B4-BE49-F238E27FC236}">
                <a16:creationId xmlns:a16="http://schemas.microsoft.com/office/drawing/2014/main" id="{A7CCE358-29C6-411A-905C-632A36E1819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hr-HR"/>
          </a:p>
        </p:txBody>
      </p:sp>
      <p:sp>
        <p:nvSpPr>
          <p:cNvPr id="4" name="Date Placeholder 3">
            <a:extLst>
              <a:ext uri="{FF2B5EF4-FFF2-40B4-BE49-F238E27FC236}">
                <a16:creationId xmlns:a16="http://schemas.microsoft.com/office/drawing/2014/main" id="{B3212585-2A3C-47A9-B7CA-A09F20842C42}"/>
              </a:ext>
            </a:extLst>
          </p:cNvPr>
          <p:cNvSpPr>
            <a:spLocks noGrp="1"/>
          </p:cNvSpPr>
          <p:nvPr>
            <p:ph type="dt" sz="half" idx="10"/>
          </p:nvPr>
        </p:nvSpPr>
        <p:spPr/>
        <p:txBody>
          <a:bodyPr/>
          <a:lstStyle/>
          <a:p>
            <a:fld id="{541760C7-AE89-4FED-A822-BBD38D3D33DD}" type="datetimeFigureOut">
              <a:rPr lang="hr-HR" smtClean="0"/>
              <a:t>6.12.2022.</a:t>
            </a:fld>
            <a:endParaRPr lang="hr-HR"/>
          </a:p>
        </p:txBody>
      </p:sp>
      <p:sp>
        <p:nvSpPr>
          <p:cNvPr id="5" name="Footer Placeholder 4">
            <a:extLst>
              <a:ext uri="{FF2B5EF4-FFF2-40B4-BE49-F238E27FC236}">
                <a16:creationId xmlns:a16="http://schemas.microsoft.com/office/drawing/2014/main" id="{46939537-2591-4C96-B975-3238AA782F75}"/>
              </a:ext>
            </a:extLst>
          </p:cNvPr>
          <p:cNvSpPr>
            <a:spLocks noGrp="1"/>
          </p:cNvSpPr>
          <p:nvPr>
            <p:ph type="ftr" sz="quarter" idx="11"/>
          </p:nvPr>
        </p:nvSpPr>
        <p:spPr/>
        <p:txBody>
          <a:bodyPr/>
          <a:lstStyle/>
          <a:p>
            <a:endParaRPr lang="hr-HR"/>
          </a:p>
        </p:txBody>
      </p:sp>
      <p:sp>
        <p:nvSpPr>
          <p:cNvPr id="6" name="Slide Number Placeholder 5">
            <a:extLst>
              <a:ext uri="{FF2B5EF4-FFF2-40B4-BE49-F238E27FC236}">
                <a16:creationId xmlns:a16="http://schemas.microsoft.com/office/drawing/2014/main" id="{9941AE5D-A123-4D2A-8B05-89D0D5DBD7D6}"/>
              </a:ext>
            </a:extLst>
          </p:cNvPr>
          <p:cNvSpPr>
            <a:spLocks noGrp="1"/>
          </p:cNvSpPr>
          <p:nvPr>
            <p:ph type="sldNum" sz="quarter" idx="12"/>
          </p:nvPr>
        </p:nvSpPr>
        <p:spPr/>
        <p:txBody>
          <a:bodyPr/>
          <a:lstStyle/>
          <a:p>
            <a:fld id="{BDDD3612-301A-4594-8E5B-463EA767C929}" type="slidenum">
              <a:rPr lang="hr-HR" smtClean="0"/>
              <a:t>‹#›</a:t>
            </a:fld>
            <a:endParaRPr lang="hr-HR"/>
          </a:p>
        </p:txBody>
      </p:sp>
    </p:spTree>
    <p:extLst>
      <p:ext uri="{BB962C8B-B14F-4D97-AF65-F5344CB8AC3E}">
        <p14:creationId xmlns:p14="http://schemas.microsoft.com/office/powerpoint/2010/main" val="278299070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1AACC49-E020-4216-B4A3-F51090F6125B}"/>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hr-HR"/>
          </a:p>
        </p:txBody>
      </p:sp>
      <p:sp>
        <p:nvSpPr>
          <p:cNvPr id="3" name="Vertical Text Placeholder 2">
            <a:extLst>
              <a:ext uri="{FF2B5EF4-FFF2-40B4-BE49-F238E27FC236}">
                <a16:creationId xmlns:a16="http://schemas.microsoft.com/office/drawing/2014/main" id="{C344A042-3FBC-465D-BEED-FA7E45219FD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hr-HR"/>
          </a:p>
        </p:txBody>
      </p:sp>
      <p:sp>
        <p:nvSpPr>
          <p:cNvPr id="4" name="Date Placeholder 3">
            <a:extLst>
              <a:ext uri="{FF2B5EF4-FFF2-40B4-BE49-F238E27FC236}">
                <a16:creationId xmlns:a16="http://schemas.microsoft.com/office/drawing/2014/main" id="{B5BB44E4-7EBF-4889-AB70-700928D90EB7}"/>
              </a:ext>
            </a:extLst>
          </p:cNvPr>
          <p:cNvSpPr>
            <a:spLocks noGrp="1"/>
          </p:cNvSpPr>
          <p:nvPr>
            <p:ph type="dt" sz="half" idx="10"/>
          </p:nvPr>
        </p:nvSpPr>
        <p:spPr/>
        <p:txBody>
          <a:bodyPr/>
          <a:lstStyle/>
          <a:p>
            <a:fld id="{541760C7-AE89-4FED-A822-BBD38D3D33DD}" type="datetimeFigureOut">
              <a:rPr lang="hr-HR" smtClean="0"/>
              <a:t>6.12.2022.</a:t>
            </a:fld>
            <a:endParaRPr lang="hr-HR"/>
          </a:p>
        </p:txBody>
      </p:sp>
      <p:sp>
        <p:nvSpPr>
          <p:cNvPr id="5" name="Footer Placeholder 4">
            <a:extLst>
              <a:ext uri="{FF2B5EF4-FFF2-40B4-BE49-F238E27FC236}">
                <a16:creationId xmlns:a16="http://schemas.microsoft.com/office/drawing/2014/main" id="{0E7C924C-5005-4028-8D1C-1205AAB2BF0E}"/>
              </a:ext>
            </a:extLst>
          </p:cNvPr>
          <p:cNvSpPr>
            <a:spLocks noGrp="1"/>
          </p:cNvSpPr>
          <p:nvPr>
            <p:ph type="ftr" sz="quarter" idx="11"/>
          </p:nvPr>
        </p:nvSpPr>
        <p:spPr/>
        <p:txBody>
          <a:bodyPr/>
          <a:lstStyle/>
          <a:p>
            <a:endParaRPr lang="hr-HR"/>
          </a:p>
        </p:txBody>
      </p:sp>
      <p:sp>
        <p:nvSpPr>
          <p:cNvPr id="6" name="Slide Number Placeholder 5">
            <a:extLst>
              <a:ext uri="{FF2B5EF4-FFF2-40B4-BE49-F238E27FC236}">
                <a16:creationId xmlns:a16="http://schemas.microsoft.com/office/drawing/2014/main" id="{8899E095-748C-4287-93D6-02413D3151DD}"/>
              </a:ext>
            </a:extLst>
          </p:cNvPr>
          <p:cNvSpPr>
            <a:spLocks noGrp="1"/>
          </p:cNvSpPr>
          <p:nvPr>
            <p:ph type="sldNum" sz="quarter" idx="12"/>
          </p:nvPr>
        </p:nvSpPr>
        <p:spPr/>
        <p:txBody>
          <a:bodyPr/>
          <a:lstStyle/>
          <a:p>
            <a:fld id="{BDDD3612-301A-4594-8E5B-463EA767C929}" type="slidenum">
              <a:rPr lang="hr-HR" smtClean="0"/>
              <a:t>‹#›</a:t>
            </a:fld>
            <a:endParaRPr lang="hr-HR"/>
          </a:p>
        </p:txBody>
      </p:sp>
    </p:spTree>
    <p:extLst>
      <p:ext uri="{BB962C8B-B14F-4D97-AF65-F5344CB8AC3E}">
        <p14:creationId xmlns:p14="http://schemas.microsoft.com/office/powerpoint/2010/main" val="920731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Título y objetos">
    <p:spTree>
      <p:nvGrpSpPr>
        <p:cNvPr id="1" name=""/>
        <p:cNvGrpSpPr/>
        <p:nvPr/>
      </p:nvGrpSpPr>
      <p:grpSpPr>
        <a:xfrm>
          <a:off x="0" y="0"/>
          <a:ext cx="0" cy="0"/>
          <a:chOff x="0" y="0"/>
          <a:chExt cx="0" cy="0"/>
        </a:xfrm>
      </p:grpSpPr>
      <p:sp>
        <p:nvSpPr>
          <p:cNvPr id="7" name="Marcador de número de diapositiva 5">
            <a:extLst>
              <a:ext uri="{FF2B5EF4-FFF2-40B4-BE49-F238E27FC236}">
                <a16:creationId xmlns:a16="http://schemas.microsoft.com/office/drawing/2014/main" id="{D69D2993-FC8C-A54F-ADA0-8B6496E8EEA8}"/>
              </a:ext>
            </a:extLst>
          </p:cNvPr>
          <p:cNvSpPr>
            <a:spLocks noGrp="1"/>
          </p:cNvSpPr>
          <p:nvPr>
            <p:ph type="sldNum" sz="quarter" idx="12"/>
          </p:nvPr>
        </p:nvSpPr>
        <p:spPr>
          <a:xfrm>
            <a:off x="10827657" y="70609"/>
            <a:ext cx="1135744" cy="792617"/>
          </a:xfrm>
        </p:spPr>
        <p:txBody>
          <a:bodyPr/>
          <a:lstStyle>
            <a:lvl1pPr>
              <a:defRPr sz="2000" b="1">
                <a:solidFill>
                  <a:srgbClr val="104B6B"/>
                </a:solidFill>
                <a:latin typeface="Montserrat" pitchFamily="2" charset="77"/>
                <a:cs typeface="Arial" panose="020B0604020202020204" pitchFamily="34" charset="0"/>
              </a:defRPr>
            </a:lvl1pPr>
          </a:lstStyle>
          <a:p>
            <a:fld id="{E3E75784-4F64-F642-9E4D-6F3D4B78B493}" type="slidenum">
              <a:rPr lang="es-ES" smtClean="0"/>
              <a:pPr/>
              <a:t>‹#›</a:t>
            </a:fld>
            <a:endParaRPr lang="es-ES"/>
          </a:p>
        </p:txBody>
      </p:sp>
      <p:pic>
        <p:nvPicPr>
          <p:cNvPr id="2" name="Picture 1" descr="Shape, background pattern&#10;&#10;Description automatically generated">
            <a:extLst>
              <a:ext uri="{FF2B5EF4-FFF2-40B4-BE49-F238E27FC236}">
                <a16:creationId xmlns:a16="http://schemas.microsoft.com/office/drawing/2014/main" id="{7CFA2767-34A5-A387-6313-CDEB97550BC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 name="Título 1">
            <a:extLst>
              <a:ext uri="{FF2B5EF4-FFF2-40B4-BE49-F238E27FC236}">
                <a16:creationId xmlns:a16="http://schemas.microsoft.com/office/drawing/2014/main" id="{087CED93-D350-1C4F-2362-76906504A7EE}"/>
              </a:ext>
            </a:extLst>
          </p:cNvPr>
          <p:cNvSpPr>
            <a:spLocks noGrp="1"/>
          </p:cNvSpPr>
          <p:nvPr>
            <p:ph type="title" hasCustomPrompt="1"/>
          </p:nvPr>
        </p:nvSpPr>
        <p:spPr>
          <a:xfrm>
            <a:off x="932793" y="863226"/>
            <a:ext cx="9626601" cy="779463"/>
          </a:xfrm>
          <a:prstGeom prst="rect">
            <a:avLst/>
          </a:prstGeom>
        </p:spPr>
        <p:txBody>
          <a:bodyPr/>
          <a:lstStyle>
            <a:lvl1pPr>
              <a:defRPr b="1">
                <a:solidFill>
                  <a:srgbClr val="104B6B"/>
                </a:solidFill>
                <a:latin typeface="Montserrat" pitchFamily="2" charset="77"/>
                <a:cs typeface="Arial" panose="020B0604020202020204" pitchFamily="34" charset="0"/>
              </a:defRPr>
            </a:lvl1pPr>
          </a:lstStyle>
          <a:p>
            <a:r>
              <a:rPr lang="es-ES" err="1"/>
              <a:t>Heading</a:t>
            </a:r>
            <a:endParaRPr lang="es-ES"/>
          </a:p>
        </p:txBody>
      </p:sp>
      <p:sp>
        <p:nvSpPr>
          <p:cNvPr id="6" name="Marcador de texto 4">
            <a:extLst>
              <a:ext uri="{FF2B5EF4-FFF2-40B4-BE49-F238E27FC236}">
                <a16:creationId xmlns:a16="http://schemas.microsoft.com/office/drawing/2014/main" id="{7E314F13-D418-04AA-0C91-03F1599E13AF}"/>
              </a:ext>
            </a:extLst>
          </p:cNvPr>
          <p:cNvSpPr>
            <a:spLocks noGrp="1"/>
          </p:cNvSpPr>
          <p:nvPr>
            <p:ph type="body" sz="quarter" idx="13" hasCustomPrompt="1"/>
          </p:nvPr>
        </p:nvSpPr>
        <p:spPr>
          <a:xfrm>
            <a:off x="932793" y="2326903"/>
            <a:ext cx="4749800" cy="3076574"/>
          </a:xfrm>
          <a:prstGeom prst="rect">
            <a:avLst/>
          </a:prstGeom>
        </p:spPr>
        <p:txBody>
          <a:bodyPr>
            <a:normAutofit/>
          </a:bodyPr>
          <a:lstStyle>
            <a:lvl1pPr marL="0" indent="0">
              <a:buNone/>
              <a:defRPr sz="3200">
                <a:latin typeface="Montserrat" pitchFamily="2" charset="77"/>
                <a:cs typeface="Arial" panose="020B0604020202020204" pitchFamily="34" charset="0"/>
              </a:defRPr>
            </a:lvl1pPr>
          </a:lstStyle>
          <a:p>
            <a:r>
              <a:rPr lang="es-ES" err="1"/>
              <a:t>Your</a:t>
            </a:r>
            <a:r>
              <a:rPr lang="es-ES"/>
              <a:t> </a:t>
            </a:r>
            <a:r>
              <a:rPr lang="es-ES" err="1"/>
              <a:t>text</a:t>
            </a:r>
            <a:r>
              <a:rPr lang="es-ES"/>
              <a:t> </a:t>
            </a:r>
            <a:r>
              <a:rPr lang="es-ES" err="1"/>
              <a:t>here</a:t>
            </a:r>
            <a:endParaRPr lang="es-ES"/>
          </a:p>
        </p:txBody>
      </p:sp>
      <p:sp>
        <p:nvSpPr>
          <p:cNvPr id="8" name="Título 1">
            <a:extLst>
              <a:ext uri="{FF2B5EF4-FFF2-40B4-BE49-F238E27FC236}">
                <a16:creationId xmlns:a16="http://schemas.microsoft.com/office/drawing/2014/main" id="{13A70BDE-FEBD-129F-2C2D-B8858921B502}"/>
              </a:ext>
            </a:extLst>
          </p:cNvPr>
          <p:cNvSpPr txBox="1">
            <a:spLocks/>
          </p:cNvSpPr>
          <p:nvPr userDrawn="1"/>
        </p:nvSpPr>
        <p:spPr>
          <a:xfrm>
            <a:off x="932793" y="1642690"/>
            <a:ext cx="9626601" cy="68421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b="1" kern="1200">
                <a:solidFill>
                  <a:srgbClr val="104B6B"/>
                </a:solidFill>
                <a:latin typeface="Arial" panose="020B0604020202020204" pitchFamily="34" charset="0"/>
                <a:ea typeface="+mj-ea"/>
                <a:cs typeface="Arial" panose="020B0604020202020204" pitchFamily="34" charset="0"/>
              </a:defRPr>
            </a:lvl1pPr>
          </a:lstStyle>
          <a:p>
            <a:r>
              <a:rPr lang="es-ES" sz="3600" b="0">
                <a:latin typeface="Montserrat" pitchFamily="2" charset="77"/>
                <a:cs typeface="Arial" panose="020B0604020202020204" pitchFamily="34" charset="0"/>
              </a:rPr>
              <a:t>Sub-</a:t>
            </a:r>
            <a:r>
              <a:rPr lang="es-ES" sz="3600" b="0" err="1">
                <a:latin typeface="Montserrat" pitchFamily="2" charset="77"/>
                <a:cs typeface="Arial" panose="020B0604020202020204" pitchFamily="34" charset="0"/>
              </a:rPr>
              <a:t>Heading</a:t>
            </a:r>
            <a:endParaRPr lang="es-ES" sz="3600" b="0">
              <a:latin typeface="Montserrat" pitchFamily="2" charset="77"/>
              <a:cs typeface="Arial" panose="020B0604020202020204" pitchFamily="34" charset="0"/>
            </a:endParaRPr>
          </a:p>
        </p:txBody>
      </p:sp>
      <p:sp>
        <p:nvSpPr>
          <p:cNvPr id="9" name="Marcador de posición de imagen 3">
            <a:extLst>
              <a:ext uri="{FF2B5EF4-FFF2-40B4-BE49-F238E27FC236}">
                <a16:creationId xmlns:a16="http://schemas.microsoft.com/office/drawing/2014/main" id="{2AC83A7D-B88D-3B9A-7C60-85832B406AD4}"/>
              </a:ext>
            </a:extLst>
          </p:cNvPr>
          <p:cNvSpPr>
            <a:spLocks noGrp="1"/>
          </p:cNvSpPr>
          <p:nvPr>
            <p:ph type="pic" sz="quarter" idx="14" hasCustomPrompt="1"/>
          </p:nvPr>
        </p:nvSpPr>
        <p:spPr>
          <a:xfrm>
            <a:off x="5885793" y="2326901"/>
            <a:ext cx="5472113" cy="3076575"/>
          </a:xfrm>
          <a:prstGeom prst="rect">
            <a:avLst/>
          </a:prstGeom>
        </p:spPr>
        <p:txBody>
          <a:bodyPr/>
          <a:lstStyle>
            <a:lvl1pPr>
              <a:defRPr>
                <a:latin typeface="Montserrat" pitchFamily="2" charset="77"/>
                <a:cs typeface="Arial" panose="020B0604020202020204" pitchFamily="34" charset="0"/>
              </a:defRPr>
            </a:lvl1pPr>
          </a:lstStyle>
          <a:p>
            <a:r>
              <a:rPr lang="es-ES" err="1"/>
              <a:t>Image</a:t>
            </a:r>
            <a:endParaRPr lang="es-ES"/>
          </a:p>
        </p:txBody>
      </p:sp>
    </p:spTree>
    <p:extLst>
      <p:ext uri="{BB962C8B-B14F-4D97-AF65-F5344CB8AC3E}">
        <p14:creationId xmlns:p14="http://schemas.microsoft.com/office/powerpoint/2010/main" val="268516239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A44C434C-DFF6-4ECF-8005-752A919DFF90}" type="datetime1">
              <a:rPr lang="hr-HR" smtClean="0">
                <a:solidFill>
                  <a:prstClr val="black">
                    <a:tint val="75000"/>
                  </a:prstClr>
                </a:solidFill>
              </a:rPr>
              <a:pPr/>
              <a:t>6.12.2022.</a:t>
            </a:fld>
            <a:endParaRPr lang="hr-HR">
              <a:solidFill>
                <a:prstClr val="black">
                  <a:tint val="75000"/>
                </a:prstClr>
              </a:solidFill>
            </a:endParaRPr>
          </a:p>
        </p:txBody>
      </p:sp>
      <p:sp>
        <p:nvSpPr>
          <p:cNvPr id="5" name="Footer Placeholder 4"/>
          <p:cNvSpPr>
            <a:spLocks noGrp="1"/>
          </p:cNvSpPr>
          <p:nvPr>
            <p:ph type="ftr" sz="quarter" idx="11"/>
          </p:nvPr>
        </p:nvSpPr>
        <p:spPr/>
        <p:txBody>
          <a:bodyPr/>
          <a:lstStyle/>
          <a:p>
            <a:endParaRPr lang="hr-HR">
              <a:solidFill>
                <a:prstClr val="black">
                  <a:tint val="75000"/>
                </a:prstClr>
              </a:solidFill>
            </a:endParaRPr>
          </a:p>
        </p:txBody>
      </p:sp>
      <p:sp>
        <p:nvSpPr>
          <p:cNvPr id="6" name="Slide Number Placeholder 5"/>
          <p:cNvSpPr>
            <a:spLocks noGrp="1"/>
          </p:cNvSpPr>
          <p:nvPr>
            <p:ph type="sldNum" sz="quarter" idx="12"/>
          </p:nvPr>
        </p:nvSpPr>
        <p:spPr/>
        <p:txBody>
          <a:bodyPr/>
          <a:lstStyle/>
          <a:p>
            <a:fld id="{3F46BE2D-D9DD-4D59-B570-8B55B4349CF8}" type="slidenum">
              <a:rPr lang="hr-HR" smtClean="0">
                <a:solidFill>
                  <a:prstClr val="black">
                    <a:tint val="75000"/>
                  </a:prstClr>
                </a:solidFill>
              </a:rPr>
              <a:pPr/>
              <a:t>‹#›</a:t>
            </a:fld>
            <a:endParaRPr lang="hr-HR">
              <a:solidFill>
                <a:prstClr val="black">
                  <a:tint val="75000"/>
                </a:prstClr>
              </a:solidFill>
            </a:endParaRPr>
          </a:p>
        </p:txBody>
      </p:sp>
    </p:spTree>
    <p:extLst>
      <p:ext uri="{BB962C8B-B14F-4D97-AF65-F5344CB8AC3E}">
        <p14:creationId xmlns:p14="http://schemas.microsoft.com/office/powerpoint/2010/main" val="112343181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427B6CB-BED9-4D05-8B04-B46949BDF382}" type="datetime1">
              <a:rPr lang="hr-HR" smtClean="0">
                <a:solidFill>
                  <a:prstClr val="black">
                    <a:tint val="75000"/>
                  </a:prstClr>
                </a:solidFill>
              </a:rPr>
              <a:pPr/>
              <a:t>6.12.2022.</a:t>
            </a:fld>
            <a:endParaRPr lang="hr-HR">
              <a:solidFill>
                <a:prstClr val="black">
                  <a:tint val="75000"/>
                </a:prstClr>
              </a:solidFill>
            </a:endParaRPr>
          </a:p>
        </p:txBody>
      </p:sp>
      <p:sp>
        <p:nvSpPr>
          <p:cNvPr id="5" name="Footer Placeholder 4"/>
          <p:cNvSpPr>
            <a:spLocks noGrp="1"/>
          </p:cNvSpPr>
          <p:nvPr>
            <p:ph type="ftr" sz="quarter" idx="11"/>
          </p:nvPr>
        </p:nvSpPr>
        <p:spPr/>
        <p:txBody>
          <a:bodyPr/>
          <a:lstStyle/>
          <a:p>
            <a:endParaRPr lang="hr-HR">
              <a:solidFill>
                <a:prstClr val="black">
                  <a:tint val="75000"/>
                </a:prstClr>
              </a:solidFill>
            </a:endParaRPr>
          </a:p>
        </p:txBody>
      </p:sp>
      <p:sp>
        <p:nvSpPr>
          <p:cNvPr id="6" name="Slide Number Placeholder 5"/>
          <p:cNvSpPr>
            <a:spLocks noGrp="1"/>
          </p:cNvSpPr>
          <p:nvPr>
            <p:ph type="sldNum" sz="quarter" idx="12"/>
          </p:nvPr>
        </p:nvSpPr>
        <p:spPr/>
        <p:txBody>
          <a:bodyPr/>
          <a:lstStyle/>
          <a:p>
            <a:fld id="{3F46BE2D-D9DD-4D59-B570-8B55B4349CF8}" type="slidenum">
              <a:rPr lang="hr-HR" smtClean="0">
                <a:solidFill>
                  <a:prstClr val="black">
                    <a:tint val="75000"/>
                  </a:prstClr>
                </a:solidFill>
              </a:rPr>
              <a:pPr/>
              <a:t>‹#›</a:t>
            </a:fld>
            <a:endParaRPr lang="hr-HR">
              <a:solidFill>
                <a:prstClr val="black">
                  <a:tint val="75000"/>
                </a:prstClr>
              </a:solidFill>
            </a:endParaRPr>
          </a:p>
        </p:txBody>
      </p:sp>
    </p:spTree>
    <p:extLst>
      <p:ext uri="{BB962C8B-B14F-4D97-AF65-F5344CB8AC3E}">
        <p14:creationId xmlns:p14="http://schemas.microsoft.com/office/powerpoint/2010/main" val="238311372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F1CD532-1A5E-4746-9062-55E850B3DAA0}" type="datetime1">
              <a:rPr lang="hr-HR" smtClean="0">
                <a:solidFill>
                  <a:prstClr val="black">
                    <a:tint val="75000"/>
                  </a:prstClr>
                </a:solidFill>
              </a:rPr>
              <a:pPr/>
              <a:t>6.12.2022.</a:t>
            </a:fld>
            <a:endParaRPr lang="hr-HR">
              <a:solidFill>
                <a:prstClr val="black">
                  <a:tint val="75000"/>
                </a:prstClr>
              </a:solidFill>
            </a:endParaRPr>
          </a:p>
        </p:txBody>
      </p:sp>
      <p:sp>
        <p:nvSpPr>
          <p:cNvPr id="5" name="Footer Placeholder 4"/>
          <p:cNvSpPr>
            <a:spLocks noGrp="1"/>
          </p:cNvSpPr>
          <p:nvPr>
            <p:ph type="ftr" sz="quarter" idx="11"/>
          </p:nvPr>
        </p:nvSpPr>
        <p:spPr/>
        <p:txBody>
          <a:bodyPr/>
          <a:lstStyle/>
          <a:p>
            <a:endParaRPr lang="hr-HR">
              <a:solidFill>
                <a:prstClr val="black">
                  <a:tint val="75000"/>
                </a:prstClr>
              </a:solidFill>
            </a:endParaRPr>
          </a:p>
        </p:txBody>
      </p:sp>
      <p:sp>
        <p:nvSpPr>
          <p:cNvPr id="6" name="Slide Number Placeholder 5"/>
          <p:cNvSpPr>
            <a:spLocks noGrp="1"/>
          </p:cNvSpPr>
          <p:nvPr>
            <p:ph type="sldNum" sz="quarter" idx="12"/>
          </p:nvPr>
        </p:nvSpPr>
        <p:spPr/>
        <p:txBody>
          <a:bodyPr/>
          <a:lstStyle/>
          <a:p>
            <a:fld id="{3F46BE2D-D9DD-4D59-B570-8B55B4349CF8}" type="slidenum">
              <a:rPr lang="hr-HR" smtClean="0">
                <a:solidFill>
                  <a:prstClr val="black">
                    <a:tint val="75000"/>
                  </a:prstClr>
                </a:solidFill>
              </a:rPr>
              <a:pPr/>
              <a:t>‹#›</a:t>
            </a:fld>
            <a:endParaRPr lang="hr-HR">
              <a:solidFill>
                <a:prstClr val="black">
                  <a:tint val="75000"/>
                </a:prstClr>
              </a:solidFill>
            </a:endParaRPr>
          </a:p>
        </p:txBody>
      </p:sp>
    </p:spTree>
    <p:extLst>
      <p:ext uri="{BB962C8B-B14F-4D97-AF65-F5344CB8AC3E}">
        <p14:creationId xmlns:p14="http://schemas.microsoft.com/office/powerpoint/2010/main" val="398543920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856F5E3-3931-4163-BABF-0AA6CE4D632F}" type="datetime1">
              <a:rPr lang="hr-HR" smtClean="0">
                <a:solidFill>
                  <a:prstClr val="black">
                    <a:tint val="75000"/>
                  </a:prstClr>
                </a:solidFill>
              </a:rPr>
              <a:pPr/>
              <a:t>6.12.2022.</a:t>
            </a:fld>
            <a:endParaRPr lang="hr-HR">
              <a:solidFill>
                <a:prstClr val="black">
                  <a:tint val="75000"/>
                </a:prstClr>
              </a:solidFill>
            </a:endParaRPr>
          </a:p>
        </p:txBody>
      </p:sp>
      <p:sp>
        <p:nvSpPr>
          <p:cNvPr id="6" name="Footer Placeholder 5"/>
          <p:cNvSpPr>
            <a:spLocks noGrp="1"/>
          </p:cNvSpPr>
          <p:nvPr>
            <p:ph type="ftr" sz="quarter" idx="11"/>
          </p:nvPr>
        </p:nvSpPr>
        <p:spPr/>
        <p:txBody>
          <a:bodyPr/>
          <a:lstStyle/>
          <a:p>
            <a:endParaRPr lang="hr-HR">
              <a:solidFill>
                <a:prstClr val="black">
                  <a:tint val="75000"/>
                </a:prstClr>
              </a:solidFill>
            </a:endParaRPr>
          </a:p>
        </p:txBody>
      </p:sp>
      <p:sp>
        <p:nvSpPr>
          <p:cNvPr id="7" name="Slide Number Placeholder 6"/>
          <p:cNvSpPr>
            <a:spLocks noGrp="1"/>
          </p:cNvSpPr>
          <p:nvPr>
            <p:ph type="sldNum" sz="quarter" idx="12"/>
          </p:nvPr>
        </p:nvSpPr>
        <p:spPr/>
        <p:txBody>
          <a:bodyPr/>
          <a:lstStyle/>
          <a:p>
            <a:fld id="{3F46BE2D-D9DD-4D59-B570-8B55B4349CF8}" type="slidenum">
              <a:rPr lang="hr-HR" smtClean="0">
                <a:solidFill>
                  <a:prstClr val="black">
                    <a:tint val="75000"/>
                  </a:prstClr>
                </a:solidFill>
              </a:rPr>
              <a:pPr/>
              <a:t>‹#›</a:t>
            </a:fld>
            <a:endParaRPr lang="hr-HR">
              <a:solidFill>
                <a:prstClr val="black">
                  <a:tint val="75000"/>
                </a:prstClr>
              </a:solidFill>
            </a:endParaRPr>
          </a:p>
        </p:txBody>
      </p:sp>
    </p:spTree>
    <p:extLst>
      <p:ext uri="{BB962C8B-B14F-4D97-AF65-F5344CB8AC3E}">
        <p14:creationId xmlns:p14="http://schemas.microsoft.com/office/powerpoint/2010/main" val="322949958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A532F49A-F41D-4B23-AE9E-D317D9FF1098}" type="datetime1">
              <a:rPr lang="hr-HR" smtClean="0">
                <a:solidFill>
                  <a:prstClr val="black">
                    <a:tint val="75000"/>
                  </a:prstClr>
                </a:solidFill>
              </a:rPr>
              <a:pPr/>
              <a:t>6.12.2022.</a:t>
            </a:fld>
            <a:endParaRPr lang="hr-HR">
              <a:solidFill>
                <a:prstClr val="black">
                  <a:tint val="75000"/>
                </a:prstClr>
              </a:solidFill>
            </a:endParaRPr>
          </a:p>
        </p:txBody>
      </p:sp>
      <p:sp>
        <p:nvSpPr>
          <p:cNvPr id="8" name="Footer Placeholder 7"/>
          <p:cNvSpPr>
            <a:spLocks noGrp="1"/>
          </p:cNvSpPr>
          <p:nvPr>
            <p:ph type="ftr" sz="quarter" idx="11"/>
          </p:nvPr>
        </p:nvSpPr>
        <p:spPr/>
        <p:txBody>
          <a:bodyPr/>
          <a:lstStyle/>
          <a:p>
            <a:endParaRPr lang="hr-HR">
              <a:solidFill>
                <a:prstClr val="black">
                  <a:tint val="75000"/>
                </a:prstClr>
              </a:solidFill>
            </a:endParaRPr>
          </a:p>
        </p:txBody>
      </p:sp>
      <p:sp>
        <p:nvSpPr>
          <p:cNvPr id="9" name="Slide Number Placeholder 8"/>
          <p:cNvSpPr>
            <a:spLocks noGrp="1"/>
          </p:cNvSpPr>
          <p:nvPr>
            <p:ph type="sldNum" sz="quarter" idx="12"/>
          </p:nvPr>
        </p:nvSpPr>
        <p:spPr/>
        <p:txBody>
          <a:bodyPr/>
          <a:lstStyle/>
          <a:p>
            <a:fld id="{3F46BE2D-D9DD-4D59-B570-8B55B4349CF8}" type="slidenum">
              <a:rPr lang="hr-HR" smtClean="0">
                <a:solidFill>
                  <a:prstClr val="black">
                    <a:tint val="75000"/>
                  </a:prstClr>
                </a:solidFill>
              </a:rPr>
              <a:pPr/>
              <a:t>‹#›</a:t>
            </a:fld>
            <a:endParaRPr lang="hr-HR">
              <a:solidFill>
                <a:prstClr val="black">
                  <a:tint val="75000"/>
                </a:prstClr>
              </a:solidFill>
            </a:endParaRPr>
          </a:p>
        </p:txBody>
      </p:sp>
    </p:spTree>
    <p:extLst>
      <p:ext uri="{BB962C8B-B14F-4D97-AF65-F5344CB8AC3E}">
        <p14:creationId xmlns:p14="http://schemas.microsoft.com/office/powerpoint/2010/main" val="224251916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26E4459B-DC87-4BF4-ABB4-4B57694ACEFF}" type="datetime1">
              <a:rPr lang="hr-HR" smtClean="0">
                <a:solidFill>
                  <a:prstClr val="black">
                    <a:tint val="75000"/>
                  </a:prstClr>
                </a:solidFill>
              </a:rPr>
              <a:pPr/>
              <a:t>6.12.2022.</a:t>
            </a:fld>
            <a:endParaRPr lang="hr-HR">
              <a:solidFill>
                <a:prstClr val="black">
                  <a:tint val="75000"/>
                </a:prstClr>
              </a:solidFill>
            </a:endParaRPr>
          </a:p>
        </p:txBody>
      </p:sp>
      <p:sp>
        <p:nvSpPr>
          <p:cNvPr id="4" name="Footer Placeholder 3"/>
          <p:cNvSpPr>
            <a:spLocks noGrp="1"/>
          </p:cNvSpPr>
          <p:nvPr>
            <p:ph type="ftr" sz="quarter" idx="11"/>
          </p:nvPr>
        </p:nvSpPr>
        <p:spPr/>
        <p:txBody>
          <a:bodyPr/>
          <a:lstStyle/>
          <a:p>
            <a:endParaRPr lang="hr-HR">
              <a:solidFill>
                <a:prstClr val="black">
                  <a:tint val="75000"/>
                </a:prstClr>
              </a:solidFill>
            </a:endParaRPr>
          </a:p>
        </p:txBody>
      </p:sp>
      <p:sp>
        <p:nvSpPr>
          <p:cNvPr id="5" name="Slide Number Placeholder 4"/>
          <p:cNvSpPr>
            <a:spLocks noGrp="1"/>
          </p:cNvSpPr>
          <p:nvPr>
            <p:ph type="sldNum" sz="quarter" idx="12"/>
          </p:nvPr>
        </p:nvSpPr>
        <p:spPr/>
        <p:txBody>
          <a:bodyPr/>
          <a:lstStyle/>
          <a:p>
            <a:fld id="{3F46BE2D-D9DD-4D59-B570-8B55B4349CF8}" type="slidenum">
              <a:rPr lang="hr-HR" smtClean="0">
                <a:solidFill>
                  <a:prstClr val="black">
                    <a:tint val="75000"/>
                  </a:prstClr>
                </a:solidFill>
              </a:rPr>
              <a:pPr/>
              <a:t>‹#›</a:t>
            </a:fld>
            <a:endParaRPr lang="hr-HR">
              <a:solidFill>
                <a:prstClr val="black">
                  <a:tint val="75000"/>
                </a:prstClr>
              </a:solidFill>
            </a:endParaRPr>
          </a:p>
        </p:txBody>
      </p:sp>
    </p:spTree>
    <p:extLst>
      <p:ext uri="{BB962C8B-B14F-4D97-AF65-F5344CB8AC3E}">
        <p14:creationId xmlns:p14="http://schemas.microsoft.com/office/powerpoint/2010/main" val="352422955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0582D1-7C65-4BFD-8883-6D329F06EDD7}" type="datetime1">
              <a:rPr lang="hr-HR" smtClean="0">
                <a:solidFill>
                  <a:prstClr val="black">
                    <a:tint val="75000"/>
                  </a:prstClr>
                </a:solidFill>
              </a:rPr>
              <a:pPr/>
              <a:t>6.12.2022.</a:t>
            </a:fld>
            <a:endParaRPr lang="hr-HR">
              <a:solidFill>
                <a:prstClr val="black">
                  <a:tint val="75000"/>
                </a:prstClr>
              </a:solidFill>
            </a:endParaRPr>
          </a:p>
        </p:txBody>
      </p:sp>
      <p:sp>
        <p:nvSpPr>
          <p:cNvPr id="3" name="Footer Placeholder 2"/>
          <p:cNvSpPr>
            <a:spLocks noGrp="1"/>
          </p:cNvSpPr>
          <p:nvPr>
            <p:ph type="ftr" sz="quarter" idx="11"/>
          </p:nvPr>
        </p:nvSpPr>
        <p:spPr/>
        <p:txBody>
          <a:bodyPr/>
          <a:lstStyle/>
          <a:p>
            <a:endParaRPr lang="hr-HR">
              <a:solidFill>
                <a:prstClr val="black">
                  <a:tint val="75000"/>
                </a:prstClr>
              </a:solidFill>
            </a:endParaRPr>
          </a:p>
        </p:txBody>
      </p:sp>
      <p:sp>
        <p:nvSpPr>
          <p:cNvPr id="4" name="Slide Number Placeholder 3"/>
          <p:cNvSpPr>
            <a:spLocks noGrp="1"/>
          </p:cNvSpPr>
          <p:nvPr>
            <p:ph type="sldNum" sz="quarter" idx="12"/>
          </p:nvPr>
        </p:nvSpPr>
        <p:spPr/>
        <p:txBody>
          <a:bodyPr/>
          <a:lstStyle/>
          <a:p>
            <a:fld id="{3F46BE2D-D9DD-4D59-B570-8B55B4349CF8}" type="slidenum">
              <a:rPr lang="hr-HR" smtClean="0">
                <a:solidFill>
                  <a:prstClr val="black">
                    <a:tint val="75000"/>
                  </a:prstClr>
                </a:solidFill>
              </a:rPr>
              <a:pPr/>
              <a:t>‹#›</a:t>
            </a:fld>
            <a:endParaRPr lang="hr-HR">
              <a:solidFill>
                <a:prstClr val="black">
                  <a:tint val="75000"/>
                </a:prstClr>
              </a:solidFill>
            </a:endParaRPr>
          </a:p>
        </p:txBody>
      </p:sp>
    </p:spTree>
    <p:extLst>
      <p:ext uri="{BB962C8B-B14F-4D97-AF65-F5344CB8AC3E}">
        <p14:creationId xmlns:p14="http://schemas.microsoft.com/office/powerpoint/2010/main" val="43498325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FFEC445-ED2D-490D-A58F-F137125D1E87}" type="datetime1">
              <a:rPr lang="hr-HR" smtClean="0">
                <a:solidFill>
                  <a:prstClr val="black">
                    <a:tint val="75000"/>
                  </a:prstClr>
                </a:solidFill>
              </a:rPr>
              <a:pPr/>
              <a:t>6.12.2022.</a:t>
            </a:fld>
            <a:endParaRPr lang="hr-HR">
              <a:solidFill>
                <a:prstClr val="black">
                  <a:tint val="75000"/>
                </a:prstClr>
              </a:solidFill>
            </a:endParaRPr>
          </a:p>
        </p:txBody>
      </p:sp>
      <p:sp>
        <p:nvSpPr>
          <p:cNvPr id="6" name="Footer Placeholder 5"/>
          <p:cNvSpPr>
            <a:spLocks noGrp="1"/>
          </p:cNvSpPr>
          <p:nvPr>
            <p:ph type="ftr" sz="quarter" idx="11"/>
          </p:nvPr>
        </p:nvSpPr>
        <p:spPr/>
        <p:txBody>
          <a:bodyPr/>
          <a:lstStyle/>
          <a:p>
            <a:endParaRPr lang="hr-HR">
              <a:solidFill>
                <a:prstClr val="black">
                  <a:tint val="75000"/>
                </a:prstClr>
              </a:solidFill>
            </a:endParaRPr>
          </a:p>
        </p:txBody>
      </p:sp>
      <p:sp>
        <p:nvSpPr>
          <p:cNvPr id="7" name="Slide Number Placeholder 6"/>
          <p:cNvSpPr>
            <a:spLocks noGrp="1"/>
          </p:cNvSpPr>
          <p:nvPr>
            <p:ph type="sldNum" sz="quarter" idx="12"/>
          </p:nvPr>
        </p:nvSpPr>
        <p:spPr/>
        <p:txBody>
          <a:bodyPr/>
          <a:lstStyle/>
          <a:p>
            <a:fld id="{3F46BE2D-D9DD-4D59-B570-8B55B4349CF8}" type="slidenum">
              <a:rPr lang="hr-HR" smtClean="0">
                <a:solidFill>
                  <a:prstClr val="black">
                    <a:tint val="75000"/>
                  </a:prstClr>
                </a:solidFill>
              </a:rPr>
              <a:pPr/>
              <a:t>‹#›</a:t>
            </a:fld>
            <a:endParaRPr lang="hr-HR">
              <a:solidFill>
                <a:prstClr val="black">
                  <a:tint val="75000"/>
                </a:prstClr>
              </a:solidFill>
            </a:endParaRPr>
          </a:p>
        </p:txBody>
      </p:sp>
    </p:spTree>
    <p:extLst>
      <p:ext uri="{BB962C8B-B14F-4D97-AF65-F5344CB8AC3E}">
        <p14:creationId xmlns:p14="http://schemas.microsoft.com/office/powerpoint/2010/main" val="57574415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E91DD5-ED7C-4A9E-A194-7831CBD0233E}" type="datetime1">
              <a:rPr lang="hr-HR" smtClean="0">
                <a:solidFill>
                  <a:prstClr val="black">
                    <a:tint val="75000"/>
                  </a:prstClr>
                </a:solidFill>
              </a:rPr>
              <a:pPr/>
              <a:t>6.12.2022.</a:t>
            </a:fld>
            <a:endParaRPr lang="hr-HR">
              <a:solidFill>
                <a:prstClr val="black">
                  <a:tint val="75000"/>
                </a:prstClr>
              </a:solidFill>
            </a:endParaRPr>
          </a:p>
        </p:txBody>
      </p:sp>
      <p:sp>
        <p:nvSpPr>
          <p:cNvPr id="6" name="Footer Placeholder 5"/>
          <p:cNvSpPr>
            <a:spLocks noGrp="1"/>
          </p:cNvSpPr>
          <p:nvPr>
            <p:ph type="ftr" sz="quarter" idx="11"/>
          </p:nvPr>
        </p:nvSpPr>
        <p:spPr/>
        <p:txBody>
          <a:bodyPr/>
          <a:lstStyle/>
          <a:p>
            <a:endParaRPr lang="hr-HR">
              <a:solidFill>
                <a:prstClr val="black">
                  <a:tint val="75000"/>
                </a:prstClr>
              </a:solidFill>
            </a:endParaRPr>
          </a:p>
        </p:txBody>
      </p:sp>
      <p:sp>
        <p:nvSpPr>
          <p:cNvPr id="7" name="Slide Number Placeholder 6"/>
          <p:cNvSpPr>
            <a:spLocks noGrp="1"/>
          </p:cNvSpPr>
          <p:nvPr>
            <p:ph type="sldNum" sz="quarter" idx="12"/>
          </p:nvPr>
        </p:nvSpPr>
        <p:spPr/>
        <p:txBody>
          <a:bodyPr/>
          <a:lstStyle/>
          <a:p>
            <a:fld id="{3F46BE2D-D9DD-4D59-B570-8B55B4349CF8}" type="slidenum">
              <a:rPr lang="hr-HR" smtClean="0">
                <a:solidFill>
                  <a:prstClr val="black">
                    <a:tint val="75000"/>
                  </a:prstClr>
                </a:solidFill>
              </a:rPr>
              <a:pPr/>
              <a:t>‹#›</a:t>
            </a:fld>
            <a:endParaRPr lang="hr-HR">
              <a:solidFill>
                <a:prstClr val="black">
                  <a:tint val="75000"/>
                </a:prstClr>
              </a:solidFill>
            </a:endParaRPr>
          </a:p>
        </p:txBody>
      </p:sp>
    </p:spTree>
    <p:extLst>
      <p:ext uri="{BB962C8B-B14F-4D97-AF65-F5344CB8AC3E}">
        <p14:creationId xmlns:p14="http://schemas.microsoft.com/office/powerpoint/2010/main" val="247053195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6D6050D-3D46-425E-9A10-34F00D4CB7D0}" type="datetime1">
              <a:rPr lang="hr-HR" smtClean="0">
                <a:solidFill>
                  <a:prstClr val="black">
                    <a:tint val="75000"/>
                  </a:prstClr>
                </a:solidFill>
              </a:rPr>
              <a:pPr/>
              <a:t>6.12.2022.</a:t>
            </a:fld>
            <a:endParaRPr lang="hr-HR">
              <a:solidFill>
                <a:prstClr val="black">
                  <a:tint val="75000"/>
                </a:prstClr>
              </a:solidFill>
            </a:endParaRPr>
          </a:p>
        </p:txBody>
      </p:sp>
      <p:sp>
        <p:nvSpPr>
          <p:cNvPr id="5" name="Footer Placeholder 4"/>
          <p:cNvSpPr>
            <a:spLocks noGrp="1"/>
          </p:cNvSpPr>
          <p:nvPr>
            <p:ph type="ftr" sz="quarter" idx="11"/>
          </p:nvPr>
        </p:nvSpPr>
        <p:spPr/>
        <p:txBody>
          <a:bodyPr/>
          <a:lstStyle/>
          <a:p>
            <a:endParaRPr lang="hr-HR">
              <a:solidFill>
                <a:prstClr val="black">
                  <a:tint val="75000"/>
                </a:prstClr>
              </a:solidFill>
            </a:endParaRPr>
          </a:p>
        </p:txBody>
      </p:sp>
      <p:sp>
        <p:nvSpPr>
          <p:cNvPr id="6" name="Slide Number Placeholder 5"/>
          <p:cNvSpPr>
            <a:spLocks noGrp="1"/>
          </p:cNvSpPr>
          <p:nvPr>
            <p:ph type="sldNum" sz="quarter" idx="12"/>
          </p:nvPr>
        </p:nvSpPr>
        <p:spPr/>
        <p:txBody>
          <a:bodyPr/>
          <a:lstStyle/>
          <a:p>
            <a:fld id="{3F46BE2D-D9DD-4D59-B570-8B55B4349CF8}" type="slidenum">
              <a:rPr lang="hr-HR" smtClean="0">
                <a:solidFill>
                  <a:prstClr val="black">
                    <a:tint val="75000"/>
                  </a:prstClr>
                </a:solidFill>
              </a:rPr>
              <a:pPr/>
              <a:t>‹#›</a:t>
            </a:fld>
            <a:endParaRPr lang="hr-HR">
              <a:solidFill>
                <a:prstClr val="black">
                  <a:tint val="75000"/>
                </a:prstClr>
              </a:solidFill>
            </a:endParaRPr>
          </a:p>
        </p:txBody>
      </p:sp>
    </p:spTree>
    <p:extLst>
      <p:ext uri="{BB962C8B-B14F-4D97-AF65-F5344CB8AC3E}">
        <p14:creationId xmlns:p14="http://schemas.microsoft.com/office/powerpoint/2010/main" val="119234058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Título y objetos">
    <p:spTree>
      <p:nvGrpSpPr>
        <p:cNvPr id="1" name=""/>
        <p:cNvGrpSpPr/>
        <p:nvPr/>
      </p:nvGrpSpPr>
      <p:grpSpPr>
        <a:xfrm>
          <a:off x="0" y="0"/>
          <a:ext cx="0" cy="0"/>
          <a:chOff x="0" y="0"/>
          <a:chExt cx="0" cy="0"/>
        </a:xfrm>
      </p:grpSpPr>
      <p:pic>
        <p:nvPicPr>
          <p:cNvPr id="2" name="Picture 1" descr="Shape, background pattern&#10;&#10;Description automatically generated">
            <a:extLst>
              <a:ext uri="{FF2B5EF4-FFF2-40B4-BE49-F238E27FC236}">
                <a16:creationId xmlns:a16="http://schemas.microsoft.com/office/drawing/2014/main" id="{21A33078-3433-335B-DF74-8112108B21C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3" name="Marcador de posición de imagen 3">
            <a:extLst>
              <a:ext uri="{FF2B5EF4-FFF2-40B4-BE49-F238E27FC236}">
                <a16:creationId xmlns:a16="http://schemas.microsoft.com/office/drawing/2014/main" id="{0151CF7D-7240-F302-AD44-7E3385661AB0}"/>
              </a:ext>
            </a:extLst>
          </p:cNvPr>
          <p:cNvSpPr>
            <a:spLocks noGrp="1"/>
          </p:cNvSpPr>
          <p:nvPr>
            <p:ph type="pic" sz="quarter" idx="14" hasCustomPrompt="1"/>
          </p:nvPr>
        </p:nvSpPr>
        <p:spPr>
          <a:xfrm>
            <a:off x="0" y="1"/>
            <a:ext cx="12192000" cy="5565912"/>
          </a:xfrm>
          <a:prstGeom prst="rect">
            <a:avLst/>
          </a:prstGeom>
        </p:spPr>
        <p:txBody>
          <a:bodyPr/>
          <a:lstStyle>
            <a:lvl1pPr>
              <a:defRPr>
                <a:latin typeface="Arial" panose="020B0604020202020204" pitchFamily="34" charset="0"/>
                <a:cs typeface="Arial" panose="020B0604020202020204" pitchFamily="34" charset="0"/>
              </a:defRPr>
            </a:lvl1pPr>
          </a:lstStyle>
          <a:p>
            <a:r>
              <a:rPr lang="es-ES" err="1"/>
              <a:t>Image</a:t>
            </a:r>
            <a:endParaRPr lang="es-ES"/>
          </a:p>
        </p:txBody>
      </p:sp>
    </p:spTree>
    <p:extLst>
      <p:ext uri="{BB962C8B-B14F-4D97-AF65-F5344CB8AC3E}">
        <p14:creationId xmlns:p14="http://schemas.microsoft.com/office/powerpoint/2010/main" val="386352791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134EF3B-B33A-4EFD-B33E-E96AEEAC1D74}" type="datetime1">
              <a:rPr lang="hr-HR" smtClean="0">
                <a:solidFill>
                  <a:prstClr val="black">
                    <a:tint val="75000"/>
                  </a:prstClr>
                </a:solidFill>
              </a:rPr>
              <a:pPr/>
              <a:t>6.12.2022.</a:t>
            </a:fld>
            <a:endParaRPr lang="hr-HR">
              <a:solidFill>
                <a:prstClr val="black">
                  <a:tint val="75000"/>
                </a:prstClr>
              </a:solidFill>
            </a:endParaRPr>
          </a:p>
        </p:txBody>
      </p:sp>
      <p:sp>
        <p:nvSpPr>
          <p:cNvPr id="5" name="Footer Placeholder 4"/>
          <p:cNvSpPr>
            <a:spLocks noGrp="1"/>
          </p:cNvSpPr>
          <p:nvPr>
            <p:ph type="ftr" sz="quarter" idx="11"/>
          </p:nvPr>
        </p:nvSpPr>
        <p:spPr/>
        <p:txBody>
          <a:bodyPr/>
          <a:lstStyle/>
          <a:p>
            <a:endParaRPr lang="hr-HR">
              <a:solidFill>
                <a:prstClr val="black">
                  <a:tint val="75000"/>
                </a:prstClr>
              </a:solidFill>
            </a:endParaRPr>
          </a:p>
        </p:txBody>
      </p:sp>
      <p:sp>
        <p:nvSpPr>
          <p:cNvPr id="6" name="Slide Number Placeholder 5"/>
          <p:cNvSpPr>
            <a:spLocks noGrp="1"/>
          </p:cNvSpPr>
          <p:nvPr>
            <p:ph type="sldNum" sz="quarter" idx="12"/>
          </p:nvPr>
        </p:nvSpPr>
        <p:spPr/>
        <p:txBody>
          <a:bodyPr/>
          <a:lstStyle/>
          <a:p>
            <a:fld id="{3F46BE2D-D9DD-4D59-B570-8B55B4349CF8}" type="slidenum">
              <a:rPr lang="hr-HR" smtClean="0">
                <a:solidFill>
                  <a:prstClr val="black">
                    <a:tint val="75000"/>
                  </a:prstClr>
                </a:solidFill>
              </a:rPr>
              <a:pPr/>
              <a:t>‹#›</a:t>
            </a:fld>
            <a:endParaRPr lang="hr-HR">
              <a:solidFill>
                <a:prstClr val="black">
                  <a:tint val="75000"/>
                </a:prstClr>
              </a:solidFill>
            </a:endParaRPr>
          </a:p>
        </p:txBody>
      </p:sp>
    </p:spTree>
    <p:extLst>
      <p:ext uri="{BB962C8B-B14F-4D97-AF65-F5344CB8AC3E}">
        <p14:creationId xmlns:p14="http://schemas.microsoft.com/office/powerpoint/2010/main" val="334407356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334038435"/>
      </p:ext>
    </p:extLst>
  </p:cSld>
  <p:clrMapOvr>
    <a:masterClrMapping/>
  </p:clrMapOvr>
  <p:transition spd="slow">
    <p:cove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a:xfrm>
            <a:off x="432000" y="6356350"/>
            <a:ext cx="4114800" cy="365125"/>
          </a:xfrm>
          <a:prstGeom prst="rect">
            <a:avLst/>
          </a:prstGeom>
        </p:spPr>
        <p:txBody>
          <a:bodyPr/>
          <a:lstStyle/>
          <a:p>
            <a:r>
              <a:rPr lang="en-US" noProof="0"/>
              <a:t>Add a footer</a:t>
            </a:r>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820272859"/>
      </p:ext>
    </p:extLst>
  </p:cSld>
  <p:clrMapOvr>
    <a:masterClrMapping/>
  </p:clrMapOvr>
  <p:transition spd="slow">
    <p:cove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a:xfrm>
            <a:off x="432000" y="6356350"/>
            <a:ext cx="4114800" cy="365125"/>
          </a:xfrm>
          <a:prstGeom prst="rect">
            <a:avLst/>
          </a:prstGeom>
        </p:spPr>
        <p:txBody>
          <a:bodyPr/>
          <a:lstStyle/>
          <a:p>
            <a:r>
              <a:rPr lang="en-US" noProof="0"/>
              <a:t>Add a footer</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a:t>Insert or Drag &amp; Drop your photo</a:t>
            </a:r>
          </a:p>
        </p:txBody>
      </p:sp>
    </p:spTree>
    <p:extLst>
      <p:ext uri="{BB962C8B-B14F-4D97-AF65-F5344CB8AC3E}">
        <p14:creationId xmlns:p14="http://schemas.microsoft.com/office/powerpoint/2010/main" val="3983363787"/>
      </p:ext>
    </p:extLst>
  </p:cSld>
  <p:clrMapOvr>
    <a:masterClrMapping/>
  </p:clrMapOvr>
  <p:transition spd="slow">
    <p:cove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a:xfrm>
            <a:off x="432000" y="6356350"/>
            <a:ext cx="4114800" cy="365125"/>
          </a:xfrm>
          <a:prstGeom prst="rect">
            <a:avLst/>
          </a:prstGeom>
        </p:spPr>
        <p:txBody>
          <a:bodyPr/>
          <a:lstStyle/>
          <a:p>
            <a:r>
              <a:rPr lang="en-US" noProof="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a:t>Insert or Drag &amp; Drop your photo</a:t>
            </a:r>
          </a:p>
        </p:txBody>
      </p:sp>
    </p:spTree>
    <p:extLst>
      <p:ext uri="{BB962C8B-B14F-4D97-AF65-F5344CB8AC3E}">
        <p14:creationId xmlns:p14="http://schemas.microsoft.com/office/powerpoint/2010/main" val="1350103997"/>
      </p:ext>
    </p:extLst>
  </p:cSld>
  <p:clrMapOvr>
    <a:masterClrMapping/>
  </p:clrMapOvr>
  <p:transition spd="slow">
    <p:cove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a:xfrm>
            <a:off x="432000" y="6356350"/>
            <a:ext cx="4114800" cy="365125"/>
          </a:xfrm>
          <a:prstGeom prst="rect">
            <a:avLst/>
          </a:prstGeom>
        </p:spPr>
        <p:txBody>
          <a:bodyPr/>
          <a:lstStyle/>
          <a:p>
            <a:r>
              <a:rPr lang="en-US" noProof="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a:t>Insert or Drag &amp; Drop your photo</a:t>
            </a:r>
          </a:p>
        </p:txBody>
      </p:sp>
    </p:spTree>
    <p:extLst>
      <p:ext uri="{BB962C8B-B14F-4D97-AF65-F5344CB8AC3E}">
        <p14:creationId xmlns:p14="http://schemas.microsoft.com/office/powerpoint/2010/main" val="2359602292"/>
      </p:ext>
    </p:extLst>
  </p:cSld>
  <p:clrMapOvr>
    <a:masterClrMapping/>
  </p:clrMapOvr>
  <p:transition spd="slow">
    <p:cove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a:xfrm>
            <a:off x="432000" y="6356350"/>
            <a:ext cx="4114800" cy="365125"/>
          </a:xfrm>
          <a:prstGeom prst="rect">
            <a:avLst/>
          </a:prstGeom>
        </p:spPr>
        <p:txBody>
          <a:bodyPr/>
          <a:lstStyle/>
          <a:p>
            <a:r>
              <a:rPr lang="en-US" noProof="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09955754"/>
      </p:ext>
    </p:extLst>
  </p:cSld>
  <p:clrMapOvr>
    <a:masterClrMapping/>
  </p:clrMapOvr>
  <p:transition spd="slow">
    <p:cove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a:xfrm>
            <a:off x="432000" y="6356350"/>
            <a:ext cx="4114800" cy="365125"/>
          </a:xfrm>
          <a:prstGeom prst="rect">
            <a:avLst/>
          </a:prstGeom>
        </p:spPr>
        <p:txBody>
          <a:bodyPr/>
          <a:lstStyle/>
          <a:p>
            <a:r>
              <a:rPr lang="en-US" noProof="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transition spd="slow">
    <p:cove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a:xfrm>
            <a:off x="432000" y="6356350"/>
            <a:ext cx="4114800" cy="365125"/>
          </a:xfrm>
          <a:prstGeom prst="rect">
            <a:avLst/>
          </a:prstGeom>
        </p:spPr>
        <p:txBody>
          <a:bodyPr/>
          <a:lstStyle/>
          <a:p>
            <a:r>
              <a:rPr lang="en-US" noProof="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588078882"/>
      </p:ext>
    </p:extLst>
  </p:cSld>
  <p:clrMapOvr>
    <a:masterClrMapping/>
  </p:clrMapOvr>
  <p:transition spd="slow">
    <p:cove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a:p>
        </p:txBody>
      </p:sp>
    </p:spTree>
    <p:extLst>
      <p:ext uri="{BB962C8B-B14F-4D97-AF65-F5344CB8AC3E}">
        <p14:creationId xmlns:p14="http://schemas.microsoft.com/office/powerpoint/2010/main" val="2571554572"/>
      </p:ext>
    </p:extLst>
  </p:cSld>
  <p:clrMapOvr>
    <a:masterClrMapping/>
  </p:clrMapOvr>
  <p:transition spd="slow">
    <p:cover/>
  </p:transition>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10" Type="http://schemas.openxmlformats.org/officeDocument/2006/relationships/slideLayout" Target="../slideLayouts/slideLayout60.xml"/><Relationship Id="rId19" Type="http://schemas.openxmlformats.org/officeDocument/2006/relationships/theme" Target="../theme/theme2.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3.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4.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slideLayout" Target="../slideLayouts/slideLayout103.xml"/><Relationship Id="rId18" Type="http://schemas.openxmlformats.org/officeDocument/2006/relationships/slideLayout" Target="../slideLayouts/slideLayout108.xml"/><Relationship Id="rId3" Type="http://schemas.openxmlformats.org/officeDocument/2006/relationships/slideLayout" Target="../slideLayouts/slideLayout93.xml"/><Relationship Id="rId21" Type="http://schemas.openxmlformats.org/officeDocument/2006/relationships/theme" Target="../theme/theme5.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17" Type="http://schemas.openxmlformats.org/officeDocument/2006/relationships/slideLayout" Target="../slideLayouts/slideLayout107.xml"/><Relationship Id="rId2" Type="http://schemas.openxmlformats.org/officeDocument/2006/relationships/slideLayout" Target="../slideLayouts/slideLayout92.xml"/><Relationship Id="rId16" Type="http://schemas.openxmlformats.org/officeDocument/2006/relationships/slideLayout" Target="../slideLayouts/slideLayout106.xml"/><Relationship Id="rId20" Type="http://schemas.openxmlformats.org/officeDocument/2006/relationships/slideLayout" Target="../slideLayouts/slideLayout110.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5" Type="http://schemas.openxmlformats.org/officeDocument/2006/relationships/slideLayout" Target="../slideLayouts/slideLayout105.xml"/><Relationship Id="rId10" Type="http://schemas.openxmlformats.org/officeDocument/2006/relationships/slideLayout" Target="../slideLayouts/slideLayout100.xml"/><Relationship Id="rId19" Type="http://schemas.openxmlformats.org/officeDocument/2006/relationships/slideLayout" Target="../slideLayouts/slideLayout109.xml"/><Relationship Id="rId4" Type="http://schemas.openxmlformats.org/officeDocument/2006/relationships/slideLayout" Target="../slideLayouts/slideLayout94.xml"/><Relationship Id="rId9" Type="http://schemas.openxmlformats.org/officeDocument/2006/relationships/slideLayout" Target="../slideLayouts/slideLayout99.xml"/><Relationship Id="rId14" Type="http://schemas.openxmlformats.org/officeDocument/2006/relationships/slideLayout" Target="../slideLayouts/slideLayout1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Marcador de fecha 3">
            <a:extLst>
              <a:ext uri="{FF2B5EF4-FFF2-40B4-BE49-F238E27FC236}">
                <a16:creationId xmlns:a16="http://schemas.microsoft.com/office/drawing/2014/main" id="{FFF0683D-904A-9644-A2AB-6A511A139F8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323E2CF-FBD5-3E45-949C-5014AEC0F8A1}" type="datetimeFigureOut">
              <a:rPr lang="es-ES" smtClean="0"/>
              <a:t>06/12/2022</a:t>
            </a:fld>
            <a:endParaRPr lang="es-ES"/>
          </a:p>
        </p:txBody>
      </p:sp>
      <p:sp>
        <p:nvSpPr>
          <p:cNvPr id="5" name="Marcador de pie de página 4">
            <a:extLst>
              <a:ext uri="{FF2B5EF4-FFF2-40B4-BE49-F238E27FC236}">
                <a16:creationId xmlns:a16="http://schemas.microsoft.com/office/drawing/2014/main" id="{D5A3A0FB-A1FC-E049-A01E-55421AAB053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ES"/>
          </a:p>
        </p:txBody>
      </p:sp>
      <p:sp>
        <p:nvSpPr>
          <p:cNvPr id="6" name="Marcador de número de diapositiva 5">
            <a:extLst>
              <a:ext uri="{FF2B5EF4-FFF2-40B4-BE49-F238E27FC236}">
                <a16:creationId xmlns:a16="http://schemas.microsoft.com/office/drawing/2014/main" id="{267DBB83-059E-C54A-A128-2F82B1D89F2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E75784-4F64-F642-9E4D-6F3D4B78B493}" type="slidenum">
              <a:rPr lang="es-ES" smtClean="0"/>
              <a:t>‹#›</a:t>
            </a:fld>
            <a:endParaRPr lang="es-ES"/>
          </a:p>
        </p:txBody>
      </p:sp>
    </p:spTree>
    <p:extLst>
      <p:ext uri="{BB962C8B-B14F-4D97-AF65-F5344CB8AC3E}">
        <p14:creationId xmlns:p14="http://schemas.microsoft.com/office/powerpoint/2010/main" val="586076171"/>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703" r:id="rId3"/>
    <p:sldLayoutId id="2147483704" r:id="rId4"/>
    <p:sldLayoutId id="2147483705" r:id="rId5"/>
    <p:sldLayoutId id="2147483707" r:id="rId6"/>
    <p:sldLayoutId id="2147483706" r:id="rId7"/>
    <p:sldLayoutId id="2147483692" r:id="rId8"/>
    <p:sldLayoutId id="2147483693" r:id="rId9"/>
    <p:sldLayoutId id="2147483694" r:id="rId10"/>
    <p:sldLayoutId id="2147483695" r:id="rId11"/>
    <p:sldLayoutId id="2147483696" r:id="rId12"/>
    <p:sldLayoutId id="2147483697" r:id="rId13"/>
    <p:sldLayoutId id="2147483698" r:id="rId14"/>
    <p:sldLayoutId id="2147483699" r:id="rId15"/>
    <p:sldLayoutId id="2147483700" r:id="rId16"/>
    <p:sldLayoutId id="2147483701" r:id="rId17"/>
    <p:sldLayoutId id="2147483807" r:id="rId18"/>
    <p:sldLayoutId id="2147483796" r:id="rId19"/>
    <p:sldLayoutId id="2147483797" r:id="rId20"/>
    <p:sldLayoutId id="2147483798" r:id="rId21"/>
    <p:sldLayoutId id="2147483731" r:id="rId22"/>
    <p:sldLayoutId id="2147483733" r:id="rId23"/>
    <p:sldLayoutId id="2147483734" r:id="rId24"/>
    <p:sldLayoutId id="2147483735" r:id="rId25"/>
    <p:sldLayoutId id="2147483732" r:id="rId26"/>
    <p:sldLayoutId id="2147483737" r:id="rId27"/>
    <p:sldLayoutId id="2147483738" r:id="rId28"/>
    <p:sldLayoutId id="2147483739" r:id="rId29"/>
    <p:sldLayoutId id="2147483740" r:id="rId30"/>
    <p:sldLayoutId id="2147483736" r:id="rId31"/>
    <p:sldLayoutId id="2147483680" r:id="rId32"/>
    <p:sldLayoutId id="2147483684" r:id="rId33"/>
    <p:sldLayoutId id="2147483667" r:id="rId34"/>
    <p:sldLayoutId id="2147483809" r:id="rId35"/>
    <p:sldLayoutId id="2147483708" r:id="rId36"/>
    <p:sldLayoutId id="2147483668" r:id="rId37"/>
    <p:sldLayoutId id="2147483806" r:id="rId38"/>
    <p:sldLayoutId id="2147483811" r:id="rId39"/>
    <p:sldLayoutId id="2147483805" r:id="rId40"/>
    <p:sldLayoutId id="2147483651" r:id="rId41"/>
    <p:sldLayoutId id="2147483808" r:id="rId42"/>
    <p:sldLayoutId id="2147483741" r:id="rId43"/>
    <p:sldLayoutId id="2147483814" r:id="rId44"/>
    <p:sldLayoutId id="2147483815" r:id="rId45"/>
    <p:sldLayoutId id="2147483816" r:id="rId46"/>
    <p:sldLayoutId id="2147483817" r:id="rId47"/>
    <p:sldLayoutId id="2147483818" r:id="rId48"/>
    <p:sldLayoutId id="2147483819" r:id="rId49"/>
    <p:sldLayoutId id="2147483820" r:id="rId5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CC4D7FA-B85E-4477-8C62-94955B340F1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noProof="0"/>
              <a:t>Click to edit Master title style</a:t>
            </a:r>
          </a:p>
        </p:txBody>
      </p:sp>
      <p:sp>
        <p:nvSpPr>
          <p:cNvPr id="3" name="Text Placeholder 2">
            <a:extLst>
              <a:ext uri="{FF2B5EF4-FFF2-40B4-BE49-F238E27FC236}">
                <a16:creationId xmlns:a16="http://schemas.microsoft.com/office/drawing/2014/main" id="{1F1226BB-3E56-4E7F-8172-7EC03C9F0BC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Date Placeholder 3">
            <a:extLst>
              <a:ext uri="{FF2B5EF4-FFF2-40B4-BE49-F238E27FC236}">
                <a16:creationId xmlns:a16="http://schemas.microsoft.com/office/drawing/2014/main" id="{D95D08EF-72FB-4F19-9916-65815A9CA99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951F27F-98F9-A147-8986-34441C7B752D}" type="datetime1">
              <a:rPr lang="en-US" noProof="0" smtClean="0"/>
              <a:t>12/6/2022</a:t>
            </a:fld>
            <a:endParaRPr lang="en-US" noProof="0"/>
          </a:p>
        </p:txBody>
      </p:sp>
      <p:sp>
        <p:nvSpPr>
          <p:cNvPr id="5" name="Footer Placeholder 4">
            <a:extLst>
              <a:ext uri="{FF2B5EF4-FFF2-40B4-BE49-F238E27FC236}">
                <a16:creationId xmlns:a16="http://schemas.microsoft.com/office/drawing/2014/main" id="{1365084D-BC85-4A55-BD80-93876AD1010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noProof="0"/>
          </a:p>
        </p:txBody>
      </p:sp>
      <p:sp>
        <p:nvSpPr>
          <p:cNvPr id="6" name="Slide Number Placeholder 5">
            <a:extLst>
              <a:ext uri="{FF2B5EF4-FFF2-40B4-BE49-F238E27FC236}">
                <a16:creationId xmlns:a16="http://schemas.microsoft.com/office/drawing/2014/main" id="{45FDEF23-A140-4DD6-A0D0-A86BD4DF340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C71654-96A5-4280-94F3-931C61A9F92C}" type="slidenum">
              <a:rPr lang="en-US" noProof="0" smtClean="0"/>
              <a:t>‹#›</a:t>
            </a:fld>
            <a:endParaRPr lang="en-US" noProof="0"/>
          </a:p>
        </p:txBody>
      </p:sp>
    </p:spTree>
    <p:extLst>
      <p:ext uri="{BB962C8B-B14F-4D97-AF65-F5344CB8AC3E}">
        <p14:creationId xmlns:p14="http://schemas.microsoft.com/office/powerpoint/2010/main" val="3609817709"/>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325">
          <p15:clr>
            <a:srgbClr val="F26B43"/>
          </p15:clr>
        </p15:guide>
        <p15:guide id="4" pos="734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A645897-9AA9-440F-BD70-F692511B884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hr-HR"/>
          </a:p>
        </p:txBody>
      </p:sp>
      <p:sp>
        <p:nvSpPr>
          <p:cNvPr id="3" name="Text Placeholder 2">
            <a:extLst>
              <a:ext uri="{FF2B5EF4-FFF2-40B4-BE49-F238E27FC236}">
                <a16:creationId xmlns:a16="http://schemas.microsoft.com/office/drawing/2014/main" id="{73747572-8E5F-46B6-AE80-CCA6F45746C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hr-HR"/>
          </a:p>
        </p:txBody>
      </p:sp>
      <p:sp>
        <p:nvSpPr>
          <p:cNvPr id="4" name="Date Placeholder 3">
            <a:extLst>
              <a:ext uri="{FF2B5EF4-FFF2-40B4-BE49-F238E27FC236}">
                <a16:creationId xmlns:a16="http://schemas.microsoft.com/office/drawing/2014/main" id="{106C23E9-F749-4A7C-982E-3AFBA9605F6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41760C7-AE89-4FED-A822-BBD38D3D33DD}" type="datetimeFigureOut">
              <a:rPr lang="hr-HR" smtClean="0"/>
              <a:t>6.12.2022.</a:t>
            </a:fld>
            <a:endParaRPr lang="hr-HR"/>
          </a:p>
        </p:txBody>
      </p:sp>
      <p:sp>
        <p:nvSpPr>
          <p:cNvPr id="5" name="Footer Placeholder 4">
            <a:extLst>
              <a:ext uri="{FF2B5EF4-FFF2-40B4-BE49-F238E27FC236}">
                <a16:creationId xmlns:a16="http://schemas.microsoft.com/office/drawing/2014/main" id="{41558CD3-65E2-41D2-BCB3-32DFA689241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hr-HR"/>
          </a:p>
        </p:txBody>
      </p:sp>
      <p:sp>
        <p:nvSpPr>
          <p:cNvPr id="6" name="Slide Number Placeholder 5">
            <a:extLst>
              <a:ext uri="{FF2B5EF4-FFF2-40B4-BE49-F238E27FC236}">
                <a16:creationId xmlns:a16="http://schemas.microsoft.com/office/drawing/2014/main" id="{03EE09F9-6987-46B7-990E-30A8A49445D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DDD3612-301A-4594-8E5B-463EA767C929}" type="slidenum">
              <a:rPr lang="hr-HR" smtClean="0"/>
              <a:t>‹#›</a:t>
            </a:fld>
            <a:endParaRPr lang="hr-HR"/>
          </a:p>
        </p:txBody>
      </p:sp>
    </p:spTree>
    <p:extLst>
      <p:ext uri="{BB962C8B-B14F-4D97-AF65-F5344CB8AC3E}">
        <p14:creationId xmlns:p14="http://schemas.microsoft.com/office/powerpoint/2010/main" val="1769788023"/>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r-Latn-R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32011EE-5F87-4FAD-A2F9-3DA8ED0ACB9F}" type="datetimeFigureOut">
              <a:rPr lang="hr-HR" smtClean="0"/>
              <a:t>6.12.2022.</a:t>
            </a:fld>
            <a:endParaRPr lang="hr-H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hr-H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F46BE2D-D9DD-4D59-B570-8B55B4349CF8}" type="slidenum">
              <a:rPr lang="hr-HR" smtClean="0"/>
              <a:t>‹#›</a:t>
            </a:fld>
            <a:endParaRPr lang="hr-HR"/>
          </a:p>
        </p:txBody>
      </p:sp>
    </p:spTree>
    <p:extLst>
      <p:ext uri="{BB962C8B-B14F-4D97-AF65-F5344CB8AC3E}">
        <p14:creationId xmlns:p14="http://schemas.microsoft.com/office/powerpoint/2010/main" val="2823442262"/>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 id="2147483677" r:id="rId19"/>
    <p:sldLayoutId id="2147483678" r:id="rId20"/>
  </p:sldLayoutIdLst>
  <p:transition spd="slow">
    <p:cover/>
  </p:transition>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41.png"/><Relationship Id="rId4" Type="http://schemas.openxmlformats.org/officeDocument/2006/relationships/image" Target="../media/image37.png"/></Relationships>
</file>

<file path=ppt/slides/_rels/slide10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12.xml"/><Relationship Id="rId5" Type="http://schemas.openxmlformats.org/officeDocument/2006/relationships/image" Target="../media/image135.png"/><Relationship Id="rId4" Type="http://schemas.openxmlformats.org/officeDocument/2006/relationships/image" Target="../media/image37.png"/></Relationships>
</file>

<file path=ppt/slides/_rels/slide10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11.xml"/><Relationship Id="rId4" Type="http://schemas.openxmlformats.org/officeDocument/2006/relationships/image" Target="../media/image37.png"/></Relationships>
</file>

<file path=ppt/slides/_rels/slide10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hyperlink" Target="mailto:Ingrid.Meijer@oostnl.nl" TargetMode="External"/><Relationship Id="rId1" Type="http://schemas.openxmlformats.org/officeDocument/2006/relationships/slideLayout" Target="../slideLayouts/slideLayout14.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33.png"/></Relationships>
</file>

<file path=ppt/slides/_rels/slide10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6.xml"/><Relationship Id="rId5" Type="http://schemas.openxmlformats.org/officeDocument/2006/relationships/image" Target="../media/image43.png"/><Relationship Id="rId4" Type="http://schemas.openxmlformats.org/officeDocument/2006/relationships/image" Target="../media/image42.png"/></Relationships>
</file>

<file path=ppt/slides/_rels/slide10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05.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138.png"/><Relationship Id="rId2" Type="http://schemas.openxmlformats.org/officeDocument/2006/relationships/image" Target="../media/image36.png"/><Relationship Id="rId1" Type="http://schemas.openxmlformats.org/officeDocument/2006/relationships/slideLayout" Target="../slideLayouts/slideLayout39.xml"/><Relationship Id="rId6" Type="http://schemas.openxmlformats.org/officeDocument/2006/relationships/image" Target="../media/image137.png"/><Relationship Id="rId5" Type="http://schemas.openxmlformats.org/officeDocument/2006/relationships/image" Target="../media/image136.jpeg"/><Relationship Id="rId4" Type="http://schemas.openxmlformats.org/officeDocument/2006/relationships/image" Target="../media/image37.png"/></Relationships>
</file>

<file path=ppt/slides/_rels/slide106.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141.png"/><Relationship Id="rId2" Type="http://schemas.openxmlformats.org/officeDocument/2006/relationships/image" Target="../media/image36.png"/><Relationship Id="rId1" Type="http://schemas.openxmlformats.org/officeDocument/2006/relationships/slideLayout" Target="../slideLayouts/slideLayout38.xml"/><Relationship Id="rId6" Type="http://schemas.openxmlformats.org/officeDocument/2006/relationships/image" Target="../media/image140.png"/><Relationship Id="rId5" Type="http://schemas.openxmlformats.org/officeDocument/2006/relationships/image" Target="../media/image139.png"/><Relationship Id="rId4" Type="http://schemas.openxmlformats.org/officeDocument/2006/relationships/image" Target="../media/image37.png"/></Relationships>
</file>

<file path=ppt/slides/_rels/slide107.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144.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143.png"/><Relationship Id="rId5" Type="http://schemas.openxmlformats.org/officeDocument/2006/relationships/image" Target="../media/image142.png"/><Relationship Id="rId4" Type="http://schemas.openxmlformats.org/officeDocument/2006/relationships/image" Target="../media/image37.png"/></Relationships>
</file>

<file path=ppt/slides/_rels/slide108.xml.rels><?xml version="1.0" encoding="UTF-8" standalone="yes"?>
<Relationships xmlns="http://schemas.openxmlformats.org/package/2006/relationships"><Relationship Id="rId8" Type="http://schemas.openxmlformats.org/officeDocument/2006/relationships/image" Target="../media/image148.png"/><Relationship Id="rId3" Type="http://schemas.openxmlformats.org/officeDocument/2006/relationships/image" Target="../media/image32.png"/><Relationship Id="rId7" Type="http://schemas.openxmlformats.org/officeDocument/2006/relationships/image" Target="../media/image147.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37.png"/></Relationships>
</file>

<file path=ppt/slides/_rels/slide109.xml.rels><?xml version="1.0" encoding="UTF-8" standalone="yes"?>
<Relationships xmlns="http://schemas.openxmlformats.org/package/2006/relationships"><Relationship Id="rId8" Type="http://schemas.openxmlformats.org/officeDocument/2006/relationships/image" Target="../media/image152.png"/><Relationship Id="rId3" Type="http://schemas.openxmlformats.org/officeDocument/2006/relationships/image" Target="../media/image32.png"/><Relationship Id="rId7" Type="http://schemas.openxmlformats.org/officeDocument/2006/relationships/image" Target="../media/image151.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150.png"/><Relationship Id="rId5" Type="http://schemas.openxmlformats.org/officeDocument/2006/relationships/image" Target="../media/image149.jpeg"/><Relationship Id="rId4" Type="http://schemas.openxmlformats.org/officeDocument/2006/relationships/image" Target="../media/image37.png"/></Relationships>
</file>

<file path=ppt/slides/_rels/slide1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2.xml"/><Relationship Id="rId5" Type="http://schemas.openxmlformats.org/officeDocument/2006/relationships/image" Target="../media/image43.png"/><Relationship Id="rId4" Type="http://schemas.openxmlformats.org/officeDocument/2006/relationships/image" Target="../media/image42.png"/></Relationships>
</file>

<file path=ppt/slides/_rels/slide110.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154.png"/><Relationship Id="rId2" Type="http://schemas.openxmlformats.org/officeDocument/2006/relationships/image" Target="../media/image32.png"/><Relationship Id="rId1" Type="http://schemas.openxmlformats.org/officeDocument/2006/relationships/slideLayout" Target="../slideLayouts/slideLayout40.xml"/><Relationship Id="rId6" Type="http://schemas.openxmlformats.org/officeDocument/2006/relationships/image" Target="../media/image153.png"/><Relationship Id="rId5" Type="http://schemas.openxmlformats.org/officeDocument/2006/relationships/image" Target="../media/image43.png"/><Relationship Id="rId4" Type="http://schemas.openxmlformats.org/officeDocument/2006/relationships/image" Target="../media/image42.png"/></Relationships>
</file>

<file path=ppt/slides/_rels/slide111.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image" Target="../media/image33.png"/><Relationship Id="rId7" Type="http://schemas.openxmlformats.org/officeDocument/2006/relationships/image" Target="../media/image156.png"/><Relationship Id="rId2" Type="http://schemas.openxmlformats.org/officeDocument/2006/relationships/image" Target="../media/image32.png"/><Relationship Id="rId1" Type="http://schemas.openxmlformats.org/officeDocument/2006/relationships/slideLayout" Target="../slideLayouts/slideLayout42.xml"/><Relationship Id="rId6" Type="http://schemas.openxmlformats.org/officeDocument/2006/relationships/image" Target="../media/image155.png"/><Relationship Id="rId5" Type="http://schemas.openxmlformats.org/officeDocument/2006/relationships/image" Target="../media/image43.png"/><Relationship Id="rId4" Type="http://schemas.openxmlformats.org/officeDocument/2006/relationships/image" Target="../media/image42.png"/></Relationships>
</file>

<file path=ppt/slides/_rels/slide11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13.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158.png"/><Relationship Id="rId2" Type="http://schemas.openxmlformats.org/officeDocument/2006/relationships/image" Target="../media/image36.png"/><Relationship Id="rId1" Type="http://schemas.openxmlformats.org/officeDocument/2006/relationships/slideLayout" Target="../slideLayouts/slideLayout39.xml"/><Relationship Id="rId6" Type="http://schemas.openxmlformats.org/officeDocument/2006/relationships/hyperlink" Target="http://www.rra-rod.si/" TargetMode="External"/><Relationship Id="rId5" Type="http://schemas.openxmlformats.org/officeDocument/2006/relationships/hyperlink" Target="mailto:klavdija.cesnik@rra-rod.si" TargetMode="External"/><Relationship Id="rId4" Type="http://schemas.openxmlformats.org/officeDocument/2006/relationships/image" Target="../media/image37.png"/></Relationships>
</file>

<file path=ppt/slides/_rels/slide114.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hyperlink" Target="http://www.rra-rod.si/" TargetMode="External"/><Relationship Id="rId7" Type="http://schemas.openxmlformats.org/officeDocument/2006/relationships/image" Target="../media/image36.png"/><Relationship Id="rId2" Type="http://schemas.openxmlformats.org/officeDocument/2006/relationships/hyperlink" Target="mailto:klavdija.cesnik@rra-rod.si" TargetMode="External"/><Relationship Id="rId1" Type="http://schemas.openxmlformats.org/officeDocument/2006/relationships/slideLayout" Target="../slideLayouts/slideLayout38.xml"/><Relationship Id="rId6" Type="http://schemas.openxmlformats.org/officeDocument/2006/relationships/hyperlink" Target="https://rra-rod.si/en/rural-development/" TargetMode="External"/><Relationship Id="rId5" Type="http://schemas.openxmlformats.org/officeDocument/2006/relationships/hyperlink" Target="https://rra-rod.si/en/environment/" TargetMode="External"/><Relationship Id="rId10" Type="http://schemas.openxmlformats.org/officeDocument/2006/relationships/image" Target="../media/image159.jpeg"/><Relationship Id="rId4" Type="http://schemas.openxmlformats.org/officeDocument/2006/relationships/hyperlink" Target="https://rra-rod.si/en/entrepreneurship/" TargetMode="External"/><Relationship Id="rId9" Type="http://schemas.openxmlformats.org/officeDocument/2006/relationships/image" Target="../media/image37.png"/></Relationships>
</file>

<file path=ppt/slides/_rels/slide115.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162.jpe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161.jpeg"/><Relationship Id="rId5" Type="http://schemas.openxmlformats.org/officeDocument/2006/relationships/image" Target="../media/image160.jpeg"/><Relationship Id="rId4" Type="http://schemas.openxmlformats.org/officeDocument/2006/relationships/image" Target="../media/image37.png"/></Relationships>
</file>

<file path=ppt/slides/_rels/slide1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0.xml"/><Relationship Id="rId5" Type="http://schemas.openxmlformats.org/officeDocument/2006/relationships/image" Target="../media/image43.png"/><Relationship Id="rId4" Type="http://schemas.openxmlformats.org/officeDocument/2006/relationships/image" Target="../media/image42.png"/></Relationships>
</file>

<file path=ppt/slides/_rels/slide11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2.xml"/><Relationship Id="rId5" Type="http://schemas.openxmlformats.org/officeDocument/2006/relationships/image" Target="../media/image43.png"/><Relationship Id="rId4" Type="http://schemas.openxmlformats.org/officeDocument/2006/relationships/image" Target="../media/image42.png"/></Relationships>
</file>

<file path=ppt/slides/_rels/slide11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9.xml"/><Relationship Id="rId6" Type="http://schemas.openxmlformats.org/officeDocument/2006/relationships/image" Target="../media/image164.png"/><Relationship Id="rId5" Type="http://schemas.openxmlformats.org/officeDocument/2006/relationships/image" Target="../media/image163.jpeg"/><Relationship Id="rId4" Type="http://schemas.openxmlformats.org/officeDocument/2006/relationships/image" Target="../media/image37.png"/></Relationships>
</file>

<file path=ppt/slides/_rels/slide1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2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166.png"/><Relationship Id="rId5" Type="http://schemas.openxmlformats.org/officeDocument/2006/relationships/image" Target="../media/image165.png"/><Relationship Id="rId4" Type="http://schemas.openxmlformats.org/officeDocument/2006/relationships/image" Target="../media/image37.png"/></Relationships>
</file>

<file path=ppt/slides/_rels/slide121.xml.rels><?xml version="1.0" encoding="UTF-8" standalone="yes"?>
<Relationships xmlns="http://schemas.openxmlformats.org/package/2006/relationships"><Relationship Id="rId8" Type="http://schemas.openxmlformats.org/officeDocument/2006/relationships/image" Target="../media/image170.png"/><Relationship Id="rId13" Type="http://schemas.openxmlformats.org/officeDocument/2006/relationships/image" Target="../media/image175.jpeg"/><Relationship Id="rId3" Type="http://schemas.openxmlformats.org/officeDocument/2006/relationships/image" Target="../media/image32.png"/><Relationship Id="rId7" Type="http://schemas.openxmlformats.org/officeDocument/2006/relationships/image" Target="../media/image169.jpeg"/><Relationship Id="rId12" Type="http://schemas.openxmlformats.org/officeDocument/2006/relationships/image" Target="../media/image174.jpeg"/><Relationship Id="rId2" Type="http://schemas.openxmlformats.org/officeDocument/2006/relationships/image" Target="../media/image36.png"/><Relationship Id="rId16" Type="http://schemas.openxmlformats.org/officeDocument/2006/relationships/image" Target="../media/image178.jpeg"/><Relationship Id="rId1" Type="http://schemas.openxmlformats.org/officeDocument/2006/relationships/slideLayout" Target="../slideLayouts/slideLayout36.xml"/><Relationship Id="rId6" Type="http://schemas.openxmlformats.org/officeDocument/2006/relationships/image" Target="../media/image168.jpeg"/><Relationship Id="rId11" Type="http://schemas.openxmlformats.org/officeDocument/2006/relationships/image" Target="../media/image173.jpeg"/><Relationship Id="rId5" Type="http://schemas.openxmlformats.org/officeDocument/2006/relationships/image" Target="../media/image167.jpeg"/><Relationship Id="rId15" Type="http://schemas.openxmlformats.org/officeDocument/2006/relationships/image" Target="../media/image177.jpeg"/><Relationship Id="rId10" Type="http://schemas.openxmlformats.org/officeDocument/2006/relationships/image" Target="../media/image172.jpeg"/><Relationship Id="rId4" Type="http://schemas.openxmlformats.org/officeDocument/2006/relationships/image" Target="../media/image37.png"/><Relationship Id="rId9" Type="http://schemas.openxmlformats.org/officeDocument/2006/relationships/image" Target="../media/image171.jpeg"/><Relationship Id="rId14" Type="http://schemas.openxmlformats.org/officeDocument/2006/relationships/image" Target="../media/image176.jpeg"/></Relationships>
</file>

<file path=ppt/slides/_rels/slide1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0.xml"/><Relationship Id="rId6" Type="http://schemas.openxmlformats.org/officeDocument/2006/relationships/image" Target="../media/image179.jpeg"/><Relationship Id="rId5" Type="http://schemas.openxmlformats.org/officeDocument/2006/relationships/image" Target="../media/image43.png"/><Relationship Id="rId4" Type="http://schemas.openxmlformats.org/officeDocument/2006/relationships/image" Target="../media/image42.png"/></Relationships>
</file>

<file path=ppt/slides/_rels/slide12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2.xml"/><Relationship Id="rId6" Type="http://schemas.openxmlformats.org/officeDocument/2006/relationships/hyperlink" Target="http://www.zadra.hr/" TargetMode="External"/><Relationship Id="rId5" Type="http://schemas.openxmlformats.org/officeDocument/2006/relationships/image" Target="../media/image43.png"/><Relationship Id="rId4" Type="http://schemas.openxmlformats.org/officeDocument/2006/relationships/image" Target="../media/image42.png"/></Relationships>
</file>

<file path=ppt/slides/_rels/slide12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25.xml.rels><?xml version="1.0" encoding="UTF-8" standalone="yes"?>
<Relationships xmlns="http://schemas.openxmlformats.org/package/2006/relationships"><Relationship Id="rId8" Type="http://schemas.openxmlformats.org/officeDocument/2006/relationships/image" Target="../media/image183.png"/><Relationship Id="rId3" Type="http://schemas.openxmlformats.org/officeDocument/2006/relationships/image" Target="../media/image32.png"/><Relationship Id="rId7" Type="http://schemas.openxmlformats.org/officeDocument/2006/relationships/image" Target="../media/image182.png"/><Relationship Id="rId2" Type="http://schemas.openxmlformats.org/officeDocument/2006/relationships/image" Target="../media/image36.png"/><Relationship Id="rId1" Type="http://schemas.openxmlformats.org/officeDocument/2006/relationships/slideLayout" Target="../slideLayouts/slideLayout39.xml"/><Relationship Id="rId6" Type="http://schemas.openxmlformats.org/officeDocument/2006/relationships/image" Target="../media/image181.png"/><Relationship Id="rId5" Type="http://schemas.openxmlformats.org/officeDocument/2006/relationships/image" Target="../media/image180.png"/><Relationship Id="rId4" Type="http://schemas.openxmlformats.org/officeDocument/2006/relationships/image" Target="../media/image37.png"/></Relationships>
</file>

<file path=ppt/slides/_rels/slide126.xml.rels><?xml version="1.0" encoding="UTF-8" standalone="yes"?>
<Relationships xmlns="http://schemas.openxmlformats.org/package/2006/relationships"><Relationship Id="rId8" Type="http://schemas.openxmlformats.org/officeDocument/2006/relationships/image" Target="../media/image187.png"/><Relationship Id="rId3" Type="http://schemas.openxmlformats.org/officeDocument/2006/relationships/image" Target="../media/image185.jpeg"/><Relationship Id="rId7" Type="http://schemas.openxmlformats.org/officeDocument/2006/relationships/image" Target="../media/image186.jpeg"/><Relationship Id="rId2" Type="http://schemas.openxmlformats.org/officeDocument/2006/relationships/image" Target="../media/image184.png"/><Relationship Id="rId1" Type="http://schemas.openxmlformats.org/officeDocument/2006/relationships/slideLayout" Target="../slideLayouts/slideLayout38.xml"/><Relationship Id="rId6" Type="http://schemas.openxmlformats.org/officeDocument/2006/relationships/image" Target="../media/image37.png"/><Relationship Id="rId5" Type="http://schemas.openxmlformats.org/officeDocument/2006/relationships/image" Target="../media/image32.png"/><Relationship Id="rId4" Type="http://schemas.openxmlformats.org/officeDocument/2006/relationships/image" Target="../media/image36.png"/><Relationship Id="rId9" Type="http://schemas.openxmlformats.org/officeDocument/2006/relationships/image" Target="../media/image180.png"/></Relationships>
</file>

<file path=ppt/slides/_rels/slide127.xml.rels><?xml version="1.0" encoding="UTF-8" standalone="yes"?>
<Relationships xmlns="http://schemas.openxmlformats.org/package/2006/relationships"><Relationship Id="rId8" Type="http://schemas.openxmlformats.org/officeDocument/2006/relationships/image" Target="../media/image180.png"/><Relationship Id="rId13" Type="http://schemas.openxmlformats.org/officeDocument/2006/relationships/image" Target="../media/image195.png"/><Relationship Id="rId3" Type="http://schemas.openxmlformats.org/officeDocument/2006/relationships/image" Target="../media/image32.png"/><Relationship Id="rId7" Type="http://schemas.openxmlformats.org/officeDocument/2006/relationships/image" Target="../media/image190.jpeg"/><Relationship Id="rId12" Type="http://schemas.openxmlformats.org/officeDocument/2006/relationships/image" Target="../media/image194.png"/><Relationship Id="rId2" Type="http://schemas.openxmlformats.org/officeDocument/2006/relationships/image" Target="../media/image36.png"/><Relationship Id="rId1" Type="http://schemas.openxmlformats.org/officeDocument/2006/relationships/slideLayout" Target="../slideLayouts/slideLayout38.xml"/><Relationship Id="rId6" Type="http://schemas.openxmlformats.org/officeDocument/2006/relationships/image" Target="../media/image189.jpeg"/><Relationship Id="rId11" Type="http://schemas.openxmlformats.org/officeDocument/2006/relationships/image" Target="../media/image193.png"/><Relationship Id="rId5" Type="http://schemas.openxmlformats.org/officeDocument/2006/relationships/image" Target="../media/image188.jpeg"/><Relationship Id="rId10" Type="http://schemas.openxmlformats.org/officeDocument/2006/relationships/image" Target="../media/image192.png"/><Relationship Id="rId4" Type="http://schemas.openxmlformats.org/officeDocument/2006/relationships/image" Target="../media/image37.png"/><Relationship Id="rId9" Type="http://schemas.openxmlformats.org/officeDocument/2006/relationships/image" Target="../media/image191.png"/><Relationship Id="rId14" Type="http://schemas.openxmlformats.org/officeDocument/2006/relationships/image" Target="../media/image196.png"/></Relationships>
</file>

<file path=ppt/slides/_rels/slide128.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180.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198.png"/><Relationship Id="rId5" Type="http://schemas.openxmlformats.org/officeDocument/2006/relationships/image" Target="../media/image197.jpeg"/><Relationship Id="rId4" Type="http://schemas.openxmlformats.org/officeDocument/2006/relationships/image" Target="../media/image37.png"/></Relationships>
</file>

<file path=ppt/slides/_rels/slide129.xml.rels><?xml version="1.0" encoding="UTF-8" standalone="yes"?>
<Relationships xmlns="http://schemas.openxmlformats.org/package/2006/relationships"><Relationship Id="rId8" Type="http://schemas.openxmlformats.org/officeDocument/2006/relationships/image" Target="../media/image201.png"/><Relationship Id="rId3" Type="http://schemas.openxmlformats.org/officeDocument/2006/relationships/image" Target="../media/image32.png"/><Relationship Id="rId7" Type="http://schemas.openxmlformats.org/officeDocument/2006/relationships/image" Target="../media/image200.png"/><Relationship Id="rId2" Type="http://schemas.openxmlformats.org/officeDocument/2006/relationships/image" Target="../media/image36.png"/><Relationship Id="rId1" Type="http://schemas.openxmlformats.org/officeDocument/2006/relationships/slideLayout" Target="../slideLayouts/slideLayout33.xml"/><Relationship Id="rId6" Type="http://schemas.openxmlformats.org/officeDocument/2006/relationships/image" Target="../media/image199.png"/><Relationship Id="rId11" Type="http://schemas.openxmlformats.org/officeDocument/2006/relationships/image" Target="../media/image204.png"/><Relationship Id="rId5" Type="http://schemas.openxmlformats.org/officeDocument/2006/relationships/image" Target="../media/image180.png"/><Relationship Id="rId10" Type="http://schemas.openxmlformats.org/officeDocument/2006/relationships/image" Target="../media/image203.png"/><Relationship Id="rId4" Type="http://schemas.openxmlformats.org/officeDocument/2006/relationships/image" Target="../media/image37.png"/><Relationship Id="rId9" Type="http://schemas.openxmlformats.org/officeDocument/2006/relationships/image" Target="../media/image202.png"/></Relationships>
</file>

<file path=ppt/slides/_rels/slide1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xml"/><Relationship Id="rId1" Type="http://schemas.openxmlformats.org/officeDocument/2006/relationships/slideLayout" Target="../slideLayouts/slideLayout38.xml"/><Relationship Id="rId5" Type="http://schemas.openxmlformats.org/officeDocument/2006/relationships/image" Target="../media/image37.png"/><Relationship Id="rId4" Type="http://schemas.openxmlformats.org/officeDocument/2006/relationships/image" Target="../media/image32.png"/></Relationships>
</file>

<file path=ppt/slides/_rels/slide130.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180.png"/><Relationship Id="rId2" Type="http://schemas.openxmlformats.org/officeDocument/2006/relationships/image" Target="../media/image36.png"/><Relationship Id="rId1" Type="http://schemas.openxmlformats.org/officeDocument/2006/relationships/slideLayout" Target="../slideLayouts/slideLayout34.xml"/><Relationship Id="rId6" Type="http://schemas.openxmlformats.org/officeDocument/2006/relationships/image" Target="../media/image206.png"/><Relationship Id="rId5" Type="http://schemas.openxmlformats.org/officeDocument/2006/relationships/image" Target="../media/image205.png"/><Relationship Id="rId4" Type="http://schemas.openxmlformats.org/officeDocument/2006/relationships/image" Target="../media/image37.png"/></Relationships>
</file>

<file path=ppt/slides/_rels/slide13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0.xml"/><Relationship Id="rId6" Type="http://schemas.openxmlformats.org/officeDocument/2006/relationships/image" Target="../media/image207.png"/><Relationship Id="rId5" Type="http://schemas.openxmlformats.org/officeDocument/2006/relationships/image" Target="../media/image43.png"/><Relationship Id="rId4" Type="http://schemas.openxmlformats.org/officeDocument/2006/relationships/image" Target="../media/image42.png"/></Relationships>
</file>

<file path=ppt/slides/_rels/slide132.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207.png"/><Relationship Id="rId2" Type="http://schemas.openxmlformats.org/officeDocument/2006/relationships/image" Target="../media/image32.png"/><Relationship Id="rId1" Type="http://schemas.openxmlformats.org/officeDocument/2006/relationships/slideLayout" Target="../slideLayouts/slideLayout42.xml"/><Relationship Id="rId6" Type="http://schemas.openxmlformats.org/officeDocument/2006/relationships/hyperlink" Target="mailto:magda.rodrigues@eqa.es" TargetMode="External"/><Relationship Id="rId5" Type="http://schemas.openxmlformats.org/officeDocument/2006/relationships/image" Target="../media/image43.png"/><Relationship Id="rId4" Type="http://schemas.openxmlformats.org/officeDocument/2006/relationships/image" Target="../media/image42.png"/></Relationships>
</file>

<file path=ppt/slides/_rels/slide13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Layout" Target="../slideLayouts/slideLayout40.xml"/><Relationship Id="rId5" Type="http://schemas.openxmlformats.org/officeDocument/2006/relationships/image" Target="../media/image35.png"/><Relationship Id="rId4" Type="http://schemas.openxmlformats.org/officeDocument/2006/relationships/image" Target="../media/image33.png"/></Relationships>
</file>

<file path=ppt/slides/_rels/slide13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8.xml"/><Relationship Id="rId5" Type="http://schemas.openxmlformats.org/officeDocument/2006/relationships/hyperlink" Target="https://croatia.representation.ec.europa.eu/andrea-covic-vidovic_hr" TargetMode="External"/><Relationship Id="rId4" Type="http://schemas.openxmlformats.org/officeDocument/2006/relationships/image" Target="../media/image37.png"/></Relationships>
</file>

<file path=ppt/slides/_rels/slide13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hyperlink" Target="https://croatia.representation.ec.europa.eu/andrea-covic-vidovic_hr" TargetMode="External"/><Relationship Id="rId1" Type="http://schemas.openxmlformats.org/officeDocument/2006/relationships/slideLayout" Target="../slideLayouts/slideLayout35.xml"/><Relationship Id="rId5" Type="http://schemas.openxmlformats.org/officeDocument/2006/relationships/image" Target="../media/image37.png"/><Relationship Id="rId4" Type="http://schemas.openxmlformats.org/officeDocument/2006/relationships/image" Target="../media/image32.png"/></Relationships>
</file>

<file path=ppt/slides/_rels/slide136.xml.rels><?xml version="1.0" encoding="UTF-8" standalone="yes"?>
<Relationships xmlns="http://schemas.openxmlformats.org/package/2006/relationships"><Relationship Id="rId3" Type="http://schemas.openxmlformats.org/officeDocument/2006/relationships/slideLayout" Target="../slideLayouts/slideLayout35.xml"/><Relationship Id="rId7" Type="http://schemas.openxmlformats.org/officeDocument/2006/relationships/image" Target="../media/image208.png"/><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37.png"/><Relationship Id="rId5" Type="http://schemas.openxmlformats.org/officeDocument/2006/relationships/image" Target="../media/image32.png"/><Relationship Id="rId4" Type="http://schemas.openxmlformats.org/officeDocument/2006/relationships/image" Target="../media/image36.png"/></Relationships>
</file>

<file path=ppt/slides/_rels/slide13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hyperlink" Target="https://croatia.representation.ec.europa.eu/andrea-covic-vidovic_hr" TargetMode="External"/><Relationship Id="rId1" Type="http://schemas.openxmlformats.org/officeDocument/2006/relationships/slideLayout" Target="../slideLayouts/slideLayout35.xml"/><Relationship Id="rId5" Type="http://schemas.openxmlformats.org/officeDocument/2006/relationships/image" Target="../media/image37.png"/><Relationship Id="rId4" Type="http://schemas.openxmlformats.org/officeDocument/2006/relationships/image" Target="../media/image32.png"/></Relationships>
</file>

<file path=ppt/slides/_rels/slide13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xml"/><Relationship Id="rId1" Type="http://schemas.openxmlformats.org/officeDocument/2006/relationships/slideLayout" Target="../slideLayouts/slideLayout38.xml"/><Relationship Id="rId6" Type="http://schemas.openxmlformats.org/officeDocument/2006/relationships/image" Target="../media/image44.png"/><Relationship Id="rId5" Type="http://schemas.openxmlformats.org/officeDocument/2006/relationships/image" Target="../media/image37.png"/><Relationship Id="rId4" Type="http://schemas.openxmlformats.org/officeDocument/2006/relationships/image" Target="../media/image32.png"/></Relationships>
</file>

<file path=ppt/slides/_rels/slide140.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image" Target="../media/image209.png"/><Relationship Id="rId1" Type="http://schemas.openxmlformats.org/officeDocument/2006/relationships/slideLayout" Target="../slideLayouts/slideLayout49.xml"/></Relationships>
</file>

<file path=ppt/slides/_rels/slide141.xml.rels><?xml version="1.0" encoding="UTF-8" standalone="yes"?>
<Relationships xmlns="http://schemas.openxmlformats.org/package/2006/relationships"><Relationship Id="rId8" Type="http://schemas.openxmlformats.org/officeDocument/2006/relationships/image" Target="../media/image217.jpeg"/><Relationship Id="rId3" Type="http://schemas.openxmlformats.org/officeDocument/2006/relationships/image" Target="../media/image212.jpeg"/><Relationship Id="rId7" Type="http://schemas.openxmlformats.org/officeDocument/2006/relationships/image" Target="../media/image216.jpeg"/><Relationship Id="rId2" Type="http://schemas.openxmlformats.org/officeDocument/2006/relationships/image" Target="../media/image211.jpeg"/><Relationship Id="rId1" Type="http://schemas.openxmlformats.org/officeDocument/2006/relationships/slideLayout" Target="../slideLayouts/slideLayout46.xml"/><Relationship Id="rId6" Type="http://schemas.openxmlformats.org/officeDocument/2006/relationships/image" Target="../media/image215.jpeg"/><Relationship Id="rId11" Type="http://schemas.openxmlformats.org/officeDocument/2006/relationships/image" Target="../media/image220.jpeg"/><Relationship Id="rId5" Type="http://schemas.openxmlformats.org/officeDocument/2006/relationships/image" Target="../media/image214.jpg"/><Relationship Id="rId10" Type="http://schemas.openxmlformats.org/officeDocument/2006/relationships/image" Target="../media/image219.jpeg"/><Relationship Id="rId4" Type="http://schemas.openxmlformats.org/officeDocument/2006/relationships/image" Target="../media/image213.png"/><Relationship Id="rId9" Type="http://schemas.openxmlformats.org/officeDocument/2006/relationships/image" Target="../media/image218.jpeg"/></Relationships>
</file>

<file path=ppt/slides/_rels/slide142.xml.rels><?xml version="1.0" encoding="UTF-8" standalone="yes"?>
<Relationships xmlns="http://schemas.openxmlformats.org/package/2006/relationships"><Relationship Id="rId8" Type="http://schemas.openxmlformats.org/officeDocument/2006/relationships/image" Target="../media/image227.png"/><Relationship Id="rId3" Type="http://schemas.openxmlformats.org/officeDocument/2006/relationships/image" Target="../media/image222.png"/><Relationship Id="rId7" Type="http://schemas.openxmlformats.org/officeDocument/2006/relationships/image" Target="../media/image226.png"/><Relationship Id="rId2" Type="http://schemas.openxmlformats.org/officeDocument/2006/relationships/image" Target="../media/image221.jpeg"/><Relationship Id="rId1" Type="http://schemas.openxmlformats.org/officeDocument/2006/relationships/slideLayout" Target="../slideLayouts/slideLayout46.xml"/><Relationship Id="rId6" Type="http://schemas.openxmlformats.org/officeDocument/2006/relationships/image" Target="../media/image225.png"/><Relationship Id="rId5" Type="http://schemas.openxmlformats.org/officeDocument/2006/relationships/image" Target="../media/image224.jpeg"/><Relationship Id="rId10" Type="http://schemas.openxmlformats.org/officeDocument/2006/relationships/image" Target="../media/image229.jpeg"/><Relationship Id="rId4" Type="http://schemas.openxmlformats.org/officeDocument/2006/relationships/image" Target="../media/image223.png"/><Relationship Id="rId9" Type="http://schemas.openxmlformats.org/officeDocument/2006/relationships/image" Target="../media/image228.jpeg"/></Relationships>
</file>

<file path=ppt/slides/_rels/slide143.xml.rels><?xml version="1.0" encoding="UTF-8" standalone="yes"?>
<Relationships xmlns="http://schemas.openxmlformats.org/package/2006/relationships"><Relationship Id="rId8" Type="http://schemas.openxmlformats.org/officeDocument/2006/relationships/image" Target="../media/image236.png"/><Relationship Id="rId3" Type="http://schemas.openxmlformats.org/officeDocument/2006/relationships/image" Target="../media/image231.png"/><Relationship Id="rId7" Type="http://schemas.openxmlformats.org/officeDocument/2006/relationships/image" Target="../media/image235.png"/><Relationship Id="rId2" Type="http://schemas.openxmlformats.org/officeDocument/2006/relationships/image" Target="../media/image230.jpeg"/><Relationship Id="rId1" Type="http://schemas.openxmlformats.org/officeDocument/2006/relationships/slideLayout" Target="../slideLayouts/slideLayout46.xml"/><Relationship Id="rId6" Type="http://schemas.openxmlformats.org/officeDocument/2006/relationships/image" Target="../media/image234.png"/><Relationship Id="rId5" Type="http://schemas.openxmlformats.org/officeDocument/2006/relationships/image" Target="../media/image233.png"/><Relationship Id="rId4" Type="http://schemas.openxmlformats.org/officeDocument/2006/relationships/image" Target="../media/image232.png"/></Relationships>
</file>

<file path=ppt/slides/_rels/slide144.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46.xml"/></Relationships>
</file>

<file path=ppt/slides/_rels/slide145.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image" Target="../media/image238.jpeg"/><Relationship Id="rId1" Type="http://schemas.openxmlformats.org/officeDocument/2006/relationships/slideLayout" Target="../slideLayouts/slideLayout46.xml"/><Relationship Id="rId5" Type="http://schemas.openxmlformats.org/officeDocument/2006/relationships/image" Target="../media/image241.png"/><Relationship Id="rId4" Type="http://schemas.openxmlformats.org/officeDocument/2006/relationships/image" Target="../media/image240.png"/></Relationships>
</file>

<file path=ppt/slides/_rels/slide146.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image" Target="../media/image242.jpeg"/><Relationship Id="rId1" Type="http://schemas.openxmlformats.org/officeDocument/2006/relationships/slideLayout" Target="../slideLayouts/slideLayout46.xml"/></Relationships>
</file>

<file path=ppt/slides/_rels/slide147.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image" Target="../media/image244.jpeg"/><Relationship Id="rId1" Type="http://schemas.openxmlformats.org/officeDocument/2006/relationships/slideLayout" Target="../slideLayouts/slideLayout46.xml"/><Relationship Id="rId5" Type="http://schemas.openxmlformats.org/officeDocument/2006/relationships/image" Target="../media/image247.jpeg"/><Relationship Id="rId4" Type="http://schemas.openxmlformats.org/officeDocument/2006/relationships/image" Target="../media/image246.jpeg"/></Relationships>
</file>

<file path=ppt/slides/_rels/slide148.xml.rels><?xml version="1.0" encoding="UTF-8" standalone="yes"?>
<Relationships xmlns="http://schemas.openxmlformats.org/package/2006/relationships"><Relationship Id="rId2" Type="http://schemas.openxmlformats.org/officeDocument/2006/relationships/image" Target="../media/image248.png"/><Relationship Id="rId1" Type="http://schemas.openxmlformats.org/officeDocument/2006/relationships/slideLayout" Target="../slideLayouts/slideLayout47.xml"/></Relationships>
</file>

<file path=ppt/slides/_rels/slide149.xml.rels><?xml version="1.0" encoding="UTF-8" standalone="yes"?>
<Relationships xmlns="http://schemas.openxmlformats.org/package/2006/relationships"><Relationship Id="rId8" Type="http://schemas.openxmlformats.org/officeDocument/2006/relationships/image" Target="../media/image255.png"/><Relationship Id="rId3" Type="http://schemas.openxmlformats.org/officeDocument/2006/relationships/image" Target="../media/image250.jpeg"/><Relationship Id="rId7" Type="http://schemas.openxmlformats.org/officeDocument/2006/relationships/image" Target="../media/image254.png"/><Relationship Id="rId2" Type="http://schemas.openxmlformats.org/officeDocument/2006/relationships/image" Target="../media/image249.png"/><Relationship Id="rId1" Type="http://schemas.openxmlformats.org/officeDocument/2006/relationships/slideLayout" Target="../slideLayouts/slideLayout46.xml"/><Relationship Id="rId6" Type="http://schemas.openxmlformats.org/officeDocument/2006/relationships/image" Target="../media/image253.png"/><Relationship Id="rId11" Type="http://schemas.openxmlformats.org/officeDocument/2006/relationships/image" Target="../media/image258.png"/><Relationship Id="rId5" Type="http://schemas.openxmlformats.org/officeDocument/2006/relationships/image" Target="../media/image252.png"/><Relationship Id="rId10" Type="http://schemas.openxmlformats.org/officeDocument/2006/relationships/image" Target="../media/image257.png"/><Relationship Id="rId4" Type="http://schemas.openxmlformats.org/officeDocument/2006/relationships/image" Target="../media/image251.png"/><Relationship Id="rId9" Type="http://schemas.openxmlformats.org/officeDocument/2006/relationships/image" Target="../media/image256.png"/></Relationships>
</file>

<file path=ppt/slides/_rels/slide1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xml"/><Relationship Id="rId1" Type="http://schemas.openxmlformats.org/officeDocument/2006/relationships/slideLayout" Target="../slideLayouts/slideLayout38.xml"/><Relationship Id="rId5" Type="http://schemas.openxmlformats.org/officeDocument/2006/relationships/image" Target="../media/image37.png"/><Relationship Id="rId4" Type="http://schemas.openxmlformats.org/officeDocument/2006/relationships/image" Target="../media/image32.png"/></Relationships>
</file>

<file path=ppt/slides/_rels/slide150.xml.rels><?xml version="1.0" encoding="UTF-8" standalone="yes"?>
<Relationships xmlns="http://schemas.openxmlformats.org/package/2006/relationships"><Relationship Id="rId8" Type="http://schemas.openxmlformats.org/officeDocument/2006/relationships/image" Target="../media/image265.png"/><Relationship Id="rId13" Type="http://schemas.openxmlformats.org/officeDocument/2006/relationships/image" Target="../media/image270.jpeg"/><Relationship Id="rId3" Type="http://schemas.openxmlformats.org/officeDocument/2006/relationships/image" Target="../media/image260.png"/><Relationship Id="rId7" Type="http://schemas.openxmlformats.org/officeDocument/2006/relationships/image" Target="../media/image264.png"/><Relationship Id="rId12" Type="http://schemas.openxmlformats.org/officeDocument/2006/relationships/image" Target="../media/image269.jpeg"/><Relationship Id="rId17" Type="http://schemas.openxmlformats.org/officeDocument/2006/relationships/image" Target="../media/image274.png"/><Relationship Id="rId2" Type="http://schemas.openxmlformats.org/officeDocument/2006/relationships/image" Target="../media/image259.jpeg"/><Relationship Id="rId16" Type="http://schemas.openxmlformats.org/officeDocument/2006/relationships/image" Target="../media/image273.png"/><Relationship Id="rId1" Type="http://schemas.openxmlformats.org/officeDocument/2006/relationships/slideLayout" Target="../slideLayouts/slideLayout46.xml"/><Relationship Id="rId6" Type="http://schemas.openxmlformats.org/officeDocument/2006/relationships/image" Target="../media/image263.png"/><Relationship Id="rId11" Type="http://schemas.openxmlformats.org/officeDocument/2006/relationships/image" Target="../media/image268.jpeg"/><Relationship Id="rId5" Type="http://schemas.openxmlformats.org/officeDocument/2006/relationships/image" Target="../media/image262.png"/><Relationship Id="rId15" Type="http://schemas.openxmlformats.org/officeDocument/2006/relationships/image" Target="../media/image272.jpeg"/><Relationship Id="rId10" Type="http://schemas.openxmlformats.org/officeDocument/2006/relationships/image" Target="../media/image267.png"/><Relationship Id="rId4" Type="http://schemas.openxmlformats.org/officeDocument/2006/relationships/image" Target="../media/image261.png"/><Relationship Id="rId9" Type="http://schemas.openxmlformats.org/officeDocument/2006/relationships/image" Target="../media/image266.jpeg"/><Relationship Id="rId14" Type="http://schemas.openxmlformats.org/officeDocument/2006/relationships/image" Target="../media/image271.jpeg"/></Relationships>
</file>

<file path=ppt/slides/_rels/slide151.xml.rels><?xml version="1.0" encoding="UTF-8" standalone="yes"?>
<Relationships xmlns="http://schemas.openxmlformats.org/package/2006/relationships"><Relationship Id="rId8" Type="http://schemas.openxmlformats.org/officeDocument/2006/relationships/image" Target="../media/image265.png"/><Relationship Id="rId13" Type="http://schemas.openxmlformats.org/officeDocument/2006/relationships/image" Target="../media/image281.png"/><Relationship Id="rId18" Type="http://schemas.openxmlformats.org/officeDocument/2006/relationships/image" Target="../media/image286.jpeg"/><Relationship Id="rId3" Type="http://schemas.openxmlformats.org/officeDocument/2006/relationships/image" Target="../media/image260.png"/><Relationship Id="rId7" Type="http://schemas.openxmlformats.org/officeDocument/2006/relationships/image" Target="../media/image261.png"/><Relationship Id="rId12" Type="http://schemas.openxmlformats.org/officeDocument/2006/relationships/image" Target="../media/image280.jpeg"/><Relationship Id="rId17" Type="http://schemas.openxmlformats.org/officeDocument/2006/relationships/image" Target="../media/image285.jpeg"/><Relationship Id="rId2" Type="http://schemas.openxmlformats.org/officeDocument/2006/relationships/image" Target="../media/image275.jpeg"/><Relationship Id="rId16" Type="http://schemas.openxmlformats.org/officeDocument/2006/relationships/image" Target="../media/image284.png"/><Relationship Id="rId1" Type="http://schemas.openxmlformats.org/officeDocument/2006/relationships/slideLayout" Target="../slideLayouts/slideLayout46.xml"/><Relationship Id="rId6" Type="http://schemas.openxmlformats.org/officeDocument/2006/relationships/image" Target="../media/image276.png"/><Relationship Id="rId11" Type="http://schemas.openxmlformats.org/officeDocument/2006/relationships/image" Target="../media/image279.png"/><Relationship Id="rId5" Type="http://schemas.openxmlformats.org/officeDocument/2006/relationships/image" Target="../media/image263.png"/><Relationship Id="rId15" Type="http://schemas.openxmlformats.org/officeDocument/2006/relationships/image" Target="../media/image283.jpeg"/><Relationship Id="rId10" Type="http://schemas.openxmlformats.org/officeDocument/2006/relationships/image" Target="../media/image278.png"/><Relationship Id="rId19" Type="http://schemas.openxmlformats.org/officeDocument/2006/relationships/image" Target="../media/image287.png"/><Relationship Id="rId4" Type="http://schemas.openxmlformats.org/officeDocument/2006/relationships/image" Target="../media/image262.png"/><Relationship Id="rId9" Type="http://schemas.openxmlformats.org/officeDocument/2006/relationships/image" Target="../media/image277.png"/><Relationship Id="rId14" Type="http://schemas.openxmlformats.org/officeDocument/2006/relationships/image" Target="../media/image282.png"/></Relationships>
</file>

<file path=ppt/slides/_rels/slide152.xml.rels><?xml version="1.0" encoding="UTF-8" standalone="yes"?>
<Relationships xmlns="http://schemas.openxmlformats.org/package/2006/relationships"><Relationship Id="rId8" Type="http://schemas.openxmlformats.org/officeDocument/2006/relationships/image" Target="../media/image265.png"/><Relationship Id="rId13" Type="http://schemas.openxmlformats.org/officeDocument/2006/relationships/image" Target="../media/image294.png"/><Relationship Id="rId3" Type="http://schemas.openxmlformats.org/officeDocument/2006/relationships/image" Target="../media/image260.png"/><Relationship Id="rId7" Type="http://schemas.openxmlformats.org/officeDocument/2006/relationships/image" Target="../media/image261.png"/><Relationship Id="rId12" Type="http://schemas.openxmlformats.org/officeDocument/2006/relationships/image" Target="../media/image293.png"/><Relationship Id="rId17" Type="http://schemas.openxmlformats.org/officeDocument/2006/relationships/image" Target="../media/image298.png"/><Relationship Id="rId2" Type="http://schemas.openxmlformats.org/officeDocument/2006/relationships/image" Target="../media/image288.jpeg"/><Relationship Id="rId16" Type="http://schemas.openxmlformats.org/officeDocument/2006/relationships/image" Target="../media/image297.jpeg"/><Relationship Id="rId1" Type="http://schemas.openxmlformats.org/officeDocument/2006/relationships/slideLayout" Target="../slideLayouts/slideLayout46.xml"/><Relationship Id="rId6" Type="http://schemas.openxmlformats.org/officeDocument/2006/relationships/image" Target="../media/image289.png"/><Relationship Id="rId11" Type="http://schemas.openxmlformats.org/officeDocument/2006/relationships/image" Target="../media/image292.png"/><Relationship Id="rId5" Type="http://schemas.openxmlformats.org/officeDocument/2006/relationships/image" Target="../media/image263.png"/><Relationship Id="rId15" Type="http://schemas.openxmlformats.org/officeDocument/2006/relationships/image" Target="../media/image296.jpeg"/><Relationship Id="rId10" Type="http://schemas.openxmlformats.org/officeDocument/2006/relationships/image" Target="../media/image291.png"/><Relationship Id="rId4" Type="http://schemas.openxmlformats.org/officeDocument/2006/relationships/image" Target="../media/image262.png"/><Relationship Id="rId9" Type="http://schemas.openxmlformats.org/officeDocument/2006/relationships/image" Target="../media/image290.jpeg"/><Relationship Id="rId14" Type="http://schemas.openxmlformats.org/officeDocument/2006/relationships/image" Target="../media/image295.png"/></Relationships>
</file>

<file path=ppt/slides/_rels/slide153.xml.rels><?xml version="1.0" encoding="UTF-8" standalone="yes"?>
<Relationships xmlns="http://schemas.openxmlformats.org/package/2006/relationships"><Relationship Id="rId8" Type="http://schemas.openxmlformats.org/officeDocument/2006/relationships/image" Target="../media/image265.png"/><Relationship Id="rId13" Type="http://schemas.openxmlformats.org/officeDocument/2006/relationships/image" Target="../media/image305.jpeg"/><Relationship Id="rId18" Type="http://schemas.openxmlformats.org/officeDocument/2006/relationships/image" Target="../media/image310.jpeg"/><Relationship Id="rId3" Type="http://schemas.openxmlformats.org/officeDocument/2006/relationships/image" Target="../media/image260.png"/><Relationship Id="rId7" Type="http://schemas.openxmlformats.org/officeDocument/2006/relationships/image" Target="../media/image261.png"/><Relationship Id="rId12" Type="http://schemas.openxmlformats.org/officeDocument/2006/relationships/image" Target="../media/image304.jpeg"/><Relationship Id="rId17" Type="http://schemas.openxmlformats.org/officeDocument/2006/relationships/image" Target="../media/image309.png"/><Relationship Id="rId2" Type="http://schemas.openxmlformats.org/officeDocument/2006/relationships/image" Target="../media/image299.jpeg"/><Relationship Id="rId16" Type="http://schemas.openxmlformats.org/officeDocument/2006/relationships/image" Target="../media/image308.jpeg"/><Relationship Id="rId1" Type="http://schemas.openxmlformats.org/officeDocument/2006/relationships/slideLayout" Target="../slideLayouts/slideLayout46.xml"/><Relationship Id="rId6" Type="http://schemas.openxmlformats.org/officeDocument/2006/relationships/image" Target="../media/image300.png"/><Relationship Id="rId11" Type="http://schemas.openxmlformats.org/officeDocument/2006/relationships/image" Target="../media/image303.png"/><Relationship Id="rId5" Type="http://schemas.openxmlformats.org/officeDocument/2006/relationships/image" Target="../media/image263.png"/><Relationship Id="rId15" Type="http://schemas.openxmlformats.org/officeDocument/2006/relationships/image" Target="../media/image307.png"/><Relationship Id="rId10" Type="http://schemas.openxmlformats.org/officeDocument/2006/relationships/image" Target="../media/image302.jpeg"/><Relationship Id="rId4" Type="http://schemas.openxmlformats.org/officeDocument/2006/relationships/image" Target="../media/image262.png"/><Relationship Id="rId9" Type="http://schemas.openxmlformats.org/officeDocument/2006/relationships/image" Target="../media/image301.jpeg"/><Relationship Id="rId14" Type="http://schemas.openxmlformats.org/officeDocument/2006/relationships/image" Target="../media/image306.png"/></Relationships>
</file>

<file path=ppt/slides/_rels/slide154.xml.rels><?xml version="1.0" encoding="UTF-8" standalone="yes"?>
<Relationships xmlns="http://schemas.openxmlformats.org/package/2006/relationships"><Relationship Id="rId8" Type="http://schemas.openxmlformats.org/officeDocument/2006/relationships/image" Target="../media/image265.png"/><Relationship Id="rId13" Type="http://schemas.openxmlformats.org/officeDocument/2006/relationships/image" Target="../media/image317.png"/><Relationship Id="rId18" Type="http://schemas.openxmlformats.org/officeDocument/2006/relationships/image" Target="../media/image322.jpeg"/><Relationship Id="rId3" Type="http://schemas.openxmlformats.org/officeDocument/2006/relationships/image" Target="../media/image260.png"/><Relationship Id="rId7" Type="http://schemas.openxmlformats.org/officeDocument/2006/relationships/image" Target="../media/image261.png"/><Relationship Id="rId12" Type="http://schemas.openxmlformats.org/officeDocument/2006/relationships/image" Target="../media/image316.jpeg"/><Relationship Id="rId17" Type="http://schemas.openxmlformats.org/officeDocument/2006/relationships/image" Target="../media/image321.png"/><Relationship Id="rId2" Type="http://schemas.openxmlformats.org/officeDocument/2006/relationships/image" Target="../media/image311.jpeg"/><Relationship Id="rId16" Type="http://schemas.openxmlformats.org/officeDocument/2006/relationships/image" Target="../media/image320.jpeg"/><Relationship Id="rId1" Type="http://schemas.openxmlformats.org/officeDocument/2006/relationships/slideLayout" Target="../slideLayouts/slideLayout46.xml"/><Relationship Id="rId6" Type="http://schemas.openxmlformats.org/officeDocument/2006/relationships/image" Target="../media/image312.png"/><Relationship Id="rId11" Type="http://schemas.openxmlformats.org/officeDocument/2006/relationships/image" Target="../media/image315.jpeg"/><Relationship Id="rId5" Type="http://schemas.openxmlformats.org/officeDocument/2006/relationships/image" Target="../media/image263.png"/><Relationship Id="rId15" Type="http://schemas.openxmlformats.org/officeDocument/2006/relationships/image" Target="../media/image319.png"/><Relationship Id="rId10" Type="http://schemas.openxmlformats.org/officeDocument/2006/relationships/image" Target="../media/image314.jpeg"/><Relationship Id="rId4" Type="http://schemas.openxmlformats.org/officeDocument/2006/relationships/image" Target="../media/image262.png"/><Relationship Id="rId9" Type="http://schemas.openxmlformats.org/officeDocument/2006/relationships/image" Target="../media/image313.png"/><Relationship Id="rId14" Type="http://schemas.openxmlformats.org/officeDocument/2006/relationships/image" Target="../media/image318.jpeg"/></Relationships>
</file>

<file path=ppt/slides/_rels/slide155.xml.rels><?xml version="1.0" encoding="UTF-8" standalone="yes"?>
<Relationships xmlns="http://schemas.openxmlformats.org/package/2006/relationships"><Relationship Id="rId8" Type="http://schemas.openxmlformats.org/officeDocument/2006/relationships/image" Target="../media/image265.png"/><Relationship Id="rId13" Type="http://schemas.openxmlformats.org/officeDocument/2006/relationships/image" Target="../media/image330.png"/><Relationship Id="rId3" Type="http://schemas.openxmlformats.org/officeDocument/2006/relationships/image" Target="../media/image260.png"/><Relationship Id="rId7" Type="http://schemas.openxmlformats.org/officeDocument/2006/relationships/image" Target="../media/image261.png"/><Relationship Id="rId12" Type="http://schemas.openxmlformats.org/officeDocument/2006/relationships/image" Target="../media/image329.jpeg"/><Relationship Id="rId17" Type="http://schemas.openxmlformats.org/officeDocument/2006/relationships/image" Target="../media/image334.png"/><Relationship Id="rId2" Type="http://schemas.openxmlformats.org/officeDocument/2006/relationships/image" Target="../media/image323.jpeg"/><Relationship Id="rId16" Type="http://schemas.openxmlformats.org/officeDocument/2006/relationships/image" Target="../media/image333.png"/><Relationship Id="rId1" Type="http://schemas.openxmlformats.org/officeDocument/2006/relationships/slideLayout" Target="../slideLayouts/slideLayout46.xml"/><Relationship Id="rId6" Type="http://schemas.openxmlformats.org/officeDocument/2006/relationships/image" Target="../media/image325.png"/><Relationship Id="rId11" Type="http://schemas.openxmlformats.org/officeDocument/2006/relationships/image" Target="../media/image328.png"/><Relationship Id="rId5" Type="http://schemas.openxmlformats.org/officeDocument/2006/relationships/image" Target="../media/image324.png"/><Relationship Id="rId15" Type="http://schemas.openxmlformats.org/officeDocument/2006/relationships/image" Target="../media/image332.jpeg"/><Relationship Id="rId10" Type="http://schemas.openxmlformats.org/officeDocument/2006/relationships/image" Target="../media/image327.png"/><Relationship Id="rId4" Type="http://schemas.openxmlformats.org/officeDocument/2006/relationships/image" Target="../media/image262.png"/><Relationship Id="rId9" Type="http://schemas.openxmlformats.org/officeDocument/2006/relationships/image" Target="../media/image326.png"/><Relationship Id="rId14" Type="http://schemas.openxmlformats.org/officeDocument/2006/relationships/image" Target="../media/image331.png"/></Relationships>
</file>

<file path=ppt/slides/_rels/slide156.xml.rels><?xml version="1.0" encoding="UTF-8" standalone="yes"?>
<Relationships xmlns="http://schemas.openxmlformats.org/package/2006/relationships"><Relationship Id="rId8" Type="http://schemas.openxmlformats.org/officeDocument/2006/relationships/image" Target="../media/image265.png"/><Relationship Id="rId13" Type="http://schemas.openxmlformats.org/officeDocument/2006/relationships/image" Target="../media/image342.jpeg"/><Relationship Id="rId3" Type="http://schemas.openxmlformats.org/officeDocument/2006/relationships/image" Target="../media/image260.png"/><Relationship Id="rId7" Type="http://schemas.openxmlformats.org/officeDocument/2006/relationships/image" Target="../media/image337.png"/><Relationship Id="rId12" Type="http://schemas.openxmlformats.org/officeDocument/2006/relationships/image" Target="../media/image341.jpeg"/><Relationship Id="rId2" Type="http://schemas.openxmlformats.org/officeDocument/2006/relationships/image" Target="../media/image335.jpeg"/><Relationship Id="rId16" Type="http://schemas.openxmlformats.org/officeDocument/2006/relationships/image" Target="../media/image345.png"/><Relationship Id="rId1" Type="http://schemas.openxmlformats.org/officeDocument/2006/relationships/slideLayout" Target="../slideLayouts/slideLayout46.xml"/><Relationship Id="rId6" Type="http://schemas.openxmlformats.org/officeDocument/2006/relationships/image" Target="../media/image336.png"/><Relationship Id="rId11" Type="http://schemas.openxmlformats.org/officeDocument/2006/relationships/image" Target="../media/image340.jpeg"/><Relationship Id="rId5" Type="http://schemas.openxmlformats.org/officeDocument/2006/relationships/image" Target="../media/image324.png"/><Relationship Id="rId15" Type="http://schemas.openxmlformats.org/officeDocument/2006/relationships/image" Target="../media/image344.jpeg"/><Relationship Id="rId10" Type="http://schemas.openxmlformats.org/officeDocument/2006/relationships/image" Target="../media/image339.jpeg"/><Relationship Id="rId4" Type="http://schemas.openxmlformats.org/officeDocument/2006/relationships/image" Target="../media/image262.png"/><Relationship Id="rId9" Type="http://schemas.openxmlformats.org/officeDocument/2006/relationships/image" Target="../media/image338.png"/><Relationship Id="rId14" Type="http://schemas.openxmlformats.org/officeDocument/2006/relationships/image" Target="../media/image343.jpeg"/></Relationships>
</file>

<file path=ppt/slides/_rels/slide157.xml.rels><?xml version="1.0" encoding="UTF-8" standalone="yes"?>
<Relationships xmlns="http://schemas.openxmlformats.org/package/2006/relationships"><Relationship Id="rId2" Type="http://schemas.openxmlformats.org/officeDocument/2006/relationships/image" Target="../media/image346.png"/><Relationship Id="rId1" Type="http://schemas.openxmlformats.org/officeDocument/2006/relationships/slideLayout" Target="../slideLayouts/slideLayout49.xml"/></Relationships>
</file>

<file path=ppt/slides/_rels/slide158.xml.rels><?xml version="1.0" encoding="UTF-8" standalone="yes"?>
<Relationships xmlns="http://schemas.openxmlformats.org/package/2006/relationships"><Relationship Id="rId3" Type="http://schemas.openxmlformats.org/officeDocument/2006/relationships/image" Target="../media/image348.png"/><Relationship Id="rId2" Type="http://schemas.openxmlformats.org/officeDocument/2006/relationships/image" Target="../media/image347.jpeg"/><Relationship Id="rId1" Type="http://schemas.openxmlformats.org/officeDocument/2006/relationships/slideLayout" Target="../slideLayouts/slideLayout50.xml"/><Relationship Id="rId4" Type="http://schemas.openxmlformats.org/officeDocument/2006/relationships/image" Target="../media/image349.jpeg"/></Relationships>
</file>

<file path=ppt/slides/_rels/slide159.xml.rels><?xml version="1.0" encoding="UTF-8" standalone="yes"?>
<Relationships xmlns="http://schemas.openxmlformats.org/package/2006/relationships"><Relationship Id="rId2" Type="http://schemas.openxmlformats.org/officeDocument/2006/relationships/image" Target="../media/image350.jpg"/><Relationship Id="rId1" Type="http://schemas.openxmlformats.org/officeDocument/2006/relationships/slideLayout" Target="../slideLayouts/slideLayout50.xml"/></Relationships>
</file>

<file path=ppt/slides/_rels/slide1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xml"/><Relationship Id="rId1" Type="http://schemas.openxmlformats.org/officeDocument/2006/relationships/slideLayout" Target="../slideLayouts/slideLayout38.xml"/><Relationship Id="rId5" Type="http://schemas.openxmlformats.org/officeDocument/2006/relationships/image" Target="../media/image37.png"/><Relationship Id="rId4" Type="http://schemas.openxmlformats.org/officeDocument/2006/relationships/image" Target="../media/image32.png"/></Relationships>
</file>

<file path=ppt/slides/_rels/slide160.xml.rels><?xml version="1.0" encoding="UTF-8" standalone="yes"?>
<Relationships xmlns="http://schemas.openxmlformats.org/package/2006/relationships"><Relationship Id="rId3" Type="http://schemas.openxmlformats.org/officeDocument/2006/relationships/image" Target="../media/image352.png"/><Relationship Id="rId2" Type="http://schemas.openxmlformats.org/officeDocument/2006/relationships/image" Target="../media/image351.jpg"/><Relationship Id="rId1" Type="http://schemas.openxmlformats.org/officeDocument/2006/relationships/slideLayout" Target="../slideLayouts/slideLayout50.xml"/></Relationships>
</file>

<file path=ppt/slides/_rels/slide161.xml.rels><?xml version="1.0" encoding="UTF-8" standalone="yes"?>
<Relationships xmlns="http://schemas.openxmlformats.org/package/2006/relationships"><Relationship Id="rId3" Type="http://schemas.openxmlformats.org/officeDocument/2006/relationships/image" Target="../media/image354.png"/><Relationship Id="rId2" Type="http://schemas.openxmlformats.org/officeDocument/2006/relationships/image" Target="../media/image353.png"/><Relationship Id="rId1" Type="http://schemas.openxmlformats.org/officeDocument/2006/relationships/slideLayout" Target="../slideLayouts/slideLayout46.xml"/><Relationship Id="rId6" Type="http://schemas.openxmlformats.org/officeDocument/2006/relationships/image" Target="../media/image355.png"/><Relationship Id="rId5" Type="http://schemas.openxmlformats.org/officeDocument/2006/relationships/hyperlink" Target="http://www.health.clust-er.it/" TargetMode="External"/><Relationship Id="rId4" Type="http://schemas.openxmlformats.org/officeDocument/2006/relationships/hyperlink" Target="mailto:info@health.clust-er.it" TargetMode="External"/></Relationships>
</file>

<file path=ppt/slides/_rels/slide16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hyperlink" Target="https://croatia.representation.ec.europa.eu/andrea-covic-vidovic_hr" TargetMode="External"/><Relationship Id="rId1" Type="http://schemas.openxmlformats.org/officeDocument/2006/relationships/slideLayout" Target="../slideLayouts/slideLayout35.xml"/><Relationship Id="rId5" Type="http://schemas.openxmlformats.org/officeDocument/2006/relationships/image" Target="../media/image37.png"/><Relationship Id="rId4" Type="http://schemas.openxmlformats.org/officeDocument/2006/relationships/image" Target="../media/image32.png"/></Relationships>
</file>

<file path=ppt/slides/_rels/slide163.xml.rels><?xml version="1.0" encoding="UTF-8" standalone="yes"?>
<Relationships xmlns="http://schemas.openxmlformats.org/package/2006/relationships"><Relationship Id="rId8" Type="http://schemas.openxmlformats.org/officeDocument/2006/relationships/image" Target="../media/image362.png"/><Relationship Id="rId13" Type="http://schemas.openxmlformats.org/officeDocument/2006/relationships/image" Target="../media/image367.png"/><Relationship Id="rId3" Type="http://schemas.openxmlformats.org/officeDocument/2006/relationships/image" Target="../media/image357.png"/><Relationship Id="rId7" Type="http://schemas.openxmlformats.org/officeDocument/2006/relationships/image" Target="../media/image361.png"/><Relationship Id="rId12" Type="http://schemas.openxmlformats.org/officeDocument/2006/relationships/image" Target="../media/image366.png"/><Relationship Id="rId2" Type="http://schemas.openxmlformats.org/officeDocument/2006/relationships/image" Target="../media/image356.jpeg"/><Relationship Id="rId1" Type="http://schemas.openxmlformats.org/officeDocument/2006/relationships/slideLayout" Target="../slideLayouts/slideLayout47.xml"/><Relationship Id="rId6" Type="http://schemas.openxmlformats.org/officeDocument/2006/relationships/image" Target="../media/image360.png"/><Relationship Id="rId11" Type="http://schemas.openxmlformats.org/officeDocument/2006/relationships/image" Target="../media/image365.png"/><Relationship Id="rId5" Type="http://schemas.openxmlformats.org/officeDocument/2006/relationships/image" Target="../media/image359.png"/><Relationship Id="rId10" Type="http://schemas.openxmlformats.org/officeDocument/2006/relationships/image" Target="../media/image364.png"/><Relationship Id="rId4" Type="http://schemas.openxmlformats.org/officeDocument/2006/relationships/image" Target="../media/image358.png"/><Relationship Id="rId9" Type="http://schemas.openxmlformats.org/officeDocument/2006/relationships/image" Target="../media/image363.png"/><Relationship Id="rId14" Type="http://schemas.openxmlformats.org/officeDocument/2006/relationships/image" Target="../media/image368.png"/></Relationships>
</file>

<file path=ppt/slides/_rels/slide164.xml.rels><?xml version="1.0" encoding="UTF-8" standalone="yes"?>
<Relationships xmlns="http://schemas.openxmlformats.org/package/2006/relationships"><Relationship Id="rId3" Type="http://schemas.openxmlformats.org/officeDocument/2006/relationships/image" Target="../media/image370.png"/><Relationship Id="rId7" Type="http://schemas.openxmlformats.org/officeDocument/2006/relationships/image" Target="../media/image374.png"/><Relationship Id="rId2" Type="http://schemas.openxmlformats.org/officeDocument/2006/relationships/image" Target="../media/image369.jpeg"/><Relationship Id="rId1" Type="http://schemas.openxmlformats.org/officeDocument/2006/relationships/slideLayout" Target="../slideLayouts/slideLayout47.xml"/><Relationship Id="rId6" Type="http://schemas.openxmlformats.org/officeDocument/2006/relationships/image" Target="../media/image373.png"/><Relationship Id="rId5" Type="http://schemas.openxmlformats.org/officeDocument/2006/relationships/image" Target="../media/image372.png"/><Relationship Id="rId4" Type="http://schemas.openxmlformats.org/officeDocument/2006/relationships/image" Target="../media/image371.png"/></Relationships>
</file>

<file path=ppt/slides/_rels/slide165.xml.rels><?xml version="1.0" encoding="UTF-8" standalone="yes"?>
<Relationships xmlns="http://schemas.openxmlformats.org/package/2006/relationships"><Relationship Id="rId3" Type="http://schemas.openxmlformats.org/officeDocument/2006/relationships/image" Target="../media/image376.png"/><Relationship Id="rId2" Type="http://schemas.openxmlformats.org/officeDocument/2006/relationships/image" Target="../media/image375.jpg"/><Relationship Id="rId1" Type="http://schemas.openxmlformats.org/officeDocument/2006/relationships/slideLayout" Target="../slideLayouts/slideLayout47.xml"/><Relationship Id="rId6" Type="http://schemas.openxmlformats.org/officeDocument/2006/relationships/image" Target="../media/image368.png"/><Relationship Id="rId5" Type="http://schemas.openxmlformats.org/officeDocument/2006/relationships/image" Target="../media/image367.png"/><Relationship Id="rId4" Type="http://schemas.openxmlformats.org/officeDocument/2006/relationships/image" Target="../media/image366.png"/></Relationships>
</file>

<file path=ppt/slides/_rels/slide166.xml.rels><?xml version="1.0" encoding="UTF-8" standalone="yes"?>
<Relationships xmlns="http://schemas.openxmlformats.org/package/2006/relationships"><Relationship Id="rId3" Type="http://schemas.openxmlformats.org/officeDocument/2006/relationships/image" Target="../media/image376.png"/><Relationship Id="rId2" Type="http://schemas.openxmlformats.org/officeDocument/2006/relationships/image" Target="../media/image377.jpg"/><Relationship Id="rId1" Type="http://schemas.openxmlformats.org/officeDocument/2006/relationships/slideLayout" Target="../slideLayouts/slideLayout47.xml"/><Relationship Id="rId6" Type="http://schemas.openxmlformats.org/officeDocument/2006/relationships/image" Target="../media/image368.png"/><Relationship Id="rId5" Type="http://schemas.openxmlformats.org/officeDocument/2006/relationships/image" Target="../media/image367.png"/><Relationship Id="rId4" Type="http://schemas.openxmlformats.org/officeDocument/2006/relationships/image" Target="../media/image366.png"/></Relationships>
</file>

<file path=ppt/slides/_rels/slide167.xml.rels><?xml version="1.0" encoding="UTF-8" standalone="yes"?>
<Relationships xmlns="http://schemas.openxmlformats.org/package/2006/relationships"><Relationship Id="rId8" Type="http://schemas.openxmlformats.org/officeDocument/2006/relationships/image" Target="../media/image384.png"/><Relationship Id="rId13" Type="http://schemas.openxmlformats.org/officeDocument/2006/relationships/image" Target="../media/image389.png"/><Relationship Id="rId3" Type="http://schemas.openxmlformats.org/officeDocument/2006/relationships/image" Target="../media/image379.png"/><Relationship Id="rId7" Type="http://schemas.openxmlformats.org/officeDocument/2006/relationships/image" Target="../media/image383.png"/><Relationship Id="rId12" Type="http://schemas.openxmlformats.org/officeDocument/2006/relationships/image" Target="../media/image388.png"/><Relationship Id="rId2" Type="http://schemas.openxmlformats.org/officeDocument/2006/relationships/image" Target="../media/image378.png"/><Relationship Id="rId1" Type="http://schemas.openxmlformats.org/officeDocument/2006/relationships/slideLayout" Target="../slideLayouts/slideLayout47.xml"/><Relationship Id="rId6" Type="http://schemas.openxmlformats.org/officeDocument/2006/relationships/image" Target="../media/image382.png"/><Relationship Id="rId11" Type="http://schemas.openxmlformats.org/officeDocument/2006/relationships/image" Target="../media/image387.png"/><Relationship Id="rId5" Type="http://schemas.openxmlformats.org/officeDocument/2006/relationships/image" Target="../media/image381.png"/><Relationship Id="rId15" Type="http://schemas.openxmlformats.org/officeDocument/2006/relationships/image" Target="../media/image391.jpeg"/><Relationship Id="rId10" Type="http://schemas.openxmlformats.org/officeDocument/2006/relationships/image" Target="../media/image386.png"/><Relationship Id="rId4" Type="http://schemas.openxmlformats.org/officeDocument/2006/relationships/image" Target="../media/image380.png"/><Relationship Id="rId9" Type="http://schemas.openxmlformats.org/officeDocument/2006/relationships/image" Target="../media/image385.png"/><Relationship Id="rId14" Type="http://schemas.openxmlformats.org/officeDocument/2006/relationships/image" Target="../media/image390.png"/></Relationships>
</file>

<file path=ppt/slides/_rels/slide168.xml.rels><?xml version="1.0" encoding="UTF-8" standalone="yes"?>
<Relationships xmlns="http://schemas.openxmlformats.org/package/2006/relationships"><Relationship Id="rId3" Type="http://schemas.openxmlformats.org/officeDocument/2006/relationships/image" Target="../media/image366.png"/><Relationship Id="rId2" Type="http://schemas.openxmlformats.org/officeDocument/2006/relationships/image" Target="../media/image365.png"/><Relationship Id="rId1" Type="http://schemas.openxmlformats.org/officeDocument/2006/relationships/slideLayout" Target="../slideLayouts/slideLayout48.xml"/><Relationship Id="rId5" Type="http://schemas.openxmlformats.org/officeDocument/2006/relationships/image" Target="../media/image368.png"/><Relationship Id="rId4" Type="http://schemas.openxmlformats.org/officeDocument/2006/relationships/image" Target="../media/image367.png"/></Relationships>
</file>

<file path=ppt/slides/_rels/slide169.xml.rels><?xml version="1.0" encoding="UTF-8" standalone="yes"?>
<Relationships xmlns="http://schemas.openxmlformats.org/package/2006/relationships"><Relationship Id="rId8" Type="http://schemas.openxmlformats.org/officeDocument/2006/relationships/image" Target="../media/image394.png"/><Relationship Id="rId13" Type="http://schemas.openxmlformats.org/officeDocument/2006/relationships/image" Target="../media/image399.png"/><Relationship Id="rId18" Type="http://schemas.openxmlformats.org/officeDocument/2006/relationships/image" Target="../media/image404.png"/><Relationship Id="rId3" Type="http://schemas.openxmlformats.org/officeDocument/2006/relationships/image" Target="../media/image393.png"/><Relationship Id="rId21" Type="http://schemas.openxmlformats.org/officeDocument/2006/relationships/image" Target="../media/image407.png"/><Relationship Id="rId7" Type="http://schemas.openxmlformats.org/officeDocument/2006/relationships/image" Target="../media/image368.png"/><Relationship Id="rId12" Type="http://schemas.openxmlformats.org/officeDocument/2006/relationships/image" Target="../media/image398.png"/><Relationship Id="rId17" Type="http://schemas.openxmlformats.org/officeDocument/2006/relationships/image" Target="../media/image403.png"/><Relationship Id="rId2" Type="http://schemas.openxmlformats.org/officeDocument/2006/relationships/image" Target="../media/image392.jpeg"/><Relationship Id="rId16" Type="http://schemas.openxmlformats.org/officeDocument/2006/relationships/image" Target="../media/image402.png"/><Relationship Id="rId20" Type="http://schemas.openxmlformats.org/officeDocument/2006/relationships/image" Target="../media/image406.png"/><Relationship Id="rId1" Type="http://schemas.openxmlformats.org/officeDocument/2006/relationships/slideLayout" Target="../slideLayouts/slideLayout47.xml"/><Relationship Id="rId6" Type="http://schemas.openxmlformats.org/officeDocument/2006/relationships/image" Target="../media/image367.png"/><Relationship Id="rId11" Type="http://schemas.openxmlformats.org/officeDocument/2006/relationships/image" Target="../media/image397.png"/><Relationship Id="rId24" Type="http://schemas.openxmlformats.org/officeDocument/2006/relationships/image" Target="../media/image410.png"/><Relationship Id="rId5" Type="http://schemas.openxmlformats.org/officeDocument/2006/relationships/image" Target="../media/image366.png"/><Relationship Id="rId15" Type="http://schemas.openxmlformats.org/officeDocument/2006/relationships/image" Target="../media/image401.png"/><Relationship Id="rId23" Type="http://schemas.openxmlformats.org/officeDocument/2006/relationships/image" Target="../media/image409.png"/><Relationship Id="rId10" Type="http://schemas.openxmlformats.org/officeDocument/2006/relationships/image" Target="../media/image396.png"/><Relationship Id="rId19" Type="http://schemas.openxmlformats.org/officeDocument/2006/relationships/image" Target="../media/image405.png"/><Relationship Id="rId4" Type="http://schemas.openxmlformats.org/officeDocument/2006/relationships/image" Target="../media/image365.png"/><Relationship Id="rId9" Type="http://schemas.openxmlformats.org/officeDocument/2006/relationships/image" Target="../media/image395.png"/><Relationship Id="rId14" Type="http://schemas.openxmlformats.org/officeDocument/2006/relationships/image" Target="../media/image400.png"/><Relationship Id="rId22" Type="http://schemas.openxmlformats.org/officeDocument/2006/relationships/image" Target="../media/image408.png"/></Relationships>
</file>

<file path=ppt/slides/_rels/slide17.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47.png"/><Relationship Id="rId2" Type="http://schemas.openxmlformats.org/officeDocument/2006/relationships/image" Target="../media/image36.png"/><Relationship Id="rId1" Type="http://schemas.openxmlformats.org/officeDocument/2006/relationships/slideLayout" Target="../slideLayouts/slideLayout38.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37.png"/></Relationships>
</file>

<file path=ppt/slides/_rels/slide17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98.jpeg"/><Relationship Id="rId1" Type="http://schemas.openxmlformats.org/officeDocument/2006/relationships/slideLayout" Target="../slideLayouts/slideLayout32.xml"/><Relationship Id="rId6" Type="http://schemas.openxmlformats.org/officeDocument/2006/relationships/image" Target="../media/image35.png"/><Relationship Id="rId5" Type="http://schemas.openxmlformats.org/officeDocument/2006/relationships/image" Target="../media/image33.png"/><Relationship Id="rId4" Type="http://schemas.openxmlformats.org/officeDocument/2006/relationships/image" Target="../media/image32.png"/></Relationships>
</file>

<file path=ppt/slides/_rels/slide17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Layout" Target="../slideLayouts/slideLayout40.xml"/><Relationship Id="rId5" Type="http://schemas.openxmlformats.org/officeDocument/2006/relationships/image" Target="../media/image35.png"/><Relationship Id="rId4" Type="http://schemas.openxmlformats.org/officeDocument/2006/relationships/image" Target="../media/image33.png"/></Relationships>
</file>

<file path=ppt/slides/_rels/slide17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9.xml"/><Relationship Id="rId4" Type="http://schemas.openxmlformats.org/officeDocument/2006/relationships/image" Target="../media/image37.png"/></Relationships>
</file>

<file path=ppt/slides/_rels/slide17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7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7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7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77.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413.jpe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412.png"/><Relationship Id="rId5" Type="http://schemas.openxmlformats.org/officeDocument/2006/relationships/image" Target="../media/image411.png"/><Relationship Id="rId4" Type="http://schemas.openxmlformats.org/officeDocument/2006/relationships/image" Target="../media/image37.png"/></Relationships>
</file>

<file path=ppt/slides/_rels/slide178.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416.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415.png"/><Relationship Id="rId5" Type="http://schemas.openxmlformats.org/officeDocument/2006/relationships/image" Target="../media/image414.png"/><Relationship Id="rId4" Type="http://schemas.openxmlformats.org/officeDocument/2006/relationships/image" Target="../media/image37.png"/></Relationships>
</file>

<file path=ppt/slides/_rels/slide17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417.jpeg"/><Relationship Id="rId4" Type="http://schemas.openxmlformats.org/officeDocument/2006/relationships/image" Target="../media/image37.png"/></Relationships>
</file>

<file path=ppt/slides/_rels/slide1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4" Type="http://schemas.openxmlformats.org/officeDocument/2006/relationships/image" Target="../media/image37.png"/></Relationships>
</file>

<file path=ppt/slides/_rels/slide18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418.jpeg"/><Relationship Id="rId4" Type="http://schemas.openxmlformats.org/officeDocument/2006/relationships/image" Target="../media/image37.png"/></Relationships>
</file>

<file path=ppt/slides/_rels/slide18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419.jpeg"/><Relationship Id="rId4" Type="http://schemas.openxmlformats.org/officeDocument/2006/relationships/image" Target="../media/image37.png"/></Relationships>
</file>

<file path=ppt/slides/_rels/slide18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420.jpeg"/><Relationship Id="rId4" Type="http://schemas.openxmlformats.org/officeDocument/2006/relationships/image" Target="../media/image37.png"/></Relationships>
</file>

<file path=ppt/slides/_rels/slide18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417.jpeg"/><Relationship Id="rId5" Type="http://schemas.openxmlformats.org/officeDocument/2006/relationships/image" Target="../media/image421.jpeg"/><Relationship Id="rId4" Type="http://schemas.openxmlformats.org/officeDocument/2006/relationships/image" Target="../media/image37.png"/></Relationships>
</file>

<file path=ppt/slides/_rels/slide184.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423.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hyperlink" Target="https://www.europarl.europa.eu/meps/en/197589/LAURENCE_FARRENG/home" TargetMode="External"/><Relationship Id="rId5" Type="http://schemas.openxmlformats.org/officeDocument/2006/relationships/image" Target="../media/image422.png"/><Relationship Id="rId4" Type="http://schemas.openxmlformats.org/officeDocument/2006/relationships/image" Target="../media/image37.png"/></Relationships>
</file>

<file path=ppt/slides/_rels/slide18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424.png"/><Relationship Id="rId4" Type="http://schemas.openxmlformats.org/officeDocument/2006/relationships/image" Target="../media/image37.png"/></Relationships>
</file>

<file path=ppt/slides/_rels/slide18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425.png"/><Relationship Id="rId4" Type="http://schemas.openxmlformats.org/officeDocument/2006/relationships/image" Target="../media/image37.png"/></Relationships>
</file>

<file path=ppt/slides/_rels/slide18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426.png"/><Relationship Id="rId4" Type="http://schemas.openxmlformats.org/officeDocument/2006/relationships/image" Target="../media/image37.png"/></Relationships>
</file>

<file path=ppt/slides/_rels/slide18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9.xml"/><Relationship Id="rId4" Type="http://schemas.openxmlformats.org/officeDocument/2006/relationships/image" Target="../media/image37.png"/></Relationships>
</file>

<file path=ppt/slides/_rels/slide18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0.xml"/><Relationship Id="rId5" Type="http://schemas.openxmlformats.org/officeDocument/2006/relationships/image" Target="../media/image43.png"/><Relationship Id="rId4" Type="http://schemas.openxmlformats.org/officeDocument/2006/relationships/image" Target="../media/image42.png"/></Relationships>
</file>

<file path=ppt/slides/_rels/slide1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xml"/><Relationship Id="rId1" Type="http://schemas.openxmlformats.org/officeDocument/2006/relationships/slideLayout" Target="../slideLayouts/slideLayout36.xml"/><Relationship Id="rId5" Type="http://schemas.openxmlformats.org/officeDocument/2006/relationships/image" Target="../media/image37.png"/><Relationship Id="rId4" Type="http://schemas.openxmlformats.org/officeDocument/2006/relationships/image" Target="../media/image32.png"/></Relationships>
</file>

<file path=ppt/slides/_rels/slide19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2.xml"/><Relationship Id="rId5" Type="http://schemas.openxmlformats.org/officeDocument/2006/relationships/image" Target="../media/image43.png"/><Relationship Id="rId4" Type="http://schemas.openxmlformats.org/officeDocument/2006/relationships/image" Target="../media/image42.png"/></Relationships>
</file>

<file path=ppt/slides/_rels/slide19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19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33.jpeg"/><Relationship Id="rId1" Type="http://schemas.openxmlformats.org/officeDocument/2006/relationships/slideLayout" Target="../slideLayouts/slideLayout32.xml"/><Relationship Id="rId6" Type="http://schemas.openxmlformats.org/officeDocument/2006/relationships/image" Target="../media/image34.png"/><Relationship Id="rId5" Type="http://schemas.openxmlformats.org/officeDocument/2006/relationships/image" Target="../media/image35.png"/><Relationship Id="rId4" Type="http://schemas.openxmlformats.org/officeDocument/2006/relationships/image" Target="../media/image33.png"/></Relationships>
</file>

<file path=ppt/slides/_rels/slide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xml"/><Relationship Id="rId1" Type="http://schemas.openxmlformats.org/officeDocument/2006/relationships/slideLayout" Target="../slideLayouts/slideLayout18.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2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2.xml"/><Relationship Id="rId5" Type="http://schemas.openxmlformats.org/officeDocument/2006/relationships/image" Target="../media/image43.png"/><Relationship Id="rId4" Type="http://schemas.openxmlformats.org/officeDocument/2006/relationships/image" Target="../media/image42.png"/></Relationships>
</file>

<file path=ppt/slides/_rels/slide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Layout" Target="../slideLayouts/slideLayout40.xml"/><Relationship Id="rId5" Type="http://schemas.openxmlformats.org/officeDocument/2006/relationships/image" Target="../media/image35.png"/><Relationship Id="rId4" Type="http://schemas.openxmlformats.org/officeDocument/2006/relationships/image" Target="../media/image33.png"/></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8.xml"/><Relationship Id="rId4" Type="http://schemas.openxmlformats.org/officeDocument/2006/relationships/image" Target="../media/image37.png"/></Relationships>
</file>

<file path=ppt/slides/_rels/slide2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2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xml"/><Relationship Id="rId1" Type="http://schemas.openxmlformats.org/officeDocument/2006/relationships/slideLayout" Target="../slideLayouts/slideLayout61.xml"/><Relationship Id="rId4" Type="http://schemas.openxmlformats.org/officeDocument/2006/relationships/image" Target="../media/image49.svg"/></Relationships>
</file>

<file path=ppt/slides/_rels/slide2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8.xml"/><Relationship Id="rId1" Type="http://schemas.openxmlformats.org/officeDocument/2006/relationships/slideLayout" Target="../slideLayouts/slideLayout75.xml"/><Relationship Id="rId5" Type="http://schemas.openxmlformats.org/officeDocument/2006/relationships/image" Target="../media/image52.png"/><Relationship Id="rId4" Type="http://schemas.openxmlformats.org/officeDocument/2006/relationships/image" Target="../media/image51.png"/></Relationships>
</file>

<file path=ppt/slides/_rels/slide2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9.xml"/><Relationship Id="rId1" Type="http://schemas.openxmlformats.org/officeDocument/2006/relationships/slideLayout" Target="../slideLayouts/slideLayout81.xml"/></Relationships>
</file>

<file path=ppt/slides/_rels/slide27.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diagramLayout" Target="../diagrams/layout1.xml"/><Relationship Id="rId7" Type="http://schemas.openxmlformats.org/officeDocument/2006/relationships/diagramData" Target="../diagrams/data2.xml"/><Relationship Id="rId2" Type="http://schemas.openxmlformats.org/officeDocument/2006/relationships/diagramData" Target="../diagrams/data1.xml"/><Relationship Id="rId1" Type="http://schemas.openxmlformats.org/officeDocument/2006/relationships/slideLayout" Target="../slideLayouts/slideLayout70.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2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0.xml"/><Relationship Id="rId1" Type="http://schemas.openxmlformats.org/officeDocument/2006/relationships/slideLayout" Target="../slideLayouts/slideLayout70.xml"/><Relationship Id="rId5" Type="http://schemas.openxmlformats.org/officeDocument/2006/relationships/image" Target="../media/image64.png"/><Relationship Id="rId4" Type="http://schemas.openxmlformats.org/officeDocument/2006/relationships/image" Target="../media/image63.png"/></Relationships>
</file>

<file path=ppt/slides/_rels/slide29.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1.xml"/><Relationship Id="rId1" Type="http://schemas.openxmlformats.org/officeDocument/2006/relationships/slideLayout" Target="../slideLayouts/slideLayout70.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Layout" Target="../slideLayouts/slideLayout40.xml"/><Relationship Id="rId5" Type="http://schemas.openxmlformats.org/officeDocument/2006/relationships/image" Target="../media/image35.png"/><Relationship Id="rId4" Type="http://schemas.openxmlformats.org/officeDocument/2006/relationships/image" Target="../media/image33.png"/></Relationships>
</file>

<file path=ppt/slides/_rels/slide30.xml.rels><?xml version="1.0" encoding="UTF-8" standalone="yes"?>
<Relationships xmlns="http://schemas.openxmlformats.org/package/2006/relationships"><Relationship Id="rId8" Type="http://schemas.openxmlformats.org/officeDocument/2006/relationships/image" Target="../media/image66.png"/><Relationship Id="rId13" Type="http://schemas.openxmlformats.org/officeDocument/2006/relationships/chart" Target="../charts/chart3.xml"/><Relationship Id="rId3" Type="http://schemas.openxmlformats.org/officeDocument/2006/relationships/diagramData" Target="../diagrams/data4.xml"/><Relationship Id="rId7" Type="http://schemas.microsoft.com/office/2007/relationships/diagramDrawing" Target="../diagrams/drawing4.xml"/><Relationship Id="rId12" Type="http://schemas.openxmlformats.org/officeDocument/2006/relationships/chart" Target="../charts/chart2.xml"/><Relationship Id="rId2" Type="http://schemas.openxmlformats.org/officeDocument/2006/relationships/notesSlide" Target="../notesSlides/notesSlide12.xml"/><Relationship Id="rId1" Type="http://schemas.openxmlformats.org/officeDocument/2006/relationships/slideLayout" Target="../slideLayouts/slideLayout106.xml"/><Relationship Id="rId6" Type="http://schemas.openxmlformats.org/officeDocument/2006/relationships/diagramColors" Target="../diagrams/colors4.xml"/><Relationship Id="rId11" Type="http://schemas.openxmlformats.org/officeDocument/2006/relationships/chart" Target="../charts/chart1.xml"/><Relationship Id="rId5" Type="http://schemas.openxmlformats.org/officeDocument/2006/relationships/diagramQuickStyle" Target="../diagrams/quickStyle4.xml"/><Relationship Id="rId15" Type="http://schemas.openxmlformats.org/officeDocument/2006/relationships/chart" Target="../charts/chart5.xml"/><Relationship Id="rId10" Type="http://schemas.openxmlformats.org/officeDocument/2006/relationships/image" Target="../media/image68.png"/><Relationship Id="rId4" Type="http://schemas.openxmlformats.org/officeDocument/2006/relationships/diagramLayout" Target="../diagrams/layout4.xml"/><Relationship Id="rId9" Type="http://schemas.openxmlformats.org/officeDocument/2006/relationships/image" Target="../media/image67.png"/><Relationship Id="rId14" Type="http://schemas.openxmlformats.org/officeDocument/2006/relationships/chart" Target="../charts/chart4.xml"/></Relationships>
</file>

<file path=ppt/slides/_rels/slide3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3.xml"/><Relationship Id="rId1" Type="http://schemas.openxmlformats.org/officeDocument/2006/relationships/slideLayout" Target="../slideLayouts/slideLayout70.xml"/></Relationships>
</file>

<file path=ppt/slides/_rels/slide3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4.xml"/><Relationship Id="rId1" Type="http://schemas.openxmlformats.org/officeDocument/2006/relationships/slideLayout" Target="../slideLayouts/slideLayout70.xml"/></Relationships>
</file>

<file path=ppt/slides/_rels/slide3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5.xml"/><Relationship Id="rId1" Type="http://schemas.openxmlformats.org/officeDocument/2006/relationships/slideLayout" Target="../slideLayouts/slideLayout61.xml"/><Relationship Id="rId4" Type="http://schemas.openxmlformats.org/officeDocument/2006/relationships/image" Target="../media/image49.svg"/></Relationships>
</file>

<file path=ppt/slides/_rels/slide3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3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xml"/><Relationship Id="rId1" Type="http://schemas.openxmlformats.org/officeDocument/2006/relationships/slideLayout" Target="../slideLayouts/slideLayout38.xml"/><Relationship Id="rId6" Type="http://schemas.openxmlformats.org/officeDocument/2006/relationships/image" Target="../media/image71.jpeg"/><Relationship Id="rId5" Type="http://schemas.openxmlformats.org/officeDocument/2006/relationships/image" Target="../media/image37.png"/><Relationship Id="rId4" Type="http://schemas.openxmlformats.org/officeDocument/2006/relationships/image" Target="../media/image32.png"/></Relationships>
</file>

<file path=ppt/slides/_rels/slide3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7.xml"/><Relationship Id="rId1" Type="http://schemas.openxmlformats.org/officeDocument/2006/relationships/slideLayout" Target="../slideLayouts/slideLayout36.xml"/><Relationship Id="rId6" Type="http://schemas.openxmlformats.org/officeDocument/2006/relationships/image" Target="../media/image72.jpeg"/><Relationship Id="rId5" Type="http://schemas.openxmlformats.org/officeDocument/2006/relationships/image" Target="../media/image37.png"/><Relationship Id="rId4" Type="http://schemas.openxmlformats.org/officeDocument/2006/relationships/image" Target="../media/image32.png"/></Relationships>
</file>

<file path=ppt/slides/_rels/slide37.xml.rels><?xml version="1.0" encoding="UTF-8" standalone="yes"?>
<Relationships xmlns="http://schemas.openxmlformats.org/package/2006/relationships"><Relationship Id="rId8" Type="http://schemas.openxmlformats.org/officeDocument/2006/relationships/image" Target="../media/image74.emf"/><Relationship Id="rId13" Type="http://schemas.openxmlformats.org/officeDocument/2006/relationships/image" Target="../media/image79.emf"/><Relationship Id="rId18" Type="http://schemas.openxmlformats.org/officeDocument/2006/relationships/image" Target="../media/image84.emf"/><Relationship Id="rId3" Type="http://schemas.openxmlformats.org/officeDocument/2006/relationships/image" Target="../media/image36.png"/><Relationship Id="rId21" Type="http://schemas.openxmlformats.org/officeDocument/2006/relationships/image" Target="../media/image87.emf"/><Relationship Id="rId7" Type="http://schemas.openxmlformats.org/officeDocument/2006/relationships/image" Target="../media/image73.emf"/><Relationship Id="rId12" Type="http://schemas.openxmlformats.org/officeDocument/2006/relationships/image" Target="../media/image78.emf"/><Relationship Id="rId17" Type="http://schemas.openxmlformats.org/officeDocument/2006/relationships/image" Target="../media/image83.emf"/><Relationship Id="rId2" Type="http://schemas.openxmlformats.org/officeDocument/2006/relationships/notesSlide" Target="../notesSlides/notesSlide18.xml"/><Relationship Id="rId16" Type="http://schemas.openxmlformats.org/officeDocument/2006/relationships/image" Target="../media/image82.emf"/><Relationship Id="rId20" Type="http://schemas.openxmlformats.org/officeDocument/2006/relationships/image" Target="../media/image86.emf"/><Relationship Id="rId1" Type="http://schemas.openxmlformats.org/officeDocument/2006/relationships/slideLayout" Target="../slideLayouts/slideLayout36.xml"/><Relationship Id="rId6" Type="http://schemas.openxmlformats.org/officeDocument/2006/relationships/image" Target="../media/image72.jpeg"/><Relationship Id="rId11" Type="http://schemas.openxmlformats.org/officeDocument/2006/relationships/image" Target="../media/image77.emf"/><Relationship Id="rId5" Type="http://schemas.openxmlformats.org/officeDocument/2006/relationships/image" Target="../media/image37.png"/><Relationship Id="rId15" Type="http://schemas.openxmlformats.org/officeDocument/2006/relationships/image" Target="../media/image81.emf"/><Relationship Id="rId10" Type="http://schemas.openxmlformats.org/officeDocument/2006/relationships/image" Target="../media/image76.emf"/><Relationship Id="rId19" Type="http://schemas.openxmlformats.org/officeDocument/2006/relationships/image" Target="../media/image85.emf"/><Relationship Id="rId4" Type="http://schemas.openxmlformats.org/officeDocument/2006/relationships/image" Target="../media/image32.png"/><Relationship Id="rId9" Type="http://schemas.openxmlformats.org/officeDocument/2006/relationships/image" Target="../media/image75.emf"/><Relationship Id="rId14" Type="http://schemas.openxmlformats.org/officeDocument/2006/relationships/image" Target="../media/image80.emf"/></Relationships>
</file>

<file path=ppt/slides/_rels/slide38.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88.png"/><Relationship Id="rId2" Type="http://schemas.openxmlformats.org/officeDocument/2006/relationships/notesSlide" Target="../notesSlides/notesSlide19.xml"/><Relationship Id="rId1" Type="http://schemas.openxmlformats.org/officeDocument/2006/relationships/slideLayout" Target="../slideLayouts/slideLayout36.xml"/><Relationship Id="rId6" Type="http://schemas.openxmlformats.org/officeDocument/2006/relationships/image" Target="../media/image72.jpeg"/><Relationship Id="rId5" Type="http://schemas.openxmlformats.org/officeDocument/2006/relationships/image" Target="../media/image37.png"/><Relationship Id="rId4" Type="http://schemas.openxmlformats.org/officeDocument/2006/relationships/image" Target="../media/image32.png"/></Relationships>
</file>

<file path=ppt/slides/_rels/slide39.xml.rels><?xml version="1.0" encoding="UTF-8" standalone="yes"?>
<Relationships xmlns="http://schemas.openxmlformats.org/package/2006/relationships"><Relationship Id="rId3" Type="http://schemas.openxmlformats.org/officeDocument/2006/relationships/image" Target="../media/image89.emf"/><Relationship Id="rId2" Type="http://schemas.openxmlformats.org/officeDocument/2006/relationships/notesSlide" Target="../notesSlides/notesSlide20.xml"/><Relationship Id="rId1" Type="http://schemas.openxmlformats.org/officeDocument/2006/relationships/slideLayout" Target="../slideLayouts/slideLayout41.xml"/><Relationship Id="rId5" Type="http://schemas.openxmlformats.org/officeDocument/2006/relationships/image" Target="../media/image91.emf"/><Relationship Id="rId4" Type="http://schemas.openxmlformats.org/officeDocument/2006/relationships/image" Target="../media/image90.emf"/></Relationships>
</file>

<file path=ppt/slides/_rels/slide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9.xml"/><Relationship Id="rId4" Type="http://schemas.openxmlformats.org/officeDocument/2006/relationships/image" Target="../media/image37.png"/></Relationships>
</file>

<file path=ppt/slides/_rels/slide40.xml.rels><?xml version="1.0" encoding="UTF-8" standalone="yes"?>
<Relationships xmlns="http://schemas.openxmlformats.org/package/2006/relationships"><Relationship Id="rId8" Type="http://schemas.openxmlformats.org/officeDocument/2006/relationships/image" Target="../media/image93.png"/><Relationship Id="rId3" Type="http://schemas.openxmlformats.org/officeDocument/2006/relationships/image" Target="../media/image36.png"/><Relationship Id="rId7" Type="http://schemas.openxmlformats.org/officeDocument/2006/relationships/image" Target="../media/image92.jpeg"/><Relationship Id="rId2" Type="http://schemas.openxmlformats.org/officeDocument/2006/relationships/notesSlide" Target="../notesSlides/notesSlide21.xml"/><Relationship Id="rId1" Type="http://schemas.openxmlformats.org/officeDocument/2006/relationships/slideLayout" Target="../slideLayouts/slideLayout36.xml"/><Relationship Id="rId6" Type="http://schemas.openxmlformats.org/officeDocument/2006/relationships/image" Target="../media/image72.jpeg"/><Relationship Id="rId5" Type="http://schemas.openxmlformats.org/officeDocument/2006/relationships/image" Target="../media/image37.png"/><Relationship Id="rId4" Type="http://schemas.openxmlformats.org/officeDocument/2006/relationships/image" Target="../media/image32.png"/></Relationships>
</file>

<file path=ppt/slides/_rels/slide4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2.xml"/><Relationship Id="rId1" Type="http://schemas.openxmlformats.org/officeDocument/2006/relationships/slideLayout" Target="../slideLayouts/slideLayout36.xml"/><Relationship Id="rId6" Type="http://schemas.openxmlformats.org/officeDocument/2006/relationships/image" Target="../media/image72.jpeg"/><Relationship Id="rId5" Type="http://schemas.openxmlformats.org/officeDocument/2006/relationships/image" Target="../media/image37.png"/><Relationship Id="rId4" Type="http://schemas.openxmlformats.org/officeDocument/2006/relationships/image" Target="../media/image32.png"/></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4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4.png"/></Relationships>
</file>

<file path=ppt/slides/_rels/slide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0.xml"/><Relationship Id="rId5" Type="http://schemas.openxmlformats.org/officeDocument/2006/relationships/image" Target="../media/image43.png"/><Relationship Id="rId4" Type="http://schemas.openxmlformats.org/officeDocument/2006/relationships/image" Target="../media/image42.png"/></Relationships>
</file>

<file path=ppt/slides/_rels/slide44.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95.jpeg"/><Relationship Id="rId2" Type="http://schemas.openxmlformats.org/officeDocument/2006/relationships/notesSlide" Target="../notesSlides/notesSlide23.xml"/><Relationship Id="rId1" Type="http://schemas.openxmlformats.org/officeDocument/2006/relationships/slideLayout" Target="../slideLayouts/slideLayout36.xml"/><Relationship Id="rId6" Type="http://schemas.openxmlformats.org/officeDocument/2006/relationships/image" Target="../media/image72.jpeg"/><Relationship Id="rId5" Type="http://schemas.openxmlformats.org/officeDocument/2006/relationships/image" Target="../media/image37.png"/><Relationship Id="rId4" Type="http://schemas.openxmlformats.org/officeDocument/2006/relationships/image" Target="../media/image32.png"/></Relationships>
</file>

<file path=ppt/slides/_rels/slide4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4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96.jpeg"/><Relationship Id="rId4" Type="http://schemas.openxmlformats.org/officeDocument/2006/relationships/image" Target="../media/image37.png"/></Relationships>
</file>

<file path=ppt/slides/_rels/slide4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9.xml"/><Relationship Id="rId5" Type="http://schemas.openxmlformats.org/officeDocument/2006/relationships/image" Target="../media/image97.png"/><Relationship Id="rId4" Type="http://schemas.openxmlformats.org/officeDocument/2006/relationships/image" Target="../media/image37.png"/></Relationships>
</file>

<file path=ppt/slides/_rels/slide4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97.png"/><Relationship Id="rId4" Type="http://schemas.openxmlformats.org/officeDocument/2006/relationships/image" Target="../media/image37.png"/></Relationships>
</file>

<file path=ppt/slides/_rels/slide4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4" Type="http://schemas.openxmlformats.org/officeDocument/2006/relationships/image" Target="../media/image37.png"/></Relationships>
</file>

<file path=ppt/slides/_rels/slide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5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2.xml"/><Relationship Id="rId5" Type="http://schemas.openxmlformats.org/officeDocument/2006/relationships/image" Target="../media/image43.png"/><Relationship Id="rId4" Type="http://schemas.openxmlformats.org/officeDocument/2006/relationships/image" Target="../media/image42.png"/></Relationships>
</file>

<file path=ppt/slides/_rels/slide5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98.jpeg"/><Relationship Id="rId1" Type="http://schemas.openxmlformats.org/officeDocument/2006/relationships/slideLayout" Target="../slideLayouts/slideLayout32.xml"/><Relationship Id="rId6" Type="http://schemas.openxmlformats.org/officeDocument/2006/relationships/image" Target="../media/image35.png"/><Relationship Id="rId5" Type="http://schemas.openxmlformats.org/officeDocument/2006/relationships/image" Target="../media/image33.png"/><Relationship Id="rId4" Type="http://schemas.openxmlformats.org/officeDocument/2006/relationships/image" Target="../media/image32.png"/></Relationships>
</file>

<file path=ppt/slides/_rels/slide5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Layout" Target="../slideLayouts/slideLayout40.xml"/><Relationship Id="rId5" Type="http://schemas.openxmlformats.org/officeDocument/2006/relationships/image" Target="../media/image35.png"/><Relationship Id="rId4" Type="http://schemas.openxmlformats.org/officeDocument/2006/relationships/image" Target="../media/image33.png"/></Relationships>
</file>

<file path=ppt/slides/_rels/slide5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8.xml"/><Relationship Id="rId4" Type="http://schemas.openxmlformats.org/officeDocument/2006/relationships/image" Target="../media/image37.png"/></Relationships>
</file>

<file path=ppt/slides/_rels/slide5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24.xml"/><Relationship Id="rId1" Type="http://schemas.openxmlformats.org/officeDocument/2006/relationships/slideLayout" Target="../slideLayouts/slideLayout44.xml"/><Relationship Id="rId6" Type="http://schemas.openxmlformats.org/officeDocument/2006/relationships/image" Target="../media/image37.png"/><Relationship Id="rId5" Type="http://schemas.openxmlformats.org/officeDocument/2006/relationships/image" Target="../media/image32.png"/><Relationship Id="rId4" Type="http://schemas.openxmlformats.org/officeDocument/2006/relationships/image" Target="../media/image100.png"/></Relationships>
</file>

<file path=ppt/slides/_rels/slide5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25.xml"/><Relationship Id="rId1" Type="http://schemas.openxmlformats.org/officeDocument/2006/relationships/slideLayout" Target="../slideLayouts/slideLayout45.xml"/><Relationship Id="rId6" Type="http://schemas.openxmlformats.org/officeDocument/2006/relationships/image" Target="../media/image37.png"/><Relationship Id="rId5" Type="http://schemas.openxmlformats.org/officeDocument/2006/relationships/image" Target="../media/image32.png"/><Relationship Id="rId4" Type="http://schemas.openxmlformats.org/officeDocument/2006/relationships/image" Target="../media/image102.png"/></Relationships>
</file>

<file path=ppt/slides/_rels/slide5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6.xml"/><Relationship Id="rId1" Type="http://schemas.openxmlformats.org/officeDocument/2006/relationships/slideLayout" Target="../slideLayouts/slideLayout45.xml"/><Relationship Id="rId6" Type="http://schemas.openxmlformats.org/officeDocument/2006/relationships/image" Target="../media/image103.png"/><Relationship Id="rId5" Type="http://schemas.openxmlformats.org/officeDocument/2006/relationships/image" Target="../media/image101.png"/><Relationship Id="rId4" Type="http://schemas.openxmlformats.org/officeDocument/2006/relationships/image" Target="../media/image37.png"/></Relationships>
</file>

<file path=ppt/slides/_rels/slide57.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27.xml"/><Relationship Id="rId1" Type="http://schemas.openxmlformats.org/officeDocument/2006/relationships/slideLayout" Target="../slideLayouts/slideLayout45.xml"/><Relationship Id="rId6" Type="http://schemas.openxmlformats.org/officeDocument/2006/relationships/image" Target="../media/image37.png"/><Relationship Id="rId5" Type="http://schemas.openxmlformats.org/officeDocument/2006/relationships/image" Target="../media/image32.png"/><Relationship Id="rId4" Type="http://schemas.openxmlformats.org/officeDocument/2006/relationships/image" Target="../media/image104.png"/></Relationships>
</file>

<file path=ppt/slides/_rels/slide58.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28.xml"/><Relationship Id="rId1" Type="http://schemas.openxmlformats.org/officeDocument/2006/relationships/slideLayout" Target="../slideLayouts/slideLayout45.xml"/><Relationship Id="rId6" Type="http://schemas.openxmlformats.org/officeDocument/2006/relationships/image" Target="../media/image37.png"/><Relationship Id="rId5" Type="http://schemas.openxmlformats.org/officeDocument/2006/relationships/image" Target="../media/image32.png"/><Relationship Id="rId4" Type="http://schemas.openxmlformats.org/officeDocument/2006/relationships/image" Target="../media/image105.png"/></Relationships>
</file>

<file path=ppt/slides/_rels/slide59.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29.xml"/><Relationship Id="rId1" Type="http://schemas.openxmlformats.org/officeDocument/2006/relationships/slideLayout" Target="../slideLayouts/slideLayout45.xml"/><Relationship Id="rId6" Type="http://schemas.openxmlformats.org/officeDocument/2006/relationships/image" Target="../media/image37.png"/><Relationship Id="rId5" Type="http://schemas.openxmlformats.org/officeDocument/2006/relationships/image" Target="../media/image32.png"/><Relationship Id="rId4" Type="http://schemas.openxmlformats.org/officeDocument/2006/relationships/image" Target="../media/image106.png"/></Relationships>
</file>

<file path=ppt/slides/_rels/slide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60.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30.xml"/><Relationship Id="rId1" Type="http://schemas.openxmlformats.org/officeDocument/2006/relationships/slideLayout" Target="../slideLayouts/slideLayout45.xml"/><Relationship Id="rId6" Type="http://schemas.openxmlformats.org/officeDocument/2006/relationships/image" Target="../media/image37.png"/><Relationship Id="rId5" Type="http://schemas.openxmlformats.org/officeDocument/2006/relationships/image" Target="../media/image32.png"/><Relationship Id="rId4" Type="http://schemas.openxmlformats.org/officeDocument/2006/relationships/image" Target="../media/image107.png"/></Relationships>
</file>

<file path=ppt/slides/_rels/slide61.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31.xml"/><Relationship Id="rId1" Type="http://schemas.openxmlformats.org/officeDocument/2006/relationships/slideLayout" Target="../slideLayouts/slideLayout45.xml"/><Relationship Id="rId6" Type="http://schemas.openxmlformats.org/officeDocument/2006/relationships/image" Target="../media/image37.png"/><Relationship Id="rId5" Type="http://schemas.openxmlformats.org/officeDocument/2006/relationships/image" Target="../media/image32.png"/><Relationship Id="rId4" Type="http://schemas.openxmlformats.org/officeDocument/2006/relationships/image" Target="../media/image108.png"/></Relationships>
</file>

<file path=ppt/slides/_rels/slide62.xml.rels><?xml version="1.0" encoding="UTF-8" standalone="yes"?>
<Relationships xmlns="http://schemas.openxmlformats.org/package/2006/relationships"><Relationship Id="rId3" Type="http://schemas.openxmlformats.org/officeDocument/2006/relationships/image" Target="../media/image101.png"/><Relationship Id="rId7" Type="http://schemas.openxmlformats.org/officeDocument/2006/relationships/image" Target="../media/image37.png"/><Relationship Id="rId2" Type="http://schemas.openxmlformats.org/officeDocument/2006/relationships/notesSlide" Target="../notesSlides/notesSlide32.xml"/><Relationship Id="rId1" Type="http://schemas.openxmlformats.org/officeDocument/2006/relationships/slideLayout" Target="../slideLayouts/slideLayout45.xml"/><Relationship Id="rId6" Type="http://schemas.openxmlformats.org/officeDocument/2006/relationships/image" Target="../media/image32.png"/><Relationship Id="rId5" Type="http://schemas.openxmlformats.org/officeDocument/2006/relationships/image" Target="../media/image110.emf"/><Relationship Id="rId4" Type="http://schemas.openxmlformats.org/officeDocument/2006/relationships/image" Target="../media/image109.emf"/></Relationships>
</file>

<file path=ppt/slides/_rels/slide6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33.xml"/><Relationship Id="rId1" Type="http://schemas.openxmlformats.org/officeDocument/2006/relationships/slideLayout" Target="../slideLayouts/slideLayout45.xml"/><Relationship Id="rId5" Type="http://schemas.openxmlformats.org/officeDocument/2006/relationships/image" Target="../media/image37.png"/><Relationship Id="rId4" Type="http://schemas.openxmlformats.org/officeDocument/2006/relationships/image" Target="../media/image32.pn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6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6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111.png"/><Relationship Id="rId1" Type="http://schemas.openxmlformats.org/officeDocument/2006/relationships/slideLayout" Target="../slideLayouts/slideLayout46.xml"/><Relationship Id="rId5" Type="http://schemas.openxmlformats.org/officeDocument/2006/relationships/image" Target="../media/image114.png"/><Relationship Id="rId4" Type="http://schemas.openxmlformats.org/officeDocument/2006/relationships/image" Target="../media/image113.jpeg"/></Relationships>
</file>

<file path=ppt/slides/_rels/slide67.xml.rels><?xml version="1.0" encoding="UTF-8" standalone="yes"?>
<Relationships xmlns="http://schemas.openxmlformats.org/package/2006/relationships"><Relationship Id="rId8" Type="http://schemas.openxmlformats.org/officeDocument/2006/relationships/image" Target="../media/image119.jpeg"/><Relationship Id="rId3" Type="http://schemas.openxmlformats.org/officeDocument/2006/relationships/image" Target="../media/image116.jpeg"/><Relationship Id="rId7" Type="http://schemas.openxmlformats.org/officeDocument/2006/relationships/image" Target="../media/image118.jpeg"/><Relationship Id="rId2" Type="http://schemas.openxmlformats.org/officeDocument/2006/relationships/image" Target="../media/image115.jpeg"/><Relationship Id="rId1" Type="http://schemas.openxmlformats.org/officeDocument/2006/relationships/slideLayout" Target="../slideLayouts/slideLayout46.xml"/><Relationship Id="rId6" Type="http://schemas.openxmlformats.org/officeDocument/2006/relationships/image" Target="../media/image1140.png"/><Relationship Id="rId5" Type="http://schemas.openxmlformats.org/officeDocument/2006/relationships/customXml" Target="../ink/ink1.xml"/><Relationship Id="rId4" Type="http://schemas.openxmlformats.org/officeDocument/2006/relationships/image" Target="../media/image117.png"/></Relationships>
</file>

<file path=ppt/slides/_rels/slide6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35.xml"/><Relationship Id="rId1" Type="http://schemas.openxmlformats.org/officeDocument/2006/relationships/slideLayout" Target="../slideLayouts/slideLayout46.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6.xml"/></Relationships>
</file>

<file path=ppt/slides/_rels/slide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4" Type="http://schemas.openxmlformats.org/officeDocument/2006/relationships/image" Target="../media/image37.png"/></Relationships>
</file>

<file path=ppt/slides/_rels/slide7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7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12.xml"/><Relationship Id="rId6" Type="http://schemas.openxmlformats.org/officeDocument/2006/relationships/image" Target="../media/image122.png"/><Relationship Id="rId5" Type="http://schemas.openxmlformats.org/officeDocument/2006/relationships/image" Target="../media/image121.png"/><Relationship Id="rId4" Type="http://schemas.openxmlformats.org/officeDocument/2006/relationships/image" Target="../media/image37.png"/></Relationships>
</file>

<file path=ppt/slides/_rels/slide7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11.xml"/><Relationship Id="rId5" Type="http://schemas.openxmlformats.org/officeDocument/2006/relationships/image" Target="../media/image123.png"/><Relationship Id="rId4" Type="http://schemas.openxmlformats.org/officeDocument/2006/relationships/image" Target="../media/image37.png"/></Relationships>
</file>

<file path=ppt/slides/_rels/slide73.xml.rels><?xml version="1.0" encoding="UTF-8" standalone="yes"?>
<Relationships xmlns="http://schemas.openxmlformats.org/package/2006/relationships"><Relationship Id="rId8" Type="http://schemas.openxmlformats.org/officeDocument/2006/relationships/diagramColors" Target="../diagrams/colors5.xml"/><Relationship Id="rId3" Type="http://schemas.openxmlformats.org/officeDocument/2006/relationships/image" Target="../media/image32.png"/><Relationship Id="rId7" Type="http://schemas.openxmlformats.org/officeDocument/2006/relationships/diagramQuickStyle" Target="../diagrams/quickStyle5.xml"/><Relationship Id="rId2" Type="http://schemas.openxmlformats.org/officeDocument/2006/relationships/image" Target="../media/image36.png"/><Relationship Id="rId1" Type="http://schemas.openxmlformats.org/officeDocument/2006/relationships/slideLayout" Target="../slideLayouts/slideLayout13.xml"/><Relationship Id="rId6" Type="http://schemas.openxmlformats.org/officeDocument/2006/relationships/diagramLayout" Target="../diagrams/layout5.xml"/><Relationship Id="rId5" Type="http://schemas.openxmlformats.org/officeDocument/2006/relationships/diagramData" Target="../diagrams/data5.xml"/><Relationship Id="rId10" Type="http://schemas.openxmlformats.org/officeDocument/2006/relationships/image" Target="../media/image124.png"/><Relationship Id="rId4" Type="http://schemas.openxmlformats.org/officeDocument/2006/relationships/image" Target="../media/image37.png"/><Relationship Id="rId9" Type="http://schemas.microsoft.com/office/2007/relationships/diagramDrawing" Target="../diagrams/drawing5.xml"/></Relationships>
</file>

<file path=ppt/slides/_rels/slide7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11.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37.png"/></Relationships>
</file>

<file path=ppt/slides/_rels/slide75.xml.rels><?xml version="1.0" encoding="UTF-8" standalone="yes"?>
<Relationships xmlns="http://schemas.openxmlformats.org/package/2006/relationships"><Relationship Id="rId8" Type="http://schemas.openxmlformats.org/officeDocument/2006/relationships/image" Target="../media/image130.png"/><Relationship Id="rId3" Type="http://schemas.openxmlformats.org/officeDocument/2006/relationships/image" Target="../media/image32.png"/><Relationship Id="rId7" Type="http://schemas.openxmlformats.org/officeDocument/2006/relationships/image" Target="../media/image129.png"/><Relationship Id="rId2" Type="http://schemas.openxmlformats.org/officeDocument/2006/relationships/image" Target="../media/image36.png"/><Relationship Id="rId1" Type="http://schemas.openxmlformats.org/officeDocument/2006/relationships/slideLayout" Target="../slideLayouts/slideLayout13.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image" Target="../media/image37.png"/></Relationships>
</file>

<file path=ppt/slides/_rels/slide7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4.xml"/><Relationship Id="rId5" Type="http://schemas.openxmlformats.org/officeDocument/2006/relationships/image" Target="../media/image131.png"/><Relationship Id="rId4" Type="http://schemas.openxmlformats.org/officeDocument/2006/relationships/image" Target="../media/image42.png"/></Relationships>
</file>

<file path=ppt/slides/_rels/slide7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7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132.jpeg"/><Relationship Id="rId4" Type="http://schemas.openxmlformats.org/officeDocument/2006/relationships/image" Target="../media/image37.png"/></Relationships>
</file>

<file path=ppt/slides/_rels/slide7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4" Type="http://schemas.openxmlformats.org/officeDocument/2006/relationships/image" Target="../media/image37.png"/></Relationships>
</file>

<file path=ppt/slides/_rels/slide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8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4" Type="http://schemas.openxmlformats.org/officeDocument/2006/relationships/image" Target="../media/image37.png"/></Relationships>
</file>

<file path=ppt/slides/_rels/slide8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4" Type="http://schemas.openxmlformats.org/officeDocument/2006/relationships/image" Target="../media/image37.png"/></Relationships>
</file>

<file path=ppt/slides/_rels/slide8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2.xml"/><Relationship Id="rId6" Type="http://schemas.openxmlformats.org/officeDocument/2006/relationships/hyperlink" Target="http://www.zadra.hr/" TargetMode="External"/><Relationship Id="rId5" Type="http://schemas.openxmlformats.org/officeDocument/2006/relationships/image" Target="../media/image43.png"/><Relationship Id="rId4" Type="http://schemas.openxmlformats.org/officeDocument/2006/relationships/image" Target="../media/image42.png"/></Relationships>
</file>

<file path=ppt/slides/_rels/slide8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33.jpeg"/><Relationship Id="rId1" Type="http://schemas.openxmlformats.org/officeDocument/2006/relationships/slideLayout" Target="../slideLayouts/slideLayout32.xml"/><Relationship Id="rId6" Type="http://schemas.openxmlformats.org/officeDocument/2006/relationships/image" Target="../media/image34.png"/><Relationship Id="rId5" Type="http://schemas.openxmlformats.org/officeDocument/2006/relationships/image" Target="../media/image35.png"/><Relationship Id="rId4" Type="http://schemas.openxmlformats.org/officeDocument/2006/relationships/image" Target="../media/image33.png"/></Relationships>
</file>

<file path=ppt/slides/_rels/slide8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4.png"/><Relationship Id="rId1" Type="http://schemas.openxmlformats.org/officeDocument/2006/relationships/slideLayout" Target="../slideLayouts/slideLayout40.xml"/><Relationship Id="rId5" Type="http://schemas.openxmlformats.org/officeDocument/2006/relationships/image" Target="../media/image35.png"/><Relationship Id="rId4" Type="http://schemas.openxmlformats.org/officeDocument/2006/relationships/image" Target="../media/image33.png"/></Relationships>
</file>

<file path=ppt/slides/_rels/slide8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8.xml"/><Relationship Id="rId4" Type="http://schemas.openxmlformats.org/officeDocument/2006/relationships/image" Target="../media/image37.png"/></Relationships>
</file>

<file path=ppt/slides/_rels/slide8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8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hyperlink" Target="https://uploads-ssl.webflow.com/621f88db25fbf24758792dd8/62c166751fcf41105380a733_NRC%20Ukraine%27s%20Recovery%20Plan%20blueprint_ENG.pdf" TargetMode="External"/><Relationship Id="rId1" Type="http://schemas.openxmlformats.org/officeDocument/2006/relationships/slideLayout" Target="../slideLayouts/slideLayout38.xml"/><Relationship Id="rId5" Type="http://schemas.openxmlformats.org/officeDocument/2006/relationships/image" Target="../media/image37.png"/><Relationship Id="rId4" Type="http://schemas.openxmlformats.org/officeDocument/2006/relationships/image" Target="../media/image32.png"/></Relationships>
</file>

<file path=ppt/slides/_rels/slide8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134.gif"/><Relationship Id="rId4" Type="http://schemas.openxmlformats.org/officeDocument/2006/relationships/image" Target="../media/image37.png"/></Relationships>
</file>

<file path=ppt/slides/_rels/slide8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4.xml"/><Relationship Id="rId5" Type="http://schemas.openxmlformats.org/officeDocument/2006/relationships/chart" Target="../charts/chart6.xml"/><Relationship Id="rId4" Type="http://schemas.openxmlformats.org/officeDocument/2006/relationships/image" Target="../media/image37.png"/></Relationships>
</file>

<file path=ppt/slides/_rels/slide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40.png"/><Relationship Id="rId4" Type="http://schemas.openxmlformats.org/officeDocument/2006/relationships/image" Target="../media/image37.png"/></Relationships>
</file>

<file path=ppt/slides/_rels/slide90.xml.rels><?xml version="1.0" encoding="UTF-8" standalone="yes"?>
<Relationships xmlns="http://schemas.openxmlformats.org/package/2006/relationships"><Relationship Id="rId8" Type="http://schemas.openxmlformats.org/officeDocument/2006/relationships/hyperlink" Target="https://ec.europa.eu/info/funding-tenders/opportunities/portal/screen/opportunities/topic-details/innovfund-2022-lsc-04-pilots;callCode=InnovFund-2022-LSC;freeTextSearchKeyword=;matchWholeText=true;typeCodes=0,1,2,8;statusCodes=31094501,31094502,31094503;programmePeriod=null;programCcm2Id=null;programDivisionCode=null;focusAreaCode=null;destination=null;mission=null;geographicalZonesCode=null;programmeDivisionProspect=null;startDateLte=null;startDateGte=null;crossCuttingPriorityCode=null;cpvCode=null;performanceOfDelivery=null;sortQuery=sortStatus;orderBy=asc;onlyTenders=false;topicListKey=topicSearchTablePageState" TargetMode="External"/><Relationship Id="rId3" Type="http://schemas.openxmlformats.org/officeDocument/2006/relationships/image" Target="../media/image32.png"/><Relationship Id="rId7" Type="http://schemas.openxmlformats.org/officeDocument/2006/relationships/hyperlink" Target="https://ec.europa.eu/info/funding-tenders/opportunities/portal/screen/opportunities/topic-details/horizon-cl5-2022-d4-02-01" TargetMode="External"/><Relationship Id="rId2" Type="http://schemas.openxmlformats.org/officeDocument/2006/relationships/image" Target="../media/image36.png"/><Relationship Id="rId1" Type="http://schemas.openxmlformats.org/officeDocument/2006/relationships/slideLayout" Target="../slideLayouts/slideLayout34.xml"/><Relationship Id="rId6" Type="http://schemas.openxmlformats.org/officeDocument/2006/relationships/hyperlink" Target="https://ec.europa.eu/info/funding-tenders/opportunities/portal/screen/opportunities/topic-details/horizon-cl5-2022-d4-02-05;callCode=null;freeTextSearchKeyword=energy;matchWholeText=true;typeCodes=1,2,8;statusCodes=31094501,31094502;programmePeriod=null;programCcm2Id=null;programDivisionCode=null;focusAreaCode=null;destination=null;mission=null;geographicalZonesCode=null;programmeDivisionProspect=null;startDateLte=null;startDateGte=null;crossCuttingPriorityCode=null;cpvCode=null;performanceOfDelivery=null;sortQuery=sortStatus;orderBy=asc;onlyTenders=false;topicListKey=topicSearchTablePageState" TargetMode="External"/><Relationship Id="rId5" Type="http://schemas.openxmlformats.org/officeDocument/2006/relationships/hyperlink" Target="https://ec.europa.eu/regional_policy/en/newsroom/news/2022/10/10-11-2022-new-european-bauhaus-under-cohesion-policy-eur50-million-call-for-innovative-projects-in-cities?utm_campaign=595b38451bab8e215906d1e4&amp;utm_content=634567ce96675d00013c5b1f&amp;utm_medium=smarpshare&amp;utm_source=linkedin" TargetMode="External"/><Relationship Id="rId4" Type="http://schemas.openxmlformats.org/officeDocument/2006/relationships/image" Target="../media/image37.png"/><Relationship Id="rId9" Type="http://schemas.openxmlformats.org/officeDocument/2006/relationships/hyperlink" Target="https://ec.europa.eu/info/funding-tenders/opportunities/portal/screen/opportunities/topic-details/life-2022-strat-clima-sip-two-stage;callCode=null;freeTextSearchKeyword=LIFE-2022-STRAT-CLIMA-SIP-two-stage;matchWholeText=true;typeCodes=1,0;statusCodes=31094501,31094502,31094503;programmePeriod=2021%20-%202027;programCcm2Id=43252405;programDivisionCode=null;focusAreaCode=null;destination=null;mission=null;geographicalZonesCode=null;programmeDivisionProspect=null;startDateLte=null;startDateGte=null;crossCuttingPriorityCode=null;cpvCode=null;performanceOfDelivery=null;sortQuery=sortStatus;orderBy=asc;onlyTenders=false;topicListKey=topicSearchTablePageState" TargetMode="External"/></Relationships>
</file>

<file path=ppt/slides/_rels/slide9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42.xml"/><Relationship Id="rId5" Type="http://schemas.openxmlformats.org/officeDocument/2006/relationships/image" Target="../media/image43.png"/><Relationship Id="rId4" Type="http://schemas.openxmlformats.org/officeDocument/2006/relationships/image" Target="../media/image42.png"/></Relationships>
</file>

<file path=ppt/slides/_rels/slide9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5.xml"/><Relationship Id="rId4" Type="http://schemas.openxmlformats.org/officeDocument/2006/relationships/image" Target="../media/image37.png"/></Relationships>
</file>

<file path=ppt/slides/_rels/slide9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4" Type="http://schemas.openxmlformats.org/officeDocument/2006/relationships/image" Target="../media/image37.png"/></Relationships>
</file>

<file path=ppt/slides/_rels/slide9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4" Type="http://schemas.openxmlformats.org/officeDocument/2006/relationships/image" Target="../media/image37.png"/></Relationships>
</file>

<file path=ppt/slides/_rels/slide9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4" Type="http://schemas.openxmlformats.org/officeDocument/2006/relationships/image" Target="../media/image37.png"/></Relationships>
</file>

<file path=ppt/slides/_rels/slide9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36.xml"/><Relationship Id="rId4" Type="http://schemas.openxmlformats.org/officeDocument/2006/relationships/image" Target="../media/image37.png"/></Relationships>
</file>

<file path=ppt/slides/_rels/slide97.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hyperlink" Target="mailto:anna.sowa-jadczyk@marr.pl" TargetMode="External"/><Relationship Id="rId2" Type="http://schemas.openxmlformats.org/officeDocument/2006/relationships/image" Target="../media/image32.png"/><Relationship Id="rId1" Type="http://schemas.openxmlformats.org/officeDocument/2006/relationships/slideLayout" Target="../slideLayouts/slideLayout42.xml"/><Relationship Id="rId6" Type="http://schemas.openxmlformats.org/officeDocument/2006/relationships/hyperlink" Target="mailto:mailtojoanna.lazecka@marr.pl" TargetMode="External"/><Relationship Id="rId5" Type="http://schemas.openxmlformats.org/officeDocument/2006/relationships/image" Target="../media/image43.png"/><Relationship Id="rId4" Type="http://schemas.openxmlformats.org/officeDocument/2006/relationships/image" Target="../media/image42.png"/></Relationships>
</file>

<file path=ppt/slides/_rels/slide9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10.xml"/><Relationship Id="rId4" Type="http://schemas.openxmlformats.org/officeDocument/2006/relationships/image" Target="../media/image37.png"/></Relationships>
</file>

<file path=ppt/slides/_rels/slide9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6.png"/><Relationship Id="rId1" Type="http://schemas.openxmlformats.org/officeDocument/2006/relationships/slideLayout" Target="../slideLayouts/slideLayout13.xml"/><Relationship Id="rId5" Type="http://schemas.openxmlformats.org/officeDocument/2006/relationships/image" Target="../media/image135.png"/><Relationship Id="rId4" Type="http://schemas.openxmlformats.org/officeDocument/2006/relationships/image" Target="../media/image3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74A54E8-2A99-97AC-A04E-33A17211E55E}"/>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Tree>
    <p:extLst>
      <p:ext uri="{BB962C8B-B14F-4D97-AF65-F5344CB8AC3E}">
        <p14:creationId xmlns:p14="http://schemas.microsoft.com/office/powerpoint/2010/main" val="28139705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838200" y="365125"/>
            <a:ext cx="10508673" cy="1289504"/>
          </a:xfrm>
        </p:spPr>
        <p:txBody>
          <a:bodyPr/>
          <a:lstStyle>
            <a:lvl1pPr>
              <a:defRPr b="1">
                <a:solidFill>
                  <a:schemeClr val="bg1"/>
                </a:solidFill>
                <a:latin typeface="Montserrat" pitchFamily="2" charset="77"/>
                <a:cs typeface="Arial" panose="020B0604020202020204" pitchFamily="34" charset="0"/>
              </a:defRPr>
            </a:lvl1pPr>
          </a:lstStyle>
          <a:p>
            <a:r>
              <a:rPr lang="es-ES" sz="3600"/>
              <a:t>European Cluster </a:t>
            </a:r>
            <a:r>
              <a:rPr lang="en-IE" sz="3600"/>
              <a:t>Collaboration Platform</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9" name="Picture 8"/>
          <p:cNvPicPr>
            <a:picLocks noChangeAspect="1"/>
          </p:cNvPicPr>
          <p:nvPr/>
        </p:nvPicPr>
        <p:blipFill>
          <a:blip r:embed="rId5"/>
          <a:stretch>
            <a:fillRect/>
          </a:stretch>
        </p:blipFill>
        <p:spPr>
          <a:xfrm>
            <a:off x="0" y="1219200"/>
            <a:ext cx="12192000" cy="4419600"/>
          </a:xfrm>
          <a:prstGeom prst="rect">
            <a:avLst/>
          </a:prstGeom>
        </p:spPr>
      </p:pic>
    </p:spTree>
    <p:extLst>
      <p:ext uri="{BB962C8B-B14F-4D97-AF65-F5344CB8AC3E}">
        <p14:creationId xmlns:p14="http://schemas.microsoft.com/office/powerpoint/2010/main" val="51044536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200099" y="2530008"/>
            <a:ext cx="11821213" cy="2851159"/>
          </a:xfrm>
          <a:prstGeom prst="rect">
            <a:avLst/>
          </a:prstGeom>
        </p:spPr>
        <p:txBody>
          <a:bodyPr>
            <a:normAutofit fontScale="70000" lnSpcReduction="20000"/>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nl-NL" b="1"/>
              <a:t>AI-</a:t>
            </a:r>
            <a:r>
              <a:rPr lang="nl-NL" b="1" err="1"/>
              <a:t>application</a:t>
            </a:r>
            <a:r>
              <a:rPr lang="nl-NL" b="1"/>
              <a:t> </a:t>
            </a:r>
            <a:r>
              <a:rPr lang="en-GB" b="1"/>
              <a:t>possibilities</a:t>
            </a:r>
            <a:r>
              <a:rPr lang="nl-NL" b="1"/>
              <a:t> in </a:t>
            </a:r>
            <a:r>
              <a:rPr lang="nl-NL" b="1" err="1"/>
              <a:t>the</a:t>
            </a:r>
            <a:r>
              <a:rPr lang="nl-NL" b="1"/>
              <a:t> </a:t>
            </a:r>
            <a:r>
              <a:rPr lang="nl-NL" b="1" err="1"/>
              <a:t>following</a:t>
            </a:r>
            <a:r>
              <a:rPr lang="nl-NL" b="1"/>
              <a:t> sectors:</a:t>
            </a:r>
          </a:p>
          <a:p>
            <a:pPr marL="742950" lvl="1" indent="-285750">
              <a:buFont typeface="Arial" panose="020B0604020202020204" pitchFamily="34" charset="0"/>
              <a:buChar char="•"/>
            </a:pPr>
            <a:r>
              <a:rPr lang="nl-NL" sz="2600"/>
              <a:t>Health: </a:t>
            </a:r>
          </a:p>
          <a:p>
            <a:pPr marL="1200150" lvl="2" indent="-285750">
              <a:buFont typeface="Arial" panose="020B0604020202020204" pitchFamily="34" charset="0"/>
              <a:buChar char="•"/>
            </a:pPr>
            <a:r>
              <a:rPr lang="nl-NL" sz="2300" err="1"/>
              <a:t>Medical</a:t>
            </a:r>
            <a:r>
              <a:rPr lang="nl-NL" sz="2300"/>
              <a:t> Imaging, Health </a:t>
            </a:r>
            <a:r>
              <a:rPr lang="nl-NL" sz="2300" err="1"/>
              <a:t>Robotics</a:t>
            </a:r>
            <a:r>
              <a:rPr lang="nl-NL" sz="2300"/>
              <a:t>, </a:t>
            </a:r>
            <a:r>
              <a:rPr lang="nl-NL" sz="2300" err="1"/>
              <a:t>Personalized</a:t>
            </a:r>
            <a:r>
              <a:rPr lang="nl-NL" sz="2300"/>
              <a:t> </a:t>
            </a:r>
            <a:r>
              <a:rPr lang="nl-NL" sz="2300" err="1"/>
              <a:t>E-health</a:t>
            </a:r>
            <a:endParaRPr lang="nl-NL" sz="2300"/>
          </a:p>
          <a:p>
            <a:pPr marL="742950" lvl="1" indent="-285750">
              <a:buFont typeface="Arial" panose="020B0604020202020204" pitchFamily="34" charset="0"/>
              <a:buChar char="•"/>
            </a:pPr>
            <a:r>
              <a:rPr lang="nl-NL" sz="2600" err="1"/>
              <a:t>Nutrition</a:t>
            </a:r>
            <a:r>
              <a:rPr lang="nl-NL" sz="2600"/>
              <a:t>: </a:t>
            </a:r>
          </a:p>
          <a:p>
            <a:pPr marL="1200150" lvl="2" indent="-285750">
              <a:buFont typeface="Arial" panose="020B0604020202020204" pitchFamily="34" charset="0"/>
              <a:buChar char="•"/>
            </a:pPr>
            <a:r>
              <a:rPr lang="nl-NL" sz="2300"/>
              <a:t>Smart </a:t>
            </a:r>
            <a:r>
              <a:rPr lang="nl-NL" sz="2300" err="1"/>
              <a:t>Farming</a:t>
            </a:r>
            <a:r>
              <a:rPr lang="nl-NL" sz="2300"/>
              <a:t>, Food Processing, </a:t>
            </a:r>
            <a:r>
              <a:rPr lang="nl-NL" sz="2300" err="1"/>
              <a:t>Personalised</a:t>
            </a:r>
            <a:r>
              <a:rPr lang="nl-NL" sz="2300"/>
              <a:t> </a:t>
            </a:r>
            <a:r>
              <a:rPr lang="nl-NL" sz="2300" err="1"/>
              <a:t>Nutrition</a:t>
            </a:r>
            <a:endParaRPr lang="nl-NL" sz="2300"/>
          </a:p>
          <a:p>
            <a:pPr marL="742950" lvl="1" indent="-285750">
              <a:buFont typeface="Arial" panose="020B0604020202020204" pitchFamily="34" charset="0"/>
              <a:buChar char="•"/>
            </a:pPr>
            <a:r>
              <a:rPr lang="nl-NL" sz="2600"/>
              <a:t>Energy: </a:t>
            </a:r>
          </a:p>
          <a:p>
            <a:pPr marL="1200150" lvl="2" indent="-285750">
              <a:buFont typeface="Arial" panose="020B0604020202020204" pitchFamily="34" charset="0"/>
              <a:buChar char="•"/>
            </a:pPr>
            <a:r>
              <a:rPr lang="nl-NL" sz="2300" err="1"/>
              <a:t>Decentralised</a:t>
            </a:r>
            <a:r>
              <a:rPr lang="nl-NL" sz="2300"/>
              <a:t> </a:t>
            </a:r>
            <a:r>
              <a:rPr lang="nl-NL" sz="2300" err="1"/>
              <a:t>Grid</a:t>
            </a:r>
            <a:r>
              <a:rPr lang="nl-NL" sz="2300"/>
              <a:t> Management, Green IT</a:t>
            </a:r>
          </a:p>
          <a:p>
            <a:pPr marL="742950" lvl="1" indent="-285750">
              <a:buFont typeface="Arial" panose="020B0604020202020204" pitchFamily="34" charset="0"/>
              <a:buChar char="•"/>
            </a:pPr>
            <a:r>
              <a:rPr lang="nl-NL" sz="2600" err="1"/>
              <a:t>Industry</a:t>
            </a:r>
            <a:r>
              <a:rPr lang="nl-NL" sz="2600"/>
              <a:t>: </a:t>
            </a:r>
          </a:p>
          <a:p>
            <a:pPr marL="1200150" lvl="2" indent="-285750">
              <a:buFont typeface="Arial" panose="020B0604020202020204" pitchFamily="34" charset="0"/>
              <a:buChar char="•"/>
            </a:pPr>
            <a:r>
              <a:rPr lang="nl-NL" sz="2300"/>
              <a:t>Advanced Manufacturing &amp; </a:t>
            </a:r>
            <a:r>
              <a:rPr lang="nl-NL" sz="2300" err="1"/>
              <a:t>Robotics</a:t>
            </a:r>
            <a:r>
              <a:rPr lang="nl-NL" sz="2300"/>
              <a:t>, </a:t>
            </a:r>
            <a:r>
              <a:rPr lang="nl-NL" sz="2300" err="1"/>
              <a:t>Semicon</a:t>
            </a:r>
            <a:r>
              <a:rPr lang="nl-NL" sz="2300"/>
              <a:t> Technology, </a:t>
            </a:r>
            <a:r>
              <a:rPr lang="nl-NL" sz="2300" err="1"/>
              <a:t>Predictive</a:t>
            </a:r>
            <a:r>
              <a:rPr lang="nl-NL" sz="2300"/>
              <a:t> Maintenance</a:t>
            </a:r>
          </a:p>
          <a:p>
            <a:pPr marL="742950" lvl="1" indent="-285750">
              <a:buFont typeface="Arial" panose="020B0604020202020204" pitchFamily="34" charset="0"/>
              <a:buChar char="•"/>
            </a:pPr>
            <a:r>
              <a:rPr lang="nl-NL" sz="2600" err="1"/>
              <a:t>Education</a:t>
            </a:r>
            <a:r>
              <a:rPr lang="nl-NL" sz="2600"/>
              <a:t>: </a:t>
            </a:r>
          </a:p>
          <a:p>
            <a:pPr marL="1200150" lvl="2" indent="-285750">
              <a:buFont typeface="Arial" panose="020B0604020202020204" pitchFamily="34" charset="0"/>
              <a:buChar char="•"/>
            </a:pPr>
            <a:r>
              <a:rPr lang="nl-NL" sz="2300" err="1"/>
              <a:t>Personalized</a:t>
            </a:r>
            <a:r>
              <a:rPr lang="nl-NL" sz="2300"/>
              <a:t> </a:t>
            </a:r>
            <a:r>
              <a:rPr lang="nl-NL" sz="2300" err="1"/>
              <a:t>learning</a:t>
            </a:r>
            <a:r>
              <a:rPr lang="nl-NL" sz="2300"/>
              <a:t>, </a:t>
            </a:r>
            <a:r>
              <a:rPr lang="nl-NL" sz="2300" err="1"/>
              <a:t>Hybrid</a:t>
            </a:r>
            <a:r>
              <a:rPr lang="nl-NL" sz="2300"/>
              <a:t> Human-AI </a:t>
            </a:r>
            <a:r>
              <a:rPr lang="nl-NL" sz="2300" err="1"/>
              <a:t>Relationships</a:t>
            </a:r>
            <a:r>
              <a:rPr lang="nl-NL" sz="2300"/>
              <a:t>, AI@EDU </a:t>
            </a:r>
            <a:r>
              <a:rPr lang="nl-NL" sz="2300" err="1"/>
              <a:t>Infrastructure</a:t>
            </a:r>
            <a:endParaRPr lang="nl-NL" sz="2300"/>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407773" y="365125"/>
            <a:ext cx="11471231" cy="1289504"/>
          </a:xfrm>
        </p:spPr>
        <p:txBody>
          <a:bodyPr/>
          <a:lstStyle>
            <a:lvl1pPr>
              <a:defRPr b="1">
                <a:solidFill>
                  <a:schemeClr val="bg1"/>
                </a:solidFill>
                <a:latin typeface="Montserrat" pitchFamily="2" charset="77"/>
                <a:cs typeface="Arial" panose="020B0604020202020204" pitchFamily="34" charset="0"/>
              </a:defRPr>
            </a:lvl1pPr>
          </a:lstStyle>
          <a:p>
            <a:r>
              <a:rPr lang="es-ES" err="1"/>
              <a:t>Pitching</a:t>
            </a:r>
            <a:r>
              <a:rPr lang="es-ES"/>
              <a:t> </a:t>
            </a:r>
            <a:r>
              <a:rPr lang="es-ES" err="1"/>
              <a:t>Session</a:t>
            </a:r>
            <a:r>
              <a:rPr lang="es-ES"/>
              <a:t> </a:t>
            </a:r>
            <a:r>
              <a:rPr lang="es-ES" err="1"/>
              <a:t>for</a:t>
            </a:r>
            <a:r>
              <a:rPr lang="es-ES"/>
              <a:t> </a:t>
            </a:r>
            <a:r>
              <a:rPr lang="es-ES" err="1"/>
              <a:t>Collaborative</a:t>
            </a:r>
            <a:r>
              <a:rPr lang="es-ES"/>
              <a:t> </a:t>
            </a:r>
            <a:r>
              <a:rPr lang="es-ES" err="1"/>
              <a:t>Opportunities</a:t>
            </a:r>
            <a:endParaRPr lang="es-ES"/>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5" name="Picture 6" descr="AI Hub East Netherlands website online - Radboud AI">
            <a:extLst>
              <a:ext uri="{FF2B5EF4-FFF2-40B4-BE49-F238E27FC236}">
                <a16:creationId xmlns:a16="http://schemas.microsoft.com/office/drawing/2014/main" id="{28377F95-53D6-9AF4-55DC-6B5A1612862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179221" y="3950443"/>
            <a:ext cx="2940908" cy="16115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5274031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err="1"/>
              <a:t>Cooperation</a:t>
            </a:r>
            <a:r>
              <a:rPr lang="es-ES"/>
              <a:t> </a:t>
            </a:r>
            <a:r>
              <a:rPr lang="es-ES" err="1"/>
              <a:t>opportunities</a:t>
            </a:r>
            <a:endParaRPr lang="es-ES"/>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3" name="Marcador de contenido 2">
            <a:extLst>
              <a:ext uri="{FF2B5EF4-FFF2-40B4-BE49-F238E27FC236}">
                <a16:creationId xmlns:a16="http://schemas.microsoft.com/office/drawing/2014/main" id="{0859B44A-85F4-63FA-5722-112B120781EC}"/>
              </a:ext>
            </a:extLst>
          </p:cNvPr>
          <p:cNvSpPr txBox="1">
            <a:spLocks/>
          </p:cNvSpPr>
          <p:nvPr/>
        </p:nvSpPr>
        <p:spPr>
          <a:xfrm>
            <a:off x="200099" y="2530008"/>
            <a:ext cx="11821213" cy="2851159"/>
          </a:xfrm>
          <a:prstGeom prst="rect">
            <a:avLst/>
          </a:prstGeom>
        </p:spPr>
        <p:txBody>
          <a:bodyPr>
            <a:normAutofit fontScale="92500" lnSpcReduction="10000"/>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nl-NL" b="1" err="1"/>
              <a:t>Many</a:t>
            </a:r>
            <a:r>
              <a:rPr lang="nl-NL" b="1"/>
              <a:t> European cooperation </a:t>
            </a:r>
            <a:r>
              <a:rPr lang="nl-NL" b="1" err="1"/>
              <a:t>opportunities</a:t>
            </a:r>
            <a:r>
              <a:rPr lang="nl-NL" b="1"/>
              <a:t>:</a:t>
            </a:r>
          </a:p>
          <a:p>
            <a:pPr marL="742950" lvl="1" indent="-285750">
              <a:buFont typeface="Arial" panose="020B0604020202020204" pitchFamily="34" charset="0"/>
              <a:buChar char="•"/>
            </a:pPr>
            <a:r>
              <a:rPr lang="nl-NL" sz="2600"/>
              <a:t>I3</a:t>
            </a:r>
          </a:p>
          <a:p>
            <a:pPr marL="742950" lvl="1" indent="-285750">
              <a:buFont typeface="Arial" panose="020B0604020202020204" pitchFamily="34" charset="0"/>
              <a:buChar char="•"/>
            </a:pPr>
            <a:r>
              <a:rPr lang="nl-NL" sz="2600"/>
              <a:t>HORIZON</a:t>
            </a:r>
          </a:p>
          <a:p>
            <a:pPr marL="742950" lvl="1" indent="-285750">
              <a:buFont typeface="Arial" panose="020B0604020202020204" pitchFamily="34" charset="0"/>
              <a:buChar char="•"/>
            </a:pPr>
            <a:r>
              <a:rPr lang="nl-NL" sz="2600" err="1"/>
              <a:t>Connected</a:t>
            </a:r>
            <a:r>
              <a:rPr lang="nl-NL" sz="2600"/>
              <a:t> </a:t>
            </a:r>
            <a:r>
              <a:rPr lang="nl-NL" sz="2600" err="1"/>
              <a:t>to</a:t>
            </a:r>
            <a:r>
              <a:rPr lang="nl-NL" sz="2600"/>
              <a:t> EDIH BOOST </a:t>
            </a:r>
            <a:r>
              <a:rPr lang="nl-NL" sz="2600" err="1"/>
              <a:t>Robotics</a:t>
            </a:r>
            <a:endParaRPr lang="nl-NL" sz="2600"/>
          </a:p>
          <a:p>
            <a:pPr marL="742950" lvl="1" indent="-285750">
              <a:buFont typeface="Arial" panose="020B0604020202020204" pitchFamily="34" charset="0"/>
              <a:buChar char="•"/>
            </a:pPr>
            <a:r>
              <a:rPr lang="en-US" sz="2600"/>
              <a:t>Easy access to the AI ecosystem</a:t>
            </a:r>
          </a:p>
          <a:p>
            <a:pPr marL="742950" lvl="1" indent="-285750">
              <a:buFont typeface="Arial" panose="020B0604020202020204" pitchFamily="34" charset="0"/>
              <a:buChar char="•"/>
            </a:pPr>
            <a:r>
              <a:rPr lang="en-US" sz="2600"/>
              <a:t>Strategic cooperation in initiatives and innovation projects.</a:t>
            </a:r>
            <a:endParaRPr lang="nl-NL" sz="2600"/>
          </a:p>
          <a:p>
            <a:pPr marL="742950" lvl="1" indent="-285750">
              <a:buFont typeface="Arial" panose="020B0604020202020204" pitchFamily="34" charset="0"/>
              <a:buChar char="•"/>
            </a:pPr>
            <a:r>
              <a:rPr lang="en-US" sz="2600"/>
              <a:t>Get in contact with companies and research institutions from the East Netherlands</a:t>
            </a:r>
          </a:p>
          <a:p>
            <a:pPr marL="742950" lvl="1" indent="-285750">
              <a:buFont typeface="Arial" panose="020B0604020202020204" pitchFamily="34" charset="0"/>
              <a:buChar char="•"/>
            </a:pPr>
            <a:endParaRPr lang="nl-NL" sz="2300"/>
          </a:p>
        </p:txBody>
      </p:sp>
    </p:spTree>
    <p:extLst>
      <p:ext uri="{BB962C8B-B14F-4D97-AF65-F5344CB8AC3E}">
        <p14:creationId xmlns:p14="http://schemas.microsoft.com/office/powerpoint/2010/main" val="296333878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ítulo 1">
            <a:extLst>
              <a:ext uri="{FF2B5EF4-FFF2-40B4-BE49-F238E27FC236}">
                <a16:creationId xmlns:a16="http://schemas.microsoft.com/office/drawing/2014/main" id="{C308BC14-1DE1-8756-20AD-7B52E587CEF8}"/>
              </a:ext>
            </a:extLst>
          </p:cNvPr>
          <p:cNvSpPr>
            <a:spLocks noGrp="1"/>
          </p:cNvSpPr>
          <p:nvPr>
            <p:ph type="title" hasCustomPrompt="1"/>
          </p:nvPr>
        </p:nvSpPr>
        <p:spPr>
          <a:xfrm>
            <a:off x="831850" y="2002631"/>
            <a:ext cx="10515600" cy="2852737"/>
          </a:xfrm>
        </p:spPr>
        <p:txBody>
          <a:bodyPr anchor="ctr" anchorCtr="0">
            <a:normAutofit/>
          </a:bodyPr>
          <a:lstStyle>
            <a:lvl1pPr algn="ctr">
              <a:defRPr sz="6000" b="1">
                <a:solidFill>
                  <a:schemeClr val="bg1"/>
                </a:solidFill>
                <a:latin typeface="Montserrat" pitchFamily="2" charset="77"/>
                <a:cs typeface="Arial" panose="020B0604020202020204" pitchFamily="34" charset="0"/>
              </a:defRPr>
            </a:lvl1pPr>
          </a:lstStyle>
          <a:p>
            <a:r>
              <a:rPr lang="es-ES" err="1"/>
              <a:t>Questions</a:t>
            </a:r>
            <a:r>
              <a:rPr lang="es-ES"/>
              <a:t>:</a:t>
            </a:r>
            <a:br>
              <a:rPr lang="es-ES"/>
            </a:br>
            <a:r>
              <a:rPr lang="es-ES" sz="4800">
                <a:hlinkClick r:id="rId2"/>
              </a:rPr>
              <a:t>Ingrid.Meijer@oostnl.nl</a:t>
            </a:r>
            <a:r>
              <a:rPr lang="es-ES" sz="4800"/>
              <a:t> </a:t>
            </a:r>
            <a:endParaRPr lang="es-ES"/>
          </a:p>
        </p:txBody>
      </p:sp>
      <p:pic>
        <p:nvPicPr>
          <p:cNvPr id="11" name="Picture 10" descr="Graphical user interface, text&#10;&#10;Description automatically generated with medium confidence">
            <a:extLst>
              <a:ext uri="{FF2B5EF4-FFF2-40B4-BE49-F238E27FC236}">
                <a16:creationId xmlns:a16="http://schemas.microsoft.com/office/drawing/2014/main" id="{81649D6F-D940-8150-9682-835341BDBA1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78680C34-E458-3299-0584-4AF0FD6B64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13" name="Picture 12" descr="Logo&#10;&#10;Description automatically generated">
            <a:extLst>
              <a:ext uri="{FF2B5EF4-FFF2-40B4-BE49-F238E27FC236}">
                <a16:creationId xmlns:a16="http://schemas.microsoft.com/office/drawing/2014/main" id="{B61FB2D6-84D7-0A01-5AB4-4E9B62A1BF1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09582905-410C-B14F-9682-30594ABFDB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Tree>
    <p:extLst>
      <p:ext uri="{BB962C8B-B14F-4D97-AF65-F5344CB8AC3E}">
        <p14:creationId xmlns:p14="http://schemas.microsoft.com/office/powerpoint/2010/main" val="154707548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0" y="2921168"/>
            <a:ext cx="12192000" cy="1015663"/>
          </a:xfrm>
          <a:prstGeom prst="rect">
            <a:avLst/>
          </a:prstGeom>
          <a:noFill/>
        </p:spPr>
        <p:txBody>
          <a:bodyPr wrap="square" rtlCol="0">
            <a:spAutoFit/>
          </a:bodyPr>
          <a:lstStyle/>
          <a:p>
            <a:pPr algn="ctr"/>
            <a:r>
              <a:rPr lang="es-ES" sz="6000" b="1">
                <a:solidFill>
                  <a:schemeClr val="bg1"/>
                </a:solidFill>
                <a:latin typeface="Montserrat" pitchFamily="2" charset="77"/>
                <a:cs typeface="Arial" panose="020B0604020202020204" pitchFamily="34" charset="0"/>
              </a:rPr>
              <a:t>THANK YOU</a:t>
            </a: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Tree>
    <p:extLst>
      <p:ext uri="{BB962C8B-B14F-4D97-AF65-F5344CB8AC3E}">
        <p14:creationId xmlns:p14="http://schemas.microsoft.com/office/powerpoint/2010/main" val="325481545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latin typeface="Montserrat"/>
                <a:cs typeface="Arial"/>
              </a:rPr>
              <a:t>Maša Tomašić </a:t>
            </a:r>
            <a:endParaRPr lang="es-ES"/>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404334"/>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s-ES">
                <a:latin typeface="Montserrat"/>
                <a:cs typeface="Arial"/>
              </a:rPr>
              <a:t>REDEA, Croatia</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565031" y="681427"/>
            <a:ext cx="11209874" cy="1318258"/>
          </a:xfrm>
          <a:prstGeom prst="rect">
            <a:avLst/>
          </a:prstGeom>
        </p:spPr>
        <p:txBody>
          <a:bodyPr lIns="91440" tIns="45720" rIns="91440" bIns="45720"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pPr algn="ctr"/>
            <a:r>
              <a:rPr lang="es-ES" sz="4800" err="1">
                <a:latin typeface="Montserrat"/>
                <a:cs typeface="Arial"/>
              </a:rPr>
              <a:t>Pitching</a:t>
            </a:r>
            <a:r>
              <a:rPr lang="es-ES" sz="4800">
                <a:latin typeface="Montserrat"/>
                <a:cs typeface="Arial"/>
              </a:rPr>
              <a:t> </a:t>
            </a:r>
            <a:r>
              <a:rPr lang="es-ES" sz="4800" err="1">
                <a:latin typeface="Montserrat"/>
                <a:cs typeface="Arial"/>
              </a:rPr>
              <a:t>Session</a:t>
            </a:r>
            <a:r>
              <a:rPr lang="es-ES" sz="4800">
                <a:latin typeface="Montserrat"/>
                <a:cs typeface="Arial"/>
              </a:rPr>
              <a:t> </a:t>
            </a:r>
            <a:r>
              <a:rPr lang="es-ES" sz="4800" err="1">
                <a:latin typeface="Montserrat"/>
                <a:cs typeface="Arial"/>
              </a:rPr>
              <a:t>for</a:t>
            </a:r>
            <a:r>
              <a:rPr lang="es-ES" sz="4800">
                <a:latin typeface="Montserrat"/>
                <a:cs typeface="Arial"/>
              </a:rPr>
              <a:t> </a:t>
            </a:r>
            <a:r>
              <a:rPr lang="es-ES" sz="4800" err="1">
                <a:latin typeface="Montserrat"/>
                <a:cs typeface="Arial"/>
              </a:rPr>
              <a:t>Collaborative</a:t>
            </a:r>
            <a:r>
              <a:rPr lang="es-ES" sz="4800">
                <a:latin typeface="Montserrat"/>
                <a:cs typeface="Arial"/>
              </a:rPr>
              <a:t> </a:t>
            </a:r>
            <a:r>
              <a:rPr lang="es-ES" sz="4800" err="1">
                <a:latin typeface="Montserrat"/>
                <a:cs typeface="Arial"/>
              </a:rPr>
              <a:t>Opportunities</a:t>
            </a:r>
            <a:endParaRPr lang="es-ES" sz="4800" b="0" err="1">
              <a:latin typeface="Montserrat"/>
              <a:cs typeface="Arial"/>
            </a:endParaRPr>
          </a:p>
          <a:p>
            <a:endParaRPr lang="es-ES" sz="4800"/>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165363389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9A95404-AD38-EE48-B3FB-0616DBF7156A}"/>
              </a:ext>
            </a:extLst>
          </p:cNvPr>
          <p:cNvSpPr>
            <a:spLocks noGrp="1"/>
          </p:cNvSpPr>
          <p:nvPr>
            <p:ph type="title"/>
          </p:nvPr>
        </p:nvSpPr>
        <p:spPr>
          <a:xfrm>
            <a:off x="172995" y="365125"/>
            <a:ext cx="11706009" cy="1289504"/>
          </a:xfrm>
        </p:spPr>
        <p:txBody>
          <a:bodyPr/>
          <a:lstStyle/>
          <a:p>
            <a:r>
              <a:rPr lang="es-ES" sz="4000" err="1"/>
              <a:t>Pitching</a:t>
            </a:r>
            <a:r>
              <a:rPr lang="es-ES" sz="4000"/>
              <a:t> </a:t>
            </a:r>
            <a:r>
              <a:rPr lang="es-ES" sz="4000" err="1"/>
              <a:t>session</a:t>
            </a:r>
            <a:r>
              <a:rPr lang="es-ES" sz="4000"/>
              <a:t> </a:t>
            </a:r>
            <a:r>
              <a:rPr lang="es-ES" sz="4000" err="1"/>
              <a:t>for</a:t>
            </a:r>
            <a:r>
              <a:rPr lang="es-ES" sz="4000"/>
              <a:t> </a:t>
            </a:r>
            <a:r>
              <a:rPr lang="es-ES" sz="4000" err="1"/>
              <a:t>Collaborative</a:t>
            </a:r>
            <a:r>
              <a:rPr lang="es-ES" sz="4000"/>
              <a:t> </a:t>
            </a:r>
            <a:r>
              <a:rPr lang="es-ES" sz="4000" err="1"/>
              <a:t>Opportunities</a:t>
            </a:r>
            <a:r>
              <a:rPr lang="hr-HR" sz="4000"/>
              <a:t> – REDEA, CROATIA</a:t>
            </a:r>
            <a:endParaRPr lang="es-ES" sz="4000"/>
          </a:p>
        </p:txBody>
      </p:sp>
      <p:pic>
        <p:nvPicPr>
          <p:cNvPr id="9" name="Picture 2" descr="Logo&#10;&#10;Description automatically generated">
            <a:extLst>
              <a:ext uri="{FF2B5EF4-FFF2-40B4-BE49-F238E27FC236}">
                <a16:creationId xmlns:a16="http://schemas.microsoft.com/office/drawing/2014/main" id="{87C0271F-05A6-ED4C-B9D3-DBD36D1C96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0" name="Picture 3" descr="Graphical user interface, text&#10;&#10;Description automatically generated with medium confidence">
            <a:extLst>
              <a:ext uri="{FF2B5EF4-FFF2-40B4-BE49-F238E27FC236}">
                <a16:creationId xmlns:a16="http://schemas.microsoft.com/office/drawing/2014/main" id="{CB0C71B1-4D25-A74A-8301-C25345DB4D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1" name="Imagen 10">
            <a:extLst>
              <a:ext uri="{FF2B5EF4-FFF2-40B4-BE49-F238E27FC236}">
                <a16:creationId xmlns:a16="http://schemas.microsoft.com/office/drawing/2014/main" id="{5C6042EA-CDFA-7043-A37D-4ABD861A839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5" name="Marcador de texto 4">
            <a:extLst>
              <a:ext uri="{FF2B5EF4-FFF2-40B4-BE49-F238E27FC236}">
                <a16:creationId xmlns:a16="http://schemas.microsoft.com/office/drawing/2014/main" id="{02211511-5DE6-7E28-4C7C-FDF105187207}"/>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hr-HR"/>
              <a:t>Maša Tomašić</a:t>
            </a:r>
            <a:endParaRPr lang="es-ES"/>
          </a:p>
        </p:txBody>
      </p:sp>
      <p:pic>
        <p:nvPicPr>
          <p:cNvPr id="12" name="Picture 11">
            <a:extLst>
              <a:ext uri="{FF2B5EF4-FFF2-40B4-BE49-F238E27FC236}">
                <a16:creationId xmlns:a16="http://schemas.microsoft.com/office/drawing/2014/main" id="{AE2245FB-0789-67E5-FE36-D05F3A024CF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3150" y="3143012"/>
            <a:ext cx="1404672" cy="1124093"/>
          </a:xfrm>
          <a:prstGeom prst="rect">
            <a:avLst/>
          </a:prstGeom>
        </p:spPr>
      </p:pic>
      <p:pic>
        <p:nvPicPr>
          <p:cNvPr id="13" name="Picture 12">
            <a:extLst>
              <a:ext uri="{FF2B5EF4-FFF2-40B4-BE49-F238E27FC236}">
                <a16:creationId xmlns:a16="http://schemas.microsoft.com/office/drawing/2014/main" id="{D36F7726-4FC6-583E-6356-D6F920A8021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41677" y="2486545"/>
            <a:ext cx="3079555" cy="3074380"/>
          </a:xfrm>
          <a:prstGeom prst="rect">
            <a:avLst/>
          </a:prstGeom>
        </p:spPr>
      </p:pic>
      <p:pic>
        <p:nvPicPr>
          <p:cNvPr id="16" name="Picture 15">
            <a:extLst>
              <a:ext uri="{FF2B5EF4-FFF2-40B4-BE49-F238E27FC236}">
                <a16:creationId xmlns:a16="http://schemas.microsoft.com/office/drawing/2014/main" id="{9D93FB27-088E-7500-E9FA-32458FD9E35F}"/>
              </a:ext>
            </a:extLst>
          </p:cNvPr>
          <p:cNvPicPr>
            <a:picLocks noChangeAspect="1"/>
          </p:cNvPicPr>
          <p:nvPr/>
        </p:nvPicPr>
        <p:blipFill>
          <a:blip r:embed="rId7"/>
          <a:stretch>
            <a:fillRect/>
          </a:stretch>
        </p:blipFill>
        <p:spPr>
          <a:xfrm>
            <a:off x="3151839" y="3246439"/>
            <a:ext cx="3238500" cy="1000125"/>
          </a:xfrm>
          <a:prstGeom prst="rect">
            <a:avLst/>
          </a:prstGeom>
        </p:spPr>
      </p:pic>
    </p:spTree>
    <p:extLst>
      <p:ext uri="{BB962C8B-B14F-4D97-AF65-F5344CB8AC3E}">
        <p14:creationId xmlns:p14="http://schemas.microsoft.com/office/powerpoint/2010/main" val="408490807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hr-HR"/>
              <a:t>Maša Tomašić</a:t>
            </a:r>
            <a:endParaRPr lang="es-ES"/>
          </a:p>
        </p:txBody>
      </p:sp>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200099" y="2530008"/>
            <a:ext cx="11821213" cy="2851159"/>
          </a:xfrm>
          <a:prstGeom prst="rect">
            <a:avLst/>
          </a:prstGeo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buFont typeface="Arial" panose="020B0604020202020204" pitchFamily="34" charset="0"/>
              <a:buChar char="•"/>
            </a:pPr>
            <a:r>
              <a:rPr lang="hr-HR" sz="2000"/>
              <a:t>Regional Development </a:t>
            </a:r>
            <a:r>
              <a:rPr lang="hr-HR" sz="2000" err="1"/>
              <a:t>Agency</a:t>
            </a:r>
            <a:r>
              <a:rPr lang="es-ES" sz="2000"/>
              <a:t>
</a:t>
            </a:r>
            <a:r>
              <a:rPr lang="hr-HR" sz="2000"/>
              <a:t>18 </a:t>
            </a:r>
            <a:r>
              <a:rPr lang="hr-HR" sz="2000" err="1"/>
              <a:t>years</a:t>
            </a:r>
            <a:r>
              <a:rPr lang="hr-HR" sz="2000"/>
              <a:t> </a:t>
            </a:r>
            <a:r>
              <a:rPr lang="hr-HR" sz="2000" err="1"/>
              <a:t>of</a:t>
            </a:r>
            <a:r>
              <a:rPr lang="hr-HR" sz="2000"/>
              <a:t> </a:t>
            </a:r>
            <a:r>
              <a:rPr lang="hr-HR" sz="2000" err="1"/>
              <a:t>experience</a:t>
            </a:r>
            <a:r>
              <a:rPr lang="hr-HR" sz="2000"/>
              <a:t>, 27 </a:t>
            </a:r>
            <a:r>
              <a:rPr lang="hr-HR" sz="2000" err="1"/>
              <a:t>experts</a:t>
            </a:r>
            <a:r>
              <a:rPr lang="es-ES" sz="2000"/>
              <a:t>
</a:t>
            </a:r>
            <a:r>
              <a:rPr lang="hr-HR" sz="2000" err="1"/>
              <a:t>Value</a:t>
            </a:r>
            <a:r>
              <a:rPr lang="hr-HR" sz="2000"/>
              <a:t> </a:t>
            </a:r>
            <a:r>
              <a:rPr lang="hr-HR" sz="2000" err="1"/>
              <a:t>of</a:t>
            </a:r>
            <a:r>
              <a:rPr lang="hr-HR" sz="2000"/>
              <a:t> </a:t>
            </a:r>
            <a:r>
              <a:rPr lang="hr-HR" sz="2000" err="1"/>
              <a:t>implemented</a:t>
            </a:r>
            <a:r>
              <a:rPr lang="hr-HR" sz="2000"/>
              <a:t> </a:t>
            </a:r>
            <a:r>
              <a:rPr lang="hr-HR" sz="2000" err="1"/>
              <a:t>projects</a:t>
            </a:r>
            <a:r>
              <a:rPr lang="hr-HR" sz="2000"/>
              <a:t>: 83.071.530 €</a:t>
            </a:r>
            <a:endParaRPr lang="es-ES" sz="2000"/>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407773" y="365125"/>
            <a:ext cx="11471231" cy="877749"/>
          </a:xfrm>
        </p:spPr>
        <p:txBody>
          <a:bodyPr/>
          <a:lstStyle>
            <a:lvl1pPr>
              <a:defRPr b="1">
                <a:solidFill>
                  <a:schemeClr val="bg1"/>
                </a:solidFill>
                <a:latin typeface="Montserrat" pitchFamily="2" charset="77"/>
                <a:cs typeface="Arial" panose="020B0604020202020204" pitchFamily="34" charset="0"/>
              </a:defRPr>
            </a:lvl1pPr>
          </a:lstStyle>
          <a:p>
            <a:r>
              <a:rPr lang="hr-HR" sz="3600" err="1"/>
              <a:t>Public</a:t>
            </a:r>
            <a:r>
              <a:rPr lang="hr-HR" sz="3600"/>
              <a:t> </a:t>
            </a:r>
            <a:r>
              <a:rPr lang="hr-HR" sz="3600" err="1"/>
              <a:t>Institution</a:t>
            </a:r>
            <a:r>
              <a:rPr lang="hr-HR" sz="3600"/>
              <a:t> for </a:t>
            </a:r>
            <a:r>
              <a:rPr lang="hr-HR" sz="3600" err="1"/>
              <a:t>the</a:t>
            </a:r>
            <a:r>
              <a:rPr lang="hr-HR" sz="3600"/>
              <a:t> Development</a:t>
            </a:r>
            <a:br>
              <a:rPr lang="hr-HR" sz="3600"/>
            </a:br>
            <a:r>
              <a:rPr lang="hr-HR" sz="3600" err="1"/>
              <a:t>of</a:t>
            </a:r>
            <a:r>
              <a:rPr lang="hr-HR" sz="3600"/>
              <a:t> </a:t>
            </a:r>
            <a:r>
              <a:rPr lang="hr-HR" sz="3600" err="1"/>
              <a:t>the</a:t>
            </a:r>
            <a:r>
              <a:rPr lang="hr-HR" sz="3600"/>
              <a:t> Međimurje </a:t>
            </a:r>
            <a:r>
              <a:rPr lang="hr-HR" sz="3600" err="1"/>
              <a:t>County</a:t>
            </a:r>
            <a:r>
              <a:rPr lang="hr-HR" sz="3600"/>
              <a:t> REDEA</a:t>
            </a:r>
            <a:endParaRPr lang="es-ES" sz="3600"/>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5" name="Picture 4">
            <a:extLst>
              <a:ext uri="{FF2B5EF4-FFF2-40B4-BE49-F238E27FC236}">
                <a16:creationId xmlns:a16="http://schemas.microsoft.com/office/drawing/2014/main" id="{78426A34-54DF-4E8C-9718-78FC0855967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361142" y="2976113"/>
            <a:ext cx="1494823" cy="1195858"/>
          </a:xfrm>
          <a:prstGeom prst="rect">
            <a:avLst/>
          </a:prstGeom>
        </p:spPr>
      </p:pic>
      <p:pic>
        <p:nvPicPr>
          <p:cNvPr id="9" name="Picture 8">
            <a:extLst>
              <a:ext uri="{FF2B5EF4-FFF2-40B4-BE49-F238E27FC236}">
                <a16:creationId xmlns:a16="http://schemas.microsoft.com/office/drawing/2014/main" id="{1E725EBB-45DD-ADF8-8DE8-92FC856CA75D}"/>
              </a:ext>
            </a:extLst>
          </p:cNvPr>
          <p:cNvPicPr>
            <a:picLocks noChangeAspect="1"/>
          </p:cNvPicPr>
          <p:nvPr/>
        </p:nvPicPr>
        <p:blipFill>
          <a:blip r:embed="rId6"/>
          <a:stretch>
            <a:fillRect/>
          </a:stretch>
        </p:blipFill>
        <p:spPr>
          <a:xfrm>
            <a:off x="335903" y="4513710"/>
            <a:ext cx="11653267" cy="981568"/>
          </a:xfrm>
          <a:prstGeom prst="rect">
            <a:avLst/>
          </a:prstGeom>
        </p:spPr>
      </p:pic>
      <p:pic>
        <p:nvPicPr>
          <p:cNvPr id="11" name="Picture 10">
            <a:extLst>
              <a:ext uri="{FF2B5EF4-FFF2-40B4-BE49-F238E27FC236}">
                <a16:creationId xmlns:a16="http://schemas.microsoft.com/office/drawing/2014/main" id="{4E36A6C5-E92C-BFEF-6225-1283E610271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0113099" y="2549549"/>
            <a:ext cx="1908213" cy="1908213"/>
          </a:xfrm>
          <a:prstGeom prst="rect">
            <a:avLst/>
          </a:prstGeom>
        </p:spPr>
      </p:pic>
    </p:spTree>
    <p:extLst>
      <p:ext uri="{BB962C8B-B14F-4D97-AF65-F5344CB8AC3E}">
        <p14:creationId xmlns:p14="http://schemas.microsoft.com/office/powerpoint/2010/main" val="357796283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76877" y="428104"/>
            <a:ext cx="9828646" cy="735706"/>
          </a:xfrm>
        </p:spPr>
        <p:txBody>
          <a:bodyPr/>
          <a:lstStyle>
            <a:lvl1pPr>
              <a:defRPr b="1">
                <a:solidFill>
                  <a:schemeClr val="bg1"/>
                </a:solidFill>
                <a:latin typeface="Montserrat" pitchFamily="2" charset="77"/>
                <a:cs typeface="Arial" panose="020B0604020202020204" pitchFamily="34" charset="0"/>
              </a:defRPr>
            </a:lvl1pPr>
          </a:lstStyle>
          <a:p>
            <a:r>
              <a:rPr lang="hr-HR" sz="3600"/>
              <a:t>Investment </a:t>
            </a:r>
            <a:r>
              <a:rPr lang="hr-HR" sz="3600" err="1"/>
              <a:t>promotion</a:t>
            </a:r>
            <a:r>
              <a:rPr lang="hr-HR" sz="3600"/>
              <a:t> –</a:t>
            </a:r>
            <a:br>
              <a:rPr lang="hr-HR" sz="3600"/>
            </a:br>
            <a:r>
              <a:rPr lang="hr-HR" sz="3600"/>
              <a:t>ESG </a:t>
            </a:r>
            <a:r>
              <a:rPr lang="hr-HR" sz="3600" err="1"/>
              <a:t>regulations</a:t>
            </a:r>
            <a:endParaRPr lang="es-ES" sz="3600"/>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990600" y="2349203"/>
            <a:ext cx="4749800" cy="2779580"/>
          </a:xfrm>
          <a:prstGeom prst="rect">
            <a:avLst/>
          </a:prstGeom>
        </p:spPr>
        <p:txBody>
          <a:bodyPr vert="horz" lIns="91440" tIns="45720" rIns="91440" bIns="45720" rtlCol="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t>Your</a:t>
            </a:r>
            <a:r>
              <a:rPr lang="es-ES"/>
              <a:t> </a:t>
            </a:r>
            <a:r>
              <a:rPr lang="es-ES" err="1"/>
              <a:t>text</a:t>
            </a:r>
            <a:r>
              <a:rPr lang="es-ES"/>
              <a:t> </a:t>
            </a:r>
            <a:r>
              <a:rPr lang="es-ES" err="1"/>
              <a:t>here</a:t>
            </a:r>
            <a:endParaRPr lang="es-ES"/>
          </a:p>
        </p:txBody>
      </p:sp>
      <p:sp>
        <p:nvSpPr>
          <p:cNvPr id="15" name="Marcador de posición de imagen 3">
            <a:extLst>
              <a:ext uri="{FF2B5EF4-FFF2-40B4-BE49-F238E27FC236}">
                <a16:creationId xmlns:a16="http://schemas.microsoft.com/office/drawing/2014/main" id="{2D1CF859-C643-255F-B45C-206E35E0154F}"/>
              </a:ext>
            </a:extLst>
          </p:cNvPr>
          <p:cNvSpPr txBox="1">
            <a:spLocks/>
          </p:cNvSpPr>
          <p:nvPr/>
        </p:nvSpPr>
        <p:spPr>
          <a:xfrm>
            <a:off x="5943600" y="2349201"/>
            <a:ext cx="5472113" cy="277958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s-ES"/>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4" name="Picture 3">
            <a:extLst>
              <a:ext uri="{FF2B5EF4-FFF2-40B4-BE49-F238E27FC236}">
                <a16:creationId xmlns:a16="http://schemas.microsoft.com/office/drawing/2014/main" id="{7A3DC59E-06D9-A980-AD1A-0A660AE44F77}"/>
              </a:ext>
            </a:extLst>
          </p:cNvPr>
          <p:cNvPicPr>
            <a:picLocks noChangeAspect="1"/>
          </p:cNvPicPr>
          <p:nvPr/>
        </p:nvPicPr>
        <p:blipFill>
          <a:blip r:embed="rId5"/>
          <a:stretch>
            <a:fillRect/>
          </a:stretch>
        </p:blipFill>
        <p:spPr>
          <a:xfrm>
            <a:off x="7491835" y="1997810"/>
            <a:ext cx="3002549" cy="2529174"/>
          </a:xfrm>
          <a:prstGeom prst="rect">
            <a:avLst/>
          </a:prstGeom>
        </p:spPr>
      </p:pic>
      <p:pic>
        <p:nvPicPr>
          <p:cNvPr id="6" name="Picture 5">
            <a:extLst>
              <a:ext uri="{FF2B5EF4-FFF2-40B4-BE49-F238E27FC236}">
                <a16:creationId xmlns:a16="http://schemas.microsoft.com/office/drawing/2014/main" id="{F7946AFD-DAD8-CAB0-DD73-5011C54BBDC3}"/>
              </a:ext>
            </a:extLst>
          </p:cNvPr>
          <p:cNvPicPr>
            <a:picLocks noChangeAspect="1"/>
          </p:cNvPicPr>
          <p:nvPr/>
        </p:nvPicPr>
        <p:blipFill>
          <a:blip r:embed="rId6"/>
          <a:stretch>
            <a:fillRect/>
          </a:stretch>
        </p:blipFill>
        <p:spPr>
          <a:xfrm>
            <a:off x="1553592" y="1963754"/>
            <a:ext cx="4967841" cy="3602545"/>
          </a:xfrm>
          <a:prstGeom prst="rect">
            <a:avLst/>
          </a:prstGeom>
        </p:spPr>
      </p:pic>
      <p:pic>
        <p:nvPicPr>
          <p:cNvPr id="8" name="Picture 7">
            <a:extLst>
              <a:ext uri="{FF2B5EF4-FFF2-40B4-BE49-F238E27FC236}">
                <a16:creationId xmlns:a16="http://schemas.microsoft.com/office/drawing/2014/main" id="{CD3D5C9A-1F8B-1E68-3239-ED3185098A91}"/>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7658777" y="4559048"/>
            <a:ext cx="2243522" cy="688908"/>
          </a:xfrm>
          <a:prstGeom prst="rect">
            <a:avLst/>
          </a:prstGeom>
        </p:spPr>
      </p:pic>
    </p:spTree>
    <p:extLst>
      <p:ext uri="{BB962C8B-B14F-4D97-AF65-F5344CB8AC3E}">
        <p14:creationId xmlns:p14="http://schemas.microsoft.com/office/powerpoint/2010/main" val="218137950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536041" y="421202"/>
            <a:ext cx="9930783" cy="735706"/>
          </a:xfrm>
        </p:spPr>
        <p:txBody>
          <a:bodyPr/>
          <a:lstStyle>
            <a:lvl1pPr>
              <a:defRPr b="1">
                <a:solidFill>
                  <a:schemeClr val="bg1"/>
                </a:solidFill>
                <a:latin typeface="Montserrat" pitchFamily="2" charset="77"/>
                <a:cs typeface="Arial" panose="020B0604020202020204" pitchFamily="34" charset="0"/>
              </a:defRPr>
            </a:lvl1pPr>
          </a:lstStyle>
          <a:p>
            <a:r>
              <a:rPr lang="hr-HR" sz="3600" err="1"/>
              <a:t>Partnership</a:t>
            </a:r>
            <a:r>
              <a:rPr lang="hr-HR" sz="3600"/>
              <a:t> for </a:t>
            </a:r>
            <a:r>
              <a:rPr lang="hr-HR" sz="3600" err="1"/>
              <a:t>regional</a:t>
            </a:r>
            <a:r>
              <a:rPr lang="hr-HR" sz="3600"/>
              <a:t> </a:t>
            </a:r>
            <a:r>
              <a:rPr lang="hr-HR" sz="3600" err="1"/>
              <a:t>innovation</a:t>
            </a:r>
            <a:br>
              <a:rPr lang="hr-HR" sz="3600"/>
            </a:br>
            <a:r>
              <a:rPr lang="hr-HR" sz="3600"/>
              <a:t>&amp; I3 Instrument</a:t>
            </a:r>
            <a:endParaRPr lang="es-ES" sz="3600"/>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t>Image</a:t>
            </a:r>
            <a:endParaRPr lang="es-ES"/>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990600" y="2349203"/>
            <a:ext cx="4749800" cy="2779580"/>
          </a:xfrm>
          <a:prstGeom prst="rect">
            <a:avLst/>
          </a:prstGeom>
        </p:spPr>
        <p:txBody>
          <a:bodyPr vert="horz" lIns="91440" tIns="45720" rIns="91440" bIns="45720" rtlCol="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t>Your</a:t>
            </a:r>
            <a:r>
              <a:rPr lang="es-ES"/>
              <a:t> </a:t>
            </a:r>
            <a:r>
              <a:rPr lang="es-ES" err="1"/>
              <a:t>text</a:t>
            </a:r>
            <a:r>
              <a:rPr lang="es-ES"/>
              <a:t> </a:t>
            </a:r>
            <a:r>
              <a:rPr lang="es-ES" err="1"/>
              <a:t>here</a:t>
            </a:r>
            <a:endParaRPr lang="es-ES"/>
          </a:p>
        </p:txBody>
      </p:sp>
      <p:sp>
        <p:nvSpPr>
          <p:cNvPr id="15" name="Marcador de posición de imagen 3">
            <a:extLst>
              <a:ext uri="{FF2B5EF4-FFF2-40B4-BE49-F238E27FC236}">
                <a16:creationId xmlns:a16="http://schemas.microsoft.com/office/drawing/2014/main" id="{2D1CF859-C643-255F-B45C-206E35E0154F}"/>
              </a:ext>
            </a:extLst>
          </p:cNvPr>
          <p:cNvSpPr txBox="1">
            <a:spLocks/>
          </p:cNvSpPr>
          <p:nvPr/>
        </p:nvSpPr>
        <p:spPr>
          <a:xfrm>
            <a:off x="5943600" y="2349201"/>
            <a:ext cx="5472113" cy="277958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s-ES"/>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5" name="Picture 4">
            <a:extLst>
              <a:ext uri="{FF2B5EF4-FFF2-40B4-BE49-F238E27FC236}">
                <a16:creationId xmlns:a16="http://schemas.microsoft.com/office/drawing/2014/main" id="{A6E8FAFD-04A2-9435-2685-2D296F4D709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1795" y="1727397"/>
            <a:ext cx="6992936" cy="4016704"/>
          </a:xfrm>
          <a:prstGeom prst="rect">
            <a:avLst/>
          </a:prstGeom>
        </p:spPr>
      </p:pic>
      <p:pic>
        <p:nvPicPr>
          <p:cNvPr id="13" name="Picture 12">
            <a:extLst>
              <a:ext uri="{FF2B5EF4-FFF2-40B4-BE49-F238E27FC236}">
                <a16:creationId xmlns:a16="http://schemas.microsoft.com/office/drawing/2014/main" id="{27CEA6D0-54BC-2D2B-0E27-DA19BEB01732}"/>
              </a:ext>
            </a:extLst>
          </p:cNvPr>
          <p:cNvPicPr>
            <a:picLocks noChangeAspect="1"/>
          </p:cNvPicPr>
          <p:nvPr/>
        </p:nvPicPr>
        <p:blipFill>
          <a:blip r:embed="rId6"/>
          <a:stretch>
            <a:fillRect/>
          </a:stretch>
        </p:blipFill>
        <p:spPr>
          <a:xfrm>
            <a:off x="7080931" y="2088367"/>
            <a:ext cx="5065673" cy="2241036"/>
          </a:xfrm>
          <a:prstGeom prst="rect">
            <a:avLst/>
          </a:prstGeom>
        </p:spPr>
      </p:pic>
      <p:pic>
        <p:nvPicPr>
          <p:cNvPr id="22" name="Picture 21">
            <a:extLst>
              <a:ext uri="{FF2B5EF4-FFF2-40B4-BE49-F238E27FC236}">
                <a16:creationId xmlns:a16="http://schemas.microsoft.com/office/drawing/2014/main" id="{786F71D8-631C-6F11-8C50-ED2C1ACA0EFE}"/>
              </a:ext>
            </a:extLst>
          </p:cNvPr>
          <p:cNvPicPr>
            <a:picLocks noChangeAspect="1"/>
          </p:cNvPicPr>
          <p:nvPr/>
        </p:nvPicPr>
        <p:blipFill>
          <a:blip r:embed="rId7"/>
          <a:stretch>
            <a:fillRect/>
          </a:stretch>
        </p:blipFill>
        <p:spPr>
          <a:xfrm>
            <a:off x="7922418" y="4624159"/>
            <a:ext cx="1209675" cy="438150"/>
          </a:xfrm>
          <a:prstGeom prst="rect">
            <a:avLst/>
          </a:prstGeom>
        </p:spPr>
      </p:pic>
      <p:pic>
        <p:nvPicPr>
          <p:cNvPr id="24" name="Picture 23">
            <a:extLst>
              <a:ext uri="{FF2B5EF4-FFF2-40B4-BE49-F238E27FC236}">
                <a16:creationId xmlns:a16="http://schemas.microsoft.com/office/drawing/2014/main" id="{36E92424-134B-3250-BC90-3C4B659BAED3}"/>
              </a:ext>
            </a:extLst>
          </p:cNvPr>
          <p:cNvPicPr>
            <a:picLocks noChangeAspect="1"/>
          </p:cNvPicPr>
          <p:nvPr/>
        </p:nvPicPr>
        <p:blipFill>
          <a:blip r:embed="rId8"/>
          <a:stretch>
            <a:fillRect/>
          </a:stretch>
        </p:blipFill>
        <p:spPr>
          <a:xfrm>
            <a:off x="9335293" y="4636497"/>
            <a:ext cx="1335835" cy="413473"/>
          </a:xfrm>
          <a:prstGeom prst="rect">
            <a:avLst/>
          </a:prstGeom>
        </p:spPr>
      </p:pic>
    </p:spTree>
    <p:extLst>
      <p:ext uri="{BB962C8B-B14F-4D97-AF65-F5344CB8AC3E}">
        <p14:creationId xmlns:p14="http://schemas.microsoft.com/office/powerpoint/2010/main" val="263113700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536041" y="421202"/>
            <a:ext cx="9930783" cy="735706"/>
          </a:xfrm>
        </p:spPr>
        <p:txBody>
          <a:bodyPr/>
          <a:lstStyle>
            <a:lvl1pPr>
              <a:defRPr b="1">
                <a:solidFill>
                  <a:schemeClr val="bg1"/>
                </a:solidFill>
                <a:latin typeface="Montserrat" pitchFamily="2" charset="77"/>
                <a:cs typeface="Arial" panose="020B0604020202020204" pitchFamily="34" charset="0"/>
              </a:defRPr>
            </a:lvl1pPr>
          </a:lstStyle>
          <a:p>
            <a:r>
              <a:rPr lang="hr-HR" sz="3600" err="1"/>
              <a:t>Why</a:t>
            </a:r>
            <a:r>
              <a:rPr lang="hr-HR" sz="3600"/>
              <a:t> are </a:t>
            </a:r>
            <a:r>
              <a:rPr lang="hr-HR" sz="3600" err="1"/>
              <a:t>we</a:t>
            </a:r>
            <a:r>
              <a:rPr lang="hr-HR" sz="3600"/>
              <a:t> </a:t>
            </a:r>
            <a:r>
              <a:rPr lang="hr-HR" sz="3600" err="1"/>
              <a:t>here</a:t>
            </a:r>
            <a:r>
              <a:rPr lang="hr-HR" sz="3600"/>
              <a:t>?</a:t>
            </a:r>
            <a:endParaRPr lang="es-ES" sz="3600"/>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t>Image</a:t>
            </a:r>
            <a:endParaRPr lang="es-ES"/>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595544" y="2130640"/>
            <a:ext cx="5348056" cy="1578897"/>
          </a:xfrm>
          <a:prstGeom prst="rect">
            <a:avLst/>
          </a:prstGeom>
        </p:spPr>
        <p:txBody>
          <a:bodyPr vert="horz" lIns="91440" tIns="45720" rIns="91440" bIns="45720" rtlCol="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buFont typeface="Wingdings" panose="05000000000000000000" pitchFamily="2" charset="2"/>
              <a:buChar char="ü"/>
            </a:pPr>
            <a:r>
              <a:rPr lang="hr-HR" sz="2800" err="1"/>
              <a:t>Looking</a:t>
            </a:r>
            <a:r>
              <a:rPr lang="hr-HR" sz="2800"/>
              <a:t> for </a:t>
            </a:r>
            <a:r>
              <a:rPr lang="hr-HR" sz="2800" err="1"/>
              <a:t>partners</a:t>
            </a:r>
            <a:endParaRPr lang="hr-HR" sz="2800"/>
          </a:p>
          <a:p>
            <a:pPr marL="457200" indent="-457200">
              <a:buFont typeface="Wingdings" panose="05000000000000000000" pitchFamily="2" charset="2"/>
              <a:buChar char="ü"/>
            </a:pPr>
            <a:r>
              <a:rPr lang="hr-HR" sz="2800" err="1"/>
              <a:t>Applying</a:t>
            </a:r>
            <a:r>
              <a:rPr lang="hr-HR" sz="2800"/>
              <a:t> </a:t>
            </a:r>
            <a:r>
              <a:rPr lang="hr-HR" sz="2800" err="1"/>
              <a:t>projects</a:t>
            </a:r>
            <a:endParaRPr lang="es-ES" sz="2800"/>
          </a:p>
        </p:txBody>
      </p:sp>
      <p:sp>
        <p:nvSpPr>
          <p:cNvPr id="15" name="Marcador de posición de imagen 3">
            <a:extLst>
              <a:ext uri="{FF2B5EF4-FFF2-40B4-BE49-F238E27FC236}">
                <a16:creationId xmlns:a16="http://schemas.microsoft.com/office/drawing/2014/main" id="{2D1CF859-C643-255F-B45C-206E35E0154F}"/>
              </a:ext>
            </a:extLst>
          </p:cNvPr>
          <p:cNvSpPr txBox="1">
            <a:spLocks/>
          </p:cNvSpPr>
          <p:nvPr/>
        </p:nvSpPr>
        <p:spPr>
          <a:xfrm>
            <a:off x="5943600" y="2349201"/>
            <a:ext cx="5472113" cy="277958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s-ES"/>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4" name="Picture 3">
            <a:extLst>
              <a:ext uri="{FF2B5EF4-FFF2-40B4-BE49-F238E27FC236}">
                <a16:creationId xmlns:a16="http://schemas.microsoft.com/office/drawing/2014/main" id="{E3CFE49F-46E2-6A40-3E8D-FF30C7C3E0B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48402" y="1952360"/>
            <a:ext cx="5359893" cy="3573262"/>
          </a:xfrm>
          <a:prstGeom prst="rect">
            <a:avLst/>
          </a:prstGeom>
        </p:spPr>
      </p:pic>
      <p:pic>
        <p:nvPicPr>
          <p:cNvPr id="8" name="Picture 7">
            <a:extLst>
              <a:ext uri="{FF2B5EF4-FFF2-40B4-BE49-F238E27FC236}">
                <a16:creationId xmlns:a16="http://schemas.microsoft.com/office/drawing/2014/main" id="{51D91611-A2A7-E73B-C784-6ADB7365178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6030" y="4003542"/>
            <a:ext cx="1528386" cy="956541"/>
          </a:xfrm>
          <a:prstGeom prst="rect">
            <a:avLst/>
          </a:prstGeom>
        </p:spPr>
      </p:pic>
      <p:pic>
        <p:nvPicPr>
          <p:cNvPr id="9" name="Picture 8">
            <a:extLst>
              <a:ext uri="{FF2B5EF4-FFF2-40B4-BE49-F238E27FC236}">
                <a16:creationId xmlns:a16="http://schemas.microsoft.com/office/drawing/2014/main" id="{36945D17-6082-9CA9-26B5-4246445C03F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2069234" y="3952288"/>
            <a:ext cx="2007863" cy="1256030"/>
          </a:xfrm>
          <a:prstGeom prst="rect">
            <a:avLst/>
          </a:prstGeom>
        </p:spPr>
      </p:pic>
      <p:pic>
        <p:nvPicPr>
          <p:cNvPr id="16" name="Picture 15">
            <a:extLst>
              <a:ext uri="{FF2B5EF4-FFF2-40B4-BE49-F238E27FC236}">
                <a16:creationId xmlns:a16="http://schemas.microsoft.com/office/drawing/2014/main" id="{F6893FD4-3990-0E49-8627-9862F796EA0F}"/>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121916" y="4040141"/>
            <a:ext cx="1897885" cy="838176"/>
          </a:xfrm>
          <a:prstGeom prst="rect">
            <a:avLst/>
          </a:prstGeom>
        </p:spPr>
      </p:pic>
    </p:spTree>
    <p:extLst>
      <p:ext uri="{BB962C8B-B14F-4D97-AF65-F5344CB8AC3E}">
        <p14:creationId xmlns:p14="http://schemas.microsoft.com/office/powerpoint/2010/main" val="9138964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0" y="1688113"/>
            <a:ext cx="12192000" cy="2431435"/>
          </a:xfrm>
          <a:prstGeom prst="rect">
            <a:avLst/>
          </a:prstGeom>
          <a:noFill/>
        </p:spPr>
        <p:txBody>
          <a:bodyPr wrap="square" rtlCol="0">
            <a:spAutoFit/>
          </a:bodyPr>
          <a:lstStyle/>
          <a:p>
            <a:pPr algn="ctr"/>
            <a:r>
              <a:rPr lang="es-ES" sz="6000" b="1">
                <a:solidFill>
                  <a:schemeClr val="bg1"/>
                </a:solidFill>
                <a:latin typeface="Montserrat" pitchFamily="2" charset="77"/>
                <a:cs typeface="Arial" panose="020B0604020202020204" pitchFamily="34" charset="0"/>
              </a:rPr>
              <a:t>THANK YOU</a:t>
            </a:r>
          </a:p>
          <a:p>
            <a:pPr algn="ctr"/>
            <a:endParaRPr lang="es-ES" sz="6000" b="1">
              <a:solidFill>
                <a:schemeClr val="bg1"/>
              </a:solidFill>
              <a:latin typeface="Montserrat" pitchFamily="2" charset="77"/>
              <a:cs typeface="Arial" panose="020B0604020202020204" pitchFamily="34" charset="0"/>
            </a:endParaRPr>
          </a:p>
          <a:p>
            <a:pPr algn="ctr"/>
            <a:r>
              <a:rPr lang="es-ES" sz="2800">
                <a:solidFill>
                  <a:schemeClr val="bg1"/>
                </a:solidFill>
                <a:latin typeface="Montserrat" pitchFamily="2" charset="77"/>
                <a:cs typeface="Arial" panose="020B0604020202020204" pitchFamily="34" charset="0"/>
              </a:rPr>
              <a:t>www.clustercollaboration.eu</a:t>
            </a: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Tree>
    <p:extLst>
      <p:ext uri="{BB962C8B-B14F-4D97-AF65-F5344CB8AC3E}">
        <p14:creationId xmlns:p14="http://schemas.microsoft.com/office/powerpoint/2010/main" val="337690816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Graphical user interface, text&#10;&#10;Description automatically generated with medium confidence">
            <a:extLst>
              <a:ext uri="{FF2B5EF4-FFF2-40B4-BE49-F238E27FC236}">
                <a16:creationId xmlns:a16="http://schemas.microsoft.com/office/drawing/2014/main" id="{81649D6F-D940-8150-9682-835341BDBA1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78680C34-E458-3299-0584-4AF0FD6B64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13" name="Picture 12" descr="Logo&#10;&#10;Description automatically generated">
            <a:extLst>
              <a:ext uri="{FF2B5EF4-FFF2-40B4-BE49-F238E27FC236}">
                <a16:creationId xmlns:a16="http://schemas.microsoft.com/office/drawing/2014/main" id="{B61FB2D6-84D7-0A01-5AB4-4E9B62A1BF1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09582905-410C-B14F-9682-30594ABFDB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pic>
        <p:nvPicPr>
          <p:cNvPr id="2" name="Picture 1">
            <a:extLst>
              <a:ext uri="{FF2B5EF4-FFF2-40B4-BE49-F238E27FC236}">
                <a16:creationId xmlns:a16="http://schemas.microsoft.com/office/drawing/2014/main" id="{1EF8E7E3-6374-09CC-A018-96902BBE6CC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22903" y="1214757"/>
            <a:ext cx="4705913" cy="5111745"/>
          </a:xfrm>
          <a:prstGeom prst="rect">
            <a:avLst/>
          </a:prstGeom>
        </p:spPr>
      </p:pic>
      <p:pic>
        <p:nvPicPr>
          <p:cNvPr id="4" name="Picture 3">
            <a:extLst>
              <a:ext uri="{FF2B5EF4-FFF2-40B4-BE49-F238E27FC236}">
                <a16:creationId xmlns:a16="http://schemas.microsoft.com/office/drawing/2014/main" id="{3BF57B84-319F-5F33-E2A9-06A3410873D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5388274" y="1880918"/>
            <a:ext cx="6803726" cy="3511600"/>
          </a:xfrm>
          <a:prstGeom prst="rect">
            <a:avLst/>
          </a:prstGeom>
        </p:spPr>
      </p:pic>
    </p:spTree>
    <p:extLst>
      <p:ext uri="{BB962C8B-B14F-4D97-AF65-F5344CB8AC3E}">
        <p14:creationId xmlns:p14="http://schemas.microsoft.com/office/powerpoint/2010/main" val="297929318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175491" y="1335281"/>
            <a:ext cx="12192000" cy="1015663"/>
          </a:xfrm>
          <a:prstGeom prst="rect">
            <a:avLst/>
          </a:prstGeom>
          <a:noFill/>
        </p:spPr>
        <p:txBody>
          <a:bodyPr wrap="square" rtlCol="0">
            <a:spAutoFit/>
          </a:bodyPr>
          <a:lstStyle/>
          <a:p>
            <a:pPr algn="ctr"/>
            <a:r>
              <a:rPr lang="es-ES" sz="6000" b="1">
                <a:solidFill>
                  <a:schemeClr val="bg1"/>
                </a:solidFill>
                <a:latin typeface="Montserrat" pitchFamily="2" charset="77"/>
                <a:cs typeface="Arial" panose="020B0604020202020204" pitchFamily="34" charset="0"/>
              </a:rPr>
              <a:t>THANK YOU</a:t>
            </a: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pic>
        <p:nvPicPr>
          <p:cNvPr id="4" name="Picture 3">
            <a:extLst>
              <a:ext uri="{FF2B5EF4-FFF2-40B4-BE49-F238E27FC236}">
                <a16:creationId xmlns:a16="http://schemas.microsoft.com/office/drawing/2014/main" id="{C9C2A0E6-07ED-F865-4A07-D9DA629B5AEE}"/>
              </a:ext>
            </a:extLst>
          </p:cNvPr>
          <p:cNvPicPr>
            <a:picLocks noChangeAspect="1"/>
          </p:cNvPicPr>
          <p:nvPr/>
        </p:nvPicPr>
        <p:blipFill>
          <a:blip r:embed="rId6"/>
          <a:stretch>
            <a:fillRect/>
          </a:stretch>
        </p:blipFill>
        <p:spPr>
          <a:xfrm>
            <a:off x="4242118" y="2840182"/>
            <a:ext cx="2247900" cy="1666875"/>
          </a:xfrm>
          <a:prstGeom prst="rect">
            <a:avLst/>
          </a:prstGeom>
        </p:spPr>
      </p:pic>
      <p:pic>
        <p:nvPicPr>
          <p:cNvPr id="10" name="Picture 9">
            <a:extLst>
              <a:ext uri="{FF2B5EF4-FFF2-40B4-BE49-F238E27FC236}">
                <a16:creationId xmlns:a16="http://schemas.microsoft.com/office/drawing/2014/main" id="{714D8927-55CB-6BCD-DCF0-300890299F24}"/>
              </a:ext>
            </a:extLst>
          </p:cNvPr>
          <p:cNvPicPr>
            <a:picLocks noChangeAspect="1"/>
          </p:cNvPicPr>
          <p:nvPr/>
        </p:nvPicPr>
        <p:blipFill>
          <a:blip r:embed="rId7"/>
          <a:stretch>
            <a:fillRect/>
          </a:stretch>
        </p:blipFill>
        <p:spPr>
          <a:xfrm>
            <a:off x="6759484" y="2840182"/>
            <a:ext cx="3486150" cy="1666875"/>
          </a:xfrm>
          <a:prstGeom prst="rect">
            <a:avLst/>
          </a:prstGeom>
        </p:spPr>
      </p:pic>
      <p:pic>
        <p:nvPicPr>
          <p:cNvPr id="11" name="Picture 10">
            <a:extLst>
              <a:ext uri="{FF2B5EF4-FFF2-40B4-BE49-F238E27FC236}">
                <a16:creationId xmlns:a16="http://schemas.microsoft.com/office/drawing/2014/main" id="{FC098017-FD5E-AB1C-64F4-C2D37868A289}"/>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903707" y="2850979"/>
            <a:ext cx="2068946" cy="1658508"/>
          </a:xfrm>
          <a:prstGeom prst="rect">
            <a:avLst/>
          </a:prstGeom>
        </p:spPr>
      </p:pic>
    </p:spTree>
    <p:extLst>
      <p:ext uri="{BB962C8B-B14F-4D97-AF65-F5344CB8AC3E}">
        <p14:creationId xmlns:p14="http://schemas.microsoft.com/office/powerpoint/2010/main" val="417807283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latin typeface="Montserrat"/>
                <a:cs typeface="Arial"/>
              </a:rPr>
              <a:t>Klavdija Česnik</a:t>
            </a:r>
            <a:r>
              <a:rPr lang="es-ES" b="0">
                <a:latin typeface="Montserrat"/>
                <a:cs typeface="Arial"/>
              </a:rPr>
              <a:t> </a:t>
            </a:r>
            <a:endParaRPr lang="es-ES"/>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404334"/>
          </a:xfrm>
          <a:prstGeom prst="rect">
            <a:avLst/>
          </a:prstGeom>
        </p:spPr>
        <p:txBody>
          <a:bodyPr lIns="91440" tIns="45720" rIns="91440" bIns="45720" anchor="ctr" anchorCtr="0">
            <a:normAutofit fontScale="8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s-ES">
                <a:latin typeface="Montserrat"/>
                <a:cs typeface="Arial"/>
              </a:rPr>
              <a:t>Regional Development Agency ROD Ajdovščina</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565031" y="681427"/>
            <a:ext cx="11209874" cy="1318258"/>
          </a:xfrm>
          <a:prstGeom prst="rect">
            <a:avLst/>
          </a:prstGeom>
        </p:spPr>
        <p:txBody>
          <a:bodyPr lIns="91440" tIns="45720" rIns="91440" bIns="45720"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pPr algn="ctr"/>
            <a:r>
              <a:rPr lang="es-ES" sz="4800" err="1">
                <a:latin typeface="Montserrat"/>
                <a:cs typeface="Arial"/>
              </a:rPr>
              <a:t>Pitching</a:t>
            </a:r>
            <a:r>
              <a:rPr lang="es-ES" sz="4800">
                <a:latin typeface="Montserrat"/>
                <a:cs typeface="Arial"/>
              </a:rPr>
              <a:t> </a:t>
            </a:r>
            <a:r>
              <a:rPr lang="es-ES" sz="4800" err="1">
                <a:latin typeface="Montserrat"/>
                <a:cs typeface="Arial"/>
              </a:rPr>
              <a:t>Session</a:t>
            </a:r>
            <a:r>
              <a:rPr lang="es-ES" sz="4800">
                <a:latin typeface="Montserrat"/>
                <a:cs typeface="Arial"/>
              </a:rPr>
              <a:t> </a:t>
            </a:r>
            <a:r>
              <a:rPr lang="es-ES" sz="4800" err="1">
                <a:latin typeface="Montserrat"/>
                <a:cs typeface="Arial"/>
              </a:rPr>
              <a:t>for</a:t>
            </a:r>
            <a:r>
              <a:rPr lang="es-ES" sz="4800">
                <a:latin typeface="Montserrat"/>
                <a:cs typeface="Arial"/>
              </a:rPr>
              <a:t> </a:t>
            </a:r>
            <a:r>
              <a:rPr lang="es-ES" sz="4800" err="1">
                <a:latin typeface="Montserrat"/>
                <a:cs typeface="Arial"/>
              </a:rPr>
              <a:t>Collaborative</a:t>
            </a:r>
            <a:r>
              <a:rPr lang="es-ES" sz="4800">
                <a:latin typeface="Montserrat"/>
                <a:cs typeface="Arial"/>
              </a:rPr>
              <a:t> </a:t>
            </a:r>
            <a:r>
              <a:rPr lang="es-ES" sz="4800" err="1">
                <a:latin typeface="Montserrat"/>
                <a:cs typeface="Arial"/>
              </a:rPr>
              <a:t>Opportunities</a:t>
            </a:r>
            <a:endParaRPr lang="es-ES" sz="4800" b="0" err="1">
              <a:latin typeface="Montserrat"/>
              <a:cs typeface="Arial"/>
            </a:endParaRPr>
          </a:p>
          <a:p>
            <a:endParaRPr lang="es-ES" sz="4800"/>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395277578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9A95404-AD38-EE48-B3FB-0616DBF7156A}"/>
              </a:ext>
            </a:extLst>
          </p:cNvPr>
          <p:cNvSpPr>
            <a:spLocks noGrp="1"/>
          </p:cNvSpPr>
          <p:nvPr>
            <p:ph type="title"/>
          </p:nvPr>
        </p:nvSpPr>
        <p:spPr>
          <a:xfrm>
            <a:off x="172995" y="365125"/>
            <a:ext cx="11706009" cy="1289504"/>
          </a:xfrm>
        </p:spPr>
        <p:txBody>
          <a:bodyPr/>
          <a:lstStyle/>
          <a:p>
            <a:r>
              <a:rPr lang="es-ES" err="1"/>
              <a:t>Pitching</a:t>
            </a:r>
            <a:r>
              <a:rPr lang="es-ES"/>
              <a:t> </a:t>
            </a:r>
            <a:r>
              <a:rPr lang="es-ES" err="1"/>
              <a:t>session</a:t>
            </a:r>
            <a:r>
              <a:rPr lang="es-ES"/>
              <a:t> </a:t>
            </a:r>
            <a:r>
              <a:rPr lang="es-ES" err="1"/>
              <a:t>for</a:t>
            </a:r>
            <a:r>
              <a:rPr lang="es-ES"/>
              <a:t> </a:t>
            </a:r>
            <a:r>
              <a:rPr lang="es-ES" err="1"/>
              <a:t>Collaborative</a:t>
            </a:r>
            <a:r>
              <a:rPr lang="es-ES"/>
              <a:t> </a:t>
            </a:r>
            <a:r>
              <a:rPr lang="es-ES" err="1"/>
              <a:t>Opportunities</a:t>
            </a:r>
            <a:endParaRPr lang="es-ES"/>
          </a:p>
        </p:txBody>
      </p:sp>
      <p:pic>
        <p:nvPicPr>
          <p:cNvPr id="9" name="Picture 2" descr="Logo&#10;&#10;Description automatically generated">
            <a:extLst>
              <a:ext uri="{FF2B5EF4-FFF2-40B4-BE49-F238E27FC236}">
                <a16:creationId xmlns:a16="http://schemas.microsoft.com/office/drawing/2014/main" id="{87C0271F-05A6-ED4C-B9D3-DBD36D1C96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0" name="Picture 3" descr="Graphical user interface, text&#10;&#10;Description automatically generated with medium confidence">
            <a:extLst>
              <a:ext uri="{FF2B5EF4-FFF2-40B4-BE49-F238E27FC236}">
                <a16:creationId xmlns:a16="http://schemas.microsoft.com/office/drawing/2014/main" id="{CB0C71B1-4D25-A74A-8301-C25345DB4D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1" name="Imagen 10">
            <a:extLst>
              <a:ext uri="{FF2B5EF4-FFF2-40B4-BE49-F238E27FC236}">
                <a16:creationId xmlns:a16="http://schemas.microsoft.com/office/drawing/2014/main" id="{5C6042EA-CDFA-7043-A37D-4ABD861A839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5" name="Marcador de texto 4">
            <a:extLst>
              <a:ext uri="{FF2B5EF4-FFF2-40B4-BE49-F238E27FC236}">
                <a16:creationId xmlns:a16="http://schemas.microsoft.com/office/drawing/2014/main" id="{02211511-5DE6-7E28-4C7C-FDF105187207}"/>
              </a:ext>
            </a:extLst>
          </p:cNvPr>
          <p:cNvSpPr txBox="1">
            <a:spLocks/>
          </p:cNvSpPr>
          <p:nvPr/>
        </p:nvSpPr>
        <p:spPr>
          <a:xfrm>
            <a:off x="5832927" y="2001915"/>
            <a:ext cx="6046077" cy="347286"/>
          </a:xfrm>
          <a:prstGeom prst="rect">
            <a:avLst/>
          </a:prstGeom>
        </p:spPr>
        <p:txBody>
          <a:bodyPr vert="horz" lIns="91440" tIns="45720" rIns="91440" bIns="45720" rtlCol="0" anchor="ctr" anchorCtr="0">
            <a:no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sl-SI" sz="1000"/>
              <a:t>Klavdija Česnik</a:t>
            </a:r>
          </a:p>
          <a:p>
            <a:r>
              <a:rPr lang="sl-SI" sz="1000">
                <a:hlinkClick r:id="rId5">
                  <a:extLst>
                    <a:ext uri="{A12FA001-AC4F-418D-AE19-62706E023703}">
                      <ahyp:hlinkClr xmlns:ahyp="http://schemas.microsoft.com/office/drawing/2018/hyperlinkcolor" val="tx"/>
                    </a:ext>
                  </a:extLst>
                </a:hlinkClick>
              </a:rPr>
              <a:t>klavdija.cesnik@rra-rod.si</a:t>
            </a:r>
            <a:endParaRPr lang="sl-SI" sz="1000"/>
          </a:p>
          <a:p>
            <a:r>
              <a:rPr lang="sl-SI" sz="1000">
                <a:hlinkClick r:id="rId6">
                  <a:extLst>
                    <a:ext uri="{A12FA001-AC4F-418D-AE19-62706E023703}">
                      <ahyp:hlinkClr xmlns:ahyp="http://schemas.microsoft.com/office/drawing/2018/hyperlinkcolor" val="tx"/>
                    </a:ext>
                  </a:extLst>
                </a:hlinkClick>
              </a:rPr>
              <a:t>www.rra-rod.si</a:t>
            </a:r>
            <a:endParaRPr lang="sl-SI" sz="1000"/>
          </a:p>
          <a:p>
            <a:endParaRPr lang="sl-SI" sz="1000"/>
          </a:p>
        </p:txBody>
      </p:sp>
      <p:pic>
        <p:nvPicPr>
          <p:cNvPr id="7" name="Slika 6">
            <a:extLst>
              <a:ext uri="{FF2B5EF4-FFF2-40B4-BE49-F238E27FC236}">
                <a16:creationId xmlns:a16="http://schemas.microsoft.com/office/drawing/2014/main" id="{0DA2AD96-CD20-8DD5-9661-85FE2A3F09E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014543" y="3066357"/>
            <a:ext cx="10162913" cy="1475360"/>
          </a:xfrm>
          <a:prstGeom prst="rect">
            <a:avLst/>
          </a:prstGeom>
        </p:spPr>
      </p:pic>
    </p:spTree>
    <p:extLst>
      <p:ext uri="{BB962C8B-B14F-4D97-AF65-F5344CB8AC3E}">
        <p14:creationId xmlns:p14="http://schemas.microsoft.com/office/powerpoint/2010/main" val="76818444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1850575"/>
            <a:ext cx="6046077" cy="347286"/>
          </a:xfrm>
          <a:prstGeom prst="rect">
            <a:avLst/>
          </a:prstGeom>
        </p:spPr>
        <p:txBody>
          <a:bodyPr vert="horz" lIns="91440" tIns="45720" rIns="91440" bIns="45720" rtlCol="0" anchor="ctr" anchorCtr="0">
            <a:no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sl-SI" sz="1000"/>
              <a:t>Klavdija Česnik</a:t>
            </a:r>
          </a:p>
          <a:p>
            <a:r>
              <a:rPr lang="sl-SI" sz="1000">
                <a:hlinkClick r:id="rId2">
                  <a:extLst>
                    <a:ext uri="{A12FA001-AC4F-418D-AE19-62706E023703}">
                      <ahyp:hlinkClr xmlns:ahyp="http://schemas.microsoft.com/office/drawing/2018/hyperlinkcolor" val="tx"/>
                    </a:ext>
                  </a:extLst>
                </a:hlinkClick>
              </a:rPr>
              <a:t>klavdija.cesnik@rra-rod.si</a:t>
            </a:r>
            <a:endParaRPr lang="sl-SI" sz="1000"/>
          </a:p>
          <a:p>
            <a:r>
              <a:rPr lang="sl-SI" sz="1000">
                <a:hlinkClick r:id="rId3">
                  <a:extLst>
                    <a:ext uri="{A12FA001-AC4F-418D-AE19-62706E023703}">
                      <ahyp:hlinkClr xmlns:ahyp="http://schemas.microsoft.com/office/drawing/2018/hyperlinkcolor" val="tx"/>
                    </a:ext>
                  </a:extLst>
                </a:hlinkClick>
              </a:rPr>
              <a:t>www.rra-rod.si</a:t>
            </a:r>
            <a:endParaRPr lang="sl-SI" sz="1000"/>
          </a:p>
        </p:txBody>
      </p:sp>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185393" y="2514868"/>
            <a:ext cx="11821213" cy="2851159"/>
          </a:xfrm>
          <a:prstGeom prst="rect">
            <a:avLst/>
          </a:prstGeom>
        </p:spPr>
        <p:txBody>
          <a:bodyPr>
            <a:normAutofit fontScale="77500" lnSpcReduction="20000"/>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base"/>
            <a:r>
              <a:rPr lang="sl-SI" b="1">
                <a:solidFill>
                  <a:srgbClr val="005382"/>
                </a:solidFill>
                <a:latin typeface="Montserrat" panose="00000500000000000000" pitchFamily="2" charset="-18"/>
                <a:hlinkClick r:id="rId4">
                  <a:extLst>
                    <a:ext uri="{A12FA001-AC4F-418D-AE19-62706E023703}">
                      <ahyp:hlinkClr xmlns:ahyp="http://schemas.microsoft.com/office/drawing/2018/hyperlinkcolor" val="tx"/>
                    </a:ext>
                  </a:extLst>
                </a:hlinkClick>
              </a:rPr>
              <a:t>ENTREPRENEURSHIP</a:t>
            </a:r>
            <a:endParaRPr lang="sl-SI" b="1">
              <a:solidFill>
                <a:srgbClr val="005382"/>
              </a:solidFill>
              <a:latin typeface="Montserrat" panose="00000500000000000000" pitchFamily="2" charset="-18"/>
            </a:endParaRPr>
          </a:p>
          <a:p>
            <a:pPr fontAlgn="base"/>
            <a:endParaRPr lang="sl-SI" b="1">
              <a:solidFill>
                <a:srgbClr val="005382"/>
              </a:solidFill>
              <a:latin typeface="Montserrat" panose="00000500000000000000" pitchFamily="2" charset="-18"/>
            </a:endParaRPr>
          </a:p>
          <a:p>
            <a:pPr algn="l" fontAlgn="base"/>
            <a:r>
              <a:rPr lang="sl-SI" b="1" i="0" u="none" strike="noStrike">
                <a:solidFill>
                  <a:srgbClr val="005382"/>
                </a:solidFill>
                <a:effectLst/>
                <a:latin typeface="Montserrat" panose="00000500000000000000" pitchFamily="2" charset="-18"/>
                <a:hlinkClick r:id="rId5">
                  <a:extLst>
                    <a:ext uri="{A12FA001-AC4F-418D-AE19-62706E023703}">
                      <ahyp:hlinkClr xmlns:ahyp="http://schemas.microsoft.com/office/drawing/2018/hyperlinkcolor" val="tx"/>
                    </a:ext>
                  </a:extLst>
                </a:hlinkClick>
              </a:rPr>
              <a:t>ENVIRONMENT</a:t>
            </a:r>
            <a:endParaRPr lang="sl-SI" b="1" i="0">
              <a:solidFill>
                <a:srgbClr val="005382"/>
              </a:solidFill>
              <a:effectLst/>
              <a:latin typeface="Montserrat" panose="00000500000000000000" pitchFamily="2" charset="-18"/>
            </a:endParaRPr>
          </a:p>
          <a:p>
            <a:pPr algn="l" fontAlgn="base"/>
            <a:r>
              <a:rPr lang="es-ES">
                <a:solidFill>
                  <a:srgbClr val="005382"/>
                </a:solidFill>
                <a:latin typeface="Montserrat" panose="00000500000000000000" pitchFamily="2" charset="-18"/>
              </a:rPr>
              <a:t>
</a:t>
            </a:r>
            <a:r>
              <a:rPr lang="sl-SI" b="1" i="0" u="none" strike="noStrike">
                <a:solidFill>
                  <a:srgbClr val="005382"/>
                </a:solidFill>
                <a:effectLst/>
                <a:latin typeface="Montserrat" panose="00000500000000000000" pitchFamily="2" charset="-18"/>
                <a:hlinkClick r:id="rId6">
                  <a:extLst>
                    <a:ext uri="{A12FA001-AC4F-418D-AE19-62706E023703}">
                      <ahyp:hlinkClr xmlns:ahyp="http://schemas.microsoft.com/office/drawing/2018/hyperlinkcolor" val="tx"/>
                    </a:ext>
                  </a:extLst>
                </a:hlinkClick>
              </a:rPr>
              <a:t>RURAL DEVELOPMENT</a:t>
            </a:r>
            <a:endParaRPr lang="sl-SI" b="1" i="0" u="none" strike="noStrike">
              <a:solidFill>
                <a:srgbClr val="005382"/>
              </a:solidFill>
              <a:effectLst/>
              <a:latin typeface="Montserrat" panose="00000500000000000000" pitchFamily="2" charset="-18"/>
            </a:endParaRPr>
          </a:p>
          <a:p>
            <a:pPr algn="l" fontAlgn="base"/>
            <a:endParaRPr lang="sl-SI" b="1" i="0" u="none" strike="noStrike">
              <a:solidFill>
                <a:srgbClr val="000000"/>
              </a:solidFill>
              <a:effectLst/>
              <a:latin typeface="Montserrat" panose="00000500000000000000" pitchFamily="2" charset="-18"/>
            </a:endParaRPr>
          </a:p>
          <a:p>
            <a:pPr algn="l" fontAlgn="base"/>
            <a:r>
              <a:rPr lang="sl-SI" b="1" u="sng">
                <a:solidFill>
                  <a:srgbClr val="005382"/>
                </a:solidFill>
                <a:latin typeface="Montserrat" panose="00000500000000000000" pitchFamily="2" charset="-18"/>
              </a:rPr>
              <a:t>INTERNATIONALIZATION</a:t>
            </a:r>
            <a:endParaRPr lang="sl-SI" b="1" i="0" u="sng">
              <a:solidFill>
                <a:srgbClr val="005382"/>
              </a:solidFill>
              <a:effectLst/>
              <a:latin typeface="Montserrat" panose="00000500000000000000" pitchFamily="2" charset="-18"/>
            </a:endParaRPr>
          </a:p>
          <a:p>
            <a:pPr algn="l" fontAlgn="base"/>
            <a:endParaRPr lang="sl-SI" b="1">
              <a:solidFill>
                <a:srgbClr val="000000"/>
              </a:solidFill>
              <a:latin typeface="Monserrat"/>
            </a:endParaRPr>
          </a:p>
          <a:p>
            <a:pPr fontAlgn="base"/>
            <a:endParaRPr lang="sl-SI" b="1" i="0">
              <a:solidFill>
                <a:srgbClr val="000000"/>
              </a:solidFill>
              <a:effectLst/>
              <a:latin typeface="Monserrat"/>
            </a:endParaRPr>
          </a:p>
          <a:p>
            <a:pPr algn="l" fontAlgn="base"/>
            <a:endParaRPr lang="sl-SI" b="1" i="0">
              <a:solidFill>
                <a:srgbClr val="000000"/>
              </a:solidFill>
              <a:effectLst/>
              <a:latin typeface="Poppins" panose="00000500000000000000" pitchFamily="2" charset="-18"/>
            </a:endParaRPr>
          </a:p>
          <a:p>
            <a:endParaRPr lang="es-ES"/>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407773" y="365125"/>
            <a:ext cx="11471231" cy="1289504"/>
          </a:xfrm>
        </p:spPr>
        <p:txBody>
          <a:bodyPr/>
          <a:lstStyle>
            <a:lvl1pPr>
              <a:defRPr b="1">
                <a:solidFill>
                  <a:schemeClr val="bg1"/>
                </a:solidFill>
                <a:latin typeface="Montserrat" pitchFamily="2" charset="77"/>
                <a:cs typeface="Arial" panose="020B0604020202020204" pitchFamily="34" charset="0"/>
              </a:defRPr>
            </a:lvl1pPr>
          </a:lstStyle>
          <a:p>
            <a:r>
              <a:rPr lang="es-ES" err="1"/>
              <a:t>Pitching</a:t>
            </a:r>
            <a:r>
              <a:rPr lang="es-ES"/>
              <a:t> </a:t>
            </a:r>
            <a:r>
              <a:rPr lang="es-ES" err="1"/>
              <a:t>Session</a:t>
            </a:r>
            <a:r>
              <a:rPr lang="es-ES"/>
              <a:t> </a:t>
            </a:r>
            <a:r>
              <a:rPr lang="es-ES" err="1"/>
              <a:t>for</a:t>
            </a:r>
            <a:r>
              <a:rPr lang="es-ES"/>
              <a:t> </a:t>
            </a:r>
            <a:r>
              <a:rPr lang="es-ES" err="1"/>
              <a:t>Collaborative</a:t>
            </a:r>
            <a:r>
              <a:rPr lang="es-ES"/>
              <a:t> </a:t>
            </a:r>
            <a:r>
              <a:rPr lang="es-ES" err="1"/>
              <a:t>Opportunities</a:t>
            </a:r>
            <a:endParaRPr lang="es-ES"/>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6" name="Slika 5">
            <a:extLst>
              <a:ext uri="{FF2B5EF4-FFF2-40B4-BE49-F238E27FC236}">
                <a16:creationId xmlns:a16="http://schemas.microsoft.com/office/drawing/2014/main" id="{3F3E47C9-5235-6C83-1A77-0D13EB79BA1E}"/>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7197332" y="2705778"/>
            <a:ext cx="3901440" cy="2600325"/>
          </a:xfrm>
          <a:prstGeom prst="rect">
            <a:avLst/>
          </a:prstGeom>
          <a:ln>
            <a:noFill/>
          </a:ln>
          <a:effectLst>
            <a:softEdge rad="112500"/>
          </a:effectLst>
        </p:spPr>
      </p:pic>
    </p:spTree>
    <p:extLst>
      <p:ext uri="{BB962C8B-B14F-4D97-AF65-F5344CB8AC3E}">
        <p14:creationId xmlns:p14="http://schemas.microsoft.com/office/powerpoint/2010/main" val="82782105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err="1"/>
              <a:t>Pitching</a:t>
            </a:r>
            <a:r>
              <a:rPr lang="es-ES"/>
              <a:t> </a:t>
            </a:r>
            <a:r>
              <a:rPr lang="es-ES" err="1"/>
              <a:t>Session</a:t>
            </a:r>
            <a:r>
              <a:rPr lang="es-ES"/>
              <a:t> </a:t>
            </a:r>
            <a:r>
              <a:rPr lang="es-ES" err="1"/>
              <a:t>for</a:t>
            </a:r>
            <a:r>
              <a:rPr lang="es-ES"/>
              <a:t> </a:t>
            </a:r>
            <a:r>
              <a:rPr lang="es-ES" err="1"/>
              <a:t>Collaborative</a:t>
            </a:r>
            <a:r>
              <a:rPr lang="es-ES"/>
              <a:t> </a:t>
            </a:r>
            <a:r>
              <a:rPr lang="es-ES" err="1"/>
              <a:t>Opportunities</a:t>
            </a:r>
            <a:endParaRPr lang="es-ES"/>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5" name="Marcador de posición de imagen 3">
            <a:extLst>
              <a:ext uri="{FF2B5EF4-FFF2-40B4-BE49-F238E27FC236}">
                <a16:creationId xmlns:a16="http://schemas.microsoft.com/office/drawing/2014/main" id="{2D1CF859-C643-255F-B45C-206E35E0154F}"/>
              </a:ext>
            </a:extLst>
          </p:cNvPr>
          <p:cNvSpPr txBox="1">
            <a:spLocks/>
          </p:cNvSpPr>
          <p:nvPr/>
        </p:nvSpPr>
        <p:spPr>
          <a:xfrm>
            <a:off x="5943600" y="2349201"/>
            <a:ext cx="5472113" cy="277958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s-ES"/>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4" name="Slika 3">
            <a:extLst>
              <a:ext uri="{FF2B5EF4-FFF2-40B4-BE49-F238E27FC236}">
                <a16:creationId xmlns:a16="http://schemas.microsoft.com/office/drawing/2014/main" id="{E4114FFA-74C3-0F7F-3597-98F81CCFF2F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450995" y="2007366"/>
            <a:ext cx="4658656" cy="2620494"/>
          </a:xfrm>
          <a:prstGeom prst="rect">
            <a:avLst/>
          </a:prstGeom>
        </p:spPr>
      </p:pic>
      <p:pic>
        <p:nvPicPr>
          <p:cNvPr id="6" name="Slika 5">
            <a:extLst>
              <a:ext uri="{FF2B5EF4-FFF2-40B4-BE49-F238E27FC236}">
                <a16:creationId xmlns:a16="http://schemas.microsoft.com/office/drawing/2014/main" id="{F04FB445-C700-AE11-85F2-3C6BDC64D3B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253274" y="2197737"/>
            <a:ext cx="3075851" cy="2306888"/>
          </a:xfrm>
          <a:prstGeom prst="rect">
            <a:avLst/>
          </a:prstGeom>
        </p:spPr>
      </p:pic>
      <p:pic>
        <p:nvPicPr>
          <p:cNvPr id="9" name="Slika 8">
            <a:extLst>
              <a:ext uri="{FF2B5EF4-FFF2-40B4-BE49-F238E27FC236}">
                <a16:creationId xmlns:a16="http://schemas.microsoft.com/office/drawing/2014/main" id="{2C20FA18-99B7-EFFC-756A-FE3A5226614C}"/>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49" y="2007366"/>
            <a:ext cx="4032851" cy="2688760"/>
          </a:xfrm>
          <a:prstGeom prst="rect">
            <a:avLst/>
          </a:prstGeom>
        </p:spPr>
      </p:pic>
    </p:spTree>
    <p:extLst>
      <p:ext uri="{BB962C8B-B14F-4D97-AF65-F5344CB8AC3E}">
        <p14:creationId xmlns:p14="http://schemas.microsoft.com/office/powerpoint/2010/main" val="334118353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ítulo 1">
            <a:extLst>
              <a:ext uri="{FF2B5EF4-FFF2-40B4-BE49-F238E27FC236}">
                <a16:creationId xmlns:a16="http://schemas.microsoft.com/office/drawing/2014/main" id="{C308BC14-1DE1-8756-20AD-7B52E587CEF8}"/>
              </a:ext>
            </a:extLst>
          </p:cNvPr>
          <p:cNvSpPr>
            <a:spLocks noGrp="1"/>
          </p:cNvSpPr>
          <p:nvPr>
            <p:ph type="title" hasCustomPrompt="1"/>
          </p:nvPr>
        </p:nvSpPr>
        <p:spPr>
          <a:xfrm>
            <a:off x="831850" y="2002631"/>
            <a:ext cx="10515600" cy="2852737"/>
          </a:xfrm>
        </p:spPr>
        <p:txBody>
          <a:bodyPr anchor="ctr" anchorCtr="0">
            <a:normAutofit/>
          </a:bodyPr>
          <a:lstStyle>
            <a:lvl1pPr algn="ctr">
              <a:defRPr sz="6000" b="1">
                <a:solidFill>
                  <a:schemeClr val="bg1"/>
                </a:solidFill>
                <a:latin typeface="Montserrat" pitchFamily="2" charset="77"/>
                <a:cs typeface="Arial" panose="020B0604020202020204" pitchFamily="34" charset="0"/>
              </a:defRPr>
            </a:lvl1pPr>
          </a:lstStyle>
          <a:p>
            <a:r>
              <a:rPr lang="es-ES"/>
              <a:t>“</a:t>
            </a:r>
            <a:r>
              <a:rPr lang="sl-SI" err="1"/>
              <a:t>Transformation</a:t>
            </a:r>
            <a:r>
              <a:rPr lang="sl-SI"/>
              <a:t> is not a future </a:t>
            </a:r>
            <a:r>
              <a:rPr lang="sl-SI" err="1"/>
              <a:t>event</a:t>
            </a:r>
            <a:r>
              <a:rPr lang="sl-SI"/>
              <a:t> </a:t>
            </a:r>
            <a:r>
              <a:rPr lang="sl-SI" err="1"/>
              <a:t>but</a:t>
            </a:r>
            <a:r>
              <a:rPr lang="sl-SI"/>
              <a:t> a </a:t>
            </a:r>
            <a:r>
              <a:rPr lang="sl-SI" err="1"/>
              <a:t>present</a:t>
            </a:r>
            <a:r>
              <a:rPr lang="sl-SI"/>
              <a:t> </a:t>
            </a:r>
            <a:r>
              <a:rPr lang="sl-SI" err="1"/>
              <a:t>day</a:t>
            </a:r>
            <a:r>
              <a:rPr lang="sl-SI"/>
              <a:t> habit.</a:t>
            </a:r>
            <a:r>
              <a:rPr lang="es-ES"/>
              <a:t>”</a:t>
            </a:r>
          </a:p>
        </p:txBody>
      </p:sp>
      <p:pic>
        <p:nvPicPr>
          <p:cNvPr id="11" name="Picture 10" descr="Graphical user interface, text&#10;&#10;Description automatically generated with medium confidence">
            <a:extLst>
              <a:ext uri="{FF2B5EF4-FFF2-40B4-BE49-F238E27FC236}">
                <a16:creationId xmlns:a16="http://schemas.microsoft.com/office/drawing/2014/main" id="{81649D6F-D940-8150-9682-835341BDBA1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78680C34-E458-3299-0584-4AF0FD6B64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13" name="Picture 12" descr="Logo&#10;&#10;Description automatically generated">
            <a:extLst>
              <a:ext uri="{FF2B5EF4-FFF2-40B4-BE49-F238E27FC236}">
                <a16:creationId xmlns:a16="http://schemas.microsoft.com/office/drawing/2014/main" id="{B61FB2D6-84D7-0A01-5AB4-4E9B62A1BF1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09582905-410C-B14F-9682-30594ABFDB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Tree>
    <p:extLst>
      <p:ext uri="{BB962C8B-B14F-4D97-AF65-F5344CB8AC3E}">
        <p14:creationId xmlns:p14="http://schemas.microsoft.com/office/powerpoint/2010/main" val="263655029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0" y="2921168"/>
            <a:ext cx="12192000" cy="1015663"/>
          </a:xfrm>
          <a:prstGeom prst="rect">
            <a:avLst/>
          </a:prstGeom>
          <a:noFill/>
        </p:spPr>
        <p:txBody>
          <a:bodyPr wrap="square" rtlCol="0">
            <a:spAutoFit/>
          </a:bodyPr>
          <a:lstStyle/>
          <a:p>
            <a:pPr algn="ctr"/>
            <a:r>
              <a:rPr lang="es-ES" sz="6000" b="1">
                <a:solidFill>
                  <a:schemeClr val="bg1"/>
                </a:solidFill>
                <a:latin typeface="Montserrat" pitchFamily="2" charset="77"/>
                <a:cs typeface="Arial" panose="020B0604020202020204" pitchFamily="34" charset="0"/>
              </a:rPr>
              <a:t>THANK YOU</a:t>
            </a:r>
            <a:r>
              <a:rPr lang="sl-SI" sz="6000" b="1">
                <a:solidFill>
                  <a:schemeClr val="bg1"/>
                </a:solidFill>
                <a:latin typeface="Montserrat" pitchFamily="2" charset="77"/>
                <a:cs typeface="Arial" panose="020B0604020202020204" pitchFamily="34" charset="0"/>
              </a:rPr>
              <a:t>.</a:t>
            </a:r>
            <a:endParaRPr lang="es-ES" sz="6000" b="1">
              <a:solidFill>
                <a:schemeClr val="bg1"/>
              </a:solidFill>
              <a:latin typeface="Montserrat" pitchFamily="2" charset="77"/>
              <a:cs typeface="Arial" panose="020B0604020202020204" pitchFamily="34" charset="0"/>
            </a:endParaRP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
        <p:nvSpPr>
          <p:cNvPr id="4" name="PoljeZBesedilom 3">
            <a:extLst>
              <a:ext uri="{FF2B5EF4-FFF2-40B4-BE49-F238E27FC236}">
                <a16:creationId xmlns:a16="http://schemas.microsoft.com/office/drawing/2014/main" id="{4C615691-35AF-5C60-5D2D-B69456FC6034}"/>
              </a:ext>
            </a:extLst>
          </p:cNvPr>
          <p:cNvSpPr txBox="1"/>
          <p:nvPr/>
        </p:nvSpPr>
        <p:spPr>
          <a:xfrm>
            <a:off x="8549196" y="4560826"/>
            <a:ext cx="3165988" cy="923330"/>
          </a:xfrm>
          <a:prstGeom prst="rect">
            <a:avLst/>
          </a:prstGeom>
          <a:noFill/>
        </p:spPr>
        <p:txBody>
          <a:bodyPr wrap="square">
            <a:spAutoFit/>
          </a:bodyPr>
          <a:lstStyle/>
          <a:p>
            <a:r>
              <a:rPr lang="sl-SI">
                <a:solidFill>
                  <a:schemeClr val="bg1"/>
                </a:solidFill>
                <a:latin typeface="Montserrat" panose="00000500000000000000" pitchFamily="2" charset="-18"/>
              </a:rPr>
              <a:t>Klavdija Česnik</a:t>
            </a:r>
          </a:p>
          <a:p>
            <a:r>
              <a:rPr lang="sl-SI">
                <a:solidFill>
                  <a:schemeClr val="bg1"/>
                </a:solidFill>
                <a:latin typeface="Montserrat" panose="00000500000000000000" pitchFamily="2" charset="-18"/>
              </a:rPr>
              <a:t>klavdija.cesnik@rra-rod.si</a:t>
            </a:r>
          </a:p>
          <a:p>
            <a:r>
              <a:rPr lang="sl-SI">
                <a:solidFill>
                  <a:schemeClr val="bg1"/>
                </a:solidFill>
                <a:latin typeface="Montserrat" panose="00000500000000000000" pitchFamily="2" charset="-18"/>
              </a:rPr>
              <a:t>www.rra-rod.si</a:t>
            </a:r>
          </a:p>
        </p:txBody>
      </p:sp>
    </p:spTree>
    <p:extLst>
      <p:ext uri="{BB962C8B-B14F-4D97-AF65-F5344CB8AC3E}">
        <p14:creationId xmlns:p14="http://schemas.microsoft.com/office/powerpoint/2010/main" val="120964122"/>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hr-HR">
                <a:latin typeface="Montserrat"/>
                <a:cs typeface="Arial"/>
              </a:rPr>
              <a:t>Marija Dušević</a:t>
            </a:r>
            <a:endParaRPr lang="es-ES" b="0">
              <a:latin typeface="Montserrat"/>
              <a:cs typeface="Arial"/>
            </a:endParaRPr>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404334"/>
          </a:xfrm>
          <a:prstGeom prst="rect">
            <a:avLst/>
          </a:prstGeom>
        </p:spPr>
        <p:txBody>
          <a:bodyPr lIns="91440" tIns="45720" rIns="91440" bIns="45720" anchor="ctr" anchorCtr="0">
            <a:normAutofit fontScale="8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s-ES">
                <a:latin typeface="Montserrat"/>
                <a:cs typeface="Arial"/>
              </a:rPr>
              <a:t>Zadar County Development Agency ZADRA NOVA </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565031" y="681427"/>
            <a:ext cx="11209874" cy="1318258"/>
          </a:xfrm>
          <a:prstGeom prst="rect">
            <a:avLst/>
          </a:prstGeom>
        </p:spPr>
        <p:txBody>
          <a:bodyPr lIns="91440" tIns="45720" rIns="91440" bIns="45720"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pPr algn="ctr"/>
            <a:r>
              <a:rPr lang="es-ES" sz="4800" err="1">
                <a:latin typeface="Montserrat"/>
                <a:cs typeface="Arial"/>
              </a:rPr>
              <a:t>Pitching</a:t>
            </a:r>
            <a:r>
              <a:rPr lang="es-ES" sz="4800">
                <a:latin typeface="Montserrat"/>
                <a:cs typeface="Arial"/>
              </a:rPr>
              <a:t> </a:t>
            </a:r>
            <a:r>
              <a:rPr lang="es-ES" sz="4800" err="1">
                <a:latin typeface="Montserrat"/>
                <a:cs typeface="Arial"/>
              </a:rPr>
              <a:t>Session</a:t>
            </a:r>
            <a:r>
              <a:rPr lang="es-ES" sz="4800">
                <a:latin typeface="Montserrat"/>
                <a:cs typeface="Arial"/>
              </a:rPr>
              <a:t> </a:t>
            </a:r>
            <a:r>
              <a:rPr lang="es-ES" sz="4800" err="1">
                <a:latin typeface="Montserrat"/>
                <a:cs typeface="Arial"/>
              </a:rPr>
              <a:t>for</a:t>
            </a:r>
            <a:r>
              <a:rPr lang="es-ES" sz="4800">
                <a:latin typeface="Montserrat"/>
                <a:cs typeface="Arial"/>
              </a:rPr>
              <a:t> </a:t>
            </a:r>
            <a:r>
              <a:rPr lang="es-ES" sz="4800" err="1">
                <a:latin typeface="Montserrat"/>
                <a:cs typeface="Arial"/>
              </a:rPr>
              <a:t>Collaborative</a:t>
            </a:r>
            <a:r>
              <a:rPr lang="es-ES" sz="4800">
                <a:latin typeface="Montserrat"/>
                <a:cs typeface="Arial"/>
              </a:rPr>
              <a:t> </a:t>
            </a:r>
            <a:r>
              <a:rPr lang="es-ES" sz="4800" err="1">
                <a:latin typeface="Montserrat"/>
                <a:cs typeface="Arial"/>
              </a:rPr>
              <a:t>Opportunities</a:t>
            </a:r>
            <a:endParaRPr lang="es-ES" sz="4800" b="0" err="1">
              <a:latin typeface="Montserrat"/>
              <a:cs typeface="Arial"/>
            </a:endParaRPr>
          </a:p>
          <a:p>
            <a:endParaRPr lang="es-ES" sz="4800"/>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260608223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9A95404-AD38-EE48-B3FB-0616DBF7156A}"/>
              </a:ext>
            </a:extLst>
          </p:cNvPr>
          <p:cNvSpPr>
            <a:spLocks noGrp="1"/>
          </p:cNvSpPr>
          <p:nvPr>
            <p:ph type="title"/>
          </p:nvPr>
        </p:nvSpPr>
        <p:spPr>
          <a:xfrm>
            <a:off x="172995" y="365125"/>
            <a:ext cx="11706009" cy="1289504"/>
          </a:xfrm>
        </p:spPr>
        <p:txBody>
          <a:bodyPr/>
          <a:lstStyle/>
          <a:p>
            <a:r>
              <a:rPr lang="es-ES"/>
              <a:t>Pitching </a:t>
            </a:r>
            <a:r>
              <a:rPr lang="hr-HR"/>
              <a:t>S</a:t>
            </a:r>
            <a:r>
              <a:rPr lang="es-ES"/>
              <a:t>ession for Collaborative Opportunities</a:t>
            </a:r>
          </a:p>
        </p:txBody>
      </p:sp>
      <p:sp>
        <p:nvSpPr>
          <p:cNvPr id="3" name="Marcador de texto 2">
            <a:extLst>
              <a:ext uri="{FF2B5EF4-FFF2-40B4-BE49-F238E27FC236}">
                <a16:creationId xmlns:a16="http://schemas.microsoft.com/office/drawing/2014/main" id="{15E9813C-FCD1-4D48-8FBA-307E8B6E8011}"/>
              </a:ext>
            </a:extLst>
          </p:cNvPr>
          <p:cNvSpPr>
            <a:spLocks noGrp="1"/>
          </p:cNvSpPr>
          <p:nvPr>
            <p:ph type="body" sz="quarter" idx="4294967295"/>
          </p:nvPr>
        </p:nvSpPr>
        <p:spPr>
          <a:xfrm>
            <a:off x="3758510" y="2710483"/>
            <a:ext cx="4367515" cy="2231251"/>
          </a:xfrm>
          <a:prstGeom prst="rect">
            <a:avLst/>
          </a:prstGeom>
        </p:spPr>
        <p:txBody>
          <a:bodyPr/>
          <a:lstStyle/>
          <a:p>
            <a:pPr marL="0" indent="0" algn="ctr">
              <a:buNone/>
            </a:pPr>
            <a:r>
              <a:rPr lang="en-US" sz="3600" b="1"/>
              <a:t>Zadar County Development Agency ZADRA NOVA </a:t>
            </a:r>
            <a:endParaRPr lang="es-ES" sz="3600" b="1"/>
          </a:p>
        </p:txBody>
      </p:sp>
      <p:pic>
        <p:nvPicPr>
          <p:cNvPr id="9" name="Picture 2" descr="Logo&#10;&#10;Description automatically generated">
            <a:extLst>
              <a:ext uri="{FF2B5EF4-FFF2-40B4-BE49-F238E27FC236}">
                <a16:creationId xmlns:a16="http://schemas.microsoft.com/office/drawing/2014/main" id="{87C0271F-05A6-ED4C-B9D3-DBD36D1C96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0" name="Picture 3" descr="Graphical user interface, text&#10;&#10;Description automatically generated with medium confidence">
            <a:extLst>
              <a:ext uri="{FF2B5EF4-FFF2-40B4-BE49-F238E27FC236}">
                <a16:creationId xmlns:a16="http://schemas.microsoft.com/office/drawing/2014/main" id="{CB0C71B1-4D25-A74A-8301-C25345DB4D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1" name="Imagen 10">
            <a:extLst>
              <a:ext uri="{FF2B5EF4-FFF2-40B4-BE49-F238E27FC236}">
                <a16:creationId xmlns:a16="http://schemas.microsoft.com/office/drawing/2014/main" id="{5C6042EA-CDFA-7043-A37D-4ABD861A839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5" name="Marcador de texto 4">
            <a:extLst>
              <a:ext uri="{FF2B5EF4-FFF2-40B4-BE49-F238E27FC236}">
                <a16:creationId xmlns:a16="http://schemas.microsoft.com/office/drawing/2014/main" id="{02211511-5DE6-7E28-4C7C-FDF105187207}"/>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hr-HR"/>
              <a:t>Marija Dušević</a:t>
            </a:r>
            <a:endParaRPr lang="es-ES"/>
          </a:p>
        </p:txBody>
      </p:sp>
      <p:pic>
        <p:nvPicPr>
          <p:cNvPr id="7" name="Slika 6">
            <a:extLst>
              <a:ext uri="{FF2B5EF4-FFF2-40B4-BE49-F238E27FC236}">
                <a16:creationId xmlns:a16="http://schemas.microsoft.com/office/drawing/2014/main" id="{E73667DC-3B5F-8B92-AF3A-C7747F80612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088298" y="2830438"/>
            <a:ext cx="3386328" cy="2037588"/>
          </a:xfrm>
          <a:prstGeom prst="rect">
            <a:avLst/>
          </a:prstGeom>
        </p:spPr>
      </p:pic>
      <p:pic>
        <p:nvPicPr>
          <p:cNvPr id="8" name="Slika 7">
            <a:extLst>
              <a:ext uri="{FF2B5EF4-FFF2-40B4-BE49-F238E27FC236}">
                <a16:creationId xmlns:a16="http://schemas.microsoft.com/office/drawing/2014/main" id="{33BCB610-6CDD-3D39-F77E-49DD0D0B4A9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32418" y="2098077"/>
            <a:ext cx="3210432" cy="3069976"/>
          </a:xfrm>
          <a:prstGeom prst="rect">
            <a:avLst/>
          </a:prstGeom>
        </p:spPr>
      </p:pic>
    </p:spTree>
    <p:extLst>
      <p:ext uri="{BB962C8B-B14F-4D97-AF65-F5344CB8AC3E}">
        <p14:creationId xmlns:p14="http://schemas.microsoft.com/office/powerpoint/2010/main" val="149595070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t>Ioannis</a:t>
            </a:r>
            <a:r>
              <a:rPr lang="es-ES"/>
              <a:t> </a:t>
            </a:r>
            <a:r>
              <a:rPr lang="es-ES" err="1"/>
              <a:t>Kroustalis</a:t>
            </a:r>
            <a:endParaRPr lang="es-ES" sz="5400"/>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735490"/>
          </a:xfrm>
          <a:prstGeom prst="rect">
            <a:avLst/>
          </a:prstGeom>
        </p:spPr>
        <p:txBody>
          <a:bodyPr lIns="91440" tIns="45720" rIns="91440" bIns="45720" anchor="ctr" anchorCtr="0">
            <a:normAutofit fontScale="8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s-ES">
              <a:latin typeface="Montserrat"/>
              <a:cs typeface="Arial"/>
            </a:endParaRPr>
          </a:p>
          <a:p>
            <a:r>
              <a:rPr lang="es-ES" sz="4800" err="1">
                <a:latin typeface="Montserrat"/>
                <a:cs typeface="Arial"/>
              </a:rPr>
              <a:t>Team</a:t>
            </a:r>
            <a:r>
              <a:rPr lang="es-ES">
                <a:latin typeface="Montserrat"/>
                <a:cs typeface="Arial"/>
              </a:rPr>
              <a:t> Leader </a:t>
            </a:r>
            <a:r>
              <a:rPr lang="es-ES" sz="4800" err="1">
                <a:latin typeface="Montserrat"/>
                <a:cs typeface="Arial"/>
              </a:rPr>
              <a:t>Croatia</a:t>
            </a:r>
            <a:r>
              <a:rPr lang="es-ES" sz="4800">
                <a:latin typeface="Montserrat"/>
                <a:cs typeface="Arial"/>
              </a:rPr>
              <a:t>,</a:t>
            </a:r>
            <a:endParaRPr lang="es-ES">
              <a:latin typeface="Montserrat"/>
              <a:cs typeface="Arial"/>
            </a:endParaRPr>
          </a:p>
          <a:p>
            <a:r>
              <a:rPr lang="en-US" sz="4800">
                <a:latin typeface="Montserrat"/>
                <a:cs typeface="Arial"/>
              </a:rPr>
              <a:t>European Commission (DG REGIO)</a:t>
            </a:r>
            <a:endParaRPr lang="en-US">
              <a:latin typeface="Montserrat"/>
              <a:cs typeface="Arial"/>
            </a:endParaRPr>
          </a:p>
          <a:p>
            <a:endParaRPr lang="es-ES">
              <a:latin typeface="Montserrat"/>
            </a:endParaRPr>
          </a:p>
          <a:p>
            <a:endParaRPr lang="it-IT" sz="4800"/>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9626601"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err="1"/>
              <a:t>Opening</a:t>
            </a:r>
            <a:r>
              <a:rPr lang="es-ES"/>
              <a:t> </a:t>
            </a:r>
            <a:r>
              <a:rPr lang="es-ES" err="1"/>
              <a:t>Session</a:t>
            </a:r>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108996959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err="1"/>
              <a:t>Pitching</a:t>
            </a:r>
            <a:r>
              <a:rPr lang="es-ES"/>
              <a:t> </a:t>
            </a:r>
            <a:r>
              <a:rPr lang="es-ES" err="1"/>
              <a:t>Session</a:t>
            </a:r>
            <a:r>
              <a:rPr lang="es-ES"/>
              <a:t> </a:t>
            </a:r>
            <a:r>
              <a:rPr lang="es-ES" err="1"/>
              <a:t>for</a:t>
            </a:r>
            <a:r>
              <a:rPr lang="es-ES"/>
              <a:t> </a:t>
            </a:r>
            <a:r>
              <a:rPr lang="es-ES" err="1"/>
              <a:t>Collaborative</a:t>
            </a:r>
            <a:r>
              <a:rPr lang="es-ES"/>
              <a:t> </a:t>
            </a:r>
            <a:r>
              <a:rPr lang="es-ES" err="1"/>
              <a:t>Opportunities</a:t>
            </a:r>
            <a:endParaRPr lang="es-ES"/>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5" name="Marcador de posición de imagen 3">
            <a:extLst>
              <a:ext uri="{FF2B5EF4-FFF2-40B4-BE49-F238E27FC236}">
                <a16:creationId xmlns:a16="http://schemas.microsoft.com/office/drawing/2014/main" id="{2D1CF859-C643-255F-B45C-206E35E0154F}"/>
              </a:ext>
            </a:extLst>
          </p:cNvPr>
          <p:cNvSpPr txBox="1">
            <a:spLocks/>
          </p:cNvSpPr>
          <p:nvPr/>
        </p:nvSpPr>
        <p:spPr>
          <a:xfrm>
            <a:off x="4043680" y="1945952"/>
            <a:ext cx="6349260" cy="1382971"/>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hr-HR" b="1" i="1">
                <a:solidFill>
                  <a:schemeClr val="accent1">
                    <a:lumMod val="50000"/>
                  </a:schemeClr>
                </a:solidFill>
              </a:rPr>
              <a:t>D</a:t>
            </a:r>
            <a:r>
              <a:rPr lang="es-ES" b="1" i="1">
                <a:solidFill>
                  <a:schemeClr val="accent1">
                    <a:lumMod val="50000"/>
                  </a:schemeClr>
                </a:solidFill>
              </a:rPr>
              <a:t>esire, natural gift, ambition</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6" name="Slika 5" descr="Slika na kojoj se prikazuje na otvorenom, osoba, trava, dječak&#10;&#10;Opis je automatski generiran">
            <a:extLst>
              <a:ext uri="{FF2B5EF4-FFF2-40B4-BE49-F238E27FC236}">
                <a16:creationId xmlns:a16="http://schemas.microsoft.com/office/drawing/2014/main" id="{0935C42E-A548-015E-6072-622A3A5D89C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270947" y="1942379"/>
            <a:ext cx="2508573" cy="3525362"/>
          </a:xfrm>
          <a:prstGeom prst="rect">
            <a:avLst/>
          </a:prstGeom>
        </p:spPr>
      </p:pic>
      <p:pic>
        <p:nvPicPr>
          <p:cNvPr id="19" name="Slika 18" descr="Slika na kojoj se prikazuje osoba&#10;&#10;Opis je automatski generiran">
            <a:extLst>
              <a:ext uri="{FF2B5EF4-FFF2-40B4-BE49-F238E27FC236}">
                <a16:creationId xmlns:a16="http://schemas.microsoft.com/office/drawing/2014/main" id="{E3EA0C56-12EA-6807-D2C2-0961DBE489B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732692" y="3426345"/>
            <a:ext cx="5163457" cy="2038207"/>
          </a:xfrm>
          <a:prstGeom prst="rect">
            <a:avLst/>
          </a:prstGeom>
        </p:spPr>
      </p:pic>
    </p:spTree>
    <p:extLst>
      <p:ext uri="{BB962C8B-B14F-4D97-AF65-F5344CB8AC3E}">
        <p14:creationId xmlns:p14="http://schemas.microsoft.com/office/powerpoint/2010/main" val="1089001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err="1"/>
              <a:t>Pitching</a:t>
            </a:r>
            <a:r>
              <a:rPr lang="es-ES"/>
              <a:t> </a:t>
            </a:r>
            <a:r>
              <a:rPr lang="es-ES" err="1"/>
              <a:t>Session</a:t>
            </a:r>
            <a:r>
              <a:rPr lang="es-ES"/>
              <a:t> </a:t>
            </a:r>
            <a:r>
              <a:rPr lang="es-ES" err="1"/>
              <a:t>for</a:t>
            </a:r>
            <a:r>
              <a:rPr lang="es-ES"/>
              <a:t> </a:t>
            </a:r>
            <a:r>
              <a:rPr lang="es-ES" err="1"/>
              <a:t>Collaborative</a:t>
            </a:r>
            <a:r>
              <a:rPr lang="es-ES"/>
              <a:t> </a:t>
            </a:r>
            <a:r>
              <a:rPr lang="es-ES" err="1"/>
              <a:t>Opportunities</a:t>
            </a:r>
            <a:endParaRPr lang="es-ES"/>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4" name="Slika 3">
            <a:extLst>
              <a:ext uri="{FF2B5EF4-FFF2-40B4-BE49-F238E27FC236}">
                <a16:creationId xmlns:a16="http://schemas.microsoft.com/office/drawing/2014/main" id="{9F301883-3C2C-4AED-7601-F3CB618894B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0" y="2474397"/>
            <a:ext cx="3339059" cy="1272152"/>
          </a:xfrm>
          <a:prstGeom prst="rect">
            <a:avLst/>
          </a:prstGeom>
        </p:spPr>
      </p:pic>
      <p:pic>
        <p:nvPicPr>
          <p:cNvPr id="6" name="Slika 5">
            <a:extLst>
              <a:ext uri="{FF2B5EF4-FFF2-40B4-BE49-F238E27FC236}">
                <a16:creationId xmlns:a16="http://schemas.microsoft.com/office/drawing/2014/main" id="{CD0C52F3-8F33-C026-15E8-6A3013C8018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929979" y="3581050"/>
            <a:ext cx="2932787" cy="820074"/>
          </a:xfrm>
          <a:prstGeom prst="rect">
            <a:avLst/>
          </a:prstGeom>
        </p:spPr>
      </p:pic>
      <p:pic>
        <p:nvPicPr>
          <p:cNvPr id="9" name="Slika 8">
            <a:extLst>
              <a:ext uri="{FF2B5EF4-FFF2-40B4-BE49-F238E27FC236}">
                <a16:creationId xmlns:a16="http://schemas.microsoft.com/office/drawing/2014/main" id="{A43CB5F5-14D8-4061-2C08-018EB8BBB4C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2954457" y="2725134"/>
            <a:ext cx="2807731" cy="938023"/>
          </a:xfrm>
          <a:prstGeom prst="rect">
            <a:avLst/>
          </a:prstGeom>
        </p:spPr>
      </p:pic>
      <p:pic>
        <p:nvPicPr>
          <p:cNvPr id="14" name="Slika 13">
            <a:extLst>
              <a:ext uri="{FF2B5EF4-FFF2-40B4-BE49-F238E27FC236}">
                <a16:creationId xmlns:a16="http://schemas.microsoft.com/office/drawing/2014/main" id="{D603C75A-88EB-D22E-2FB2-55210255C27A}"/>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2672" y="3529655"/>
            <a:ext cx="2919059" cy="922864"/>
          </a:xfrm>
          <a:prstGeom prst="rect">
            <a:avLst/>
          </a:prstGeom>
        </p:spPr>
      </p:pic>
      <p:pic>
        <p:nvPicPr>
          <p:cNvPr id="17" name="Slika 16">
            <a:extLst>
              <a:ext uri="{FF2B5EF4-FFF2-40B4-BE49-F238E27FC236}">
                <a16:creationId xmlns:a16="http://schemas.microsoft.com/office/drawing/2014/main" id="{BC98E9BC-F9B3-10A0-CD72-DED918296DBE}"/>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6102391" y="2686192"/>
            <a:ext cx="2924294" cy="976965"/>
          </a:xfrm>
          <a:prstGeom prst="rect">
            <a:avLst/>
          </a:prstGeom>
        </p:spPr>
      </p:pic>
      <p:pic>
        <p:nvPicPr>
          <p:cNvPr id="20" name="Slika 19">
            <a:extLst>
              <a:ext uri="{FF2B5EF4-FFF2-40B4-BE49-F238E27FC236}">
                <a16:creationId xmlns:a16="http://schemas.microsoft.com/office/drawing/2014/main" id="{DFF6455D-75A3-53E9-F47B-9B3A5F74CE1D}"/>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9249646" y="2686192"/>
            <a:ext cx="2926890" cy="976965"/>
          </a:xfrm>
          <a:prstGeom prst="rect">
            <a:avLst/>
          </a:prstGeom>
        </p:spPr>
      </p:pic>
      <p:pic>
        <p:nvPicPr>
          <p:cNvPr id="22" name="Slika 21">
            <a:extLst>
              <a:ext uri="{FF2B5EF4-FFF2-40B4-BE49-F238E27FC236}">
                <a16:creationId xmlns:a16="http://schemas.microsoft.com/office/drawing/2014/main" id="{F2B1E535-3DF2-2349-0553-8F2FDB4EEB2B}"/>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9262756" y="3654859"/>
            <a:ext cx="2929244" cy="976965"/>
          </a:xfrm>
          <a:prstGeom prst="rect">
            <a:avLst/>
          </a:prstGeom>
        </p:spPr>
      </p:pic>
      <p:pic>
        <p:nvPicPr>
          <p:cNvPr id="24" name="Slika 23">
            <a:extLst>
              <a:ext uri="{FF2B5EF4-FFF2-40B4-BE49-F238E27FC236}">
                <a16:creationId xmlns:a16="http://schemas.microsoft.com/office/drawing/2014/main" id="{D488F953-8410-2B81-1AA0-A33DFD7B7B3A}"/>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456451" y="4618341"/>
            <a:ext cx="1528035" cy="966901"/>
          </a:xfrm>
          <a:prstGeom prst="rect">
            <a:avLst/>
          </a:prstGeom>
        </p:spPr>
      </p:pic>
      <p:pic>
        <p:nvPicPr>
          <p:cNvPr id="26" name="Slika 25">
            <a:extLst>
              <a:ext uri="{FF2B5EF4-FFF2-40B4-BE49-F238E27FC236}">
                <a16:creationId xmlns:a16="http://schemas.microsoft.com/office/drawing/2014/main" id="{7D49A600-3258-9CAA-E4BA-10EAE5666515}"/>
              </a:ext>
            </a:extLst>
          </p:cNvPr>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6518546" y="3654860"/>
            <a:ext cx="2137661" cy="916140"/>
          </a:xfrm>
          <a:prstGeom prst="rect">
            <a:avLst/>
          </a:prstGeom>
        </p:spPr>
      </p:pic>
      <p:pic>
        <p:nvPicPr>
          <p:cNvPr id="28" name="Slika 27">
            <a:extLst>
              <a:ext uri="{FF2B5EF4-FFF2-40B4-BE49-F238E27FC236}">
                <a16:creationId xmlns:a16="http://schemas.microsoft.com/office/drawing/2014/main" id="{68FE7204-0D24-0CD6-BA38-E69E2ED7D73D}"/>
              </a:ext>
            </a:extLst>
          </p:cNvPr>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669839" y="4397904"/>
            <a:ext cx="1235673" cy="1181613"/>
          </a:xfrm>
          <a:prstGeom prst="rect">
            <a:avLst/>
          </a:prstGeom>
        </p:spPr>
      </p:pic>
      <p:pic>
        <p:nvPicPr>
          <p:cNvPr id="30" name="Slika 29">
            <a:extLst>
              <a:ext uri="{FF2B5EF4-FFF2-40B4-BE49-F238E27FC236}">
                <a16:creationId xmlns:a16="http://schemas.microsoft.com/office/drawing/2014/main" id="{AAFF9B55-DBE6-C97D-9E29-662B9722D995}"/>
              </a:ext>
            </a:extLst>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6225427" y="4669428"/>
            <a:ext cx="2441108" cy="910089"/>
          </a:xfrm>
          <a:prstGeom prst="rect">
            <a:avLst/>
          </a:prstGeom>
        </p:spPr>
      </p:pic>
      <p:pic>
        <p:nvPicPr>
          <p:cNvPr id="32" name="Slika 31">
            <a:extLst>
              <a:ext uri="{FF2B5EF4-FFF2-40B4-BE49-F238E27FC236}">
                <a16:creationId xmlns:a16="http://schemas.microsoft.com/office/drawing/2014/main" id="{58A970F7-BFBE-D6AA-B4D3-CBA12B038991}"/>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9251084" y="4613309"/>
            <a:ext cx="2924013" cy="976964"/>
          </a:xfrm>
          <a:prstGeom prst="rect">
            <a:avLst/>
          </a:prstGeom>
        </p:spPr>
      </p:pic>
      <p:sp>
        <p:nvSpPr>
          <p:cNvPr id="3" name="Svitak: vodoravno 2">
            <a:extLst>
              <a:ext uri="{FF2B5EF4-FFF2-40B4-BE49-F238E27FC236}">
                <a16:creationId xmlns:a16="http://schemas.microsoft.com/office/drawing/2014/main" id="{B912F2C1-9BFA-917F-B35E-5FDFA0A5A875}"/>
              </a:ext>
            </a:extLst>
          </p:cNvPr>
          <p:cNvSpPr/>
          <p:nvPr/>
        </p:nvSpPr>
        <p:spPr>
          <a:xfrm>
            <a:off x="2910541" y="2118049"/>
            <a:ext cx="6644006" cy="2551379"/>
          </a:xfrm>
          <a:prstGeom prst="horizontalScroll">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hr-HR" sz="4400" i="1">
                <a:ln w="0"/>
                <a:solidFill>
                  <a:schemeClr val="tx1"/>
                </a:solidFill>
                <a:effectLst>
                  <a:outerShdw blurRad="38100" dist="19050" dir="2700000" algn="tl" rotWithShape="0">
                    <a:schemeClr val="dk1">
                      <a:alpha val="40000"/>
                    </a:schemeClr>
                  </a:outerShdw>
                </a:effectLst>
              </a:rPr>
              <a:t>A</a:t>
            </a:r>
            <a:r>
              <a:rPr lang="en-US" sz="4400" i="1">
                <a:ln w="0"/>
                <a:solidFill>
                  <a:schemeClr val="tx1"/>
                </a:solidFill>
                <a:effectLst>
                  <a:outerShdw blurRad="38100" dist="19050" dir="2700000" algn="tl" rotWithShape="0">
                    <a:schemeClr val="dk1">
                      <a:alpha val="40000"/>
                    </a:schemeClr>
                  </a:outerShdw>
                </a:effectLst>
              </a:rPr>
              <a:t>n opportunity for further growth and development</a:t>
            </a:r>
            <a:endParaRPr lang="hr-HR" sz="4400" i="1">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872154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ítulo 1">
            <a:extLst>
              <a:ext uri="{FF2B5EF4-FFF2-40B4-BE49-F238E27FC236}">
                <a16:creationId xmlns:a16="http://schemas.microsoft.com/office/drawing/2014/main" id="{C308BC14-1DE1-8756-20AD-7B52E587CEF8}"/>
              </a:ext>
            </a:extLst>
          </p:cNvPr>
          <p:cNvSpPr>
            <a:spLocks noGrp="1"/>
          </p:cNvSpPr>
          <p:nvPr>
            <p:ph type="title" hasCustomPrompt="1"/>
          </p:nvPr>
        </p:nvSpPr>
        <p:spPr>
          <a:xfrm>
            <a:off x="831850" y="2002631"/>
            <a:ext cx="10515600" cy="2852737"/>
          </a:xfrm>
        </p:spPr>
        <p:txBody>
          <a:bodyPr anchor="ctr" anchorCtr="0">
            <a:noAutofit/>
          </a:bodyPr>
          <a:lstStyle>
            <a:lvl1pPr algn="ctr">
              <a:defRPr sz="6000" b="1">
                <a:solidFill>
                  <a:schemeClr val="bg1"/>
                </a:solidFill>
                <a:latin typeface="Montserrat" pitchFamily="2" charset="77"/>
                <a:cs typeface="Arial" panose="020B0604020202020204" pitchFamily="34" charset="0"/>
              </a:defRPr>
            </a:lvl1pPr>
          </a:lstStyle>
          <a:p>
            <a:r>
              <a:rPr lang="es-ES" sz="4000"/>
              <a:t>“</a:t>
            </a:r>
            <a:r>
              <a:rPr lang="en-US" sz="4000"/>
              <a:t>Zadar has the most beautiful sunset in the world, more beautiful than the one in Key West in Florida, applauded at every evening</a:t>
            </a:r>
            <a:r>
              <a:rPr lang="es-ES" sz="4000"/>
              <a:t>”</a:t>
            </a:r>
            <a:br>
              <a:rPr lang="hr-HR" sz="4000"/>
            </a:br>
            <a:r>
              <a:rPr lang="hr-HR" sz="3200" b="0"/>
              <a:t>Alfred Hitchcock</a:t>
            </a:r>
            <a:endParaRPr lang="es-ES" sz="4000" b="0"/>
          </a:p>
        </p:txBody>
      </p:sp>
      <p:pic>
        <p:nvPicPr>
          <p:cNvPr id="11" name="Picture 10" descr="Graphical user interface, text&#10;&#10;Description automatically generated with medium confidence">
            <a:extLst>
              <a:ext uri="{FF2B5EF4-FFF2-40B4-BE49-F238E27FC236}">
                <a16:creationId xmlns:a16="http://schemas.microsoft.com/office/drawing/2014/main" id="{81649D6F-D940-8150-9682-835341BDBA1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78680C34-E458-3299-0584-4AF0FD6B64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13" name="Picture 12" descr="Logo&#10;&#10;Description automatically generated">
            <a:extLst>
              <a:ext uri="{FF2B5EF4-FFF2-40B4-BE49-F238E27FC236}">
                <a16:creationId xmlns:a16="http://schemas.microsoft.com/office/drawing/2014/main" id="{B61FB2D6-84D7-0A01-5AB4-4E9B62A1BF1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09582905-410C-B14F-9682-30594ABFDB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pic>
        <p:nvPicPr>
          <p:cNvPr id="1026" name="Picture 2" descr="Sun Salutation Zadar Croatia">
            <a:extLst>
              <a:ext uri="{FF2B5EF4-FFF2-40B4-BE49-F238E27FC236}">
                <a16:creationId xmlns:a16="http://schemas.microsoft.com/office/drawing/2014/main" id="{A161F423-C798-866D-BD68-DC36681A9A47}"/>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980639" y="271863"/>
            <a:ext cx="10230721" cy="63142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528629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0" y="1218363"/>
            <a:ext cx="12192000" cy="1015663"/>
          </a:xfrm>
          <a:prstGeom prst="rect">
            <a:avLst/>
          </a:prstGeom>
          <a:noFill/>
        </p:spPr>
        <p:txBody>
          <a:bodyPr wrap="square" rtlCol="0">
            <a:spAutoFit/>
          </a:bodyPr>
          <a:lstStyle/>
          <a:p>
            <a:pPr algn="ctr"/>
            <a:r>
              <a:rPr lang="es-ES" sz="6000" b="1">
                <a:solidFill>
                  <a:schemeClr val="bg1"/>
                </a:solidFill>
                <a:latin typeface="Montserrat" pitchFamily="2" charset="77"/>
                <a:cs typeface="Arial" panose="020B0604020202020204" pitchFamily="34" charset="0"/>
              </a:rPr>
              <a:t>THANK YOU</a:t>
            </a: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
        <p:nvSpPr>
          <p:cNvPr id="2" name="TekstniOkvir 1">
            <a:extLst>
              <a:ext uri="{FF2B5EF4-FFF2-40B4-BE49-F238E27FC236}">
                <a16:creationId xmlns:a16="http://schemas.microsoft.com/office/drawing/2014/main" id="{0E04A482-20D1-8897-E037-562A2A6400D7}"/>
              </a:ext>
            </a:extLst>
          </p:cNvPr>
          <p:cNvSpPr txBox="1"/>
          <p:nvPr/>
        </p:nvSpPr>
        <p:spPr>
          <a:xfrm>
            <a:off x="3468535" y="2519585"/>
            <a:ext cx="4459243" cy="2308324"/>
          </a:xfrm>
          <a:prstGeom prst="rect">
            <a:avLst/>
          </a:prstGeom>
          <a:noFill/>
        </p:spPr>
        <p:txBody>
          <a:bodyPr wrap="square">
            <a:spAutoFit/>
          </a:bodyPr>
          <a:lstStyle/>
          <a:p>
            <a:pPr algn="ctr"/>
            <a:r>
              <a:rPr lang="hr-HR" sz="1800">
                <a:ln>
                  <a:solidFill>
                    <a:schemeClr val="bg1"/>
                  </a:solidFill>
                </a:ln>
                <a:solidFill>
                  <a:schemeClr val="bg1"/>
                </a:solidFill>
                <a:latin typeface="Montserrat" panose="00000500000000000000" pitchFamily="2" charset="-18"/>
                <a:cs typeface="Arial"/>
              </a:rPr>
              <a:t>Marija Dušević</a:t>
            </a:r>
          </a:p>
          <a:p>
            <a:pPr algn="ctr"/>
            <a:r>
              <a:rPr lang="hr-HR">
                <a:ln>
                  <a:solidFill>
                    <a:schemeClr val="bg1"/>
                  </a:solidFill>
                </a:ln>
                <a:solidFill>
                  <a:schemeClr val="bg1"/>
                </a:solidFill>
                <a:latin typeface="Montserrat" panose="00000500000000000000" pitchFamily="2" charset="-18"/>
                <a:cs typeface="Arial"/>
              </a:rPr>
              <a:t>Senior </a:t>
            </a:r>
            <a:r>
              <a:rPr lang="hr-HR" err="1">
                <a:ln>
                  <a:solidFill>
                    <a:schemeClr val="bg1"/>
                  </a:solidFill>
                </a:ln>
                <a:solidFill>
                  <a:schemeClr val="bg1"/>
                </a:solidFill>
                <a:latin typeface="Montserrat" panose="00000500000000000000" pitchFamily="2" charset="-18"/>
                <a:cs typeface="Arial"/>
              </a:rPr>
              <a:t>Advisor</a:t>
            </a:r>
            <a:endParaRPr lang="hr-HR">
              <a:ln>
                <a:solidFill>
                  <a:schemeClr val="bg1"/>
                </a:solidFill>
              </a:ln>
              <a:solidFill>
                <a:schemeClr val="bg1"/>
              </a:solidFill>
              <a:latin typeface="Montserrat" panose="00000500000000000000" pitchFamily="2" charset="-18"/>
              <a:cs typeface="Arial"/>
            </a:endParaRPr>
          </a:p>
          <a:p>
            <a:pPr algn="ctr"/>
            <a:r>
              <a:rPr lang="hr-HR" sz="1800">
                <a:ln>
                  <a:solidFill>
                    <a:schemeClr val="bg1"/>
                  </a:solidFill>
                </a:ln>
                <a:solidFill>
                  <a:schemeClr val="bg1"/>
                </a:solidFill>
                <a:latin typeface="Montserrat" panose="00000500000000000000" pitchFamily="2" charset="-18"/>
                <a:cs typeface="Arial"/>
              </a:rPr>
              <a:t>Zadar </a:t>
            </a:r>
            <a:r>
              <a:rPr lang="hr-HR" sz="1800" err="1">
                <a:ln>
                  <a:solidFill>
                    <a:schemeClr val="bg1"/>
                  </a:solidFill>
                </a:ln>
                <a:solidFill>
                  <a:schemeClr val="bg1"/>
                </a:solidFill>
                <a:latin typeface="Montserrat" panose="00000500000000000000" pitchFamily="2" charset="-18"/>
                <a:cs typeface="Arial"/>
              </a:rPr>
              <a:t>County</a:t>
            </a:r>
            <a:r>
              <a:rPr lang="hr-HR" sz="1800">
                <a:ln>
                  <a:solidFill>
                    <a:schemeClr val="bg1"/>
                  </a:solidFill>
                </a:ln>
                <a:solidFill>
                  <a:schemeClr val="bg1"/>
                </a:solidFill>
                <a:latin typeface="Montserrat" panose="00000500000000000000" pitchFamily="2" charset="-18"/>
                <a:cs typeface="Arial"/>
              </a:rPr>
              <a:t> Development </a:t>
            </a:r>
            <a:r>
              <a:rPr lang="hr-HR" sz="1800" err="1">
                <a:ln>
                  <a:solidFill>
                    <a:schemeClr val="bg1"/>
                  </a:solidFill>
                </a:ln>
                <a:solidFill>
                  <a:schemeClr val="bg1"/>
                </a:solidFill>
                <a:latin typeface="Montserrat" panose="00000500000000000000" pitchFamily="2" charset="-18"/>
                <a:cs typeface="Arial"/>
              </a:rPr>
              <a:t>Agency</a:t>
            </a:r>
            <a:r>
              <a:rPr lang="hr-HR" sz="1800">
                <a:ln>
                  <a:solidFill>
                    <a:schemeClr val="bg1"/>
                  </a:solidFill>
                </a:ln>
                <a:solidFill>
                  <a:schemeClr val="bg1"/>
                </a:solidFill>
                <a:latin typeface="Montserrat" panose="00000500000000000000" pitchFamily="2" charset="-18"/>
                <a:cs typeface="Arial"/>
              </a:rPr>
              <a:t>  ZADRA NOVA</a:t>
            </a:r>
          </a:p>
          <a:p>
            <a:pPr algn="ctr"/>
            <a:r>
              <a:rPr lang="hr-HR" sz="1800">
                <a:ln>
                  <a:solidFill>
                    <a:schemeClr val="bg1"/>
                  </a:solidFill>
                </a:ln>
                <a:solidFill>
                  <a:schemeClr val="bg1"/>
                </a:solidFill>
                <a:latin typeface="Montserrat" panose="00000500000000000000" pitchFamily="2" charset="-18"/>
                <a:cs typeface="Arial"/>
              </a:rPr>
              <a:t>A: Put Murvice 14, 23000 Zadar</a:t>
            </a:r>
            <a:br>
              <a:rPr lang="hr-HR" sz="1800">
                <a:ln>
                  <a:solidFill>
                    <a:schemeClr val="bg1"/>
                  </a:solidFill>
                </a:ln>
                <a:solidFill>
                  <a:schemeClr val="bg1"/>
                </a:solidFill>
                <a:latin typeface="Montserrat" panose="00000500000000000000" pitchFamily="2" charset="-18"/>
                <a:cs typeface="Arial" panose="020B0604020202020204" pitchFamily="34" charset="0"/>
              </a:rPr>
            </a:br>
            <a:r>
              <a:rPr lang="hr-HR" sz="1800">
                <a:ln>
                  <a:solidFill>
                    <a:schemeClr val="bg1"/>
                  </a:solidFill>
                </a:ln>
                <a:solidFill>
                  <a:schemeClr val="bg1"/>
                </a:solidFill>
                <a:latin typeface="Montserrat" panose="00000500000000000000" pitchFamily="2" charset="-18"/>
                <a:cs typeface="Arial"/>
              </a:rPr>
              <a:t>T: +385 23 400 934 </a:t>
            </a:r>
            <a:br>
              <a:rPr lang="hr-HR" sz="1800">
                <a:ln>
                  <a:solidFill>
                    <a:schemeClr val="bg1"/>
                  </a:solidFill>
                </a:ln>
                <a:solidFill>
                  <a:schemeClr val="bg1"/>
                </a:solidFill>
                <a:latin typeface="Montserrat" panose="00000500000000000000" pitchFamily="2" charset="-18"/>
                <a:cs typeface="Arial" panose="020B0604020202020204" pitchFamily="34" charset="0"/>
              </a:rPr>
            </a:br>
            <a:r>
              <a:rPr lang="hr-HR" sz="1800">
                <a:ln>
                  <a:solidFill>
                    <a:schemeClr val="bg1"/>
                  </a:solidFill>
                </a:ln>
                <a:solidFill>
                  <a:schemeClr val="bg1"/>
                </a:solidFill>
                <a:latin typeface="Montserrat" panose="00000500000000000000" pitchFamily="2" charset="-18"/>
                <a:cs typeface="Arial"/>
              </a:rPr>
              <a:t>E: marija.dusevic@zadra.hr</a:t>
            </a:r>
            <a:br>
              <a:rPr lang="hr-HR" sz="1800">
                <a:ln>
                  <a:solidFill>
                    <a:schemeClr val="bg1"/>
                  </a:solidFill>
                </a:ln>
                <a:solidFill>
                  <a:schemeClr val="bg1"/>
                </a:solidFill>
                <a:latin typeface="Montserrat" panose="00000500000000000000" pitchFamily="2" charset="-18"/>
                <a:cs typeface="Arial" panose="020B0604020202020204" pitchFamily="34" charset="0"/>
              </a:rPr>
            </a:br>
            <a:r>
              <a:rPr lang="hr-HR" sz="1800">
                <a:ln>
                  <a:solidFill>
                    <a:schemeClr val="bg1"/>
                  </a:solidFill>
                </a:ln>
                <a:solidFill>
                  <a:schemeClr val="bg1"/>
                </a:solidFill>
                <a:latin typeface="Montserrat" panose="00000500000000000000" pitchFamily="2" charset="-18"/>
                <a:cs typeface="Arial"/>
              </a:rPr>
              <a:t>W: </a:t>
            </a:r>
            <a:r>
              <a:rPr lang="hr-HR" sz="1800">
                <a:ln>
                  <a:solidFill>
                    <a:schemeClr val="bg1"/>
                  </a:solidFill>
                </a:ln>
                <a:solidFill>
                  <a:srgbClr val="0563C1"/>
                </a:solidFill>
                <a:latin typeface="Montserrat" panose="00000500000000000000" pitchFamily="2" charset="-18"/>
                <a:cs typeface="Arial"/>
                <a:hlinkClick r:id="rId6">
                  <a:extLst>
                    <a:ext uri="{A12FA001-AC4F-418D-AE19-62706E023703}">
                      <ahyp:hlinkClr xmlns:ahyp="http://schemas.microsoft.com/office/drawing/2018/hyperlinkcolor" val="tx"/>
                    </a:ext>
                  </a:extLst>
                </a:hlinkClick>
              </a:rPr>
              <a:t>www.zadra.</a:t>
            </a:r>
            <a:r>
              <a:rPr lang="hr-HR" sz="1800">
                <a:ln>
                  <a:solidFill>
                    <a:schemeClr val="bg1"/>
                  </a:solidFill>
                </a:ln>
                <a:solidFill>
                  <a:schemeClr val="bg1"/>
                </a:solidFill>
                <a:latin typeface="Montserrat" panose="00000500000000000000" pitchFamily="2" charset="-18"/>
                <a:cs typeface="Arial"/>
                <a:hlinkClick r:id="rId6">
                  <a:extLst>
                    <a:ext uri="{A12FA001-AC4F-418D-AE19-62706E023703}">
                      <ahyp:hlinkClr xmlns:ahyp="http://schemas.microsoft.com/office/drawing/2018/hyperlinkcolor" val="tx"/>
                    </a:ext>
                  </a:extLst>
                </a:hlinkClick>
              </a:rPr>
              <a:t>hr</a:t>
            </a:r>
            <a:r>
              <a:rPr lang="hr-HR" sz="1800">
                <a:ln>
                  <a:solidFill>
                    <a:schemeClr val="bg1"/>
                  </a:solidFill>
                </a:ln>
                <a:solidFill>
                  <a:schemeClr val="bg1"/>
                </a:solidFill>
                <a:latin typeface="Montserrat" panose="00000500000000000000" pitchFamily="2" charset="-18"/>
                <a:cs typeface="Arial"/>
              </a:rPr>
              <a:t> </a:t>
            </a:r>
            <a:endParaRPr lang="hr-HR" sz="1800" b="1">
              <a:ln>
                <a:solidFill>
                  <a:schemeClr val="bg1"/>
                </a:solidFill>
              </a:ln>
              <a:solidFill>
                <a:schemeClr val="bg1"/>
              </a:solidFill>
              <a:latin typeface="Montserrat" panose="00000500000000000000" pitchFamily="2" charset="-18"/>
            </a:endParaRPr>
          </a:p>
        </p:txBody>
      </p:sp>
    </p:spTree>
    <p:extLst>
      <p:ext uri="{BB962C8B-B14F-4D97-AF65-F5344CB8AC3E}">
        <p14:creationId xmlns:p14="http://schemas.microsoft.com/office/powerpoint/2010/main" val="170824086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latin typeface="Montserrat"/>
                <a:cs typeface="Arial"/>
              </a:rPr>
              <a:t>Magda Ribeiro </a:t>
            </a:r>
            <a:r>
              <a:rPr lang="es-ES" err="1">
                <a:latin typeface="Montserrat"/>
                <a:cs typeface="Arial"/>
              </a:rPr>
              <a:t>Rodrigues</a:t>
            </a:r>
            <a:endParaRPr lang="es-ES"/>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404334"/>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s-ES">
                <a:latin typeface="Montserrat"/>
                <a:cs typeface="Arial"/>
              </a:rPr>
              <a:t>EQA</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565031" y="681427"/>
            <a:ext cx="11209874" cy="1318258"/>
          </a:xfrm>
          <a:prstGeom prst="rect">
            <a:avLst/>
          </a:prstGeom>
        </p:spPr>
        <p:txBody>
          <a:bodyPr lIns="91440" tIns="45720" rIns="91440" bIns="45720"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pPr algn="ctr"/>
            <a:r>
              <a:rPr lang="es-ES" sz="4800" err="1">
                <a:latin typeface="Montserrat"/>
                <a:cs typeface="Arial"/>
              </a:rPr>
              <a:t>Pitching</a:t>
            </a:r>
            <a:r>
              <a:rPr lang="es-ES" sz="4800">
                <a:latin typeface="Montserrat"/>
                <a:cs typeface="Arial"/>
              </a:rPr>
              <a:t> </a:t>
            </a:r>
            <a:r>
              <a:rPr lang="es-ES" sz="4800" err="1">
                <a:latin typeface="Montserrat"/>
                <a:cs typeface="Arial"/>
              </a:rPr>
              <a:t>Session</a:t>
            </a:r>
            <a:r>
              <a:rPr lang="es-ES" sz="4800">
                <a:latin typeface="Montserrat"/>
                <a:cs typeface="Arial"/>
              </a:rPr>
              <a:t> </a:t>
            </a:r>
            <a:r>
              <a:rPr lang="es-ES" sz="4800" err="1">
                <a:latin typeface="Montserrat"/>
                <a:cs typeface="Arial"/>
              </a:rPr>
              <a:t>for</a:t>
            </a:r>
            <a:r>
              <a:rPr lang="es-ES" sz="4800">
                <a:latin typeface="Montserrat"/>
                <a:cs typeface="Arial"/>
              </a:rPr>
              <a:t> </a:t>
            </a:r>
            <a:r>
              <a:rPr lang="es-ES" sz="4800" err="1">
                <a:latin typeface="Montserrat"/>
                <a:cs typeface="Arial"/>
              </a:rPr>
              <a:t>Collaborative</a:t>
            </a:r>
            <a:r>
              <a:rPr lang="es-ES" sz="4800">
                <a:latin typeface="Montserrat"/>
                <a:cs typeface="Arial"/>
              </a:rPr>
              <a:t> </a:t>
            </a:r>
            <a:r>
              <a:rPr lang="es-ES" sz="4800" err="1">
                <a:latin typeface="Montserrat"/>
                <a:cs typeface="Arial"/>
              </a:rPr>
              <a:t>Opportunities</a:t>
            </a:r>
            <a:endParaRPr lang="es-ES" sz="4800" b="0" err="1">
              <a:latin typeface="Montserrat"/>
              <a:cs typeface="Arial"/>
            </a:endParaRPr>
          </a:p>
          <a:p>
            <a:endParaRPr lang="es-ES" sz="4800"/>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403267616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texto 2">
            <a:extLst>
              <a:ext uri="{FF2B5EF4-FFF2-40B4-BE49-F238E27FC236}">
                <a16:creationId xmlns:a16="http://schemas.microsoft.com/office/drawing/2014/main" id="{15E9813C-FCD1-4D48-8FBA-307E8B6E8011}"/>
              </a:ext>
            </a:extLst>
          </p:cNvPr>
          <p:cNvSpPr>
            <a:spLocks noGrp="1"/>
          </p:cNvSpPr>
          <p:nvPr>
            <p:ph type="body" sz="quarter" idx="4294967295"/>
          </p:nvPr>
        </p:nvSpPr>
        <p:spPr>
          <a:xfrm>
            <a:off x="1563185" y="2699387"/>
            <a:ext cx="9989457" cy="2758730"/>
          </a:xfrm>
          <a:prstGeom prst="rect">
            <a:avLst/>
          </a:prstGeom>
        </p:spPr>
        <p:txBody>
          <a:bodyPr/>
          <a:lstStyle/>
          <a:p>
            <a:pPr marL="0" indent="0" algn="just">
              <a:buNone/>
            </a:pPr>
            <a:r>
              <a:rPr lang="en-GB" sz="2000"/>
              <a:t>EQA is not a cluster; nor a regional development agency; and it does not offer consultancy services. </a:t>
            </a:r>
            <a:r>
              <a:rPr lang="en-US" sz="2000"/>
              <a:t>Why is EQA here today? </a:t>
            </a:r>
          </a:p>
          <a:p>
            <a:pPr marL="0" indent="0" algn="just">
              <a:buNone/>
            </a:pPr>
            <a:endParaRPr lang="en-US" sz="2000"/>
          </a:p>
          <a:p>
            <a:pPr marL="0" indent="0" algn="just">
              <a:buNone/>
            </a:pPr>
            <a:r>
              <a:rPr lang="en-US" sz="2000"/>
              <a:t>EQA is </a:t>
            </a:r>
            <a:r>
              <a:rPr lang="en-GB" sz="2000"/>
              <a:t>an </a:t>
            </a:r>
            <a:r>
              <a:rPr lang="en-GB" sz="2000" b="1">
                <a:solidFill>
                  <a:srgbClr val="005251"/>
                </a:solidFill>
              </a:rPr>
              <a:t>International Evaluation Agency</a:t>
            </a:r>
            <a:r>
              <a:rPr lang="en-GB" sz="2000"/>
              <a:t> - </a:t>
            </a:r>
            <a:r>
              <a:rPr lang="en-US" sz="2000"/>
              <a:t>to subcontract is a relief during peak periods.</a:t>
            </a:r>
          </a:p>
          <a:p>
            <a:pPr marL="0" indent="0" algn="just">
              <a:buNone/>
            </a:pPr>
            <a:endParaRPr lang="en-US" sz="2000"/>
          </a:p>
          <a:p>
            <a:pPr marL="0" indent="0" algn="just">
              <a:buNone/>
            </a:pPr>
            <a:r>
              <a:rPr lang="en-US" sz="2000"/>
              <a:t>EQA is specialized in conducting a </a:t>
            </a:r>
            <a:r>
              <a:rPr lang="en-US" sz="2000" b="1">
                <a:solidFill>
                  <a:srgbClr val="005251"/>
                </a:solidFill>
              </a:rPr>
              <a:t>massive number </a:t>
            </a:r>
            <a:r>
              <a:rPr lang="en-US" sz="2000"/>
              <a:t>of evaluations of projects in a </a:t>
            </a:r>
            <a:r>
              <a:rPr lang="en-US" sz="2000" b="1">
                <a:solidFill>
                  <a:srgbClr val="005251"/>
                </a:solidFill>
              </a:rPr>
              <a:t>short period </a:t>
            </a:r>
            <a:r>
              <a:rPr lang="en-US" sz="2000"/>
              <a:t>of time.</a:t>
            </a:r>
          </a:p>
        </p:txBody>
      </p:sp>
      <p:pic>
        <p:nvPicPr>
          <p:cNvPr id="9" name="Picture 2" descr="Logo&#10;&#10;Description automatically generated">
            <a:extLst>
              <a:ext uri="{FF2B5EF4-FFF2-40B4-BE49-F238E27FC236}">
                <a16:creationId xmlns:a16="http://schemas.microsoft.com/office/drawing/2014/main" id="{87C0271F-05A6-ED4C-B9D3-DBD36D1C96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0" name="Picture 3" descr="Graphical user interface, text&#10;&#10;Description automatically generated with medium confidence">
            <a:extLst>
              <a:ext uri="{FF2B5EF4-FFF2-40B4-BE49-F238E27FC236}">
                <a16:creationId xmlns:a16="http://schemas.microsoft.com/office/drawing/2014/main" id="{CB0C71B1-4D25-A74A-8301-C25345DB4D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1" name="Imagen 10">
            <a:extLst>
              <a:ext uri="{FF2B5EF4-FFF2-40B4-BE49-F238E27FC236}">
                <a16:creationId xmlns:a16="http://schemas.microsoft.com/office/drawing/2014/main" id="{5C6042EA-CDFA-7043-A37D-4ABD861A839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5" name="Marcador de texto 4">
            <a:extLst>
              <a:ext uri="{FF2B5EF4-FFF2-40B4-BE49-F238E27FC236}">
                <a16:creationId xmlns:a16="http://schemas.microsoft.com/office/drawing/2014/main" id="{02211511-5DE6-7E28-4C7C-FDF105187207}"/>
              </a:ext>
            </a:extLst>
          </p:cNvPr>
          <p:cNvSpPr txBox="1">
            <a:spLocks/>
          </p:cNvSpPr>
          <p:nvPr/>
        </p:nvSpPr>
        <p:spPr>
          <a:xfrm>
            <a:off x="5832927" y="2001915"/>
            <a:ext cx="6046077" cy="697472"/>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Magda Rodrigues       </a:t>
            </a:r>
            <a:r>
              <a:rPr lang="es-ES" sz="1400"/>
              <a:t>magda.rodrigues@eqa.es</a:t>
            </a:r>
          </a:p>
          <a:p>
            <a:endParaRPr lang="es-ES"/>
          </a:p>
        </p:txBody>
      </p:sp>
      <p:pic>
        <p:nvPicPr>
          <p:cNvPr id="6" name="Imagen 5" descr="Icono&#10;&#10;Descripción generada automáticamente">
            <a:extLst>
              <a:ext uri="{FF2B5EF4-FFF2-40B4-BE49-F238E27FC236}">
                <a16:creationId xmlns:a16="http://schemas.microsoft.com/office/drawing/2014/main" id="{10DAE2C5-2955-8915-B4FA-5DE006F3983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228083" y="5859402"/>
            <a:ext cx="1178351" cy="463422"/>
          </a:xfrm>
          <a:prstGeom prst="rect">
            <a:avLst/>
          </a:prstGeom>
        </p:spPr>
      </p:pic>
      <p:sp>
        <p:nvSpPr>
          <p:cNvPr id="8" name="Título 7">
            <a:extLst>
              <a:ext uri="{FF2B5EF4-FFF2-40B4-BE49-F238E27FC236}">
                <a16:creationId xmlns:a16="http://schemas.microsoft.com/office/drawing/2014/main" id="{57A11BDB-C320-3CD9-BC5E-D1D34F93C6F6}"/>
              </a:ext>
            </a:extLst>
          </p:cNvPr>
          <p:cNvSpPr>
            <a:spLocks noGrp="1"/>
          </p:cNvSpPr>
          <p:nvPr>
            <p:ph type="title"/>
          </p:nvPr>
        </p:nvSpPr>
        <p:spPr/>
        <p:txBody>
          <a:bodyPr/>
          <a:lstStyle/>
          <a:p>
            <a:r>
              <a:rPr lang="en-GB"/>
              <a:t>About Us</a:t>
            </a:r>
          </a:p>
        </p:txBody>
      </p:sp>
      <p:pic>
        <p:nvPicPr>
          <p:cNvPr id="4" name="Imagen 3" descr="Icono&#10;&#10;Descripción generada automáticamente">
            <a:extLst>
              <a:ext uri="{FF2B5EF4-FFF2-40B4-BE49-F238E27FC236}">
                <a16:creationId xmlns:a16="http://schemas.microsoft.com/office/drawing/2014/main" id="{19AA5F32-E4D2-1F39-141D-DBDEA74E272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8200" y="4494930"/>
            <a:ext cx="615923" cy="615923"/>
          </a:xfrm>
          <a:prstGeom prst="rect">
            <a:avLst/>
          </a:prstGeom>
        </p:spPr>
      </p:pic>
      <p:pic>
        <p:nvPicPr>
          <p:cNvPr id="12" name="Imagen 11" descr="Icono&#10;&#10;Descripción generada automáticamente">
            <a:extLst>
              <a:ext uri="{FF2B5EF4-FFF2-40B4-BE49-F238E27FC236}">
                <a16:creationId xmlns:a16="http://schemas.microsoft.com/office/drawing/2014/main" id="{8A302800-7C74-0294-F897-48A238EABB1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8391" y="2638878"/>
            <a:ext cx="615923" cy="615923"/>
          </a:xfrm>
          <a:prstGeom prst="rect">
            <a:avLst/>
          </a:prstGeom>
        </p:spPr>
      </p:pic>
      <p:pic>
        <p:nvPicPr>
          <p:cNvPr id="14" name="Imagen 13" descr="Icono&#10;&#10;Descripción generada automáticamente">
            <a:extLst>
              <a:ext uri="{FF2B5EF4-FFF2-40B4-BE49-F238E27FC236}">
                <a16:creationId xmlns:a16="http://schemas.microsoft.com/office/drawing/2014/main" id="{8B8A2D92-6A80-648B-D9A2-1C9C34BE478B}"/>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868392" y="3566904"/>
            <a:ext cx="615923" cy="615923"/>
          </a:xfrm>
          <a:prstGeom prst="rect">
            <a:avLst/>
          </a:prstGeom>
        </p:spPr>
      </p:pic>
    </p:spTree>
    <p:extLst>
      <p:ext uri="{BB962C8B-B14F-4D97-AF65-F5344CB8AC3E}">
        <p14:creationId xmlns:p14="http://schemas.microsoft.com/office/powerpoint/2010/main" val="1541701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Imagen 16">
            <a:extLst>
              <a:ext uri="{FF2B5EF4-FFF2-40B4-BE49-F238E27FC236}">
                <a16:creationId xmlns:a16="http://schemas.microsoft.com/office/drawing/2014/main" id="{04E65602-31F0-8899-431B-4CB7D26BA2A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21995" y="3715680"/>
            <a:ext cx="1678664" cy="431521"/>
          </a:xfrm>
          <a:prstGeom prst="rect">
            <a:avLst/>
          </a:prstGeom>
        </p:spPr>
      </p:pic>
      <p:pic>
        <p:nvPicPr>
          <p:cNvPr id="13" name="Imagen 12" descr="Un dibujo animado con letras&#10;&#10;Descripción generada automáticamente con confianza baja">
            <a:extLst>
              <a:ext uri="{FF2B5EF4-FFF2-40B4-BE49-F238E27FC236}">
                <a16:creationId xmlns:a16="http://schemas.microsoft.com/office/drawing/2014/main" id="{D84CC085-589E-0C4F-A422-EEF227F9F59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5348" y="2433611"/>
            <a:ext cx="1388343" cy="791625"/>
          </a:xfrm>
          <a:prstGeom prst="rect">
            <a:avLst/>
          </a:prstGeom>
        </p:spPr>
      </p:pic>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200099" y="2530008"/>
            <a:ext cx="11821213" cy="2851159"/>
          </a:xfrm>
          <a:prstGeom prst="rect">
            <a:avLst/>
          </a:prstGeo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s-ES"/>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407773" y="365125"/>
            <a:ext cx="11471231" cy="1289504"/>
          </a:xfrm>
        </p:spPr>
        <p:txBody>
          <a:bodyPr/>
          <a:lstStyle>
            <a:lvl1pPr>
              <a:defRPr b="1">
                <a:solidFill>
                  <a:schemeClr val="bg1"/>
                </a:solidFill>
                <a:latin typeface="Montserrat" pitchFamily="2" charset="77"/>
                <a:cs typeface="Arial" panose="020B0604020202020204" pitchFamily="34" charset="0"/>
              </a:defRPr>
            </a:lvl1pPr>
          </a:lstStyle>
          <a:p>
            <a:r>
              <a:rPr lang="en-GB"/>
              <a:t>Some examples from 2022</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5" name="CuadroTexto 4">
            <a:extLst>
              <a:ext uri="{FF2B5EF4-FFF2-40B4-BE49-F238E27FC236}">
                <a16:creationId xmlns:a16="http://schemas.microsoft.com/office/drawing/2014/main" id="{F48A1DF1-E7B4-7710-A159-7BEBCDB8FF83}"/>
              </a:ext>
            </a:extLst>
          </p:cNvPr>
          <p:cNvSpPr txBox="1"/>
          <p:nvPr/>
        </p:nvSpPr>
        <p:spPr>
          <a:xfrm>
            <a:off x="2275799" y="2222470"/>
            <a:ext cx="7367035" cy="3408625"/>
          </a:xfrm>
          <a:prstGeom prst="rect">
            <a:avLst/>
          </a:prstGeom>
          <a:noFill/>
        </p:spPr>
        <p:txBody>
          <a:bodyPr wrap="square" rtlCol="0">
            <a:spAutoFit/>
          </a:bodyPr>
          <a:lstStyle/>
          <a:p>
            <a:endParaRPr lang="en-GB" sz="1200" b="1"/>
          </a:p>
          <a:p>
            <a:pPr algn="just"/>
            <a:r>
              <a:rPr lang="en-US" sz="1850" b="0" i="0" u="sng">
                <a:solidFill>
                  <a:srgbClr val="005251"/>
                </a:solidFill>
                <a:effectLst/>
              </a:rPr>
              <a:t>The Basque Business Development Agency</a:t>
            </a:r>
            <a:r>
              <a:rPr lang="pt-PT" sz="1850" u="sng">
                <a:solidFill>
                  <a:srgbClr val="005251"/>
                </a:solidFill>
              </a:rPr>
              <a:t> </a:t>
            </a:r>
            <a:endParaRPr lang="en-GB" sz="1850" u="sng">
              <a:solidFill>
                <a:srgbClr val="005251"/>
              </a:solidFill>
            </a:endParaRPr>
          </a:p>
          <a:p>
            <a:pPr algn="just"/>
            <a:r>
              <a:rPr lang="en-GB" sz="1850" b="1">
                <a:solidFill>
                  <a:srgbClr val="005251"/>
                </a:solidFill>
              </a:rPr>
              <a:t>  280 evaluations </a:t>
            </a:r>
            <a:r>
              <a:rPr lang="en-GB" sz="1850"/>
              <a:t>performed in </a:t>
            </a:r>
            <a:r>
              <a:rPr lang="en-GB" sz="1850" b="1">
                <a:solidFill>
                  <a:srgbClr val="005251"/>
                </a:solidFill>
              </a:rPr>
              <a:t>22 days</a:t>
            </a:r>
            <a:r>
              <a:rPr lang="en-GB" sz="1850"/>
              <a:t>; </a:t>
            </a:r>
          </a:p>
          <a:p>
            <a:pPr algn="just"/>
            <a:r>
              <a:rPr lang="en-GB" sz="1850" b="1">
                <a:solidFill>
                  <a:srgbClr val="005251"/>
                </a:solidFill>
              </a:rPr>
              <a:t>  63 experts </a:t>
            </a:r>
            <a:r>
              <a:rPr lang="en-GB" sz="1850"/>
              <a:t>involved – energy and advanced materials projects.</a:t>
            </a:r>
          </a:p>
          <a:p>
            <a:pPr marL="285750" indent="-285750" algn="just">
              <a:buFontTx/>
              <a:buChar char="-"/>
            </a:pPr>
            <a:endParaRPr lang="en-GB" sz="1850"/>
          </a:p>
          <a:p>
            <a:pPr algn="just"/>
            <a:r>
              <a:rPr lang="en-US" sz="1850" u="sng">
                <a:solidFill>
                  <a:srgbClr val="005251"/>
                </a:solidFill>
              </a:rPr>
              <a:t>Agency for Innovation and Development of Andalusia</a:t>
            </a:r>
            <a:endParaRPr lang="en-GB" sz="1850" u="sng">
              <a:solidFill>
                <a:srgbClr val="005251"/>
              </a:solidFill>
            </a:endParaRPr>
          </a:p>
          <a:p>
            <a:pPr algn="just"/>
            <a:r>
              <a:rPr lang="en-GB" sz="1850" b="1">
                <a:solidFill>
                  <a:srgbClr val="005251"/>
                </a:solidFill>
              </a:rPr>
              <a:t>  220 evaluations</a:t>
            </a:r>
            <a:r>
              <a:rPr lang="en-GB" sz="1850"/>
              <a:t> performed in </a:t>
            </a:r>
            <a:r>
              <a:rPr lang="en-GB" sz="1850" b="1">
                <a:solidFill>
                  <a:srgbClr val="005251"/>
                </a:solidFill>
              </a:rPr>
              <a:t>25 days</a:t>
            </a:r>
            <a:r>
              <a:rPr lang="en-GB" sz="1850"/>
              <a:t>; </a:t>
            </a:r>
          </a:p>
          <a:p>
            <a:pPr algn="just"/>
            <a:r>
              <a:rPr lang="en-GB" sz="1850" b="1">
                <a:solidFill>
                  <a:srgbClr val="005251"/>
                </a:solidFill>
              </a:rPr>
              <a:t>  102 experts </a:t>
            </a:r>
            <a:r>
              <a:rPr lang="en-GB" sz="1850"/>
              <a:t>involved</a:t>
            </a:r>
            <a:r>
              <a:rPr lang="en-GB" sz="1850" b="1">
                <a:solidFill>
                  <a:srgbClr val="005251"/>
                </a:solidFill>
              </a:rPr>
              <a:t> </a:t>
            </a:r>
            <a:r>
              <a:rPr lang="en-GB" sz="1850"/>
              <a:t>– multisectoral in 38 areas.</a:t>
            </a:r>
          </a:p>
          <a:p>
            <a:pPr marL="285750" indent="-285750" algn="just">
              <a:buFontTx/>
              <a:buChar char="-"/>
            </a:pPr>
            <a:endParaRPr lang="en-GB" sz="1850"/>
          </a:p>
          <a:p>
            <a:pPr algn="just"/>
            <a:r>
              <a:rPr lang="en-GB" sz="1850" u="sng">
                <a:solidFill>
                  <a:srgbClr val="005251"/>
                </a:solidFill>
              </a:rPr>
              <a:t>Chilean Production Development Corporation</a:t>
            </a:r>
          </a:p>
          <a:p>
            <a:pPr algn="just"/>
            <a:r>
              <a:rPr lang="en-GB" sz="1850" b="1">
                <a:solidFill>
                  <a:srgbClr val="005251"/>
                </a:solidFill>
              </a:rPr>
              <a:t>  900 evaluations</a:t>
            </a:r>
            <a:r>
              <a:rPr lang="en-GB" sz="1850"/>
              <a:t> performed in </a:t>
            </a:r>
            <a:r>
              <a:rPr lang="en-GB" sz="1850" b="1">
                <a:solidFill>
                  <a:srgbClr val="005251"/>
                </a:solidFill>
              </a:rPr>
              <a:t>14 days</a:t>
            </a:r>
            <a:r>
              <a:rPr lang="en-GB" sz="1850"/>
              <a:t>; </a:t>
            </a:r>
          </a:p>
          <a:p>
            <a:pPr algn="just"/>
            <a:r>
              <a:rPr lang="en-GB" sz="1850" b="1">
                <a:solidFill>
                  <a:srgbClr val="005251"/>
                </a:solidFill>
              </a:rPr>
              <a:t>  386 experts </a:t>
            </a:r>
            <a:r>
              <a:rPr lang="en-GB" sz="1850"/>
              <a:t>involved</a:t>
            </a:r>
            <a:r>
              <a:rPr lang="en-GB" sz="1850" b="1">
                <a:solidFill>
                  <a:srgbClr val="005251"/>
                </a:solidFill>
              </a:rPr>
              <a:t> </a:t>
            </a:r>
            <a:r>
              <a:rPr lang="en-GB" sz="1850"/>
              <a:t>– multisectoral in 55 areas.</a:t>
            </a:r>
          </a:p>
        </p:txBody>
      </p:sp>
      <p:pic>
        <p:nvPicPr>
          <p:cNvPr id="11" name="Imagen 10" descr="Aplicación, Icono&#10;&#10;Descripción generada automáticamente">
            <a:extLst>
              <a:ext uri="{FF2B5EF4-FFF2-40B4-BE49-F238E27FC236}">
                <a16:creationId xmlns:a16="http://schemas.microsoft.com/office/drawing/2014/main" id="{09FE2DA3-33D6-DEC9-5BF5-A8299E6E53F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211511" y="2703008"/>
            <a:ext cx="2733377" cy="2678157"/>
          </a:xfrm>
          <a:prstGeom prst="rect">
            <a:avLst/>
          </a:prstGeom>
        </p:spPr>
      </p:pic>
      <p:pic>
        <p:nvPicPr>
          <p:cNvPr id="19" name="Imagen 18">
            <a:extLst>
              <a:ext uri="{FF2B5EF4-FFF2-40B4-BE49-F238E27FC236}">
                <a16:creationId xmlns:a16="http://schemas.microsoft.com/office/drawing/2014/main" id="{F5294B2C-D03C-CF08-FB60-5A9F7F248669}"/>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703200" y="4698908"/>
            <a:ext cx="1410491" cy="705246"/>
          </a:xfrm>
          <a:prstGeom prst="rect">
            <a:avLst/>
          </a:prstGeom>
        </p:spPr>
      </p:pic>
      <p:pic>
        <p:nvPicPr>
          <p:cNvPr id="6" name="Imagen 5" descr="Icono&#10;&#10;Descripción generada automáticamente">
            <a:extLst>
              <a:ext uri="{FF2B5EF4-FFF2-40B4-BE49-F238E27FC236}">
                <a16:creationId xmlns:a16="http://schemas.microsoft.com/office/drawing/2014/main" id="{9C787092-1F23-570D-1FEA-D30CCE44DF2A}"/>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0228083" y="5859402"/>
            <a:ext cx="1178351" cy="463422"/>
          </a:xfrm>
          <a:prstGeom prst="rect">
            <a:avLst/>
          </a:prstGeom>
        </p:spPr>
      </p:pic>
      <p:sp>
        <p:nvSpPr>
          <p:cNvPr id="9" name="Marcador de texto 4">
            <a:extLst>
              <a:ext uri="{FF2B5EF4-FFF2-40B4-BE49-F238E27FC236}">
                <a16:creationId xmlns:a16="http://schemas.microsoft.com/office/drawing/2014/main" id="{5DB8B010-7751-9F34-4A22-7F4108583422}"/>
              </a:ext>
            </a:extLst>
          </p:cNvPr>
          <p:cNvSpPr txBox="1">
            <a:spLocks/>
          </p:cNvSpPr>
          <p:nvPr/>
        </p:nvSpPr>
        <p:spPr>
          <a:xfrm>
            <a:off x="5832927" y="2001915"/>
            <a:ext cx="6046077" cy="697472"/>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Magda Rodrigues       </a:t>
            </a:r>
            <a:r>
              <a:rPr lang="es-ES" sz="1400"/>
              <a:t>magda.rodrigues@eqa.es</a:t>
            </a:r>
          </a:p>
          <a:p>
            <a:endParaRPr lang="es-ES"/>
          </a:p>
        </p:txBody>
      </p:sp>
    </p:spTree>
    <p:extLst>
      <p:ext uri="{BB962C8B-B14F-4D97-AF65-F5344CB8AC3E}">
        <p14:creationId xmlns:p14="http://schemas.microsoft.com/office/powerpoint/2010/main" val="1442630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200099" y="2530008"/>
            <a:ext cx="11821213" cy="2086873"/>
          </a:xfrm>
          <a:prstGeom prst="rect">
            <a:avLst/>
          </a:prstGeo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s-ES"/>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407773" y="365125"/>
            <a:ext cx="11471231" cy="1289504"/>
          </a:xfrm>
        </p:spPr>
        <p:txBody>
          <a:bodyPr/>
          <a:lstStyle>
            <a:lvl1pPr>
              <a:defRPr b="1">
                <a:solidFill>
                  <a:schemeClr val="bg1"/>
                </a:solidFill>
                <a:latin typeface="Montserrat" pitchFamily="2" charset="77"/>
                <a:cs typeface="Arial" panose="020B0604020202020204" pitchFamily="34" charset="0"/>
              </a:defRPr>
            </a:lvl1pPr>
          </a:lstStyle>
          <a:p>
            <a:r>
              <a:rPr lang="en-GB"/>
              <a:t>How does EQA do it?</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descr="Texto&#10;&#10;Descripción generada automáticamente con confianza baja">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12" name="Imagen 11" descr="Logotipo, nombre de la empresa&#10;&#10;Descripción generada automáticamente">
            <a:extLst>
              <a:ext uri="{FF2B5EF4-FFF2-40B4-BE49-F238E27FC236}">
                <a16:creationId xmlns:a16="http://schemas.microsoft.com/office/drawing/2014/main" id="{B6BE157C-A874-CE66-56F8-3E8093D00B2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740604" y="4133689"/>
            <a:ext cx="2188646" cy="1298218"/>
          </a:xfrm>
          <a:prstGeom prst="rect">
            <a:avLst/>
          </a:prstGeom>
        </p:spPr>
      </p:pic>
      <p:pic>
        <p:nvPicPr>
          <p:cNvPr id="16" name="Imagen 15" descr="Imagen que contiene Texto&#10;&#10;Descripción generada automáticamente">
            <a:extLst>
              <a:ext uri="{FF2B5EF4-FFF2-40B4-BE49-F238E27FC236}">
                <a16:creationId xmlns:a16="http://schemas.microsoft.com/office/drawing/2014/main" id="{8A44E07A-3412-CB64-4A79-0E5205D7D3C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9144651" y="4133689"/>
            <a:ext cx="2188646" cy="1298218"/>
          </a:xfrm>
          <a:prstGeom prst="rect">
            <a:avLst/>
          </a:prstGeom>
        </p:spPr>
      </p:pic>
      <p:pic>
        <p:nvPicPr>
          <p:cNvPr id="18" name="Imagen 17" descr="Icono&#10;&#10;Descripción generada automáticamente">
            <a:extLst>
              <a:ext uri="{FF2B5EF4-FFF2-40B4-BE49-F238E27FC236}">
                <a16:creationId xmlns:a16="http://schemas.microsoft.com/office/drawing/2014/main" id="{38F49AF8-7D24-F6EF-BB33-F646C7CBE5C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7862421" y="2637902"/>
            <a:ext cx="2186065" cy="1298218"/>
          </a:xfrm>
          <a:prstGeom prst="rect">
            <a:avLst/>
          </a:prstGeom>
        </p:spPr>
      </p:pic>
      <p:pic>
        <p:nvPicPr>
          <p:cNvPr id="9" name="Imagen 8" descr="Icono&#10;&#10;Descripción generada automáticamente">
            <a:extLst>
              <a:ext uri="{FF2B5EF4-FFF2-40B4-BE49-F238E27FC236}">
                <a16:creationId xmlns:a16="http://schemas.microsoft.com/office/drawing/2014/main" id="{97FEBE2E-D16E-30A4-FFA8-347B60DE814F}"/>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0228083" y="5859402"/>
            <a:ext cx="1178351" cy="463422"/>
          </a:xfrm>
          <a:prstGeom prst="rect">
            <a:avLst/>
          </a:prstGeom>
        </p:spPr>
      </p:pic>
      <p:sp>
        <p:nvSpPr>
          <p:cNvPr id="6" name="Marcador de texto 4">
            <a:extLst>
              <a:ext uri="{FF2B5EF4-FFF2-40B4-BE49-F238E27FC236}">
                <a16:creationId xmlns:a16="http://schemas.microsoft.com/office/drawing/2014/main" id="{C6FBF50B-5F19-5ED5-37FD-61594A22F23A}"/>
              </a:ext>
            </a:extLst>
          </p:cNvPr>
          <p:cNvSpPr txBox="1">
            <a:spLocks/>
          </p:cNvSpPr>
          <p:nvPr/>
        </p:nvSpPr>
        <p:spPr>
          <a:xfrm>
            <a:off x="5832927" y="2001915"/>
            <a:ext cx="6046077" cy="697472"/>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Magda Rodrigues       </a:t>
            </a:r>
            <a:r>
              <a:rPr lang="es-ES" sz="1400"/>
              <a:t>magda.rodrigues@eqa.es</a:t>
            </a:r>
          </a:p>
          <a:p>
            <a:endParaRPr lang="es-ES"/>
          </a:p>
        </p:txBody>
      </p:sp>
      <p:pic>
        <p:nvPicPr>
          <p:cNvPr id="23" name="Imagen 22" descr="Icono&#10;&#10;Descripción generada automáticamente con confianza media">
            <a:extLst>
              <a:ext uri="{FF2B5EF4-FFF2-40B4-BE49-F238E27FC236}">
                <a16:creationId xmlns:a16="http://schemas.microsoft.com/office/drawing/2014/main" id="{3314888B-8A58-3C7B-5DF1-66402EF2ADE9}"/>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525169" y="2547078"/>
            <a:ext cx="347659" cy="347659"/>
          </a:xfrm>
          <a:prstGeom prst="rect">
            <a:avLst/>
          </a:prstGeom>
        </p:spPr>
      </p:pic>
      <p:pic>
        <p:nvPicPr>
          <p:cNvPr id="25" name="Imagen 24" descr="Icono&#10;&#10;Descripción generada automáticamente">
            <a:extLst>
              <a:ext uri="{FF2B5EF4-FFF2-40B4-BE49-F238E27FC236}">
                <a16:creationId xmlns:a16="http://schemas.microsoft.com/office/drawing/2014/main" id="{A76E1AB4-6835-A5B9-C074-CC72742B6FBD}"/>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525169" y="2154262"/>
            <a:ext cx="334269" cy="334269"/>
          </a:xfrm>
          <a:prstGeom prst="rect">
            <a:avLst/>
          </a:prstGeom>
        </p:spPr>
      </p:pic>
      <p:sp>
        <p:nvSpPr>
          <p:cNvPr id="27" name="CuadroTexto 26">
            <a:extLst>
              <a:ext uri="{FF2B5EF4-FFF2-40B4-BE49-F238E27FC236}">
                <a16:creationId xmlns:a16="http://schemas.microsoft.com/office/drawing/2014/main" id="{5C33B766-36B6-AA52-7A33-BFAB5745C2B7}"/>
              </a:ext>
            </a:extLst>
          </p:cNvPr>
          <p:cNvSpPr txBox="1"/>
          <p:nvPr/>
        </p:nvSpPr>
        <p:spPr>
          <a:xfrm>
            <a:off x="487040" y="4746314"/>
            <a:ext cx="6253564" cy="599459"/>
          </a:xfrm>
          <a:prstGeom prst="rect">
            <a:avLst/>
          </a:prstGeom>
          <a:noFill/>
        </p:spPr>
        <p:txBody>
          <a:bodyPr wrap="square">
            <a:spAutoFit/>
          </a:bodyPr>
          <a:lstStyle/>
          <a:p>
            <a:pPr>
              <a:lnSpc>
                <a:spcPct val="150000"/>
              </a:lnSpc>
            </a:pPr>
            <a:r>
              <a:rPr lang="en-GB" sz="2450" b="1">
                <a:solidFill>
                  <a:srgbClr val="005251"/>
                </a:solidFill>
              </a:rPr>
              <a:t>Our network of international expert evaluators</a:t>
            </a:r>
            <a:endParaRPr lang="en-GB" sz="2450">
              <a:solidFill>
                <a:srgbClr val="005251"/>
              </a:solidFill>
            </a:endParaRPr>
          </a:p>
        </p:txBody>
      </p:sp>
      <p:sp>
        <p:nvSpPr>
          <p:cNvPr id="29" name="CuadroTexto 28">
            <a:extLst>
              <a:ext uri="{FF2B5EF4-FFF2-40B4-BE49-F238E27FC236}">
                <a16:creationId xmlns:a16="http://schemas.microsoft.com/office/drawing/2014/main" id="{D01CB6DF-AAC4-D379-1A36-BC12FDDEFED4}"/>
              </a:ext>
            </a:extLst>
          </p:cNvPr>
          <p:cNvSpPr txBox="1"/>
          <p:nvPr/>
        </p:nvSpPr>
        <p:spPr>
          <a:xfrm>
            <a:off x="969127" y="1991122"/>
            <a:ext cx="5579136" cy="2678554"/>
          </a:xfrm>
          <a:prstGeom prst="rect">
            <a:avLst/>
          </a:prstGeom>
          <a:noFill/>
        </p:spPr>
        <p:txBody>
          <a:bodyPr wrap="square">
            <a:spAutoFit/>
          </a:bodyPr>
          <a:lstStyle/>
          <a:p>
            <a:pPr>
              <a:lnSpc>
                <a:spcPct val="150000"/>
              </a:lnSpc>
            </a:pPr>
            <a:r>
              <a:rPr lang="en-GB" sz="1900" b="1">
                <a:solidFill>
                  <a:srgbClr val="005251"/>
                </a:solidFill>
              </a:rPr>
              <a:t>+200 </a:t>
            </a:r>
            <a:r>
              <a:rPr lang="en-GB" sz="1900"/>
              <a:t>employees</a:t>
            </a:r>
          </a:p>
          <a:p>
            <a:pPr>
              <a:lnSpc>
                <a:spcPct val="150000"/>
              </a:lnSpc>
            </a:pPr>
            <a:r>
              <a:rPr lang="en-GB" sz="1900" b="1">
                <a:solidFill>
                  <a:srgbClr val="005251"/>
                </a:solidFill>
              </a:rPr>
              <a:t>+25 </a:t>
            </a:r>
            <a:r>
              <a:rPr lang="en-GB" sz="1900"/>
              <a:t>years of experience</a:t>
            </a:r>
          </a:p>
          <a:p>
            <a:pPr>
              <a:lnSpc>
                <a:spcPct val="150000"/>
              </a:lnSpc>
            </a:pPr>
            <a:r>
              <a:rPr lang="en-GB" sz="1900"/>
              <a:t>International presence </a:t>
            </a:r>
          </a:p>
          <a:p>
            <a:pPr>
              <a:lnSpc>
                <a:spcPct val="150000"/>
              </a:lnSpc>
            </a:pPr>
            <a:r>
              <a:rPr lang="en-GB" sz="1900"/>
              <a:t>Evaluation tools and know-how</a:t>
            </a:r>
          </a:p>
          <a:p>
            <a:pPr>
              <a:lnSpc>
                <a:spcPct val="150000"/>
              </a:lnSpc>
            </a:pPr>
            <a:r>
              <a:rPr lang="en-GB" sz="1900" b="1">
                <a:solidFill>
                  <a:srgbClr val="005251"/>
                </a:solidFill>
              </a:rPr>
              <a:t>Accredited </a:t>
            </a:r>
            <a:r>
              <a:rPr lang="en-GB" sz="1900"/>
              <a:t>processes and methodology</a:t>
            </a:r>
          </a:p>
          <a:p>
            <a:pPr>
              <a:lnSpc>
                <a:spcPct val="150000"/>
              </a:lnSpc>
            </a:pPr>
            <a:r>
              <a:rPr lang="en-GB" sz="1900"/>
              <a:t>Extensive experience working with the public sector</a:t>
            </a:r>
            <a:endParaRPr lang="en-GB" sz="1850"/>
          </a:p>
        </p:txBody>
      </p:sp>
      <p:pic>
        <p:nvPicPr>
          <p:cNvPr id="2" name="Imagen 1" descr="Icono&#10;&#10;Descripción generada automáticamente">
            <a:extLst>
              <a:ext uri="{FF2B5EF4-FFF2-40B4-BE49-F238E27FC236}">
                <a16:creationId xmlns:a16="http://schemas.microsoft.com/office/drawing/2014/main" id="{81C85E98-402B-0C60-1E08-E3B123381BA6}"/>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525169" y="2953284"/>
            <a:ext cx="345713" cy="345713"/>
          </a:xfrm>
          <a:prstGeom prst="rect">
            <a:avLst/>
          </a:prstGeom>
        </p:spPr>
      </p:pic>
      <p:pic>
        <p:nvPicPr>
          <p:cNvPr id="5" name="Imagen 4">
            <a:extLst>
              <a:ext uri="{FF2B5EF4-FFF2-40B4-BE49-F238E27FC236}">
                <a16:creationId xmlns:a16="http://schemas.microsoft.com/office/drawing/2014/main" id="{8F4730D4-4598-1A47-FC67-6E1682F2B585}"/>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525169" y="3357544"/>
            <a:ext cx="353070" cy="353070"/>
          </a:xfrm>
          <a:prstGeom prst="rect">
            <a:avLst/>
          </a:prstGeom>
        </p:spPr>
      </p:pic>
      <p:pic>
        <p:nvPicPr>
          <p:cNvPr id="11" name="Imagen 10" descr="Icono&#10;&#10;Descripción generada automáticamente">
            <a:extLst>
              <a:ext uri="{FF2B5EF4-FFF2-40B4-BE49-F238E27FC236}">
                <a16:creationId xmlns:a16="http://schemas.microsoft.com/office/drawing/2014/main" id="{B6991B69-4150-B713-44CE-47E9B6BB43C1}"/>
              </a:ext>
            </a:extLst>
          </p:cNvPr>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525169" y="3769161"/>
            <a:ext cx="374344" cy="374344"/>
          </a:xfrm>
          <a:prstGeom prst="rect">
            <a:avLst/>
          </a:prstGeom>
        </p:spPr>
      </p:pic>
      <p:pic>
        <p:nvPicPr>
          <p:cNvPr id="14" name="Imagen 13" descr="Icono&#10;&#10;Descripción generada automáticamente">
            <a:extLst>
              <a:ext uri="{FF2B5EF4-FFF2-40B4-BE49-F238E27FC236}">
                <a16:creationId xmlns:a16="http://schemas.microsoft.com/office/drawing/2014/main" id="{02C71E24-F495-FDCA-5D6F-9C1D7427D50D}"/>
              </a:ext>
            </a:extLst>
          </p:cNvPr>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525169" y="4202053"/>
            <a:ext cx="356334" cy="356334"/>
          </a:xfrm>
          <a:prstGeom prst="rect">
            <a:avLst/>
          </a:prstGeom>
        </p:spPr>
      </p:pic>
    </p:spTree>
    <p:extLst>
      <p:ext uri="{BB962C8B-B14F-4D97-AF65-F5344CB8AC3E}">
        <p14:creationId xmlns:p14="http://schemas.microsoft.com/office/powerpoint/2010/main" val="1677587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263161"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n-GB"/>
              <a:t>Expert Evaluator Network</a:t>
            </a:r>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5" name="Marcador de posición de imagen 3">
            <a:extLst>
              <a:ext uri="{FF2B5EF4-FFF2-40B4-BE49-F238E27FC236}">
                <a16:creationId xmlns:a16="http://schemas.microsoft.com/office/drawing/2014/main" id="{2D1CF859-C643-255F-B45C-206E35E0154F}"/>
              </a:ext>
            </a:extLst>
          </p:cNvPr>
          <p:cNvSpPr txBox="1">
            <a:spLocks/>
          </p:cNvSpPr>
          <p:nvPr/>
        </p:nvSpPr>
        <p:spPr>
          <a:xfrm>
            <a:off x="5943600" y="2349201"/>
            <a:ext cx="5472113" cy="277958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s-ES"/>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5" name="Imagen 4" descr="Interfaz de usuario gráfica, Texto&#10;&#10;Descripción generada automáticamente">
            <a:extLst>
              <a:ext uri="{FF2B5EF4-FFF2-40B4-BE49-F238E27FC236}">
                <a16:creationId xmlns:a16="http://schemas.microsoft.com/office/drawing/2014/main" id="{24E7BA99-BE59-994D-F8C5-C1A0A91247E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72226" y="2149311"/>
            <a:ext cx="4950223" cy="3285871"/>
          </a:xfrm>
          <a:prstGeom prst="rect">
            <a:avLst/>
          </a:prstGeom>
        </p:spPr>
      </p:pic>
      <p:pic>
        <p:nvPicPr>
          <p:cNvPr id="4" name="Imagen 3">
            <a:extLst>
              <a:ext uri="{FF2B5EF4-FFF2-40B4-BE49-F238E27FC236}">
                <a16:creationId xmlns:a16="http://schemas.microsoft.com/office/drawing/2014/main" id="{B1043C5D-62BF-4DCD-E5A3-52F59D47A72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4914422" y="1913640"/>
            <a:ext cx="7255583" cy="3638748"/>
          </a:xfrm>
          <a:prstGeom prst="rect">
            <a:avLst/>
          </a:prstGeom>
        </p:spPr>
      </p:pic>
      <p:pic>
        <p:nvPicPr>
          <p:cNvPr id="3" name="Imagen 2" descr="Icono&#10;&#10;Descripción generada automáticamente">
            <a:extLst>
              <a:ext uri="{FF2B5EF4-FFF2-40B4-BE49-F238E27FC236}">
                <a16:creationId xmlns:a16="http://schemas.microsoft.com/office/drawing/2014/main" id="{392E2F7A-1618-3C61-AC11-89764D432AF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0228083" y="5859402"/>
            <a:ext cx="1178351" cy="463422"/>
          </a:xfrm>
          <a:prstGeom prst="rect">
            <a:avLst/>
          </a:prstGeom>
        </p:spPr>
      </p:pic>
    </p:spTree>
    <p:extLst>
      <p:ext uri="{BB962C8B-B14F-4D97-AF65-F5344CB8AC3E}">
        <p14:creationId xmlns:p14="http://schemas.microsoft.com/office/powerpoint/2010/main" val="160451081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2" name="Title 1">
            <a:extLst>
              <a:ext uri="{FF2B5EF4-FFF2-40B4-BE49-F238E27FC236}">
                <a16:creationId xmlns:a16="http://schemas.microsoft.com/office/drawing/2014/main" id="{4B12E8B1-8FA4-2FD3-D466-BEE969208EB8}"/>
              </a:ext>
            </a:extLst>
          </p:cNvPr>
          <p:cNvSpPr>
            <a:spLocks noGrp="1"/>
          </p:cNvSpPr>
          <p:nvPr>
            <p:ph type="title"/>
          </p:nvPr>
        </p:nvSpPr>
        <p:spPr>
          <a:xfrm>
            <a:off x="527904" y="130507"/>
            <a:ext cx="11246174" cy="1325563"/>
          </a:xfrm>
        </p:spPr>
        <p:txBody>
          <a:bodyPr/>
          <a:lstStyle/>
          <a:p>
            <a:r>
              <a:rPr lang="en-US"/>
              <a:t>Why do agencies trust our services?</a:t>
            </a:r>
          </a:p>
        </p:txBody>
      </p:sp>
      <p:pic>
        <p:nvPicPr>
          <p:cNvPr id="4" name="Imagen 3" descr="Icono&#10;&#10;Descripción generada automáticamente">
            <a:extLst>
              <a:ext uri="{FF2B5EF4-FFF2-40B4-BE49-F238E27FC236}">
                <a16:creationId xmlns:a16="http://schemas.microsoft.com/office/drawing/2014/main" id="{7ACF2070-001D-6E94-B4F6-9AA714D50C5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228083" y="5859402"/>
            <a:ext cx="1178351" cy="463422"/>
          </a:xfrm>
          <a:prstGeom prst="rect">
            <a:avLst/>
          </a:prstGeom>
        </p:spPr>
      </p:pic>
      <p:pic>
        <p:nvPicPr>
          <p:cNvPr id="6" name="Imagen 5" descr="Icono&#10;&#10;Descripción generada automáticamente">
            <a:extLst>
              <a:ext uri="{FF2B5EF4-FFF2-40B4-BE49-F238E27FC236}">
                <a16:creationId xmlns:a16="http://schemas.microsoft.com/office/drawing/2014/main" id="{63EBD1D4-0E2F-D1DC-7B4E-9E94FEEE38A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36282" y="4897343"/>
            <a:ext cx="450933" cy="450933"/>
          </a:xfrm>
          <a:prstGeom prst="rect">
            <a:avLst/>
          </a:prstGeom>
        </p:spPr>
      </p:pic>
      <p:pic>
        <p:nvPicPr>
          <p:cNvPr id="9" name="Imagen 8" descr="Icono&#10;&#10;Descripción generada automáticamente">
            <a:extLst>
              <a:ext uri="{FF2B5EF4-FFF2-40B4-BE49-F238E27FC236}">
                <a16:creationId xmlns:a16="http://schemas.microsoft.com/office/drawing/2014/main" id="{96B7F00E-836D-324E-A195-E7255C84A5D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736282" y="4273837"/>
            <a:ext cx="450933" cy="450933"/>
          </a:xfrm>
          <a:prstGeom prst="rect">
            <a:avLst/>
          </a:prstGeom>
        </p:spPr>
      </p:pic>
      <p:pic>
        <p:nvPicPr>
          <p:cNvPr id="15" name="Imagen 14" descr="Icono&#10;&#10;Descripción generada automáticamente">
            <a:extLst>
              <a:ext uri="{FF2B5EF4-FFF2-40B4-BE49-F238E27FC236}">
                <a16:creationId xmlns:a16="http://schemas.microsoft.com/office/drawing/2014/main" id="{5ABC3FDC-7D2E-B7D9-EE83-8402B12FE15D}"/>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736282" y="3529382"/>
            <a:ext cx="450933" cy="450933"/>
          </a:xfrm>
          <a:prstGeom prst="rect">
            <a:avLst/>
          </a:prstGeom>
        </p:spPr>
      </p:pic>
      <p:pic>
        <p:nvPicPr>
          <p:cNvPr id="17" name="Imagen 16" descr="Icono&#10;&#10;Descripción generada automáticamente">
            <a:extLst>
              <a:ext uri="{FF2B5EF4-FFF2-40B4-BE49-F238E27FC236}">
                <a16:creationId xmlns:a16="http://schemas.microsoft.com/office/drawing/2014/main" id="{8DC96879-0945-51C8-2095-053D0FD7374F}"/>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736281" y="2750296"/>
            <a:ext cx="450934" cy="450934"/>
          </a:xfrm>
          <a:prstGeom prst="rect">
            <a:avLst/>
          </a:prstGeom>
        </p:spPr>
      </p:pic>
      <p:pic>
        <p:nvPicPr>
          <p:cNvPr id="20" name="Imagen 19" descr="Icono&#10;&#10;Descripción generada automáticamente">
            <a:extLst>
              <a:ext uri="{FF2B5EF4-FFF2-40B4-BE49-F238E27FC236}">
                <a16:creationId xmlns:a16="http://schemas.microsoft.com/office/drawing/2014/main" id="{753F0309-03EE-8BB7-9ED7-000575C545E5}"/>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736281" y="1852541"/>
            <a:ext cx="450934" cy="450934"/>
          </a:xfrm>
          <a:prstGeom prst="rect">
            <a:avLst/>
          </a:prstGeom>
        </p:spPr>
      </p:pic>
      <p:pic>
        <p:nvPicPr>
          <p:cNvPr id="22" name="Imagen 21" descr="Icono&#10;&#10;Descripción generada automáticamente">
            <a:extLst>
              <a:ext uri="{FF2B5EF4-FFF2-40B4-BE49-F238E27FC236}">
                <a16:creationId xmlns:a16="http://schemas.microsoft.com/office/drawing/2014/main" id="{C66799EF-5D18-507E-9462-95DDA59F5B4F}"/>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736282" y="1112362"/>
            <a:ext cx="450933" cy="450933"/>
          </a:xfrm>
          <a:prstGeom prst="rect">
            <a:avLst/>
          </a:prstGeom>
        </p:spPr>
      </p:pic>
      <p:sp>
        <p:nvSpPr>
          <p:cNvPr id="24" name="CuadroTexto 23">
            <a:extLst>
              <a:ext uri="{FF2B5EF4-FFF2-40B4-BE49-F238E27FC236}">
                <a16:creationId xmlns:a16="http://schemas.microsoft.com/office/drawing/2014/main" id="{007109D7-1564-2DE5-81EF-6CA7CE0B8067}"/>
              </a:ext>
            </a:extLst>
          </p:cNvPr>
          <p:cNvSpPr txBox="1"/>
          <p:nvPr/>
        </p:nvSpPr>
        <p:spPr>
          <a:xfrm>
            <a:off x="1225246" y="1082928"/>
            <a:ext cx="10181187" cy="400110"/>
          </a:xfrm>
          <a:prstGeom prst="rect">
            <a:avLst/>
          </a:prstGeom>
          <a:noFill/>
        </p:spPr>
        <p:txBody>
          <a:bodyPr wrap="square">
            <a:spAutoFit/>
          </a:bodyPr>
          <a:lstStyle/>
          <a:p>
            <a:pPr algn="just">
              <a:lnSpc>
                <a:spcPct val="100000"/>
              </a:lnSpc>
            </a:pPr>
            <a:r>
              <a:rPr lang="en-US" sz="2000">
                <a:latin typeface="+mn-lt"/>
              </a:rPr>
              <a:t>We always find </a:t>
            </a:r>
            <a:r>
              <a:rPr lang="en-US" sz="2000" b="1">
                <a:solidFill>
                  <a:srgbClr val="005251"/>
                </a:solidFill>
                <a:latin typeface="+mn-lt"/>
              </a:rPr>
              <a:t>the most qualified evaluator </a:t>
            </a:r>
            <a:r>
              <a:rPr lang="en-US" sz="2000">
                <a:latin typeface="+mn-lt"/>
              </a:rPr>
              <a:t>for each project, no matter the subject area;</a:t>
            </a:r>
          </a:p>
        </p:txBody>
      </p:sp>
      <p:sp>
        <p:nvSpPr>
          <p:cNvPr id="26" name="CuadroTexto 25">
            <a:extLst>
              <a:ext uri="{FF2B5EF4-FFF2-40B4-BE49-F238E27FC236}">
                <a16:creationId xmlns:a16="http://schemas.microsoft.com/office/drawing/2014/main" id="{46B03130-5230-3749-5BFD-B1A1CDEC4779}"/>
              </a:ext>
            </a:extLst>
          </p:cNvPr>
          <p:cNvSpPr txBox="1"/>
          <p:nvPr/>
        </p:nvSpPr>
        <p:spPr>
          <a:xfrm>
            <a:off x="1207935" y="1708229"/>
            <a:ext cx="10181187" cy="707886"/>
          </a:xfrm>
          <a:prstGeom prst="rect">
            <a:avLst/>
          </a:prstGeom>
          <a:noFill/>
        </p:spPr>
        <p:txBody>
          <a:bodyPr wrap="square">
            <a:spAutoFit/>
          </a:bodyPr>
          <a:lstStyle/>
          <a:p>
            <a:pPr algn="just">
              <a:lnSpc>
                <a:spcPct val="100000"/>
              </a:lnSpc>
            </a:pPr>
            <a:r>
              <a:rPr lang="en-US" sz="2000">
                <a:latin typeface="+mn-lt"/>
              </a:rPr>
              <a:t>Quality of expert evaluators accredited by EQA (mostly PhDs with </a:t>
            </a:r>
            <a:r>
              <a:rPr lang="en-US" sz="2000" b="1">
                <a:solidFill>
                  <a:srgbClr val="005251"/>
                </a:solidFill>
                <a:latin typeface="+mn-lt"/>
              </a:rPr>
              <a:t>more than 8 years of experience</a:t>
            </a:r>
            <a:r>
              <a:rPr lang="en-US" sz="2000">
                <a:latin typeface="+mn-lt"/>
              </a:rPr>
              <a:t> in Innovation and Development);</a:t>
            </a:r>
          </a:p>
        </p:txBody>
      </p:sp>
      <p:sp>
        <p:nvSpPr>
          <p:cNvPr id="28" name="CuadroTexto 27">
            <a:extLst>
              <a:ext uri="{FF2B5EF4-FFF2-40B4-BE49-F238E27FC236}">
                <a16:creationId xmlns:a16="http://schemas.microsoft.com/office/drawing/2014/main" id="{61675279-99EC-D9E3-18D5-8F24B7A85354}"/>
              </a:ext>
            </a:extLst>
          </p:cNvPr>
          <p:cNvSpPr txBox="1"/>
          <p:nvPr/>
        </p:nvSpPr>
        <p:spPr>
          <a:xfrm>
            <a:off x="1225246" y="2739498"/>
            <a:ext cx="10163875" cy="400110"/>
          </a:xfrm>
          <a:prstGeom prst="rect">
            <a:avLst/>
          </a:prstGeom>
          <a:noFill/>
        </p:spPr>
        <p:txBody>
          <a:bodyPr wrap="square">
            <a:spAutoFit/>
          </a:bodyPr>
          <a:lstStyle/>
          <a:p>
            <a:pPr algn="just">
              <a:lnSpc>
                <a:spcPct val="100000"/>
              </a:lnSpc>
            </a:pPr>
            <a:r>
              <a:rPr lang="en-US" sz="2000">
                <a:latin typeface="+mn-lt"/>
              </a:rPr>
              <a:t>Evaluations performed in a </a:t>
            </a:r>
            <a:r>
              <a:rPr lang="en-US" sz="2000" b="1">
                <a:solidFill>
                  <a:srgbClr val="005251"/>
                </a:solidFill>
                <a:latin typeface="+mn-lt"/>
              </a:rPr>
              <a:t>short period of time </a:t>
            </a:r>
            <a:r>
              <a:rPr lang="en-US" sz="2000">
                <a:latin typeface="+mn-lt"/>
              </a:rPr>
              <a:t>reducing backlogs during high peaks of work;</a:t>
            </a:r>
          </a:p>
        </p:txBody>
      </p:sp>
      <p:sp>
        <p:nvSpPr>
          <p:cNvPr id="30" name="CuadroTexto 29">
            <a:extLst>
              <a:ext uri="{FF2B5EF4-FFF2-40B4-BE49-F238E27FC236}">
                <a16:creationId xmlns:a16="http://schemas.microsoft.com/office/drawing/2014/main" id="{4E9BD1BE-40C0-A018-AA7A-4FA97E90351B}"/>
              </a:ext>
            </a:extLst>
          </p:cNvPr>
          <p:cNvSpPr txBox="1"/>
          <p:nvPr/>
        </p:nvSpPr>
        <p:spPr>
          <a:xfrm>
            <a:off x="1225247" y="3495544"/>
            <a:ext cx="10163874" cy="400110"/>
          </a:xfrm>
          <a:prstGeom prst="rect">
            <a:avLst/>
          </a:prstGeom>
          <a:noFill/>
        </p:spPr>
        <p:txBody>
          <a:bodyPr wrap="square">
            <a:spAutoFit/>
          </a:bodyPr>
          <a:lstStyle/>
          <a:p>
            <a:pPr algn="just">
              <a:lnSpc>
                <a:spcPct val="100000"/>
              </a:lnSpc>
            </a:pPr>
            <a:r>
              <a:rPr lang="en-US" sz="2000">
                <a:latin typeface="+mn-lt"/>
              </a:rPr>
              <a:t>We guarantee impartial reports and the </a:t>
            </a:r>
            <a:r>
              <a:rPr lang="en-US" sz="2000" b="1">
                <a:solidFill>
                  <a:srgbClr val="005251"/>
                </a:solidFill>
                <a:latin typeface="+mn-lt"/>
              </a:rPr>
              <a:t>absolute absence of conflicts of interest</a:t>
            </a:r>
            <a:r>
              <a:rPr lang="en-US" sz="2000">
                <a:latin typeface="+mn-lt"/>
              </a:rPr>
              <a:t>;</a:t>
            </a:r>
          </a:p>
        </p:txBody>
      </p:sp>
      <p:sp>
        <p:nvSpPr>
          <p:cNvPr id="32" name="CuadroTexto 31">
            <a:extLst>
              <a:ext uri="{FF2B5EF4-FFF2-40B4-BE49-F238E27FC236}">
                <a16:creationId xmlns:a16="http://schemas.microsoft.com/office/drawing/2014/main" id="{C0BC0B96-FD33-1F02-C9C7-E443AD27CBB6}"/>
              </a:ext>
            </a:extLst>
          </p:cNvPr>
          <p:cNvSpPr txBox="1"/>
          <p:nvPr/>
        </p:nvSpPr>
        <p:spPr>
          <a:xfrm>
            <a:off x="1225247" y="4238600"/>
            <a:ext cx="6136848" cy="400110"/>
          </a:xfrm>
          <a:prstGeom prst="rect">
            <a:avLst/>
          </a:prstGeom>
          <a:noFill/>
        </p:spPr>
        <p:txBody>
          <a:bodyPr wrap="square">
            <a:spAutoFit/>
          </a:bodyPr>
          <a:lstStyle/>
          <a:p>
            <a:pPr algn="just">
              <a:lnSpc>
                <a:spcPct val="100000"/>
              </a:lnSpc>
            </a:pPr>
            <a:r>
              <a:rPr lang="en-US" sz="2000" b="1">
                <a:solidFill>
                  <a:srgbClr val="005251"/>
                </a:solidFill>
                <a:latin typeface="+mn-lt"/>
              </a:rPr>
              <a:t>Transparency</a:t>
            </a:r>
            <a:r>
              <a:rPr lang="en-US" sz="2000">
                <a:latin typeface="+mn-lt"/>
              </a:rPr>
              <a:t> during the whole process;</a:t>
            </a:r>
          </a:p>
        </p:txBody>
      </p:sp>
      <p:sp>
        <p:nvSpPr>
          <p:cNvPr id="34" name="CuadroTexto 33">
            <a:extLst>
              <a:ext uri="{FF2B5EF4-FFF2-40B4-BE49-F238E27FC236}">
                <a16:creationId xmlns:a16="http://schemas.microsoft.com/office/drawing/2014/main" id="{0D4A112B-72FB-ED1C-0EBA-420A5EDD83C0}"/>
              </a:ext>
            </a:extLst>
          </p:cNvPr>
          <p:cNvSpPr txBox="1"/>
          <p:nvPr/>
        </p:nvSpPr>
        <p:spPr>
          <a:xfrm>
            <a:off x="1246457" y="4933525"/>
            <a:ext cx="6094428" cy="400110"/>
          </a:xfrm>
          <a:prstGeom prst="rect">
            <a:avLst/>
          </a:prstGeom>
          <a:noFill/>
        </p:spPr>
        <p:txBody>
          <a:bodyPr wrap="square">
            <a:spAutoFit/>
          </a:bodyPr>
          <a:lstStyle/>
          <a:p>
            <a:pPr algn="just">
              <a:lnSpc>
                <a:spcPct val="100000"/>
              </a:lnSpc>
            </a:pPr>
            <a:r>
              <a:rPr lang="en-US" sz="2000" b="1">
                <a:solidFill>
                  <a:srgbClr val="005251"/>
                </a:solidFill>
                <a:latin typeface="+mn-lt"/>
              </a:rPr>
              <a:t>Cost-effective</a:t>
            </a:r>
            <a:r>
              <a:rPr lang="en-US" sz="2000">
                <a:latin typeface="+mn-lt"/>
              </a:rPr>
              <a:t> evaluation services.</a:t>
            </a:r>
          </a:p>
        </p:txBody>
      </p:sp>
    </p:spTree>
    <p:extLst>
      <p:ext uri="{BB962C8B-B14F-4D97-AF65-F5344CB8AC3E}">
        <p14:creationId xmlns:p14="http://schemas.microsoft.com/office/powerpoint/2010/main" val="340089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6" grpId="0"/>
      <p:bldP spid="28" grpId="0"/>
      <p:bldP spid="30" grpId="0"/>
      <p:bldP spid="32" grpId="0"/>
      <p:bldP spid="3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Ioannis </a:t>
            </a:r>
            <a:r>
              <a:rPr lang="es-ES" err="1"/>
              <a:t>Kroustalis</a:t>
            </a:r>
            <a:r>
              <a:rPr lang="es-ES"/>
              <a:t>	</a:t>
            </a: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pPr algn="ctr"/>
            <a:r>
              <a:rPr lang="es-ES" err="1"/>
              <a:t>Cohesion</a:t>
            </a:r>
            <a:r>
              <a:rPr lang="es-ES"/>
              <a:t> </a:t>
            </a:r>
            <a:r>
              <a:rPr lang="es-ES" err="1"/>
              <a:t>policy</a:t>
            </a:r>
            <a:r>
              <a:rPr lang="es-ES"/>
              <a:t>: </a:t>
            </a:r>
            <a:r>
              <a:rPr lang="es-ES" err="1"/>
              <a:t>challenges</a:t>
            </a:r>
            <a:endParaRPr lang="es-ES"/>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grpSp>
        <p:nvGrpSpPr>
          <p:cNvPr id="20" name="Group 19">
            <a:extLst>
              <a:ext uri="{FF2B5EF4-FFF2-40B4-BE49-F238E27FC236}">
                <a16:creationId xmlns:a16="http://schemas.microsoft.com/office/drawing/2014/main" id="{18D83071-397B-4949-8FBB-95CE65117B9B}"/>
              </a:ext>
            </a:extLst>
          </p:cNvPr>
          <p:cNvGrpSpPr/>
          <p:nvPr/>
        </p:nvGrpSpPr>
        <p:grpSpPr>
          <a:xfrm>
            <a:off x="643150" y="2484019"/>
            <a:ext cx="10905699" cy="944982"/>
            <a:chOff x="0" y="43150"/>
            <a:chExt cx="10905699" cy="1221041"/>
          </a:xfrm>
        </p:grpSpPr>
        <p:sp>
          <p:nvSpPr>
            <p:cNvPr id="27" name="Rectangle: Rounded Corners 26">
              <a:extLst>
                <a:ext uri="{FF2B5EF4-FFF2-40B4-BE49-F238E27FC236}">
                  <a16:creationId xmlns:a16="http://schemas.microsoft.com/office/drawing/2014/main" id="{E862AF2D-43EC-4DE4-8A8A-453C8E666B75}"/>
                </a:ext>
              </a:extLst>
            </p:cNvPr>
            <p:cNvSpPr/>
            <p:nvPr/>
          </p:nvSpPr>
          <p:spPr>
            <a:xfrm>
              <a:off x="0" y="43150"/>
              <a:ext cx="10905699" cy="1221041"/>
            </a:xfrm>
            <a:prstGeom prst="roundRect">
              <a:avLst/>
            </a:prstGeom>
            <a:solidFill>
              <a:srgbClr val="D3E8F9"/>
            </a:solidFill>
            <a:ln w="19050" cap="flat" cmpd="sng" algn="ctr">
              <a:solidFill>
                <a:srgbClr val="4BC5DE">
                  <a:shade val="80000"/>
                  <a:hueOff val="0"/>
                  <a:satOff val="0"/>
                  <a:lumOff val="0"/>
                  <a:alphaOff val="0"/>
                </a:srgbClr>
              </a:solidFill>
              <a:prstDash val="solid"/>
              <a:miter lim="800000"/>
            </a:ln>
            <a:effectLst/>
          </p:spPr>
        </p:sp>
        <p:sp>
          <p:nvSpPr>
            <p:cNvPr id="28" name="Rectangle: Rounded Corners 4">
              <a:extLst>
                <a:ext uri="{FF2B5EF4-FFF2-40B4-BE49-F238E27FC236}">
                  <a16:creationId xmlns:a16="http://schemas.microsoft.com/office/drawing/2014/main" id="{46DABD45-7BB0-4467-A651-F83072941EA2}"/>
                </a:ext>
              </a:extLst>
            </p:cNvPr>
            <p:cNvSpPr txBox="1"/>
            <p:nvPr/>
          </p:nvSpPr>
          <p:spPr>
            <a:xfrm>
              <a:off x="59606" y="102756"/>
              <a:ext cx="10786487" cy="1096221"/>
            </a:xfrm>
            <a:prstGeom prst="rect">
              <a:avLst/>
            </a:prstGeom>
            <a:noFill/>
            <a:ln>
              <a:noFill/>
            </a:ln>
            <a:effectLst/>
          </p:spPr>
          <p:txBody>
            <a:bodyPr spcFirstLastPara="0" vert="horz" wrap="square" lIns="87630" tIns="87630" rIns="87630" bIns="87630" numCol="1" spcCol="1270" anchor="ctr" anchorCtr="0">
              <a:noAutofit/>
            </a:bodyPr>
            <a:lstStyle/>
            <a:p>
              <a:pPr marL="0" marR="0" lvl="0" indent="0" algn="l" defTabSz="1022350" rtl="0" eaLnBrk="1" fontAlgn="auto" latinLnBrk="0" hangingPunct="1">
                <a:lnSpc>
                  <a:spcPct val="90000"/>
                </a:lnSpc>
                <a:spcBef>
                  <a:spcPct val="0"/>
                </a:spcBef>
                <a:spcAft>
                  <a:spcPct val="35000"/>
                </a:spcAft>
                <a:buClrTx/>
                <a:buSzTx/>
                <a:buFontTx/>
                <a:buNone/>
                <a:tabLst/>
                <a:defRPr/>
              </a:pPr>
              <a:r>
                <a:rPr kumimoji="0" lang="en-GB" sz="2300" b="1" i="0" u="none" strike="noStrike" kern="1200" cap="none" spc="0" normalizeH="0" baseline="0" noProof="0">
                  <a:ln>
                    <a:noFill/>
                  </a:ln>
                  <a:solidFill>
                    <a:srgbClr val="4D4D4D">
                      <a:hueOff val="0"/>
                      <a:satOff val="0"/>
                      <a:lumOff val="0"/>
                      <a:alphaOff val="0"/>
                    </a:srgbClr>
                  </a:solidFill>
                  <a:effectLst/>
                  <a:uLnTx/>
                  <a:uFillTx/>
                  <a:latin typeface="Arial"/>
                  <a:ea typeface="+mn-ea"/>
                  <a:cs typeface="+mn-cs"/>
                </a:rPr>
                <a:t>Addressing potential new drivers of inequality: demographic change and the green and digital transitions</a:t>
              </a:r>
            </a:p>
          </p:txBody>
        </p:sp>
      </p:grpSp>
      <p:grpSp>
        <p:nvGrpSpPr>
          <p:cNvPr id="29" name="Group 28">
            <a:extLst>
              <a:ext uri="{FF2B5EF4-FFF2-40B4-BE49-F238E27FC236}">
                <a16:creationId xmlns:a16="http://schemas.microsoft.com/office/drawing/2014/main" id="{480317ED-41C2-4999-9F7B-31C8B848FE9E}"/>
              </a:ext>
            </a:extLst>
          </p:cNvPr>
          <p:cNvGrpSpPr/>
          <p:nvPr/>
        </p:nvGrpSpPr>
        <p:grpSpPr>
          <a:xfrm>
            <a:off x="643149" y="3469353"/>
            <a:ext cx="10905699" cy="944982"/>
            <a:chOff x="0" y="1330431"/>
            <a:chExt cx="10905699" cy="1221041"/>
          </a:xfrm>
        </p:grpSpPr>
        <p:sp>
          <p:nvSpPr>
            <p:cNvPr id="33" name="Rectangle: Rounded Corners 32">
              <a:extLst>
                <a:ext uri="{FF2B5EF4-FFF2-40B4-BE49-F238E27FC236}">
                  <a16:creationId xmlns:a16="http://schemas.microsoft.com/office/drawing/2014/main" id="{ED12D627-5823-47BF-BD2C-386E5EA27591}"/>
                </a:ext>
              </a:extLst>
            </p:cNvPr>
            <p:cNvSpPr/>
            <p:nvPr/>
          </p:nvSpPr>
          <p:spPr>
            <a:xfrm>
              <a:off x="0" y="1330431"/>
              <a:ext cx="10905699" cy="1221041"/>
            </a:xfrm>
            <a:prstGeom prst="roundRect">
              <a:avLst/>
            </a:prstGeom>
            <a:solidFill>
              <a:srgbClr val="1E858B">
                <a:lumMod val="20000"/>
                <a:lumOff val="80000"/>
              </a:srgbClr>
            </a:solidFill>
            <a:ln w="19050" cap="flat" cmpd="sng" algn="ctr">
              <a:solidFill>
                <a:srgbClr val="4BC5DE">
                  <a:shade val="80000"/>
                  <a:hueOff val="0"/>
                  <a:satOff val="0"/>
                  <a:lumOff val="0"/>
                  <a:alphaOff val="0"/>
                </a:srgbClr>
              </a:solidFill>
              <a:prstDash val="solid"/>
              <a:miter lim="800000"/>
            </a:ln>
            <a:effectLst/>
          </p:spPr>
        </p:sp>
        <p:sp>
          <p:nvSpPr>
            <p:cNvPr id="34" name="Rectangle: Rounded Corners 4">
              <a:extLst>
                <a:ext uri="{FF2B5EF4-FFF2-40B4-BE49-F238E27FC236}">
                  <a16:creationId xmlns:a16="http://schemas.microsoft.com/office/drawing/2014/main" id="{5DBC707B-595D-4662-A534-F62DD85B17AD}"/>
                </a:ext>
              </a:extLst>
            </p:cNvPr>
            <p:cNvSpPr txBox="1"/>
            <p:nvPr/>
          </p:nvSpPr>
          <p:spPr>
            <a:xfrm>
              <a:off x="59606" y="1390037"/>
              <a:ext cx="10786487" cy="1101829"/>
            </a:xfrm>
            <a:prstGeom prst="rect">
              <a:avLst/>
            </a:prstGeom>
            <a:noFill/>
            <a:ln>
              <a:noFill/>
            </a:ln>
            <a:effectLst/>
          </p:spPr>
          <p:txBody>
            <a:bodyPr spcFirstLastPara="0" vert="horz" wrap="square" lIns="87630" tIns="87630" rIns="87630" bIns="87630" numCol="1" spcCol="1270" anchor="ctr" anchorCtr="0">
              <a:noAutofit/>
            </a:bodyPr>
            <a:lstStyle/>
            <a:p>
              <a:pPr marL="0" marR="0" lvl="0" indent="0" algn="l" defTabSz="1022350" rtl="0" eaLnBrk="1" fontAlgn="auto" latinLnBrk="0" hangingPunct="1">
                <a:lnSpc>
                  <a:spcPct val="90000"/>
                </a:lnSpc>
                <a:spcBef>
                  <a:spcPct val="0"/>
                </a:spcBef>
                <a:spcAft>
                  <a:spcPct val="35000"/>
                </a:spcAft>
                <a:buClrTx/>
                <a:buSzTx/>
                <a:buFontTx/>
                <a:buNone/>
                <a:tabLst/>
                <a:defRPr/>
              </a:pPr>
              <a:r>
                <a:rPr kumimoji="0" lang="en-GB" sz="2300" b="1" i="0" u="none" strike="noStrike" kern="1200" cap="none" spc="0" normalizeH="0" baseline="0" noProof="0">
                  <a:ln>
                    <a:noFill/>
                  </a:ln>
                  <a:solidFill>
                    <a:srgbClr val="4D4D4D">
                      <a:hueOff val="0"/>
                      <a:satOff val="0"/>
                      <a:lumOff val="0"/>
                      <a:alphaOff val="0"/>
                    </a:srgbClr>
                  </a:solidFill>
                  <a:effectLst/>
                  <a:uLnTx/>
                  <a:uFillTx/>
                  <a:latin typeface="Arial"/>
                  <a:ea typeface="+mn-ea"/>
                  <a:cs typeface="+mn-cs"/>
                </a:rPr>
                <a:t>Strengthening the role of regions in building Europe’s future: integrating innovation in all regions and addressing the needs of areas lagging behind and stagnating in development</a:t>
              </a:r>
            </a:p>
          </p:txBody>
        </p:sp>
      </p:grpSp>
      <p:grpSp>
        <p:nvGrpSpPr>
          <p:cNvPr id="35" name="Group 34">
            <a:extLst>
              <a:ext uri="{FF2B5EF4-FFF2-40B4-BE49-F238E27FC236}">
                <a16:creationId xmlns:a16="http://schemas.microsoft.com/office/drawing/2014/main" id="{7FA8D784-AB37-405C-BAD4-2B85C4D9186B}"/>
              </a:ext>
            </a:extLst>
          </p:cNvPr>
          <p:cNvGrpSpPr/>
          <p:nvPr/>
        </p:nvGrpSpPr>
        <p:grpSpPr>
          <a:xfrm>
            <a:off x="649787" y="4488321"/>
            <a:ext cx="10905699" cy="1060224"/>
            <a:chOff x="0" y="2617712"/>
            <a:chExt cx="10905699" cy="1221041"/>
          </a:xfrm>
        </p:grpSpPr>
        <p:sp>
          <p:nvSpPr>
            <p:cNvPr id="36" name="Rectangle: Rounded Corners 35">
              <a:extLst>
                <a:ext uri="{FF2B5EF4-FFF2-40B4-BE49-F238E27FC236}">
                  <a16:creationId xmlns:a16="http://schemas.microsoft.com/office/drawing/2014/main" id="{69850D93-444F-43B4-AD6E-8D1B18FE8076}"/>
                </a:ext>
              </a:extLst>
            </p:cNvPr>
            <p:cNvSpPr/>
            <p:nvPr/>
          </p:nvSpPr>
          <p:spPr>
            <a:xfrm>
              <a:off x="0" y="2617712"/>
              <a:ext cx="10905699" cy="1221041"/>
            </a:xfrm>
            <a:prstGeom prst="roundRect">
              <a:avLst/>
            </a:prstGeom>
            <a:solidFill>
              <a:srgbClr val="1EC08A">
                <a:lumMod val="20000"/>
                <a:lumOff val="80000"/>
              </a:srgbClr>
            </a:solidFill>
            <a:ln w="19050" cap="flat" cmpd="sng" algn="ctr">
              <a:solidFill>
                <a:srgbClr val="4BC5DE">
                  <a:shade val="80000"/>
                  <a:hueOff val="0"/>
                  <a:satOff val="0"/>
                  <a:lumOff val="0"/>
                  <a:alphaOff val="0"/>
                </a:srgbClr>
              </a:solidFill>
              <a:prstDash val="solid"/>
              <a:miter lim="800000"/>
            </a:ln>
            <a:effectLst/>
          </p:spPr>
        </p:sp>
        <p:sp>
          <p:nvSpPr>
            <p:cNvPr id="37" name="Rectangle: Rounded Corners 4">
              <a:extLst>
                <a:ext uri="{FF2B5EF4-FFF2-40B4-BE49-F238E27FC236}">
                  <a16:creationId xmlns:a16="http://schemas.microsoft.com/office/drawing/2014/main" id="{8F4E345E-5C13-4F7A-9D4E-86D6A9735BEA}"/>
                </a:ext>
              </a:extLst>
            </p:cNvPr>
            <p:cNvSpPr txBox="1"/>
            <p:nvPr/>
          </p:nvSpPr>
          <p:spPr>
            <a:xfrm>
              <a:off x="59606" y="2677318"/>
              <a:ext cx="10786487" cy="1101829"/>
            </a:xfrm>
            <a:prstGeom prst="rect">
              <a:avLst/>
            </a:prstGeom>
            <a:noFill/>
            <a:ln>
              <a:noFill/>
            </a:ln>
            <a:effectLst/>
          </p:spPr>
          <p:txBody>
            <a:bodyPr spcFirstLastPara="0" vert="horz" wrap="square" lIns="87630" tIns="87630" rIns="87630" bIns="87630" numCol="1" spcCol="1270" anchor="ctr" anchorCtr="0">
              <a:noAutofit/>
            </a:bodyPr>
            <a:lstStyle/>
            <a:p>
              <a:pPr marL="0" marR="0" lvl="0" indent="0" algn="l" defTabSz="1022350" rtl="0" eaLnBrk="1" fontAlgn="auto" latinLnBrk="0" hangingPunct="1">
                <a:lnSpc>
                  <a:spcPct val="90000"/>
                </a:lnSpc>
                <a:spcBef>
                  <a:spcPct val="0"/>
                </a:spcBef>
                <a:spcAft>
                  <a:spcPct val="35000"/>
                </a:spcAft>
                <a:buClrTx/>
                <a:buSzTx/>
                <a:buFontTx/>
                <a:buNone/>
                <a:tabLst/>
                <a:defRPr/>
              </a:pPr>
              <a:r>
                <a:rPr kumimoji="0" lang="en-GB" sz="2300" b="1" i="0" u="none" strike="noStrike" kern="1200" cap="none" spc="0" normalizeH="0" baseline="0" noProof="0">
                  <a:ln>
                    <a:noFill/>
                  </a:ln>
                  <a:solidFill>
                    <a:srgbClr val="4D4D4D">
                      <a:hueOff val="0"/>
                      <a:satOff val="0"/>
                      <a:lumOff val="0"/>
                      <a:alphaOff val="0"/>
                    </a:srgbClr>
                  </a:solidFill>
                  <a:effectLst/>
                  <a:uLnTx/>
                  <a:uFillTx/>
                  <a:latin typeface="Arial"/>
                  <a:ea typeface="+mn-ea"/>
                  <a:cs typeface="+mn-cs"/>
                </a:rPr>
                <a:t>Developing tools to achieve cohesion by 2050: increasing the effectiveness of place-based policies and strengthening complementarities within other EU policies</a:t>
              </a:r>
            </a:p>
          </p:txBody>
        </p:sp>
      </p:grpSp>
    </p:spTree>
    <p:extLst>
      <p:ext uri="{BB962C8B-B14F-4D97-AF65-F5344CB8AC3E}">
        <p14:creationId xmlns:p14="http://schemas.microsoft.com/office/powerpoint/2010/main" val="1569846818"/>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3" name="CuadroTexto 2">
            <a:extLst>
              <a:ext uri="{FF2B5EF4-FFF2-40B4-BE49-F238E27FC236}">
                <a16:creationId xmlns:a16="http://schemas.microsoft.com/office/drawing/2014/main" id="{004C7858-3C1E-D851-C5B5-AE78092A9CFC}"/>
              </a:ext>
            </a:extLst>
          </p:cNvPr>
          <p:cNvSpPr txBox="1"/>
          <p:nvPr/>
        </p:nvSpPr>
        <p:spPr>
          <a:xfrm>
            <a:off x="1090818" y="1029054"/>
            <a:ext cx="10916239" cy="4431983"/>
          </a:xfrm>
          <a:prstGeom prst="rect">
            <a:avLst/>
          </a:prstGeom>
          <a:noFill/>
        </p:spPr>
        <p:txBody>
          <a:bodyPr wrap="square" rtlCol="0">
            <a:spAutoFit/>
          </a:bodyPr>
          <a:lstStyle/>
          <a:p>
            <a:pPr algn="just"/>
            <a:r>
              <a:rPr lang="en-US" sz="1850">
                <a:solidFill>
                  <a:srgbClr val="005251"/>
                </a:solidFill>
                <a:latin typeface="+mn-lt"/>
              </a:rPr>
              <a:t>Is it possible to choose between national and international evaluators?</a:t>
            </a:r>
          </a:p>
          <a:p>
            <a:pPr algn="just"/>
            <a:r>
              <a:rPr lang="en-US" sz="1850"/>
              <a:t>Yes, it is.</a:t>
            </a:r>
          </a:p>
          <a:p>
            <a:pPr marL="285750" indent="-285750" algn="just">
              <a:buFontTx/>
              <a:buChar char="-"/>
            </a:pPr>
            <a:endParaRPr lang="en-US" sz="1500">
              <a:latin typeface="+mn-lt"/>
            </a:endParaRPr>
          </a:p>
          <a:p>
            <a:pPr algn="just"/>
            <a:r>
              <a:rPr lang="en-US" sz="1850">
                <a:solidFill>
                  <a:srgbClr val="005251"/>
                </a:solidFill>
              </a:rPr>
              <a:t>Are all the evaluations of R&amp;D projects?</a:t>
            </a:r>
          </a:p>
          <a:p>
            <a:pPr algn="just"/>
            <a:r>
              <a:rPr lang="en-US" sz="1850">
                <a:latin typeface="+mn-lt"/>
              </a:rPr>
              <a:t>No, </a:t>
            </a:r>
            <a:r>
              <a:rPr lang="en-US" sz="1850"/>
              <a:t>w</a:t>
            </a:r>
            <a:r>
              <a:rPr lang="en-US" sz="1850">
                <a:latin typeface="+mn-lt"/>
              </a:rPr>
              <a:t>e also carry out </a:t>
            </a:r>
            <a:r>
              <a:rPr lang="en-US" sz="1850" b="1">
                <a:solidFill>
                  <a:srgbClr val="005251"/>
                </a:solidFill>
              </a:rPr>
              <a:t>technical evaluations</a:t>
            </a:r>
            <a:r>
              <a:rPr lang="en-US" sz="1850"/>
              <a:t>,</a:t>
            </a:r>
            <a:r>
              <a:rPr lang="en-US" sz="1850" b="1">
                <a:solidFill>
                  <a:srgbClr val="005251"/>
                </a:solidFill>
              </a:rPr>
              <a:t> financial reports</a:t>
            </a:r>
            <a:r>
              <a:rPr lang="en-US" sz="1850"/>
              <a:t>,</a:t>
            </a:r>
            <a:r>
              <a:rPr lang="en-US" sz="1850" b="1">
                <a:solidFill>
                  <a:srgbClr val="005251"/>
                </a:solidFill>
              </a:rPr>
              <a:t> DNSH verifications</a:t>
            </a:r>
            <a:r>
              <a:rPr lang="en-US" sz="1850"/>
              <a:t>, </a:t>
            </a:r>
            <a:r>
              <a:rPr lang="en-US" sz="1850" b="1">
                <a:solidFill>
                  <a:srgbClr val="005251"/>
                </a:solidFill>
              </a:rPr>
              <a:t>TRL verifications</a:t>
            </a:r>
            <a:r>
              <a:rPr lang="en-US" sz="1850"/>
              <a:t>...</a:t>
            </a:r>
          </a:p>
          <a:p>
            <a:pPr marL="285750" indent="-285750" algn="just">
              <a:buFontTx/>
              <a:buChar char="-"/>
            </a:pPr>
            <a:endParaRPr lang="en-US" sz="1500"/>
          </a:p>
          <a:p>
            <a:pPr algn="just"/>
            <a:r>
              <a:rPr lang="en-US" sz="1850">
                <a:solidFill>
                  <a:srgbClr val="005251"/>
                </a:solidFill>
                <a:latin typeface="+mn-lt"/>
              </a:rPr>
              <a:t>What kind of evaluations does EQA carry out?</a:t>
            </a:r>
          </a:p>
          <a:p>
            <a:pPr algn="just"/>
            <a:r>
              <a:rPr lang="en-US" sz="1850" b="1">
                <a:solidFill>
                  <a:srgbClr val="005251"/>
                </a:solidFill>
              </a:rPr>
              <a:t>Individual</a:t>
            </a:r>
            <a:r>
              <a:rPr lang="en-US" sz="1850">
                <a:latin typeface="+mn-lt"/>
              </a:rPr>
              <a:t> assessments; </a:t>
            </a:r>
            <a:r>
              <a:rPr lang="en-US" sz="1850" b="1">
                <a:solidFill>
                  <a:srgbClr val="005251"/>
                </a:solidFill>
              </a:rPr>
              <a:t>peer</a:t>
            </a:r>
            <a:r>
              <a:rPr lang="en-US" sz="1850">
                <a:latin typeface="+mn-lt"/>
              </a:rPr>
              <a:t> evaluations; </a:t>
            </a:r>
            <a:r>
              <a:rPr lang="en-US" sz="1850"/>
              <a:t>c</a:t>
            </a:r>
            <a:r>
              <a:rPr lang="en-US" sz="1850">
                <a:latin typeface="+mn-lt"/>
              </a:rPr>
              <a:t>ommittee or </a:t>
            </a:r>
            <a:r>
              <a:rPr lang="en-US" sz="1850" b="1">
                <a:solidFill>
                  <a:srgbClr val="005251"/>
                </a:solidFill>
              </a:rPr>
              <a:t>panel</a:t>
            </a:r>
            <a:r>
              <a:rPr lang="en-US" sz="1850">
                <a:latin typeface="+mn-lt"/>
              </a:rPr>
              <a:t> of experts; and a combination of </a:t>
            </a:r>
            <a:r>
              <a:rPr lang="en-US" sz="1850"/>
              <a:t>all</a:t>
            </a:r>
            <a:r>
              <a:rPr lang="en-US" sz="1850">
                <a:latin typeface="+mn-lt"/>
              </a:rPr>
              <a:t>.</a:t>
            </a:r>
          </a:p>
          <a:p>
            <a:pPr algn="just"/>
            <a:endParaRPr lang="en-US" sz="1500"/>
          </a:p>
          <a:p>
            <a:pPr algn="just"/>
            <a:r>
              <a:rPr lang="en-US" sz="1850">
                <a:solidFill>
                  <a:srgbClr val="005251"/>
                </a:solidFill>
              </a:rPr>
              <a:t>Is this process standardized?</a:t>
            </a:r>
          </a:p>
          <a:p>
            <a:pPr algn="just"/>
            <a:r>
              <a:rPr lang="en-US" sz="1850"/>
              <a:t>No, all the evaluations are </a:t>
            </a:r>
            <a:r>
              <a:rPr lang="en-US" sz="1850" b="1">
                <a:solidFill>
                  <a:srgbClr val="005251"/>
                </a:solidFill>
              </a:rPr>
              <a:t>tailor-made</a:t>
            </a:r>
            <a:r>
              <a:rPr lang="en-US" sz="1850" b="1"/>
              <a:t> </a:t>
            </a:r>
            <a:r>
              <a:rPr lang="en-US" sz="1850"/>
              <a:t>according to the needs of each Agency and their evaluation criteria for each call.</a:t>
            </a:r>
          </a:p>
          <a:p>
            <a:pPr marL="285750" indent="-285750" algn="just">
              <a:buFontTx/>
              <a:buChar char="-"/>
            </a:pPr>
            <a:endParaRPr lang="en-US" sz="1500"/>
          </a:p>
          <a:p>
            <a:pPr algn="just"/>
            <a:r>
              <a:rPr lang="en-US" sz="1850">
                <a:solidFill>
                  <a:srgbClr val="005251"/>
                </a:solidFill>
              </a:rPr>
              <a:t>Does EQA save Agencies time and paperwork?</a:t>
            </a:r>
          </a:p>
          <a:p>
            <a:pPr algn="just"/>
            <a:r>
              <a:rPr lang="en-US" sz="1850"/>
              <a:t>Yes, Agencies only sign one contract per call with EQA, whereas EQA is fully responsible for the evaluators: selection, contracts, payments, training, non-disclosure agreements…</a:t>
            </a:r>
          </a:p>
        </p:txBody>
      </p:sp>
      <p:sp>
        <p:nvSpPr>
          <p:cNvPr id="4" name="CuadroTexto 3">
            <a:extLst>
              <a:ext uri="{FF2B5EF4-FFF2-40B4-BE49-F238E27FC236}">
                <a16:creationId xmlns:a16="http://schemas.microsoft.com/office/drawing/2014/main" id="{3D7C2709-56C6-4F91-3CA1-651F36721232}"/>
              </a:ext>
            </a:extLst>
          </p:cNvPr>
          <p:cNvSpPr txBox="1"/>
          <p:nvPr/>
        </p:nvSpPr>
        <p:spPr>
          <a:xfrm>
            <a:off x="575039" y="131980"/>
            <a:ext cx="9351389" cy="769441"/>
          </a:xfrm>
          <a:prstGeom prst="rect">
            <a:avLst/>
          </a:prstGeom>
          <a:noFill/>
        </p:spPr>
        <p:txBody>
          <a:bodyPr wrap="square" rtlCol="0">
            <a:spAutoFit/>
          </a:bodyPr>
          <a:lstStyle/>
          <a:p>
            <a:r>
              <a:rPr lang="en-GB" sz="4400" b="1">
                <a:solidFill>
                  <a:srgbClr val="104B6B"/>
                </a:solidFill>
                <a:latin typeface="Montserrat" pitchFamily="2" charset="77"/>
                <a:ea typeface="+mj-ea"/>
                <a:cs typeface="Arial" panose="020B0604020202020204" pitchFamily="34" charset="0"/>
              </a:rPr>
              <a:t>Questions and Answers</a:t>
            </a:r>
          </a:p>
        </p:txBody>
      </p:sp>
      <p:pic>
        <p:nvPicPr>
          <p:cNvPr id="8" name="Imagen 7" descr="Icono&#10;&#10;Descripción generada automáticamente">
            <a:extLst>
              <a:ext uri="{FF2B5EF4-FFF2-40B4-BE49-F238E27FC236}">
                <a16:creationId xmlns:a16="http://schemas.microsoft.com/office/drawing/2014/main" id="{DC017F10-B4CF-937D-CE7F-6291632B98C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06990" y="1347924"/>
            <a:ext cx="355426" cy="355426"/>
          </a:xfrm>
          <a:prstGeom prst="rect">
            <a:avLst/>
          </a:prstGeom>
        </p:spPr>
      </p:pic>
      <p:pic>
        <p:nvPicPr>
          <p:cNvPr id="5" name="Imagen 4" descr="Icono&#10;&#10;Descripción generada automáticamente">
            <a:extLst>
              <a:ext uri="{FF2B5EF4-FFF2-40B4-BE49-F238E27FC236}">
                <a16:creationId xmlns:a16="http://schemas.microsoft.com/office/drawing/2014/main" id="{F94FC29E-63CE-073D-925D-D8345A0B0D7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06990" y="1034651"/>
            <a:ext cx="355426" cy="355426"/>
          </a:xfrm>
          <a:prstGeom prst="rect">
            <a:avLst/>
          </a:prstGeom>
        </p:spPr>
      </p:pic>
      <p:pic>
        <p:nvPicPr>
          <p:cNvPr id="14" name="Imagen 13" descr="Icono&#10;&#10;Descripción generada automáticamente">
            <a:extLst>
              <a:ext uri="{FF2B5EF4-FFF2-40B4-BE49-F238E27FC236}">
                <a16:creationId xmlns:a16="http://schemas.microsoft.com/office/drawing/2014/main" id="{79631BCD-B897-752A-A948-EC204562770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35392" y="2153016"/>
            <a:ext cx="355426" cy="355426"/>
          </a:xfrm>
          <a:prstGeom prst="rect">
            <a:avLst/>
          </a:prstGeom>
        </p:spPr>
      </p:pic>
      <p:pic>
        <p:nvPicPr>
          <p:cNvPr id="15" name="Imagen 14" descr="Icono&#10;&#10;Descripción generada automáticamente">
            <a:extLst>
              <a:ext uri="{FF2B5EF4-FFF2-40B4-BE49-F238E27FC236}">
                <a16:creationId xmlns:a16="http://schemas.microsoft.com/office/drawing/2014/main" id="{1BF76A3B-47BF-8B79-1CEB-B088132F675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35392" y="1839743"/>
            <a:ext cx="355426" cy="355426"/>
          </a:xfrm>
          <a:prstGeom prst="rect">
            <a:avLst/>
          </a:prstGeom>
        </p:spPr>
      </p:pic>
      <p:pic>
        <p:nvPicPr>
          <p:cNvPr id="16" name="Imagen 15" descr="Icono&#10;&#10;Descripción generada automáticamente">
            <a:extLst>
              <a:ext uri="{FF2B5EF4-FFF2-40B4-BE49-F238E27FC236}">
                <a16:creationId xmlns:a16="http://schemas.microsoft.com/office/drawing/2014/main" id="{C9147289-388D-992E-44E5-CCCE0E72653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50974" y="2936550"/>
            <a:ext cx="355426" cy="355426"/>
          </a:xfrm>
          <a:prstGeom prst="rect">
            <a:avLst/>
          </a:prstGeom>
        </p:spPr>
      </p:pic>
      <p:pic>
        <p:nvPicPr>
          <p:cNvPr id="17" name="Imagen 16" descr="Icono&#10;&#10;Descripción generada automáticamente">
            <a:extLst>
              <a:ext uri="{FF2B5EF4-FFF2-40B4-BE49-F238E27FC236}">
                <a16:creationId xmlns:a16="http://schemas.microsoft.com/office/drawing/2014/main" id="{CD6329B8-79D0-9013-7845-705482D0922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50974" y="2623277"/>
            <a:ext cx="355426" cy="355426"/>
          </a:xfrm>
          <a:prstGeom prst="rect">
            <a:avLst/>
          </a:prstGeom>
        </p:spPr>
      </p:pic>
      <p:pic>
        <p:nvPicPr>
          <p:cNvPr id="19" name="Imagen 18" descr="Icono&#10;&#10;Descripción generada automáticamente">
            <a:extLst>
              <a:ext uri="{FF2B5EF4-FFF2-40B4-BE49-F238E27FC236}">
                <a16:creationId xmlns:a16="http://schemas.microsoft.com/office/drawing/2014/main" id="{5CF6D8E1-F176-D260-D478-44310E73FE9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43183" y="3776646"/>
            <a:ext cx="355426" cy="355426"/>
          </a:xfrm>
          <a:prstGeom prst="rect">
            <a:avLst/>
          </a:prstGeom>
        </p:spPr>
      </p:pic>
      <p:pic>
        <p:nvPicPr>
          <p:cNvPr id="20" name="Imagen 19" descr="Icono&#10;&#10;Descripción generada automáticamente">
            <a:extLst>
              <a:ext uri="{FF2B5EF4-FFF2-40B4-BE49-F238E27FC236}">
                <a16:creationId xmlns:a16="http://schemas.microsoft.com/office/drawing/2014/main" id="{2F79669D-CEC8-6E16-084D-61A3349F35C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43183" y="3463373"/>
            <a:ext cx="355426" cy="355426"/>
          </a:xfrm>
          <a:prstGeom prst="rect">
            <a:avLst/>
          </a:prstGeom>
        </p:spPr>
      </p:pic>
      <p:pic>
        <p:nvPicPr>
          <p:cNvPr id="21" name="Imagen 20" descr="Icono&#10;&#10;Descripción generada automáticamente">
            <a:extLst>
              <a:ext uri="{FF2B5EF4-FFF2-40B4-BE49-F238E27FC236}">
                <a16:creationId xmlns:a16="http://schemas.microsoft.com/office/drawing/2014/main" id="{F492A100-8517-55E1-6D23-A821F2AAC74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3822" y="4796166"/>
            <a:ext cx="355426" cy="355426"/>
          </a:xfrm>
          <a:prstGeom prst="rect">
            <a:avLst/>
          </a:prstGeom>
        </p:spPr>
      </p:pic>
      <p:pic>
        <p:nvPicPr>
          <p:cNvPr id="22" name="Imagen 21" descr="Icono&#10;&#10;Descripción generada automáticamente">
            <a:extLst>
              <a:ext uri="{FF2B5EF4-FFF2-40B4-BE49-F238E27FC236}">
                <a16:creationId xmlns:a16="http://schemas.microsoft.com/office/drawing/2014/main" id="{C1580068-EDC8-2D80-3AE2-782ECE521AA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3822" y="4482893"/>
            <a:ext cx="355426" cy="355426"/>
          </a:xfrm>
          <a:prstGeom prst="rect">
            <a:avLst/>
          </a:prstGeom>
        </p:spPr>
      </p:pic>
      <p:pic>
        <p:nvPicPr>
          <p:cNvPr id="2" name="Imagen 1" descr="Icono&#10;&#10;Descripción generada automáticamente">
            <a:extLst>
              <a:ext uri="{FF2B5EF4-FFF2-40B4-BE49-F238E27FC236}">
                <a16:creationId xmlns:a16="http://schemas.microsoft.com/office/drawing/2014/main" id="{E0880076-D4A9-FD79-EDBC-E38BFCA3AB6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0228083" y="5859402"/>
            <a:ext cx="1178351" cy="463422"/>
          </a:xfrm>
          <a:prstGeom prst="rect">
            <a:avLst/>
          </a:prstGeom>
        </p:spPr>
      </p:pic>
    </p:spTree>
    <p:extLst>
      <p:ext uri="{BB962C8B-B14F-4D97-AF65-F5344CB8AC3E}">
        <p14:creationId xmlns:p14="http://schemas.microsoft.com/office/powerpoint/2010/main" val="422499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ítulo 1">
            <a:extLst>
              <a:ext uri="{FF2B5EF4-FFF2-40B4-BE49-F238E27FC236}">
                <a16:creationId xmlns:a16="http://schemas.microsoft.com/office/drawing/2014/main" id="{C308BC14-1DE1-8756-20AD-7B52E587CEF8}"/>
              </a:ext>
            </a:extLst>
          </p:cNvPr>
          <p:cNvSpPr>
            <a:spLocks noGrp="1"/>
          </p:cNvSpPr>
          <p:nvPr>
            <p:ph type="title" hasCustomPrompt="1"/>
          </p:nvPr>
        </p:nvSpPr>
        <p:spPr>
          <a:xfrm>
            <a:off x="831850" y="2002631"/>
            <a:ext cx="10515600" cy="2852737"/>
          </a:xfrm>
        </p:spPr>
        <p:txBody>
          <a:bodyPr anchor="ctr" anchorCtr="0">
            <a:normAutofit/>
          </a:bodyPr>
          <a:lstStyle>
            <a:lvl1pPr algn="ctr">
              <a:defRPr sz="6000" b="1">
                <a:solidFill>
                  <a:schemeClr val="bg1"/>
                </a:solidFill>
                <a:latin typeface="Montserrat" pitchFamily="2" charset="77"/>
                <a:cs typeface="Arial" panose="020B0604020202020204" pitchFamily="34" charset="0"/>
              </a:defRPr>
            </a:lvl1pPr>
          </a:lstStyle>
          <a:p>
            <a:r>
              <a:rPr lang="es-ES"/>
              <a:t>“</a:t>
            </a:r>
            <a:r>
              <a:rPr lang="en-GB"/>
              <a:t>Don’t let technical evaluations step</a:t>
            </a:r>
            <a:br>
              <a:rPr lang="en-GB"/>
            </a:br>
            <a:r>
              <a:rPr lang="en-GB"/>
              <a:t>on your way</a:t>
            </a:r>
            <a:r>
              <a:rPr lang="es-ES"/>
              <a:t>”</a:t>
            </a:r>
          </a:p>
        </p:txBody>
      </p:sp>
      <p:pic>
        <p:nvPicPr>
          <p:cNvPr id="11" name="Picture 10" descr="Graphical user interface, text&#10;&#10;Description automatically generated with medium confidence">
            <a:extLst>
              <a:ext uri="{FF2B5EF4-FFF2-40B4-BE49-F238E27FC236}">
                <a16:creationId xmlns:a16="http://schemas.microsoft.com/office/drawing/2014/main" id="{81649D6F-D940-8150-9682-835341BDBA1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78680C34-E458-3299-0584-4AF0FD6B64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13" name="Picture 12" descr="Logo&#10;&#10;Description automatically generated">
            <a:extLst>
              <a:ext uri="{FF2B5EF4-FFF2-40B4-BE49-F238E27FC236}">
                <a16:creationId xmlns:a16="http://schemas.microsoft.com/office/drawing/2014/main" id="{B61FB2D6-84D7-0A01-5AB4-4E9B62A1BF1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09582905-410C-B14F-9682-30594ABFDB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pic>
        <p:nvPicPr>
          <p:cNvPr id="2" name="Imagen 1" descr="Icono&#10;&#10;Descripción generada automáticamente">
            <a:extLst>
              <a:ext uri="{FF2B5EF4-FFF2-40B4-BE49-F238E27FC236}">
                <a16:creationId xmlns:a16="http://schemas.microsoft.com/office/drawing/2014/main" id="{4186D870-99A5-331F-8377-A7025AE5F17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772970" y="779793"/>
            <a:ext cx="1850373" cy="727715"/>
          </a:xfrm>
          <a:prstGeom prst="rect">
            <a:avLst/>
          </a:prstGeom>
        </p:spPr>
      </p:pic>
    </p:spTree>
    <p:extLst>
      <p:ext uri="{BB962C8B-B14F-4D97-AF65-F5344CB8AC3E}">
        <p14:creationId xmlns:p14="http://schemas.microsoft.com/office/powerpoint/2010/main" val="250975515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294150" y="2133715"/>
            <a:ext cx="12192000" cy="707886"/>
          </a:xfrm>
          <a:prstGeom prst="rect">
            <a:avLst/>
          </a:prstGeom>
          <a:noFill/>
        </p:spPr>
        <p:txBody>
          <a:bodyPr wrap="square" rtlCol="0">
            <a:spAutoFit/>
          </a:bodyPr>
          <a:lstStyle/>
          <a:p>
            <a:pPr algn="ctr"/>
            <a:r>
              <a:rPr lang="es-ES" sz="4000" b="1">
                <a:solidFill>
                  <a:schemeClr val="bg1"/>
                </a:solidFill>
                <a:latin typeface="Montserrat" pitchFamily="2" charset="77"/>
                <a:cs typeface="Arial" panose="020B0604020202020204" pitchFamily="34" charset="0"/>
              </a:rPr>
              <a:t>THANK YOU</a:t>
            </a: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
        <p:nvSpPr>
          <p:cNvPr id="4" name="CuadroTexto 3">
            <a:extLst>
              <a:ext uri="{FF2B5EF4-FFF2-40B4-BE49-F238E27FC236}">
                <a16:creationId xmlns:a16="http://schemas.microsoft.com/office/drawing/2014/main" id="{98C8A037-3FD1-BE4B-608C-FF8E1697526F}"/>
              </a:ext>
            </a:extLst>
          </p:cNvPr>
          <p:cNvSpPr txBox="1"/>
          <p:nvPr/>
        </p:nvSpPr>
        <p:spPr>
          <a:xfrm>
            <a:off x="2653925" y="3158680"/>
            <a:ext cx="6088461" cy="1422184"/>
          </a:xfrm>
          <a:prstGeom prst="rect">
            <a:avLst/>
          </a:prstGeom>
          <a:noFill/>
        </p:spPr>
        <p:txBody>
          <a:bodyPr wrap="square" rtlCol="0">
            <a:spAutoFit/>
          </a:bodyPr>
          <a:lstStyle/>
          <a:p>
            <a:pPr algn="ctr">
              <a:lnSpc>
                <a:spcPct val="150000"/>
              </a:lnSpc>
            </a:pPr>
            <a:r>
              <a:rPr lang="pt-PT" sz="2000" b="1">
                <a:solidFill>
                  <a:schemeClr val="bg1"/>
                </a:solidFill>
                <a:latin typeface="Montserrat" panose="00000500000000000000" pitchFamily="2" charset="0"/>
              </a:rPr>
              <a:t>Magda Ribeiro Rodrigues</a:t>
            </a:r>
          </a:p>
          <a:p>
            <a:pPr algn="ctr">
              <a:lnSpc>
                <a:spcPct val="150000"/>
              </a:lnSpc>
            </a:pPr>
            <a:r>
              <a:rPr lang="pt-PT" sz="2000" b="1" i="0" u="none" strike="noStrike" baseline="0">
                <a:solidFill>
                  <a:schemeClr val="bg1"/>
                </a:solidFill>
                <a:latin typeface="Montserrat" panose="00000500000000000000" pitchFamily="2" charset="0"/>
                <a:hlinkClick r:id="rId6">
                  <a:extLst>
                    <a:ext uri="{A12FA001-AC4F-418D-AE19-62706E023703}">
                      <ahyp:hlinkClr xmlns:ahyp="http://schemas.microsoft.com/office/drawing/2018/hyperlinkcolor" val="tx"/>
                    </a:ext>
                  </a:extLst>
                </a:hlinkClick>
              </a:rPr>
              <a:t>magda.rodrigues@eqa.es</a:t>
            </a:r>
            <a:r>
              <a:rPr lang="pt-PT" sz="2000" b="1" i="0" u="none" strike="noStrike" baseline="0">
                <a:solidFill>
                  <a:schemeClr val="bg1"/>
                </a:solidFill>
                <a:latin typeface="Montserrat" panose="00000500000000000000" pitchFamily="2" charset="0"/>
              </a:rPr>
              <a:t> | +34 674 589 755</a:t>
            </a:r>
            <a:endParaRPr lang="pt-PT" sz="2000" b="1">
              <a:solidFill>
                <a:schemeClr val="bg1"/>
              </a:solidFill>
              <a:latin typeface="Montserrat" panose="00000500000000000000" pitchFamily="2" charset="0"/>
            </a:endParaRPr>
          </a:p>
          <a:p>
            <a:pPr algn="ctr">
              <a:lnSpc>
                <a:spcPct val="150000"/>
              </a:lnSpc>
            </a:pPr>
            <a:r>
              <a:rPr lang="pt-PT" sz="2000" b="1" i="0" u="none" strike="noStrike" baseline="0">
                <a:solidFill>
                  <a:schemeClr val="bg1"/>
                </a:solidFill>
                <a:latin typeface="Montserrat" panose="00000500000000000000" pitchFamily="2" charset="0"/>
              </a:rPr>
              <a:t>www.eqa.org</a:t>
            </a:r>
            <a:endParaRPr lang="pt-PT" sz="2000" b="1">
              <a:solidFill>
                <a:schemeClr val="bg1"/>
              </a:solidFill>
              <a:latin typeface="Montserrat" panose="00000500000000000000" pitchFamily="2" charset="0"/>
            </a:endParaRPr>
          </a:p>
        </p:txBody>
      </p:sp>
      <p:pic>
        <p:nvPicPr>
          <p:cNvPr id="5" name="Imagen 4" descr="Icono&#10;&#10;Descripción generada automáticamente">
            <a:extLst>
              <a:ext uri="{FF2B5EF4-FFF2-40B4-BE49-F238E27FC236}">
                <a16:creationId xmlns:a16="http://schemas.microsoft.com/office/drawing/2014/main" id="{510DBEF6-2D09-D6CB-D746-1FE1B74A553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772970" y="779793"/>
            <a:ext cx="1850373" cy="727715"/>
          </a:xfrm>
          <a:prstGeom prst="rect">
            <a:avLst/>
          </a:prstGeom>
        </p:spPr>
      </p:pic>
    </p:spTree>
    <p:extLst>
      <p:ext uri="{BB962C8B-B14F-4D97-AF65-F5344CB8AC3E}">
        <p14:creationId xmlns:p14="http://schemas.microsoft.com/office/powerpoint/2010/main" val="254902039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12">
            <a:extLst>
              <a:ext uri="{FF2B5EF4-FFF2-40B4-BE49-F238E27FC236}">
                <a16:creationId xmlns:a16="http://schemas.microsoft.com/office/drawing/2014/main" id="{86847884-1DF0-9AEB-0A28-478D220A637A}"/>
              </a:ext>
            </a:extLst>
          </p:cNvPr>
          <p:cNvSpPr txBox="1"/>
          <p:nvPr/>
        </p:nvSpPr>
        <p:spPr>
          <a:xfrm>
            <a:off x="0" y="1868624"/>
            <a:ext cx="12192000" cy="1569660"/>
          </a:xfrm>
          <a:prstGeom prst="rect">
            <a:avLst/>
          </a:prstGeom>
          <a:noFill/>
        </p:spPr>
        <p:txBody>
          <a:bodyPr wrap="square" rtlCol="0">
            <a:spAutoFit/>
          </a:bodyPr>
          <a:lstStyle/>
          <a:p>
            <a:pPr algn="ctr"/>
            <a:r>
              <a:rPr lang="es-ES" sz="4800" b="1" err="1">
                <a:solidFill>
                  <a:schemeClr val="bg1"/>
                </a:solidFill>
                <a:latin typeface="Montserrat SemiBold" pitchFamily="2" charset="77"/>
              </a:rPr>
              <a:t>Health</a:t>
            </a:r>
            <a:r>
              <a:rPr lang="es-ES" sz="4800" b="1">
                <a:solidFill>
                  <a:schemeClr val="bg1"/>
                </a:solidFill>
                <a:latin typeface="Montserrat SemiBold" pitchFamily="2" charset="77"/>
              </a:rPr>
              <a:t> and </a:t>
            </a:r>
            <a:r>
              <a:rPr lang="es-ES" sz="4800" b="1" err="1">
                <a:solidFill>
                  <a:schemeClr val="bg1"/>
                </a:solidFill>
                <a:latin typeface="Montserrat SemiBold" pitchFamily="2" charset="77"/>
              </a:rPr>
              <a:t>Welfare</a:t>
            </a:r>
            <a:r>
              <a:rPr lang="es-ES" sz="4800" b="1">
                <a:solidFill>
                  <a:schemeClr val="bg1"/>
                </a:solidFill>
                <a:latin typeface="Montserrat SemiBold" pitchFamily="2" charset="77"/>
              </a:rPr>
              <a:t> </a:t>
            </a:r>
            <a:r>
              <a:rPr lang="es-ES" sz="4800" b="1" err="1">
                <a:solidFill>
                  <a:schemeClr val="bg1"/>
                </a:solidFill>
                <a:latin typeface="Montserrat SemiBold" pitchFamily="2" charset="77"/>
              </a:rPr>
              <a:t>Innovation</a:t>
            </a:r>
            <a:r>
              <a:rPr lang="es-ES" sz="4800" b="1">
                <a:solidFill>
                  <a:schemeClr val="bg1"/>
                </a:solidFill>
                <a:latin typeface="Montserrat SemiBold" pitchFamily="2" charset="77"/>
              </a:rPr>
              <a:t> </a:t>
            </a:r>
            <a:r>
              <a:rPr lang="es-ES" sz="4800" b="1" err="1">
                <a:solidFill>
                  <a:schemeClr val="bg1"/>
                </a:solidFill>
                <a:latin typeface="Montserrat SemiBold" pitchFamily="2" charset="77"/>
              </a:rPr>
              <a:t>Ecosystems</a:t>
            </a:r>
            <a:r>
              <a:rPr lang="es-ES" sz="4800" b="1">
                <a:solidFill>
                  <a:schemeClr val="bg1"/>
                </a:solidFill>
                <a:latin typeface="Montserrat SemiBold" pitchFamily="2" charset="77"/>
              </a:rPr>
              <a:t> and </a:t>
            </a:r>
            <a:r>
              <a:rPr lang="es-ES" sz="4800" b="1" err="1">
                <a:solidFill>
                  <a:schemeClr val="bg1"/>
                </a:solidFill>
                <a:latin typeface="Montserrat SemiBold" pitchFamily="2" charset="77"/>
              </a:rPr>
              <a:t>Clusters</a:t>
            </a:r>
            <a:r>
              <a:rPr lang="es-ES" sz="4800" b="1">
                <a:solidFill>
                  <a:schemeClr val="bg1"/>
                </a:solidFill>
                <a:latin typeface="Montserrat SemiBold" pitchFamily="2" charset="77"/>
              </a:rPr>
              <a:t>:</a:t>
            </a:r>
          </a:p>
        </p:txBody>
      </p:sp>
      <p:pic>
        <p:nvPicPr>
          <p:cNvPr id="8" name="Picture 7" descr="Logo&#10;&#10;Description automatically generated">
            <a:extLst>
              <a:ext uri="{FF2B5EF4-FFF2-40B4-BE49-F238E27FC236}">
                <a16:creationId xmlns:a16="http://schemas.microsoft.com/office/drawing/2014/main" id="{572DD041-4ED7-64D9-82CC-D7A83C71F70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1580" y="157880"/>
            <a:ext cx="2305800" cy="1309694"/>
          </a:xfrm>
          <a:prstGeom prst="rect">
            <a:avLst/>
          </a:prstGeom>
        </p:spPr>
      </p:pic>
      <p:pic>
        <p:nvPicPr>
          <p:cNvPr id="9" name="Picture 2" descr="Graphical user interface, text&#10;&#10;Description automatically generated with medium confidence">
            <a:extLst>
              <a:ext uri="{FF2B5EF4-FFF2-40B4-BE49-F238E27FC236}">
                <a16:creationId xmlns:a16="http://schemas.microsoft.com/office/drawing/2014/main" id="{553E4A09-0134-6B4A-93FB-0809082EC52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965349" y="5769785"/>
            <a:ext cx="1625611" cy="480888"/>
          </a:xfrm>
          <a:prstGeom prst="rect">
            <a:avLst/>
          </a:prstGeom>
        </p:spPr>
      </p:pic>
      <p:pic>
        <p:nvPicPr>
          <p:cNvPr id="10" name="Picture 4" descr="Shape&#10;&#10;Description automatically generated with low confidence">
            <a:extLst>
              <a:ext uri="{FF2B5EF4-FFF2-40B4-BE49-F238E27FC236}">
                <a16:creationId xmlns:a16="http://schemas.microsoft.com/office/drawing/2014/main" id="{DDB05BA2-828F-CB4C-982F-D86C5BC7E4A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144304" y="5696607"/>
            <a:ext cx="904278" cy="627244"/>
          </a:xfrm>
          <a:prstGeom prst="rect">
            <a:avLst/>
          </a:prstGeom>
        </p:spPr>
      </p:pic>
      <p:pic>
        <p:nvPicPr>
          <p:cNvPr id="11" name="Imagen 10">
            <a:extLst>
              <a:ext uri="{FF2B5EF4-FFF2-40B4-BE49-F238E27FC236}">
                <a16:creationId xmlns:a16="http://schemas.microsoft.com/office/drawing/2014/main" id="{986140F0-B203-F44B-8654-FA18EDC779D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01926" y="5810243"/>
            <a:ext cx="2273449" cy="399972"/>
          </a:xfrm>
          <a:prstGeom prst="rect">
            <a:avLst/>
          </a:prstGeom>
        </p:spPr>
      </p:pic>
      <p:sp>
        <p:nvSpPr>
          <p:cNvPr id="2" name="CuadroTexto 12">
            <a:extLst>
              <a:ext uri="{FF2B5EF4-FFF2-40B4-BE49-F238E27FC236}">
                <a16:creationId xmlns:a16="http://schemas.microsoft.com/office/drawing/2014/main" id="{6ED5E520-E92D-F548-6BB6-8F38F32C0030}"/>
              </a:ext>
            </a:extLst>
          </p:cNvPr>
          <p:cNvSpPr txBox="1"/>
          <p:nvPr/>
        </p:nvSpPr>
        <p:spPr>
          <a:xfrm>
            <a:off x="-8020" y="3545026"/>
            <a:ext cx="12192000" cy="1200329"/>
          </a:xfrm>
          <a:prstGeom prst="rect">
            <a:avLst/>
          </a:prstGeom>
          <a:noFill/>
        </p:spPr>
        <p:txBody>
          <a:bodyPr wrap="square" rtlCol="0">
            <a:spAutoFit/>
          </a:bodyPr>
          <a:lstStyle/>
          <a:p>
            <a:pPr algn="ctr"/>
            <a:r>
              <a:rPr lang="es-ES" sz="3600" err="1">
                <a:solidFill>
                  <a:schemeClr val="bg1"/>
                </a:solidFill>
                <a:latin typeface="Montserrat" panose="00000500000000000000" pitchFamily="2" charset="0"/>
              </a:rPr>
              <a:t>Challenges</a:t>
            </a:r>
            <a:r>
              <a:rPr lang="es-ES" sz="3600">
                <a:solidFill>
                  <a:schemeClr val="bg1"/>
                </a:solidFill>
                <a:latin typeface="Montserrat" panose="00000500000000000000" pitchFamily="2" charset="0"/>
              </a:rPr>
              <a:t> and </a:t>
            </a:r>
            <a:r>
              <a:rPr lang="es-ES" sz="3600" err="1">
                <a:solidFill>
                  <a:schemeClr val="bg1"/>
                </a:solidFill>
                <a:latin typeface="Montserrat" panose="00000500000000000000" pitchFamily="2" charset="0"/>
              </a:rPr>
              <a:t>solutions</a:t>
            </a:r>
            <a:r>
              <a:rPr lang="es-ES" sz="3600">
                <a:solidFill>
                  <a:schemeClr val="bg1"/>
                </a:solidFill>
                <a:latin typeface="Montserrat" panose="00000500000000000000" pitchFamily="2" charset="0"/>
              </a:rPr>
              <a:t> </a:t>
            </a:r>
            <a:r>
              <a:rPr lang="es-ES" sz="3600" err="1">
                <a:solidFill>
                  <a:schemeClr val="bg1"/>
                </a:solidFill>
                <a:latin typeface="Montserrat" panose="00000500000000000000" pitchFamily="2" charset="0"/>
              </a:rPr>
              <a:t>through</a:t>
            </a:r>
            <a:r>
              <a:rPr lang="es-ES" sz="3600">
                <a:solidFill>
                  <a:schemeClr val="bg1"/>
                </a:solidFill>
                <a:latin typeface="Montserrat" panose="00000500000000000000" pitchFamily="2" charset="0"/>
              </a:rPr>
              <a:t> </a:t>
            </a:r>
            <a:r>
              <a:rPr lang="es-ES" sz="3600" err="1">
                <a:solidFill>
                  <a:schemeClr val="bg1"/>
                </a:solidFill>
                <a:latin typeface="Montserrat" panose="00000500000000000000" pitchFamily="2" charset="0"/>
              </a:rPr>
              <a:t>cross-border</a:t>
            </a:r>
            <a:r>
              <a:rPr lang="es-ES" sz="3600">
                <a:solidFill>
                  <a:schemeClr val="bg1"/>
                </a:solidFill>
                <a:latin typeface="Montserrat" panose="00000500000000000000" pitchFamily="2" charset="0"/>
              </a:rPr>
              <a:t> </a:t>
            </a:r>
            <a:r>
              <a:rPr lang="es-ES" sz="3600" err="1">
                <a:solidFill>
                  <a:schemeClr val="bg1"/>
                </a:solidFill>
                <a:latin typeface="Montserrat" panose="00000500000000000000" pitchFamily="2" charset="0"/>
              </a:rPr>
              <a:t>cooperation</a:t>
            </a:r>
            <a:endParaRPr lang="es-ES" sz="3600">
              <a:solidFill>
                <a:schemeClr val="bg1"/>
              </a:solidFill>
              <a:latin typeface="Montserrat" panose="00000500000000000000" pitchFamily="2" charset="0"/>
            </a:endParaRPr>
          </a:p>
        </p:txBody>
      </p:sp>
    </p:spTree>
    <p:extLst>
      <p:ext uri="{BB962C8B-B14F-4D97-AF65-F5344CB8AC3E}">
        <p14:creationId xmlns:p14="http://schemas.microsoft.com/office/powerpoint/2010/main" val="89847841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pPr algn="ctr"/>
            <a:r>
              <a:rPr lang="es-ES" sz="4400" b="1" err="1">
                <a:solidFill>
                  <a:schemeClr val="bg1"/>
                </a:solidFill>
                <a:latin typeface="Montserrat SemiBold" pitchFamily="2" charset="77"/>
              </a:rPr>
              <a:t>Health</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Welfare</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Innovation</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Ecosystems</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Clusters</a:t>
            </a:r>
            <a:endParaRPr lang="es-ES" sz="4400" b="1">
              <a:solidFill>
                <a:schemeClr val="bg1"/>
              </a:solidFill>
              <a:latin typeface="Montserrat SemiBold" pitchFamily="2" charset="77"/>
            </a:endParaRP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5" name="Marcador de texto 4">
            <a:extLst>
              <a:ext uri="{FF2B5EF4-FFF2-40B4-BE49-F238E27FC236}">
                <a16:creationId xmlns:a16="http://schemas.microsoft.com/office/drawing/2014/main" id="{1753E5AC-A861-582F-8221-F10D0F1D4CE5}"/>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fontScale="92500" lnSpcReduction="10000"/>
          </a:bodyPr>
          <a:lstStyle>
            <a:defPPr>
              <a:defRPr lang="es-ES"/>
            </a:defPPr>
            <a:lvl1pPr indent="0">
              <a:lnSpc>
                <a:spcPct val="90000"/>
              </a:lnSpc>
              <a:spcBef>
                <a:spcPts val="1000"/>
              </a:spcBef>
              <a:buFont typeface="Arial" panose="020B0604020202020204" pitchFamily="34" charset="0"/>
              <a:buNone/>
              <a:defRPr sz="2200" b="1">
                <a:solidFill>
                  <a:schemeClr val="bg1"/>
                </a:solidFill>
                <a:latin typeface="Montserrat" pitchFamily="2" charset="77"/>
                <a:cs typeface="Arial" panose="020B0604020202020204" pitchFamily="34" charset="0"/>
              </a:defRPr>
            </a:lvl1pPr>
            <a:lvl2pPr marL="685800" indent="-228600">
              <a:lnSpc>
                <a:spcPct val="90000"/>
              </a:lnSpc>
              <a:spcBef>
                <a:spcPts val="500"/>
              </a:spcBef>
              <a:buFont typeface="Arial" panose="020B0604020202020204" pitchFamily="34" charset="0"/>
              <a:buChar char="•"/>
              <a:defRPr sz="2400"/>
            </a:lvl2pPr>
            <a:lvl3pPr marL="1143000" indent="-228600">
              <a:lnSpc>
                <a:spcPct val="90000"/>
              </a:lnSpc>
              <a:spcBef>
                <a:spcPts val="500"/>
              </a:spcBef>
              <a:buFont typeface="Arial" panose="020B0604020202020204" pitchFamily="34" charset="0"/>
              <a:buChar char="•"/>
              <a:defRPr sz="2000"/>
            </a:lvl3pPr>
            <a:lvl4pPr marL="1600200" indent="-228600">
              <a:lnSpc>
                <a:spcPct val="90000"/>
              </a:lnSpc>
              <a:spcBef>
                <a:spcPts val="500"/>
              </a:spcBef>
              <a:buFont typeface="Arial" panose="020B0604020202020204" pitchFamily="34" charset="0"/>
              <a:buChar char="•"/>
            </a:lvl4pPr>
            <a:lvl5pPr marL="2057400" indent="-228600">
              <a:lnSpc>
                <a:spcPct val="90000"/>
              </a:lnSpc>
              <a:spcBef>
                <a:spcPts val="500"/>
              </a:spcBef>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s-ES" err="1">
                <a:latin typeface="Montserrat"/>
                <a:cs typeface="Arial"/>
              </a:rPr>
              <a:t>Moderated</a:t>
            </a:r>
            <a:r>
              <a:rPr lang="es-ES">
                <a:latin typeface="Montserrat"/>
                <a:cs typeface="Arial"/>
              </a:rPr>
              <a:t> </a:t>
            </a:r>
            <a:r>
              <a:rPr lang="es-ES" err="1">
                <a:latin typeface="Montserrat"/>
                <a:cs typeface="Arial"/>
              </a:rPr>
              <a:t>by</a:t>
            </a:r>
            <a:r>
              <a:rPr lang="es-ES">
                <a:latin typeface="Montserrat"/>
                <a:cs typeface="Arial"/>
              </a:rPr>
              <a:t>: Helena </a:t>
            </a:r>
            <a:r>
              <a:rPr lang="es-ES" err="1">
                <a:latin typeface="Montserrat"/>
                <a:cs typeface="Arial"/>
              </a:rPr>
              <a:t>Matuša</a:t>
            </a:r>
            <a:endParaRPr lang="es-ES">
              <a:latin typeface="Montserrat"/>
              <a:cs typeface="Arial"/>
              <a:hlinkClick r:id="rId5">
                <a:extLst>
                  <a:ext uri="{A12FA001-AC4F-418D-AE19-62706E023703}">
                    <ahyp:hlinkClr xmlns:ahyp="http://schemas.microsoft.com/office/drawing/2018/hyperlinkcolor" val="tx"/>
                  </a:ext>
                </a:extLst>
              </a:hlinkClick>
            </a:endParaRPr>
          </a:p>
        </p:txBody>
      </p:sp>
      <p:sp>
        <p:nvSpPr>
          <p:cNvPr id="6" name="CuadroTexto 5">
            <a:extLst>
              <a:ext uri="{FF2B5EF4-FFF2-40B4-BE49-F238E27FC236}">
                <a16:creationId xmlns:a16="http://schemas.microsoft.com/office/drawing/2014/main" id="{96D14817-E4D2-A19D-89A1-4E541DB55727}"/>
              </a:ext>
            </a:extLst>
          </p:cNvPr>
          <p:cNvSpPr txBox="1"/>
          <p:nvPr/>
        </p:nvSpPr>
        <p:spPr>
          <a:xfrm>
            <a:off x="216497" y="2063051"/>
            <a:ext cx="11914151" cy="368631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a:latin typeface="Montserrat"/>
                <a:cs typeface="Arial"/>
              </a:rPr>
              <a:t>Panelists:</a:t>
            </a:r>
            <a:endParaRPr lang="es-ES" sz="2400">
              <a:latin typeface="Montserrat"/>
              <a:cs typeface="Arial"/>
            </a:endParaRPr>
          </a:p>
          <a:p>
            <a:pPr>
              <a:lnSpc>
                <a:spcPct val="90000"/>
              </a:lnSpc>
              <a:spcBef>
                <a:spcPts val="1000"/>
              </a:spcBef>
            </a:pPr>
            <a:r>
              <a:rPr lang="es-ES" sz="2400" b="1">
                <a:latin typeface="Montserrat"/>
                <a:cs typeface="Arial"/>
              </a:rPr>
              <a:t>Andrea </a:t>
            </a:r>
            <a:r>
              <a:rPr lang="es-ES" sz="2400" b="1" err="1">
                <a:latin typeface="Montserrat"/>
                <a:cs typeface="Arial"/>
              </a:rPr>
              <a:t>Čović</a:t>
            </a:r>
            <a:r>
              <a:rPr lang="es-ES" sz="2400" b="1">
                <a:latin typeface="Montserrat"/>
                <a:cs typeface="Arial"/>
              </a:rPr>
              <a:t> </a:t>
            </a:r>
            <a:r>
              <a:rPr lang="es-ES" sz="2400" b="1" err="1">
                <a:latin typeface="Montserrat"/>
                <a:cs typeface="Arial"/>
              </a:rPr>
              <a:t>Vidović</a:t>
            </a:r>
            <a:r>
              <a:rPr lang="es-ES" sz="2400">
                <a:latin typeface="Montserrat"/>
                <a:cs typeface="Arial"/>
              </a:rPr>
              <a:t>,  </a:t>
            </a:r>
            <a:r>
              <a:rPr lang="es-ES" sz="2400" err="1">
                <a:latin typeface="Montserrat"/>
                <a:cs typeface="Arial"/>
              </a:rPr>
              <a:t>European</a:t>
            </a:r>
            <a:r>
              <a:rPr lang="es-ES" sz="2400">
                <a:latin typeface="Montserrat"/>
                <a:cs typeface="Arial"/>
              </a:rPr>
              <a:t> </a:t>
            </a:r>
            <a:r>
              <a:rPr lang="es-ES" sz="2400" err="1">
                <a:latin typeface="Montserrat"/>
                <a:cs typeface="Arial"/>
              </a:rPr>
              <a:t>Commission</a:t>
            </a:r>
            <a:r>
              <a:rPr lang="es-ES" sz="2400">
                <a:latin typeface="Montserrat"/>
                <a:cs typeface="Arial"/>
              </a:rPr>
              <a:t> </a:t>
            </a:r>
            <a:r>
              <a:rPr lang="es-ES" sz="2400" err="1">
                <a:latin typeface="Montserrat"/>
                <a:cs typeface="Arial"/>
              </a:rPr>
              <a:t>Representation</a:t>
            </a:r>
            <a:r>
              <a:rPr lang="es-ES" sz="2400">
                <a:latin typeface="Montserrat"/>
                <a:cs typeface="Arial"/>
              </a:rPr>
              <a:t> in </a:t>
            </a:r>
            <a:r>
              <a:rPr lang="es-ES" sz="2400" err="1">
                <a:latin typeface="Montserrat"/>
                <a:cs typeface="Arial"/>
              </a:rPr>
              <a:t>Croatia</a:t>
            </a:r>
            <a:endParaRPr lang="es-ES" sz="2400">
              <a:latin typeface="Montserrat"/>
              <a:cs typeface="Arial"/>
            </a:endParaRPr>
          </a:p>
          <a:p>
            <a:pPr>
              <a:lnSpc>
                <a:spcPct val="90000"/>
              </a:lnSpc>
              <a:spcBef>
                <a:spcPts val="1000"/>
              </a:spcBef>
            </a:pPr>
            <a:r>
              <a:rPr lang="es-ES" sz="2400" b="1">
                <a:latin typeface="Montserrat"/>
                <a:cs typeface="Arial"/>
              </a:rPr>
              <a:t>Anja </a:t>
            </a:r>
            <a:r>
              <a:rPr lang="es-ES" sz="2400" b="1" err="1">
                <a:latin typeface="Montserrat"/>
                <a:cs typeface="Arial"/>
              </a:rPr>
              <a:t>Barešić</a:t>
            </a:r>
            <a:r>
              <a:rPr lang="es-ES" sz="2400">
                <a:latin typeface="Montserrat"/>
                <a:cs typeface="Arial"/>
              </a:rPr>
              <a:t>,  EDIH AI4Health, </a:t>
            </a:r>
            <a:r>
              <a:rPr lang="es-ES" sz="2400" err="1">
                <a:latin typeface="Montserrat"/>
                <a:cs typeface="Arial"/>
              </a:rPr>
              <a:t>Coordinator</a:t>
            </a:r>
            <a:r>
              <a:rPr lang="es-ES" sz="2400">
                <a:latin typeface="Montserrat"/>
                <a:cs typeface="Arial"/>
              </a:rPr>
              <a:t> </a:t>
            </a:r>
            <a:r>
              <a:rPr lang="es-ES" sz="2400" err="1">
                <a:latin typeface="Montserrat"/>
                <a:cs typeface="Arial"/>
              </a:rPr>
              <a:t>for</a:t>
            </a:r>
            <a:r>
              <a:rPr lang="es-ES" sz="2400">
                <a:latin typeface="Montserrat"/>
                <a:cs typeface="Arial"/>
              </a:rPr>
              <a:t> </a:t>
            </a:r>
            <a:r>
              <a:rPr lang="es-ES" sz="2400" err="1">
                <a:latin typeface="Montserrat"/>
                <a:cs typeface="Arial"/>
              </a:rPr>
              <a:t>Partners</a:t>
            </a:r>
            <a:r>
              <a:rPr lang="es-ES" sz="2400">
                <a:latin typeface="Montserrat"/>
                <a:cs typeface="Arial"/>
              </a:rPr>
              <a:t>, </a:t>
            </a:r>
            <a:r>
              <a:rPr lang="es-ES" sz="2400" err="1">
                <a:latin typeface="Montserrat"/>
                <a:cs typeface="Arial"/>
              </a:rPr>
              <a:t>Ruđer</a:t>
            </a:r>
            <a:r>
              <a:rPr lang="es-ES" sz="2400">
                <a:latin typeface="Montserrat"/>
                <a:cs typeface="Arial"/>
              </a:rPr>
              <a:t> </a:t>
            </a:r>
            <a:r>
              <a:rPr lang="es-ES" sz="2400" err="1">
                <a:latin typeface="Montserrat"/>
                <a:cs typeface="Arial"/>
              </a:rPr>
              <a:t>Bošković</a:t>
            </a:r>
            <a:r>
              <a:rPr lang="es-ES" sz="2400">
                <a:latin typeface="Montserrat"/>
                <a:cs typeface="Arial"/>
              </a:rPr>
              <a:t> </a:t>
            </a:r>
            <a:r>
              <a:rPr lang="es-ES" sz="2400" err="1">
                <a:latin typeface="Montserrat"/>
                <a:cs typeface="Arial"/>
              </a:rPr>
              <a:t>Institute</a:t>
            </a:r>
            <a:endParaRPr lang="es-ES" sz="2400">
              <a:latin typeface="Montserrat"/>
              <a:cs typeface="Arial"/>
            </a:endParaRPr>
          </a:p>
          <a:p>
            <a:pPr>
              <a:lnSpc>
                <a:spcPct val="90000"/>
              </a:lnSpc>
              <a:spcBef>
                <a:spcPts val="1000"/>
              </a:spcBef>
            </a:pPr>
            <a:r>
              <a:rPr lang="es-ES" sz="2400" b="1" err="1">
                <a:latin typeface="Montserrat"/>
                <a:cs typeface="Arial"/>
              </a:rPr>
              <a:t>Duško</a:t>
            </a:r>
            <a:r>
              <a:rPr lang="es-ES" sz="2400" b="1">
                <a:latin typeface="Montserrat"/>
                <a:cs typeface="Arial"/>
              </a:rPr>
              <a:t> </a:t>
            </a:r>
            <a:r>
              <a:rPr lang="es-ES" sz="2400" b="1" err="1">
                <a:latin typeface="Montserrat"/>
                <a:cs typeface="Arial"/>
              </a:rPr>
              <a:t>Cerovec</a:t>
            </a:r>
            <a:r>
              <a:rPr lang="es-ES" sz="2400">
                <a:latin typeface="Montserrat"/>
                <a:cs typeface="Arial"/>
              </a:rPr>
              <a:t>, </a:t>
            </a:r>
            <a:r>
              <a:rPr lang="es-ES" sz="2400" err="1">
                <a:latin typeface="Montserrat"/>
                <a:cs typeface="Arial"/>
              </a:rPr>
              <a:t>Chief</a:t>
            </a:r>
            <a:r>
              <a:rPr lang="es-ES" sz="2400">
                <a:latin typeface="Montserrat"/>
                <a:cs typeface="Arial"/>
              </a:rPr>
              <a:t> </a:t>
            </a:r>
            <a:r>
              <a:rPr lang="es-ES" sz="2400" err="1">
                <a:latin typeface="Montserrat"/>
                <a:cs typeface="Arial"/>
              </a:rPr>
              <a:t>of</a:t>
            </a:r>
            <a:r>
              <a:rPr lang="es-ES" sz="2400">
                <a:latin typeface="Montserrat"/>
                <a:cs typeface="Arial"/>
              </a:rPr>
              <a:t> </a:t>
            </a:r>
            <a:r>
              <a:rPr lang="es-ES" sz="2400" err="1">
                <a:latin typeface="Montserrat"/>
                <a:cs typeface="Arial"/>
              </a:rPr>
              <a:t>Cardiac</a:t>
            </a:r>
            <a:r>
              <a:rPr lang="es-ES" sz="2400">
                <a:latin typeface="Montserrat"/>
                <a:cs typeface="Arial"/>
              </a:rPr>
              <a:t> </a:t>
            </a:r>
            <a:r>
              <a:rPr lang="es-ES" sz="2400" err="1">
                <a:latin typeface="Montserrat"/>
                <a:cs typeface="Arial"/>
              </a:rPr>
              <a:t>Rehabilitation</a:t>
            </a:r>
            <a:r>
              <a:rPr lang="es-ES" sz="2400">
                <a:latin typeface="Montserrat"/>
                <a:cs typeface="Arial"/>
              </a:rPr>
              <a:t> </a:t>
            </a:r>
            <a:r>
              <a:rPr lang="es-ES" sz="2400" err="1">
                <a:latin typeface="Montserrat"/>
                <a:cs typeface="Arial"/>
              </a:rPr>
              <a:t>Dept</a:t>
            </a:r>
            <a:r>
              <a:rPr lang="es-ES" sz="2400">
                <a:latin typeface="Montserrat"/>
                <a:cs typeface="Arial"/>
              </a:rPr>
              <a:t>., Hospital </a:t>
            </a:r>
            <a:r>
              <a:rPr lang="es-ES" sz="2400" err="1">
                <a:latin typeface="Montserrat"/>
                <a:cs typeface="Arial"/>
              </a:rPr>
              <a:t>for</a:t>
            </a:r>
            <a:r>
              <a:rPr lang="es-ES" sz="2400">
                <a:latin typeface="Montserrat"/>
                <a:cs typeface="Arial"/>
              </a:rPr>
              <a:t> Medical </a:t>
            </a:r>
            <a:r>
              <a:rPr lang="es-ES" sz="2400" err="1">
                <a:latin typeface="Montserrat"/>
                <a:cs typeface="Arial"/>
              </a:rPr>
              <a:t>Rehabilitation</a:t>
            </a:r>
            <a:r>
              <a:rPr lang="es-ES" sz="2400">
                <a:latin typeface="Montserrat"/>
                <a:cs typeface="Arial"/>
              </a:rPr>
              <a:t> </a:t>
            </a:r>
            <a:r>
              <a:rPr lang="es-ES" sz="2400" err="1">
                <a:latin typeface="Montserrat"/>
                <a:cs typeface="Arial"/>
              </a:rPr>
              <a:t>Krapinske</a:t>
            </a:r>
            <a:r>
              <a:rPr lang="es-ES" sz="2400">
                <a:latin typeface="Montserrat"/>
                <a:cs typeface="Arial"/>
              </a:rPr>
              <a:t> </a:t>
            </a:r>
            <a:r>
              <a:rPr lang="es-ES" sz="2400" err="1">
                <a:latin typeface="Montserrat"/>
                <a:cs typeface="Arial"/>
              </a:rPr>
              <a:t>Toplice</a:t>
            </a:r>
            <a:endParaRPr lang="es-ES" sz="2400">
              <a:latin typeface="Montserrat"/>
              <a:cs typeface="Arial"/>
            </a:endParaRPr>
          </a:p>
          <a:p>
            <a:pPr>
              <a:lnSpc>
                <a:spcPct val="90000"/>
              </a:lnSpc>
              <a:spcBef>
                <a:spcPts val="1000"/>
              </a:spcBef>
            </a:pPr>
            <a:r>
              <a:rPr lang="es-ES" sz="2400" b="1" err="1">
                <a:latin typeface="Montserrat"/>
                <a:cs typeface="Arial"/>
              </a:rPr>
              <a:t>Sauro</a:t>
            </a:r>
            <a:r>
              <a:rPr lang="es-ES" sz="2400" b="1">
                <a:latin typeface="Montserrat"/>
                <a:cs typeface="Arial"/>
              </a:rPr>
              <a:t> Vicini</a:t>
            </a:r>
            <a:r>
              <a:rPr lang="es-ES" sz="2400">
                <a:latin typeface="Montserrat"/>
                <a:cs typeface="Arial"/>
              </a:rPr>
              <a:t>,  </a:t>
            </a:r>
            <a:r>
              <a:rPr lang="es-ES" sz="2400" err="1">
                <a:latin typeface="Montserrat"/>
                <a:cs typeface="Arial"/>
              </a:rPr>
              <a:t>Cluster</a:t>
            </a:r>
            <a:r>
              <a:rPr lang="es-ES" sz="2400">
                <a:latin typeface="Montserrat"/>
                <a:cs typeface="Arial"/>
              </a:rPr>
              <a:t> Manager, </a:t>
            </a:r>
            <a:r>
              <a:rPr lang="es-ES" sz="2400" err="1">
                <a:latin typeface="Montserrat"/>
                <a:cs typeface="Arial"/>
              </a:rPr>
              <a:t>Clust</a:t>
            </a:r>
            <a:r>
              <a:rPr lang="es-ES" sz="2400">
                <a:latin typeface="Montserrat"/>
                <a:cs typeface="Arial"/>
              </a:rPr>
              <a:t>-ER </a:t>
            </a:r>
            <a:r>
              <a:rPr lang="es-ES" sz="2400" err="1">
                <a:latin typeface="Montserrat"/>
                <a:cs typeface="Arial"/>
              </a:rPr>
              <a:t>Health</a:t>
            </a:r>
            <a:r>
              <a:rPr lang="es-ES" sz="2400">
                <a:latin typeface="Montserrat"/>
                <a:cs typeface="Arial"/>
              </a:rPr>
              <a:t> &amp; </a:t>
            </a:r>
            <a:r>
              <a:rPr lang="es-ES" sz="2400" err="1">
                <a:latin typeface="Montserrat"/>
                <a:cs typeface="Arial"/>
              </a:rPr>
              <a:t>Wellbeing</a:t>
            </a:r>
            <a:endParaRPr lang="es-ES" sz="2400">
              <a:latin typeface="Montserrat"/>
              <a:cs typeface="Arial"/>
            </a:endParaRPr>
          </a:p>
          <a:p>
            <a:pPr>
              <a:lnSpc>
                <a:spcPct val="90000"/>
              </a:lnSpc>
              <a:spcBef>
                <a:spcPts val="1000"/>
              </a:spcBef>
            </a:pPr>
            <a:r>
              <a:rPr lang="es-ES" sz="2400" b="1">
                <a:latin typeface="Montserrat"/>
                <a:cs typeface="Arial"/>
              </a:rPr>
              <a:t>Alina </a:t>
            </a:r>
            <a:r>
              <a:rPr lang="es-ES" sz="2400" b="1" err="1">
                <a:latin typeface="Montserrat"/>
                <a:cs typeface="Arial"/>
              </a:rPr>
              <a:t>Capitanu</a:t>
            </a:r>
            <a:r>
              <a:rPr lang="es-ES" sz="2400">
                <a:latin typeface="Montserrat"/>
                <a:cs typeface="Arial"/>
              </a:rPr>
              <a:t>, Project Manager, MEDIC-NEST </a:t>
            </a:r>
          </a:p>
          <a:p>
            <a:pPr marL="285750" indent="-285750">
              <a:buFont typeface="Arial"/>
              <a:buChar char="•"/>
            </a:pPr>
            <a:endParaRPr lang="es-ES" sz="1600" b="1">
              <a:latin typeface="Calibri" panose="020F0502020204030204"/>
              <a:cs typeface="Calibri" panose="020F0502020204030204"/>
            </a:endParaRPr>
          </a:p>
        </p:txBody>
      </p:sp>
    </p:spTree>
    <p:extLst>
      <p:ext uri="{BB962C8B-B14F-4D97-AF65-F5344CB8AC3E}">
        <p14:creationId xmlns:p14="http://schemas.microsoft.com/office/powerpoint/2010/main" val="55078995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sz="5400"/>
              <a:t>Andrea </a:t>
            </a:r>
            <a:r>
              <a:rPr lang="es-ES" sz="5400" err="1"/>
              <a:t>Čović</a:t>
            </a:r>
            <a:r>
              <a:rPr lang="es-ES" sz="5400"/>
              <a:t> </a:t>
            </a:r>
            <a:r>
              <a:rPr lang="es-ES" sz="5400" err="1"/>
              <a:t>Vidović</a:t>
            </a:r>
            <a:endParaRPr lang="es-ES" sz="5400">
              <a:hlinkClick r:id="rId2">
                <a:extLst>
                  <a:ext uri="{A12FA001-AC4F-418D-AE19-62706E023703}">
                    <ahyp:hlinkClr xmlns:ahyp="http://schemas.microsoft.com/office/drawing/2018/hyperlinkcolor" val="tx"/>
                  </a:ext>
                </a:extLst>
              </a:hlinkClick>
            </a:endParaRPr>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451205"/>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t>European</a:t>
            </a:r>
            <a:r>
              <a:rPr lang="es-ES"/>
              <a:t> </a:t>
            </a:r>
            <a:r>
              <a:rPr lang="es-ES" err="1"/>
              <a:t>Commission</a:t>
            </a:r>
            <a:r>
              <a:rPr lang="es-ES"/>
              <a:t> </a:t>
            </a:r>
            <a:r>
              <a:rPr lang="es-ES" err="1"/>
              <a:t>Representation</a:t>
            </a:r>
            <a:r>
              <a:rPr lang="es-ES"/>
              <a:t> in </a:t>
            </a:r>
            <a:r>
              <a:rPr lang="es-ES" err="1"/>
              <a:t>Croatia</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9626601"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sz="4400" b="1" err="1">
                <a:solidFill>
                  <a:schemeClr val="bg1"/>
                </a:solidFill>
                <a:latin typeface="Montserrat SemiBold" pitchFamily="2" charset="77"/>
              </a:rPr>
              <a:t>Health</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Welfare</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Innovation</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Ecosystems</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Clusters</a:t>
            </a:r>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236828552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2" name="Agorada+CmR_PPT_Video_Andrea Čović Vidović">
            <a:hlinkClick r:id="" action="ppaction://media"/>
            <a:extLst>
              <a:ext uri="{FF2B5EF4-FFF2-40B4-BE49-F238E27FC236}">
                <a16:creationId xmlns:a16="http://schemas.microsoft.com/office/drawing/2014/main" id="{56CEE0DF-BF92-85DC-D1BE-7D321EF8382E}"/>
              </a:ext>
            </a:extLst>
          </p:cNvPr>
          <p:cNvPicPr>
            <a:picLocks noChangeAspect="1"/>
          </p:cNvPicPr>
          <p:nvPr>
            <a:videoFile r:link="rId2"/>
            <p:extLst>
              <p:ext uri="{DAA4B4D4-6D71-4841-9C94-3DE7FCFB9230}">
                <p14:media xmlns:p14="http://schemas.microsoft.com/office/powerpoint/2010/main" r:embed="rId1"/>
              </p:ext>
            </p:extLst>
          </p:nvPr>
        </p:nvPicPr>
        <p:blipFill>
          <a:blip r:embed="rId7"/>
          <a:stretch>
            <a:fillRect/>
          </a:stretch>
        </p:blipFill>
        <p:spPr>
          <a:xfrm>
            <a:off x="0" y="0"/>
            <a:ext cx="12192000" cy="6858000"/>
          </a:xfrm>
          <a:prstGeom prst="rect">
            <a:avLst/>
          </a:prstGeom>
        </p:spPr>
      </p:pic>
    </p:spTree>
    <p:extLst>
      <p:ext uri="{BB962C8B-B14F-4D97-AF65-F5344CB8AC3E}">
        <p14:creationId xmlns:p14="http://schemas.microsoft.com/office/powerpoint/2010/main" val="3635787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744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Anja </a:t>
            </a:r>
            <a:r>
              <a:rPr lang="es-ES" err="1"/>
              <a:t>Barišic</a:t>
            </a:r>
            <a:r>
              <a:rPr lang="es-ES"/>
              <a:t>́</a:t>
            </a:r>
            <a:endParaRPr lang="es-ES">
              <a:hlinkClick r:id="rId2">
                <a:extLst>
                  <a:ext uri="{A12FA001-AC4F-418D-AE19-62706E023703}">
                    <ahyp:hlinkClr xmlns:ahyp="http://schemas.microsoft.com/office/drawing/2018/hyperlinkcolor" val="tx"/>
                  </a:ext>
                </a:extLst>
              </a:hlinkClick>
            </a:endParaRPr>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703406"/>
          </a:xfrm>
          <a:prstGeom prst="rect">
            <a:avLst/>
          </a:prstGeom>
        </p:spPr>
        <p:txBody>
          <a:bodyPr anchor="ctr" anchorCtr="0">
            <a:normAutofit fontScale="25000" lnSpcReduction="20000"/>
          </a:bodyPr>
          <a:lstStyle>
            <a:defPPr>
              <a:defRPr lang="es-ES"/>
            </a:defPPr>
            <a:lvl1pPr indent="0" algn="ctr">
              <a:lnSpc>
                <a:spcPct val="90000"/>
              </a:lnSpc>
              <a:spcBef>
                <a:spcPts val="1000"/>
              </a:spcBef>
              <a:buFont typeface="Arial" panose="020B0604020202020204" pitchFamily="34" charset="0"/>
              <a:buNone/>
              <a:defRPr sz="4800" b="0">
                <a:solidFill>
                  <a:srgbClr val="104B6B"/>
                </a:solidFill>
                <a:latin typeface="Montserrat" pitchFamily="2" charset="77"/>
                <a:cs typeface="Arial" panose="020B0604020202020204" pitchFamily="34" charset="0"/>
              </a:defRPr>
            </a:lvl1pPr>
            <a:lvl2pPr marL="685800" indent="-228600">
              <a:lnSpc>
                <a:spcPct val="90000"/>
              </a:lnSpc>
              <a:spcBef>
                <a:spcPts val="500"/>
              </a:spcBef>
              <a:buFont typeface="Arial" panose="020B0604020202020204" pitchFamily="34" charset="0"/>
              <a:buChar char="•"/>
              <a:defRPr sz="2400"/>
            </a:lvl2pPr>
            <a:lvl3pPr marL="1143000" indent="-228600">
              <a:lnSpc>
                <a:spcPct val="90000"/>
              </a:lnSpc>
              <a:spcBef>
                <a:spcPts val="500"/>
              </a:spcBef>
              <a:buFont typeface="Arial" panose="020B0604020202020204" pitchFamily="34" charset="0"/>
              <a:buChar char="•"/>
              <a:defRPr sz="2000"/>
            </a:lvl3pPr>
            <a:lvl4pPr marL="1600200" indent="-228600">
              <a:lnSpc>
                <a:spcPct val="90000"/>
              </a:lnSpc>
              <a:spcBef>
                <a:spcPts val="500"/>
              </a:spcBef>
              <a:buFont typeface="Arial" panose="020B0604020202020204" pitchFamily="34" charset="0"/>
              <a:buChar char="•"/>
            </a:lvl4pPr>
            <a:lvl5pPr marL="2057400" indent="-228600">
              <a:lnSpc>
                <a:spcPct val="90000"/>
              </a:lnSpc>
              <a:spcBef>
                <a:spcPts val="500"/>
              </a:spcBef>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lnSpc>
                <a:spcPct val="120000"/>
              </a:lnSpc>
            </a:pPr>
            <a:r>
              <a:rPr lang="es-ES" sz="16000"/>
              <a:t>EDIH AI4Health, </a:t>
            </a:r>
            <a:r>
              <a:rPr lang="es-ES" sz="16000" err="1"/>
              <a:t>Coordinator</a:t>
            </a:r>
            <a:r>
              <a:rPr lang="es-ES" sz="16000"/>
              <a:t> </a:t>
            </a:r>
            <a:r>
              <a:rPr lang="es-ES" sz="16000" err="1"/>
              <a:t>for</a:t>
            </a:r>
            <a:r>
              <a:rPr lang="es-ES" sz="16000"/>
              <a:t> </a:t>
            </a:r>
            <a:r>
              <a:rPr lang="es-ES" sz="16000" err="1"/>
              <a:t>Partners</a:t>
            </a:r>
            <a:r>
              <a:rPr lang="es-ES" sz="16000"/>
              <a:t>, </a:t>
            </a:r>
            <a:r>
              <a:rPr lang="es-ES" sz="16000" err="1"/>
              <a:t>Ruđer</a:t>
            </a:r>
            <a:r>
              <a:rPr lang="es-ES" sz="16000"/>
              <a:t> </a:t>
            </a:r>
            <a:r>
              <a:rPr lang="es-ES" sz="16000" err="1"/>
              <a:t>Bošković</a:t>
            </a:r>
            <a:r>
              <a:rPr lang="es-ES" sz="16000"/>
              <a:t> </a:t>
            </a:r>
            <a:r>
              <a:rPr lang="es-ES" sz="16000" err="1"/>
              <a:t>Institute</a:t>
            </a:r>
            <a:endParaRPr lang="es-ES" sz="16000"/>
          </a:p>
          <a:p>
            <a:pPr>
              <a:lnSpc>
                <a:spcPct val="120000"/>
              </a:lnSpc>
            </a:pPr>
            <a:br>
              <a:rPr lang="es-ES"/>
            </a:b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9626601"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sz="4400" b="1" err="1">
                <a:solidFill>
                  <a:schemeClr val="bg1"/>
                </a:solidFill>
                <a:latin typeface="Montserrat SemiBold" pitchFamily="2" charset="77"/>
              </a:rPr>
              <a:t>Health</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Welfare</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Innovation</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Ecosystems</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Clusters</a:t>
            </a:r>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2585892069"/>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latin typeface="Montserrat"/>
                <a:cs typeface="Arial"/>
              </a:rPr>
              <a:t>Duško</a:t>
            </a:r>
            <a:r>
              <a:rPr lang="es-ES">
                <a:latin typeface="Montserrat"/>
                <a:cs typeface="Arial"/>
              </a:rPr>
              <a:t> </a:t>
            </a:r>
            <a:r>
              <a:rPr lang="es-ES" err="1">
                <a:latin typeface="Montserrat"/>
                <a:cs typeface="Arial"/>
              </a:rPr>
              <a:t>Cerovec</a:t>
            </a:r>
            <a:endParaRPr lang="es-ES" err="1"/>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703406"/>
          </a:xfrm>
          <a:prstGeom prst="rect">
            <a:avLst/>
          </a:prstGeom>
        </p:spPr>
        <p:txBody>
          <a:bodyPr lIns="91440" tIns="45720" rIns="91440" bIns="45720" anchor="ctr" anchorCtr="0">
            <a:normAutofit fontScale="32500" lnSpcReduction="20000"/>
          </a:bodyPr>
          <a:lstStyle>
            <a:defPPr>
              <a:defRPr lang="es-ES"/>
            </a:defPPr>
            <a:lvl1pPr indent="0" algn="ctr">
              <a:lnSpc>
                <a:spcPct val="90000"/>
              </a:lnSpc>
              <a:spcBef>
                <a:spcPts val="1000"/>
              </a:spcBef>
              <a:buFont typeface="Arial" panose="020B0604020202020204" pitchFamily="34" charset="0"/>
              <a:buNone/>
              <a:defRPr sz="4800" b="0">
                <a:solidFill>
                  <a:srgbClr val="104B6B"/>
                </a:solidFill>
                <a:latin typeface="Montserrat" pitchFamily="2" charset="77"/>
                <a:cs typeface="Arial" panose="020B0604020202020204" pitchFamily="34" charset="0"/>
              </a:defRPr>
            </a:lvl1pPr>
            <a:lvl2pPr marL="685800" indent="-228600">
              <a:lnSpc>
                <a:spcPct val="90000"/>
              </a:lnSpc>
              <a:spcBef>
                <a:spcPts val="500"/>
              </a:spcBef>
              <a:buFont typeface="Arial" panose="020B0604020202020204" pitchFamily="34" charset="0"/>
              <a:buChar char="•"/>
              <a:defRPr sz="2400"/>
            </a:lvl2pPr>
            <a:lvl3pPr marL="1143000" indent="-228600">
              <a:lnSpc>
                <a:spcPct val="90000"/>
              </a:lnSpc>
              <a:spcBef>
                <a:spcPts val="500"/>
              </a:spcBef>
              <a:buFont typeface="Arial" panose="020B0604020202020204" pitchFamily="34" charset="0"/>
              <a:buChar char="•"/>
              <a:defRPr sz="2000"/>
            </a:lvl3pPr>
            <a:lvl4pPr marL="1600200" indent="-228600">
              <a:lnSpc>
                <a:spcPct val="90000"/>
              </a:lnSpc>
              <a:spcBef>
                <a:spcPts val="500"/>
              </a:spcBef>
              <a:buFont typeface="Arial" panose="020B0604020202020204" pitchFamily="34" charset="0"/>
              <a:buChar char="•"/>
            </a:lvl4pPr>
            <a:lvl5pPr marL="2057400" indent="-228600">
              <a:lnSpc>
                <a:spcPct val="90000"/>
              </a:lnSpc>
              <a:spcBef>
                <a:spcPts val="500"/>
              </a:spcBef>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lnSpc>
                <a:spcPct val="120000"/>
              </a:lnSpc>
            </a:pPr>
            <a:r>
              <a:rPr lang="es-ES" sz="9600" err="1">
                <a:latin typeface="Montserrat"/>
                <a:cs typeface="Arial"/>
              </a:rPr>
              <a:t>Chief</a:t>
            </a:r>
            <a:r>
              <a:rPr lang="es-ES" sz="9600">
                <a:latin typeface="Montserrat"/>
                <a:cs typeface="Arial"/>
              </a:rPr>
              <a:t> </a:t>
            </a:r>
            <a:r>
              <a:rPr lang="es-ES" sz="9600" err="1">
                <a:latin typeface="Montserrat"/>
                <a:cs typeface="Arial"/>
              </a:rPr>
              <a:t>of</a:t>
            </a:r>
            <a:r>
              <a:rPr lang="es-ES" sz="9600">
                <a:latin typeface="Montserrat"/>
                <a:cs typeface="Arial"/>
              </a:rPr>
              <a:t> </a:t>
            </a:r>
            <a:r>
              <a:rPr lang="es-ES" sz="9600" err="1">
                <a:latin typeface="Montserrat"/>
                <a:cs typeface="Arial"/>
              </a:rPr>
              <a:t>Cardiac</a:t>
            </a:r>
            <a:r>
              <a:rPr lang="es-ES" sz="9600">
                <a:latin typeface="Montserrat"/>
                <a:cs typeface="Arial"/>
              </a:rPr>
              <a:t> </a:t>
            </a:r>
            <a:r>
              <a:rPr lang="es-ES" sz="9600" err="1">
                <a:latin typeface="Montserrat"/>
                <a:cs typeface="Arial"/>
              </a:rPr>
              <a:t>Rehabilitation</a:t>
            </a:r>
            <a:r>
              <a:rPr lang="es-ES" sz="9600">
                <a:latin typeface="Montserrat"/>
                <a:cs typeface="Arial"/>
              </a:rPr>
              <a:t> </a:t>
            </a:r>
            <a:r>
              <a:rPr lang="es-ES" sz="9600" err="1">
                <a:latin typeface="Montserrat"/>
                <a:cs typeface="Arial"/>
              </a:rPr>
              <a:t>Dept</a:t>
            </a:r>
            <a:r>
              <a:rPr lang="es-ES" sz="9600">
                <a:latin typeface="Montserrat"/>
                <a:cs typeface="Arial"/>
              </a:rPr>
              <a:t>., Hospital </a:t>
            </a:r>
            <a:r>
              <a:rPr lang="es-ES" sz="9600" err="1">
                <a:latin typeface="Montserrat"/>
                <a:cs typeface="Arial"/>
              </a:rPr>
              <a:t>for</a:t>
            </a:r>
            <a:r>
              <a:rPr lang="es-ES" sz="9600">
                <a:latin typeface="Montserrat"/>
                <a:cs typeface="Arial"/>
              </a:rPr>
              <a:t> Medical </a:t>
            </a:r>
            <a:r>
              <a:rPr lang="es-ES" sz="9600" err="1">
                <a:latin typeface="Montserrat"/>
                <a:cs typeface="Arial"/>
              </a:rPr>
              <a:t>Rehabilitation</a:t>
            </a:r>
            <a:r>
              <a:rPr lang="es-ES" sz="9600">
                <a:latin typeface="Montserrat"/>
                <a:cs typeface="Arial"/>
              </a:rPr>
              <a:t> </a:t>
            </a:r>
            <a:r>
              <a:rPr lang="es-ES" sz="9600" err="1">
                <a:latin typeface="Montserrat"/>
                <a:cs typeface="Arial"/>
              </a:rPr>
              <a:t>Krapinske</a:t>
            </a:r>
            <a:r>
              <a:rPr lang="es-ES" sz="9600">
                <a:latin typeface="Montserrat"/>
                <a:cs typeface="Arial"/>
              </a:rPr>
              <a:t> </a:t>
            </a:r>
            <a:r>
              <a:rPr lang="es-ES" sz="9600" err="1">
                <a:latin typeface="Montserrat"/>
                <a:cs typeface="Arial"/>
              </a:rPr>
              <a:t>Toplice</a:t>
            </a:r>
            <a:endParaRPr lang="es-ES" sz="9600"/>
          </a:p>
          <a:p>
            <a:pPr>
              <a:lnSpc>
                <a:spcPct val="120000"/>
              </a:lnSpc>
            </a:pPr>
            <a:br>
              <a:rPr lang="es-ES"/>
            </a:b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9626601"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sz="4400" b="1" err="1">
                <a:solidFill>
                  <a:schemeClr val="bg1"/>
                </a:solidFill>
                <a:latin typeface="Montserrat SemiBold" pitchFamily="2" charset="77"/>
              </a:rPr>
              <a:t>Health</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Welfare</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Innovation</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Ecosystems</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Clusters</a:t>
            </a:r>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348689400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latin typeface="Montserrat"/>
                <a:cs typeface="Arial"/>
              </a:rPr>
              <a:t>Sauro</a:t>
            </a:r>
            <a:r>
              <a:rPr lang="es-ES">
                <a:latin typeface="Montserrat"/>
                <a:cs typeface="Arial"/>
              </a:rPr>
              <a:t> Vicini</a:t>
            </a:r>
            <a:endParaRPr lang="es-ES"/>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703406"/>
          </a:xfrm>
          <a:prstGeom prst="rect">
            <a:avLst/>
          </a:prstGeom>
        </p:spPr>
        <p:txBody>
          <a:bodyPr lIns="91440" tIns="45720" rIns="91440" bIns="45720" anchor="ctr" anchorCtr="0">
            <a:normAutofit fontScale="47500" lnSpcReduction="20000"/>
          </a:bodyPr>
          <a:lstStyle>
            <a:defPPr>
              <a:defRPr lang="es-ES"/>
            </a:defPPr>
            <a:lvl1pPr indent="0" algn="ctr">
              <a:lnSpc>
                <a:spcPct val="90000"/>
              </a:lnSpc>
              <a:spcBef>
                <a:spcPts val="1000"/>
              </a:spcBef>
              <a:buFont typeface="Arial" panose="020B0604020202020204" pitchFamily="34" charset="0"/>
              <a:buNone/>
              <a:defRPr sz="4800" b="0">
                <a:solidFill>
                  <a:srgbClr val="104B6B"/>
                </a:solidFill>
                <a:latin typeface="Montserrat" pitchFamily="2" charset="77"/>
                <a:cs typeface="Arial" panose="020B0604020202020204" pitchFamily="34" charset="0"/>
              </a:defRPr>
            </a:lvl1pPr>
            <a:lvl2pPr marL="685800" indent="-228600">
              <a:lnSpc>
                <a:spcPct val="90000"/>
              </a:lnSpc>
              <a:spcBef>
                <a:spcPts val="500"/>
              </a:spcBef>
              <a:buFont typeface="Arial" panose="020B0604020202020204" pitchFamily="34" charset="0"/>
              <a:buChar char="•"/>
              <a:defRPr sz="2400"/>
            </a:lvl2pPr>
            <a:lvl3pPr marL="1143000" indent="-228600">
              <a:lnSpc>
                <a:spcPct val="90000"/>
              </a:lnSpc>
              <a:spcBef>
                <a:spcPts val="500"/>
              </a:spcBef>
              <a:buFont typeface="Arial" panose="020B0604020202020204" pitchFamily="34" charset="0"/>
              <a:buChar char="•"/>
              <a:defRPr sz="2000"/>
            </a:lvl3pPr>
            <a:lvl4pPr marL="1600200" indent="-228600">
              <a:lnSpc>
                <a:spcPct val="90000"/>
              </a:lnSpc>
              <a:spcBef>
                <a:spcPts val="500"/>
              </a:spcBef>
              <a:buFont typeface="Arial" panose="020B0604020202020204" pitchFamily="34" charset="0"/>
              <a:buChar char="•"/>
            </a:lvl4pPr>
            <a:lvl5pPr marL="2057400" indent="-228600">
              <a:lnSpc>
                <a:spcPct val="90000"/>
              </a:lnSpc>
              <a:spcBef>
                <a:spcPts val="500"/>
              </a:spcBef>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lnSpc>
                <a:spcPct val="120000"/>
              </a:lnSpc>
            </a:pPr>
            <a:r>
              <a:rPr lang="es-ES" sz="9600" err="1">
                <a:latin typeface="Montserrat"/>
                <a:cs typeface="Arial"/>
              </a:rPr>
              <a:t>Cluster</a:t>
            </a:r>
            <a:r>
              <a:rPr lang="es-ES" sz="9600">
                <a:latin typeface="Montserrat"/>
                <a:cs typeface="Arial"/>
              </a:rPr>
              <a:t> Manager, </a:t>
            </a:r>
            <a:r>
              <a:rPr lang="es-ES" sz="9600" err="1">
                <a:latin typeface="Montserrat"/>
                <a:cs typeface="Arial"/>
              </a:rPr>
              <a:t>Clust</a:t>
            </a:r>
            <a:r>
              <a:rPr lang="es-ES" sz="9600">
                <a:latin typeface="Montserrat"/>
                <a:cs typeface="Arial"/>
              </a:rPr>
              <a:t>-ER </a:t>
            </a:r>
            <a:r>
              <a:rPr lang="es-ES" sz="9600" err="1">
                <a:latin typeface="Montserrat"/>
                <a:cs typeface="Arial"/>
              </a:rPr>
              <a:t>Health</a:t>
            </a:r>
            <a:r>
              <a:rPr lang="es-ES" sz="9600">
                <a:latin typeface="Montserrat"/>
                <a:cs typeface="Arial"/>
              </a:rPr>
              <a:t> &amp; </a:t>
            </a:r>
            <a:r>
              <a:rPr lang="es-ES" sz="9600" err="1">
                <a:latin typeface="Montserrat"/>
                <a:cs typeface="Arial"/>
              </a:rPr>
              <a:t>Wellbeing</a:t>
            </a:r>
            <a:endParaRPr lang="es-ES" err="1"/>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9626601"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sz="4400" b="1" err="1">
                <a:solidFill>
                  <a:schemeClr val="bg1"/>
                </a:solidFill>
                <a:latin typeface="Montserrat SemiBold" pitchFamily="2" charset="77"/>
              </a:rPr>
              <a:t>Health</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Welfare</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Innovation</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Ecosystems</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Clusters</a:t>
            </a:r>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74252398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Ioannis </a:t>
            </a:r>
            <a:r>
              <a:rPr lang="es-ES" err="1"/>
              <a:t>Kroustalis</a:t>
            </a:r>
            <a:r>
              <a:rPr lang="es-ES"/>
              <a:t>	</a:t>
            </a: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pPr algn="ctr"/>
            <a:r>
              <a:rPr lang="es-ES" err="1"/>
              <a:t>Cohesion</a:t>
            </a:r>
            <a:r>
              <a:rPr lang="es-ES"/>
              <a:t> </a:t>
            </a:r>
            <a:r>
              <a:rPr lang="es-ES" err="1"/>
              <a:t>policy</a:t>
            </a:r>
            <a:r>
              <a:rPr lang="es-ES"/>
              <a:t>: </a:t>
            </a:r>
            <a:r>
              <a:rPr lang="es-ES" err="1"/>
              <a:t>the</a:t>
            </a:r>
            <a:r>
              <a:rPr lang="es-ES"/>
              <a:t> </a:t>
            </a:r>
            <a:r>
              <a:rPr lang="es-ES" err="1"/>
              <a:t>EU’s</a:t>
            </a:r>
            <a:r>
              <a:rPr lang="es-ES"/>
              <a:t> </a:t>
            </a:r>
            <a:r>
              <a:rPr lang="es-ES" err="1"/>
              <a:t>main</a:t>
            </a:r>
            <a:r>
              <a:rPr lang="es-ES"/>
              <a:t> </a:t>
            </a:r>
            <a:r>
              <a:rPr lang="es-ES" err="1"/>
              <a:t>investment</a:t>
            </a:r>
            <a:r>
              <a:rPr lang="es-ES"/>
              <a:t> </a:t>
            </a:r>
            <a:r>
              <a:rPr lang="es-ES" err="1"/>
              <a:t>policy</a:t>
            </a:r>
            <a:endParaRPr lang="es-ES"/>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grpSp>
        <p:nvGrpSpPr>
          <p:cNvPr id="11" name="Group 10">
            <a:extLst>
              <a:ext uri="{FF2B5EF4-FFF2-40B4-BE49-F238E27FC236}">
                <a16:creationId xmlns:a16="http://schemas.microsoft.com/office/drawing/2014/main" id="{52A9306E-5CDF-457A-A488-59A6D9AE43C5}"/>
              </a:ext>
            </a:extLst>
          </p:cNvPr>
          <p:cNvGrpSpPr/>
          <p:nvPr/>
        </p:nvGrpSpPr>
        <p:grpSpPr>
          <a:xfrm>
            <a:off x="2704760" y="2643273"/>
            <a:ext cx="9361040" cy="655200"/>
            <a:chOff x="0" y="1911"/>
            <a:chExt cx="8168455" cy="655200"/>
          </a:xfrm>
          <a:scene3d>
            <a:camera prst="orthographicFront"/>
            <a:lightRig rig="flat" dir="t"/>
          </a:scene3d>
        </p:grpSpPr>
        <p:sp>
          <p:nvSpPr>
            <p:cNvPr id="12" name="Rectangle: Rounded Corners 11">
              <a:extLst>
                <a:ext uri="{FF2B5EF4-FFF2-40B4-BE49-F238E27FC236}">
                  <a16:creationId xmlns:a16="http://schemas.microsoft.com/office/drawing/2014/main" id="{997E811C-F21A-4966-8CEC-2005D9E4A72E}"/>
                </a:ext>
              </a:extLst>
            </p:cNvPr>
            <p:cNvSpPr/>
            <p:nvPr/>
          </p:nvSpPr>
          <p:spPr>
            <a:xfrm>
              <a:off x="0" y="1911"/>
              <a:ext cx="8168455" cy="655200"/>
            </a:xfrm>
            <a:prstGeom prst="roundRect">
              <a:avLst/>
            </a:prstGeom>
            <a:sp3d prstMaterial="dkEdge">
              <a:bevelT w="8200" h="38100"/>
            </a:sp3d>
          </p:spPr>
          <p:style>
            <a:lnRef idx="2">
              <a:schemeClr val="accent2"/>
            </a:lnRef>
            <a:fillRef idx="1">
              <a:schemeClr val="lt1"/>
            </a:fillRef>
            <a:effectRef idx="0">
              <a:schemeClr val="accent2"/>
            </a:effectRef>
            <a:fontRef idx="minor">
              <a:schemeClr val="dk1"/>
            </a:fontRef>
          </p:style>
        </p:sp>
        <p:sp>
          <p:nvSpPr>
            <p:cNvPr id="13" name="Rectangle: Rounded Corners 4">
              <a:extLst>
                <a:ext uri="{FF2B5EF4-FFF2-40B4-BE49-F238E27FC236}">
                  <a16:creationId xmlns:a16="http://schemas.microsoft.com/office/drawing/2014/main" id="{7437BACF-148E-4D44-B1EB-5EA986B1E62D}"/>
                </a:ext>
              </a:extLst>
            </p:cNvPr>
            <p:cNvSpPr txBox="1"/>
            <p:nvPr/>
          </p:nvSpPr>
          <p:spPr>
            <a:xfrm>
              <a:off x="31984" y="33895"/>
              <a:ext cx="8104487" cy="591232"/>
            </a:xfrm>
            <a:prstGeom prst="rect">
              <a:avLst/>
            </a:prstGeom>
            <a:sp3d/>
          </p:spPr>
          <p:style>
            <a:lnRef idx="0">
              <a:scrgbClr r="0" g="0" b="0"/>
            </a:lnRef>
            <a:fillRef idx="0">
              <a:scrgbClr r="0" g="0" b="0"/>
            </a:fillRef>
            <a:effectRef idx="0">
              <a:scrgbClr r="0" g="0" b="0"/>
            </a:effectRef>
            <a:fontRef idx="minor">
              <a:schemeClr val="dk1"/>
            </a:fontRef>
          </p:style>
          <p:txBody>
            <a:bodyPr spcFirstLastPara="0" vert="horz" wrap="square" lIns="106680" tIns="106680" rIns="106680" bIns="106680" numCol="1" spcCol="1270" anchor="ctr" anchorCtr="0">
              <a:noAutofit/>
            </a:bodyPr>
            <a:lstStyle/>
            <a:p>
              <a:pPr marL="0" lvl="0" indent="0" algn="ctr" defTabSz="1244600" rtl="0">
                <a:lnSpc>
                  <a:spcPct val="90000"/>
                </a:lnSpc>
                <a:spcBef>
                  <a:spcPct val="0"/>
                </a:spcBef>
                <a:spcAft>
                  <a:spcPct val="35000"/>
                </a:spcAft>
                <a:buNone/>
              </a:pPr>
              <a:r>
                <a:rPr lang="en-IE" sz="2800" b="1" kern="1200" noProof="0">
                  <a:solidFill>
                    <a:schemeClr val="tx2"/>
                  </a:solidFill>
                </a:rPr>
                <a:t>Investment in 5 policy objectives:</a:t>
              </a:r>
            </a:p>
          </p:txBody>
        </p:sp>
      </p:grpSp>
      <p:pic>
        <p:nvPicPr>
          <p:cNvPr id="14" name="Picture 13">
            <a:extLst>
              <a:ext uri="{FF2B5EF4-FFF2-40B4-BE49-F238E27FC236}">
                <a16:creationId xmlns:a16="http://schemas.microsoft.com/office/drawing/2014/main" id="{04E5839D-F6E2-49B6-852A-AF6125BF740D}"/>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2704760" y="3323069"/>
            <a:ext cx="9361040" cy="2163975"/>
          </a:xfrm>
          <a:prstGeom prst="rect">
            <a:avLst/>
          </a:prstGeom>
        </p:spPr>
        <p:style>
          <a:lnRef idx="2">
            <a:schemeClr val="accent2"/>
          </a:lnRef>
          <a:fillRef idx="1">
            <a:schemeClr val="lt1"/>
          </a:fillRef>
          <a:effectRef idx="0">
            <a:schemeClr val="accent2"/>
          </a:effectRef>
          <a:fontRef idx="minor">
            <a:schemeClr val="dk1"/>
          </a:fontRef>
        </p:style>
      </p:pic>
      <p:grpSp>
        <p:nvGrpSpPr>
          <p:cNvPr id="21" name="Group 20">
            <a:extLst>
              <a:ext uri="{FF2B5EF4-FFF2-40B4-BE49-F238E27FC236}">
                <a16:creationId xmlns:a16="http://schemas.microsoft.com/office/drawing/2014/main" id="{238082DF-09ED-4285-8507-1A125291F162}"/>
              </a:ext>
            </a:extLst>
          </p:cNvPr>
          <p:cNvGrpSpPr/>
          <p:nvPr/>
        </p:nvGrpSpPr>
        <p:grpSpPr>
          <a:xfrm>
            <a:off x="126200" y="2562500"/>
            <a:ext cx="2370626" cy="816746"/>
            <a:chOff x="921010" y="588073"/>
            <a:chExt cx="7368084" cy="385000"/>
          </a:xfrm>
          <a:scene3d>
            <a:camera prst="orthographicFront"/>
            <a:lightRig rig="flat" dir="t"/>
          </a:scene3d>
        </p:grpSpPr>
        <p:sp>
          <p:nvSpPr>
            <p:cNvPr id="22" name="Rectangle: Rounded Corners 21">
              <a:extLst>
                <a:ext uri="{FF2B5EF4-FFF2-40B4-BE49-F238E27FC236}">
                  <a16:creationId xmlns:a16="http://schemas.microsoft.com/office/drawing/2014/main" id="{ECEF3D80-B7CD-4756-9913-A85E967A6C65}"/>
                </a:ext>
              </a:extLst>
            </p:cNvPr>
            <p:cNvSpPr/>
            <p:nvPr/>
          </p:nvSpPr>
          <p:spPr>
            <a:xfrm>
              <a:off x="921010" y="588073"/>
              <a:ext cx="7368084" cy="385000"/>
            </a:xfrm>
            <a:prstGeom prst="roundRect">
              <a:avLst>
                <a:gd name="adj" fmla="val 10000"/>
              </a:avLst>
            </a:prstGeom>
            <a:gradFill rotWithShape="1">
              <a:gsLst>
                <a:gs pos="0">
                  <a:srgbClr val="1EC08A">
                    <a:hueOff val="0"/>
                    <a:satOff val="0"/>
                    <a:lumOff val="0"/>
                    <a:alphaOff val="0"/>
                    <a:lumMod val="110000"/>
                    <a:satMod val="105000"/>
                    <a:tint val="67000"/>
                  </a:srgbClr>
                </a:gs>
                <a:gs pos="50000">
                  <a:srgbClr val="1EC08A">
                    <a:hueOff val="0"/>
                    <a:satOff val="0"/>
                    <a:lumOff val="0"/>
                    <a:alphaOff val="0"/>
                    <a:lumMod val="105000"/>
                    <a:satMod val="103000"/>
                    <a:tint val="73000"/>
                  </a:srgbClr>
                </a:gs>
                <a:gs pos="100000">
                  <a:srgbClr val="1EC08A">
                    <a:hueOff val="0"/>
                    <a:satOff val="0"/>
                    <a:lumOff val="0"/>
                    <a:alphaOff val="0"/>
                    <a:lumMod val="105000"/>
                    <a:satMod val="109000"/>
                    <a:tint val="81000"/>
                  </a:srgbClr>
                </a:gs>
              </a:gsLst>
              <a:lin ang="5400000" scaled="0"/>
            </a:gradFill>
            <a:ln>
              <a:noFill/>
            </a:ln>
            <a:effectLst/>
            <a:sp3d prstMaterial="dkEdge">
              <a:bevelT w="8200" h="38100"/>
            </a:sp3d>
          </p:spPr>
        </p:sp>
        <p:sp>
          <p:nvSpPr>
            <p:cNvPr id="23" name="Rectangle: Rounded Corners 4">
              <a:extLst>
                <a:ext uri="{FF2B5EF4-FFF2-40B4-BE49-F238E27FC236}">
                  <a16:creationId xmlns:a16="http://schemas.microsoft.com/office/drawing/2014/main" id="{A2795765-5C16-4201-9892-423A34D6FD7F}"/>
                </a:ext>
              </a:extLst>
            </p:cNvPr>
            <p:cNvSpPr txBox="1"/>
            <p:nvPr/>
          </p:nvSpPr>
          <p:spPr>
            <a:xfrm>
              <a:off x="932286" y="599349"/>
              <a:ext cx="7345532" cy="362448"/>
            </a:xfrm>
            <a:prstGeom prst="rect">
              <a:avLst/>
            </a:prstGeom>
            <a:noFill/>
            <a:ln>
              <a:noFill/>
            </a:ln>
            <a:effectLst/>
            <a:sp3d/>
          </p:spPr>
          <p:txBody>
            <a:bodyPr spcFirstLastPara="0" vert="horz" wrap="square" lIns="53340" tIns="40005" rIns="53340" bIns="40005" numCol="1" spcCol="1270" anchor="ctr" anchorCtr="0">
              <a:noAutofit/>
            </a:bodyPr>
            <a:lstStyle/>
            <a:p>
              <a:pPr marL="0" marR="0" lvl="0" indent="0" algn="ctr" defTabSz="933450" rtl="0" eaLnBrk="1" fontAlgn="auto" latinLnBrk="0" hangingPunct="1">
                <a:lnSpc>
                  <a:spcPct val="90000"/>
                </a:lnSpc>
                <a:spcBef>
                  <a:spcPct val="0"/>
                </a:spcBef>
                <a:spcAft>
                  <a:spcPct val="35000"/>
                </a:spcAft>
                <a:buClrTx/>
                <a:buSzTx/>
                <a:buFontTx/>
                <a:buNone/>
                <a:tabLst/>
                <a:defRPr/>
              </a:pPr>
              <a:r>
                <a:rPr kumimoji="0" lang="en-150" sz="2100" b="1" i="0" u="none" strike="noStrike" kern="1200" cap="none" spc="0" normalizeH="0" baseline="0" noProof="0">
                  <a:ln>
                    <a:noFill/>
                  </a:ln>
                  <a:solidFill>
                    <a:srgbClr val="004494"/>
                  </a:solidFill>
                  <a:effectLst/>
                  <a:uLnTx/>
                  <a:uFillTx/>
                  <a:latin typeface="Arial"/>
                  <a:ea typeface="+mn-ea"/>
                  <a:cs typeface="+mn-cs"/>
                </a:rPr>
                <a:t>˝</a:t>
              </a:r>
              <a:r>
                <a:rPr kumimoji="0" lang="hu-HU" sz="2100" b="1" i="0" u="none" strike="noStrike" kern="1200" cap="none" spc="0" normalizeH="0" baseline="0" noProof="0">
                  <a:ln>
                    <a:noFill/>
                  </a:ln>
                  <a:solidFill>
                    <a:srgbClr val="004494"/>
                  </a:solidFill>
                  <a:effectLst/>
                  <a:uLnTx/>
                  <a:uFillTx/>
                  <a:latin typeface="Arial"/>
                  <a:ea typeface="+mn-ea"/>
                  <a:cs typeface="+mn-cs"/>
                </a:rPr>
                <a:t>European </a:t>
              </a:r>
              <a:r>
                <a:rPr kumimoji="0" lang="hu-HU" sz="2100" b="1" i="0" u="none" strike="noStrike" kern="1200" cap="none" spc="0" normalizeH="0" baseline="0" noProof="0" err="1">
                  <a:ln>
                    <a:noFill/>
                  </a:ln>
                  <a:solidFill>
                    <a:srgbClr val="004494"/>
                  </a:solidFill>
                  <a:effectLst/>
                  <a:uLnTx/>
                  <a:uFillTx/>
                  <a:latin typeface="Arial"/>
                  <a:ea typeface="+mn-ea"/>
                  <a:cs typeface="+mn-cs"/>
                </a:rPr>
                <a:t>Green</a:t>
              </a:r>
              <a:r>
                <a:rPr kumimoji="0" lang="hu-HU" sz="2100" b="1" i="0" u="none" strike="noStrike" kern="1200" cap="none" spc="0" normalizeH="0" baseline="0" noProof="0">
                  <a:ln>
                    <a:noFill/>
                  </a:ln>
                  <a:solidFill>
                    <a:srgbClr val="004494"/>
                  </a:solidFill>
                  <a:effectLst/>
                  <a:uLnTx/>
                  <a:uFillTx/>
                  <a:latin typeface="Arial"/>
                  <a:ea typeface="+mn-ea"/>
                  <a:cs typeface="+mn-cs"/>
                </a:rPr>
                <a:t> </a:t>
              </a:r>
              <a:r>
                <a:rPr kumimoji="0" lang="hu-HU" sz="2100" b="1" i="0" u="none" strike="noStrike" kern="1200" cap="none" spc="0" normalizeH="0" baseline="0" noProof="0" err="1">
                  <a:ln>
                    <a:noFill/>
                  </a:ln>
                  <a:solidFill>
                    <a:srgbClr val="004494"/>
                  </a:solidFill>
                  <a:effectLst/>
                  <a:uLnTx/>
                  <a:uFillTx/>
                  <a:latin typeface="Arial"/>
                  <a:ea typeface="+mn-ea"/>
                  <a:cs typeface="+mn-cs"/>
                </a:rPr>
                <a:t>Deal</a:t>
              </a:r>
              <a:r>
                <a:rPr kumimoji="0" lang="en-150" sz="2100" b="1" i="0" u="none" strike="noStrike" kern="1200" cap="none" spc="0" normalizeH="0" baseline="0" noProof="0">
                  <a:ln>
                    <a:noFill/>
                  </a:ln>
                  <a:solidFill>
                    <a:srgbClr val="004494"/>
                  </a:solidFill>
                  <a:effectLst/>
                  <a:uLnTx/>
                  <a:uFillTx/>
                  <a:latin typeface="Arial"/>
                  <a:ea typeface="+mn-ea"/>
                  <a:cs typeface="+mn-cs"/>
                </a:rPr>
                <a:t>˝ </a:t>
              </a:r>
              <a:endParaRPr kumimoji="0" lang="en-US" sz="2100" b="1" i="0" u="none" strike="noStrike" kern="1200" cap="none" spc="0" normalizeH="0" baseline="0" noProof="0">
                <a:ln>
                  <a:noFill/>
                </a:ln>
                <a:solidFill>
                  <a:srgbClr val="004494"/>
                </a:solidFill>
                <a:effectLst/>
                <a:uLnTx/>
                <a:uFillTx/>
                <a:latin typeface="Arial"/>
                <a:ea typeface="+mn-ea"/>
                <a:cs typeface="+mn-cs"/>
              </a:endParaRPr>
            </a:p>
          </p:txBody>
        </p:sp>
      </p:grpSp>
      <p:grpSp>
        <p:nvGrpSpPr>
          <p:cNvPr id="24" name="Group 23">
            <a:extLst>
              <a:ext uri="{FF2B5EF4-FFF2-40B4-BE49-F238E27FC236}">
                <a16:creationId xmlns:a16="http://schemas.microsoft.com/office/drawing/2014/main" id="{1BAF185E-B161-4027-AD47-D72E0DBDC06C}"/>
              </a:ext>
            </a:extLst>
          </p:cNvPr>
          <p:cNvGrpSpPr/>
          <p:nvPr/>
        </p:nvGrpSpPr>
        <p:grpSpPr>
          <a:xfrm>
            <a:off x="126200" y="3387309"/>
            <a:ext cx="2366998" cy="899808"/>
            <a:chOff x="921010" y="1032304"/>
            <a:chExt cx="7368084" cy="385000"/>
          </a:xfrm>
          <a:scene3d>
            <a:camera prst="orthographicFront"/>
            <a:lightRig rig="flat" dir="t"/>
          </a:scene3d>
        </p:grpSpPr>
        <p:sp>
          <p:nvSpPr>
            <p:cNvPr id="25" name="Rectangle: Rounded Corners 24">
              <a:extLst>
                <a:ext uri="{FF2B5EF4-FFF2-40B4-BE49-F238E27FC236}">
                  <a16:creationId xmlns:a16="http://schemas.microsoft.com/office/drawing/2014/main" id="{3FBA4A7E-52E5-4F5C-993D-C041ED329499}"/>
                </a:ext>
              </a:extLst>
            </p:cNvPr>
            <p:cNvSpPr/>
            <p:nvPr/>
          </p:nvSpPr>
          <p:spPr>
            <a:xfrm>
              <a:off x="921010" y="1032304"/>
              <a:ext cx="7368084" cy="385000"/>
            </a:xfrm>
            <a:prstGeom prst="roundRect">
              <a:avLst>
                <a:gd name="adj" fmla="val 10000"/>
              </a:avLst>
            </a:prstGeom>
            <a:gradFill rotWithShape="1">
              <a:gsLst>
                <a:gs pos="0">
                  <a:srgbClr val="1EC08A">
                    <a:hueOff val="-3909483"/>
                    <a:satOff val="5547"/>
                    <a:lumOff val="6079"/>
                    <a:alphaOff val="0"/>
                    <a:lumMod val="110000"/>
                    <a:satMod val="105000"/>
                    <a:tint val="67000"/>
                  </a:srgbClr>
                </a:gs>
                <a:gs pos="50000">
                  <a:srgbClr val="1EC08A">
                    <a:hueOff val="-3909483"/>
                    <a:satOff val="5547"/>
                    <a:lumOff val="6079"/>
                    <a:alphaOff val="0"/>
                    <a:lumMod val="105000"/>
                    <a:satMod val="103000"/>
                    <a:tint val="73000"/>
                  </a:srgbClr>
                </a:gs>
                <a:gs pos="100000">
                  <a:srgbClr val="1EC08A">
                    <a:hueOff val="-3909483"/>
                    <a:satOff val="5547"/>
                    <a:lumOff val="6079"/>
                    <a:alphaOff val="0"/>
                    <a:lumMod val="105000"/>
                    <a:satMod val="109000"/>
                    <a:tint val="81000"/>
                  </a:srgbClr>
                </a:gs>
              </a:gsLst>
              <a:lin ang="5400000" scaled="0"/>
            </a:gradFill>
            <a:ln>
              <a:noFill/>
            </a:ln>
            <a:effectLst/>
            <a:sp3d prstMaterial="dkEdge">
              <a:bevelT w="8200" h="38100"/>
            </a:sp3d>
          </p:spPr>
        </p:sp>
        <p:sp>
          <p:nvSpPr>
            <p:cNvPr id="26" name="Rectangle: Rounded Corners 4">
              <a:extLst>
                <a:ext uri="{FF2B5EF4-FFF2-40B4-BE49-F238E27FC236}">
                  <a16:creationId xmlns:a16="http://schemas.microsoft.com/office/drawing/2014/main" id="{C32E368D-A990-49E0-BBE3-619C06EE33D4}"/>
                </a:ext>
              </a:extLst>
            </p:cNvPr>
            <p:cNvSpPr txBox="1"/>
            <p:nvPr/>
          </p:nvSpPr>
          <p:spPr>
            <a:xfrm>
              <a:off x="932286" y="1043580"/>
              <a:ext cx="7345532" cy="362448"/>
            </a:xfrm>
            <a:prstGeom prst="rect">
              <a:avLst/>
            </a:prstGeom>
            <a:noFill/>
            <a:ln>
              <a:noFill/>
            </a:ln>
            <a:effectLst/>
            <a:sp3d/>
          </p:spPr>
          <p:txBody>
            <a:bodyPr spcFirstLastPara="0" vert="horz" wrap="square" lIns="53340" tIns="40005" rIns="53340" bIns="40005" numCol="1" spcCol="1270" anchor="ctr" anchorCtr="0">
              <a:noAutofit/>
            </a:bodyPr>
            <a:lstStyle/>
            <a:p>
              <a:pPr marL="0" marR="0" lvl="0" indent="0" algn="ctr" defTabSz="933450" rtl="0" eaLnBrk="1" fontAlgn="auto" latinLnBrk="0" hangingPunct="1">
                <a:lnSpc>
                  <a:spcPct val="90000"/>
                </a:lnSpc>
                <a:spcBef>
                  <a:spcPct val="0"/>
                </a:spcBef>
                <a:spcAft>
                  <a:spcPct val="35000"/>
                </a:spcAft>
                <a:buClrTx/>
                <a:buSzTx/>
                <a:buFontTx/>
                <a:buNone/>
                <a:tabLst/>
                <a:defRPr/>
              </a:pPr>
              <a:r>
                <a:rPr kumimoji="0" lang="en-150" sz="2100" b="1" i="0" u="none" strike="noStrike" kern="1200" cap="none" spc="0" normalizeH="0" baseline="0" noProof="0">
                  <a:ln>
                    <a:noFill/>
                  </a:ln>
                  <a:solidFill>
                    <a:srgbClr val="004494"/>
                  </a:solidFill>
                  <a:effectLst/>
                  <a:uLnTx/>
                  <a:uFillTx/>
                  <a:latin typeface="Arial"/>
                  <a:ea typeface="+mn-ea"/>
                  <a:cs typeface="+mn-cs"/>
                </a:rPr>
                <a:t>˝</a:t>
              </a:r>
              <a:r>
                <a:rPr kumimoji="0" lang="hu-HU" sz="2100" b="1" i="0" u="none" strike="noStrike" kern="1200" cap="none" spc="0" normalizeH="0" baseline="0" noProof="0">
                  <a:ln>
                    <a:noFill/>
                  </a:ln>
                  <a:solidFill>
                    <a:srgbClr val="004494"/>
                  </a:solidFill>
                  <a:effectLst/>
                  <a:uLnTx/>
                  <a:uFillTx/>
                  <a:latin typeface="Arial"/>
                  <a:ea typeface="+mn-ea"/>
                  <a:cs typeface="+mn-cs"/>
                </a:rPr>
                <a:t>Europe Fit </a:t>
              </a:r>
              <a:r>
                <a:rPr kumimoji="0" lang="hu-HU" sz="2100" b="1" i="0" u="none" strike="noStrike" kern="1200" cap="none" spc="0" normalizeH="0" baseline="0" noProof="0" err="1">
                  <a:ln>
                    <a:noFill/>
                  </a:ln>
                  <a:solidFill>
                    <a:srgbClr val="004494"/>
                  </a:solidFill>
                  <a:effectLst/>
                  <a:uLnTx/>
                  <a:uFillTx/>
                  <a:latin typeface="Arial"/>
                  <a:ea typeface="+mn-ea"/>
                  <a:cs typeface="+mn-cs"/>
                </a:rPr>
                <a:t>for</a:t>
              </a:r>
              <a:r>
                <a:rPr kumimoji="0" lang="hu-HU" sz="2100" b="1" i="0" u="none" strike="noStrike" kern="1200" cap="none" spc="0" normalizeH="0" baseline="0" noProof="0">
                  <a:ln>
                    <a:noFill/>
                  </a:ln>
                  <a:solidFill>
                    <a:srgbClr val="004494"/>
                  </a:solidFill>
                  <a:effectLst/>
                  <a:uLnTx/>
                  <a:uFillTx/>
                  <a:latin typeface="Arial"/>
                  <a:ea typeface="+mn-ea"/>
                  <a:cs typeface="+mn-cs"/>
                </a:rPr>
                <a:t> </a:t>
              </a:r>
              <a:r>
                <a:rPr kumimoji="0" lang="fr-BE" sz="2100" b="1" i="0" u="none" strike="noStrike" kern="1200" cap="none" spc="0" normalizeH="0" baseline="0" noProof="0">
                  <a:ln>
                    <a:noFill/>
                  </a:ln>
                  <a:solidFill>
                    <a:srgbClr val="004494"/>
                  </a:solidFill>
                  <a:effectLst/>
                  <a:uLnTx/>
                  <a:uFillTx/>
                  <a:latin typeface="Arial"/>
                  <a:ea typeface="+mn-ea"/>
                  <a:cs typeface="+mn-cs"/>
                </a:rPr>
                <a:t>the</a:t>
              </a:r>
              <a:r>
                <a:rPr kumimoji="0" lang="hu-HU" sz="2100" b="1" i="0" u="none" strike="noStrike" kern="1200" cap="none" spc="0" normalizeH="0" baseline="0" noProof="0">
                  <a:ln>
                    <a:noFill/>
                  </a:ln>
                  <a:solidFill>
                    <a:srgbClr val="004494"/>
                  </a:solidFill>
                  <a:effectLst/>
                  <a:uLnTx/>
                  <a:uFillTx/>
                  <a:latin typeface="Arial"/>
                  <a:ea typeface="+mn-ea"/>
                  <a:cs typeface="+mn-cs"/>
                </a:rPr>
                <a:t> Digital </a:t>
              </a:r>
              <a:r>
                <a:rPr kumimoji="0" lang="hu-HU" sz="2100" b="1" i="0" u="none" strike="noStrike" kern="1200" cap="none" spc="0" normalizeH="0" baseline="0" noProof="0" err="1">
                  <a:ln>
                    <a:noFill/>
                  </a:ln>
                  <a:solidFill>
                    <a:srgbClr val="004494"/>
                  </a:solidFill>
                  <a:effectLst/>
                  <a:uLnTx/>
                  <a:uFillTx/>
                  <a:latin typeface="Arial"/>
                  <a:ea typeface="+mn-ea"/>
                  <a:cs typeface="+mn-cs"/>
                </a:rPr>
                <a:t>Age</a:t>
              </a:r>
              <a:r>
                <a:rPr kumimoji="0" lang="en-150" sz="2100" b="1" i="0" u="none" strike="noStrike" kern="1200" cap="none" spc="0" normalizeH="0" baseline="0" noProof="0">
                  <a:ln>
                    <a:noFill/>
                  </a:ln>
                  <a:solidFill>
                    <a:srgbClr val="004494"/>
                  </a:solidFill>
                  <a:effectLst/>
                  <a:uLnTx/>
                  <a:uFillTx/>
                  <a:latin typeface="Arial"/>
                  <a:ea typeface="+mn-ea"/>
                  <a:cs typeface="+mn-cs"/>
                </a:rPr>
                <a:t>˝</a:t>
              </a:r>
              <a:endParaRPr kumimoji="0" lang="en-US" sz="2100" b="1" i="0" u="none" strike="noStrike" kern="1200" cap="none" spc="0" normalizeH="0" baseline="0" noProof="0">
                <a:ln>
                  <a:noFill/>
                </a:ln>
                <a:solidFill>
                  <a:srgbClr val="004494"/>
                </a:solidFill>
                <a:effectLst/>
                <a:uLnTx/>
                <a:uFillTx/>
                <a:latin typeface="Arial"/>
                <a:ea typeface="+mn-ea"/>
                <a:cs typeface="+mn-cs"/>
              </a:endParaRPr>
            </a:p>
          </p:txBody>
        </p:sp>
      </p:grpSp>
      <p:grpSp>
        <p:nvGrpSpPr>
          <p:cNvPr id="30" name="Group 29">
            <a:extLst>
              <a:ext uri="{FF2B5EF4-FFF2-40B4-BE49-F238E27FC236}">
                <a16:creationId xmlns:a16="http://schemas.microsoft.com/office/drawing/2014/main" id="{1F57D415-58FE-42E2-B84F-0C4220AC396A}"/>
              </a:ext>
            </a:extLst>
          </p:cNvPr>
          <p:cNvGrpSpPr/>
          <p:nvPr/>
        </p:nvGrpSpPr>
        <p:grpSpPr>
          <a:xfrm>
            <a:off x="126200" y="4271968"/>
            <a:ext cx="2366998" cy="1215075"/>
            <a:chOff x="921010" y="1476535"/>
            <a:chExt cx="7368084" cy="385000"/>
          </a:xfrm>
          <a:scene3d>
            <a:camera prst="orthographicFront"/>
            <a:lightRig rig="flat" dir="t"/>
          </a:scene3d>
        </p:grpSpPr>
        <p:sp>
          <p:nvSpPr>
            <p:cNvPr id="31" name="Rectangle: Rounded Corners 30">
              <a:extLst>
                <a:ext uri="{FF2B5EF4-FFF2-40B4-BE49-F238E27FC236}">
                  <a16:creationId xmlns:a16="http://schemas.microsoft.com/office/drawing/2014/main" id="{C981DB3A-B1F9-426F-879A-B08603A66205}"/>
                </a:ext>
              </a:extLst>
            </p:cNvPr>
            <p:cNvSpPr/>
            <p:nvPr/>
          </p:nvSpPr>
          <p:spPr>
            <a:xfrm>
              <a:off x="921010" y="1476535"/>
              <a:ext cx="7368084" cy="385000"/>
            </a:xfrm>
            <a:prstGeom prst="roundRect">
              <a:avLst>
                <a:gd name="adj" fmla="val 10000"/>
              </a:avLst>
            </a:prstGeom>
            <a:gradFill rotWithShape="1">
              <a:gsLst>
                <a:gs pos="0">
                  <a:srgbClr val="1EC08A">
                    <a:hueOff val="-7818965"/>
                    <a:satOff val="11094"/>
                    <a:lumOff val="12158"/>
                    <a:alphaOff val="0"/>
                    <a:lumMod val="110000"/>
                    <a:satMod val="105000"/>
                    <a:tint val="67000"/>
                  </a:srgbClr>
                </a:gs>
                <a:gs pos="50000">
                  <a:srgbClr val="1EC08A">
                    <a:hueOff val="-7818965"/>
                    <a:satOff val="11094"/>
                    <a:lumOff val="12158"/>
                    <a:alphaOff val="0"/>
                    <a:lumMod val="105000"/>
                    <a:satMod val="103000"/>
                    <a:tint val="73000"/>
                  </a:srgbClr>
                </a:gs>
                <a:gs pos="100000">
                  <a:srgbClr val="1EC08A">
                    <a:hueOff val="-7818965"/>
                    <a:satOff val="11094"/>
                    <a:lumOff val="12158"/>
                    <a:alphaOff val="0"/>
                    <a:lumMod val="105000"/>
                    <a:satMod val="109000"/>
                    <a:tint val="81000"/>
                  </a:srgbClr>
                </a:gs>
              </a:gsLst>
              <a:lin ang="5400000" scaled="0"/>
            </a:gradFill>
            <a:ln>
              <a:noFill/>
            </a:ln>
            <a:effectLst/>
            <a:sp3d prstMaterial="dkEdge">
              <a:bevelT w="8200" h="38100"/>
            </a:sp3d>
          </p:spPr>
        </p:sp>
        <p:sp>
          <p:nvSpPr>
            <p:cNvPr id="32" name="Rectangle: Rounded Corners 4">
              <a:extLst>
                <a:ext uri="{FF2B5EF4-FFF2-40B4-BE49-F238E27FC236}">
                  <a16:creationId xmlns:a16="http://schemas.microsoft.com/office/drawing/2014/main" id="{CADEBE6B-BFFF-43EE-8D99-26B55AFA3419}"/>
                </a:ext>
              </a:extLst>
            </p:cNvPr>
            <p:cNvSpPr txBox="1"/>
            <p:nvPr/>
          </p:nvSpPr>
          <p:spPr>
            <a:xfrm>
              <a:off x="932286" y="1487811"/>
              <a:ext cx="7345532" cy="362448"/>
            </a:xfrm>
            <a:prstGeom prst="rect">
              <a:avLst/>
            </a:prstGeom>
            <a:noFill/>
            <a:ln>
              <a:noFill/>
            </a:ln>
            <a:effectLst/>
            <a:sp3d/>
          </p:spPr>
          <p:txBody>
            <a:bodyPr spcFirstLastPara="0" vert="horz" wrap="square" lIns="53340" tIns="40005" rIns="53340" bIns="40005" numCol="1" spcCol="1270" anchor="ctr" anchorCtr="0">
              <a:noAutofit/>
            </a:bodyPr>
            <a:lstStyle/>
            <a:p>
              <a:pPr marL="0" marR="0" lvl="0" indent="0" algn="ctr" defTabSz="933450" rtl="0" eaLnBrk="1" fontAlgn="auto" latinLnBrk="0" hangingPunct="1">
                <a:lnSpc>
                  <a:spcPct val="90000"/>
                </a:lnSpc>
                <a:spcBef>
                  <a:spcPct val="0"/>
                </a:spcBef>
                <a:spcAft>
                  <a:spcPct val="35000"/>
                </a:spcAft>
                <a:buClrTx/>
                <a:buSzTx/>
                <a:buFontTx/>
                <a:buNone/>
                <a:tabLst/>
                <a:defRPr/>
              </a:pPr>
              <a:r>
                <a:rPr kumimoji="0" lang="en-150" sz="2100" b="1" i="0" u="none" strike="noStrike" kern="1200" cap="none" spc="0" normalizeH="0" baseline="0" noProof="0">
                  <a:ln>
                    <a:noFill/>
                  </a:ln>
                  <a:solidFill>
                    <a:srgbClr val="004494"/>
                  </a:solidFill>
                  <a:effectLst/>
                  <a:uLnTx/>
                  <a:uFillTx/>
                  <a:latin typeface="Arial"/>
                  <a:ea typeface="+mn-ea"/>
                  <a:cs typeface="+mn-cs"/>
                </a:rPr>
                <a:t>˝</a:t>
              </a:r>
              <a:r>
                <a:rPr kumimoji="0" lang="hu-HU" sz="2100" b="1" i="0" u="none" strike="noStrike" kern="1200" cap="none" spc="0" normalizeH="0" baseline="0" noProof="0">
                  <a:ln>
                    <a:noFill/>
                  </a:ln>
                  <a:solidFill>
                    <a:srgbClr val="004494"/>
                  </a:solidFill>
                  <a:effectLst/>
                  <a:uLnTx/>
                  <a:uFillTx/>
                  <a:latin typeface="Arial"/>
                  <a:ea typeface="+mn-ea"/>
                  <a:cs typeface="+mn-cs"/>
                </a:rPr>
                <a:t>An </a:t>
              </a:r>
              <a:r>
                <a:rPr kumimoji="0" lang="hu-HU" sz="2100" b="1" i="0" u="none" strike="noStrike" kern="1200" cap="none" spc="0" normalizeH="0" baseline="0" noProof="0" err="1">
                  <a:ln>
                    <a:noFill/>
                  </a:ln>
                  <a:solidFill>
                    <a:srgbClr val="004494"/>
                  </a:solidFill>
                  <a:effectLst/>
                  <a:uLnTx/>
                  <a:uFillTx/>
                  <a:latin typeface="Arial"/>
                  <a:ea typeface="+mn-ea"/>
                  <a:cs typeface="+mn-cs"/>
                </a:rPr>
                <a:t>economy</a:t>
              </a:r>
              <a:r>
                <a:rPr kumimoji="0" lang="hu-HU" sz="2100" b="1" i="0" u="none" strike="noStrike" kern="1200" cap="none" spc="0" normalizeH="0" baseline="0" noProof="0">
                  <a:ln>
                    <a:noFill/>
                  </a:ln>
                  <a:solidFill>
                    <a:srgbClr val="004494"/>
                  </a:solidFill>
                  <a:effectLst/>
                  <a:uLnTx/>
                  <a:uFillTx/>
                  <a:latin typeface="Arial"/>
                  <a:ea typeface="+mn-ea"/>
                  <a:cs typeface="+mn-cs"/>
                </a:rPr>
                <a:t> </a:t>
              </a:r>
              <a:r>
                <a:rPr kumimoji="0" lang="hu-HU" sz="2100" b="1" i="0" u="none" strike="noStrike" kern="1200" cap="none" spc="0" normalizeH="0" baseline="0" noProof="0" err="1">
                  <a:ln>
                    <a:noFill/>
                  </a:ln>
                  <a:solidFill>
                    <a:srgbClr val="004494"/>
                  </a:solidFill>
                  <a:effectLst/>
                  <a:uLnTx/>
                  <a:uFillTx/>
                  <a:latin typeface="Arial"/>
                  <a:ea typeface="+mn-ea"/>
                  <a:cs typeface="+mn-cs"/>
                </a:rPr>
                <a:t>that</a:t>
              </a:r>
              <a:r>
                <a:rPr kumimoji="0" lang="hu-HU" sz="2100" b="1" i="0" u="none" strike="noStrike" kern="1200" cap="none" spc="0" normalizeH="0" baseline="0" noProof="0">
                  <a:ln>
                    <a:noFill/>
                  </a:ln>
                  <a:solidFill>
                    <a:srgbClr val="004494"/>
                  </a:solidFill>
                  <a:effectLst/>
                  <a:uLnTx/>
                  <a:uFillTx/>
                  <a:latin typeface="Arial"/>
                  <a:ea typeface="+mn-ea"/>
                  <a:cs typeface="+mn-cs"/>
                </a:rPr>
                <a:t> </a:t>
              </a:r>
              <a:r>
                <a:rPr kumimoji="0" lang="hu-HU" sz="2100" b="1" i="0" u="none" strike="noStrike" kern="1200" cap="none" spc="0" normalizeH="0" baseline="0" noProof="0" err="1">
                  <a:ln>
                    <a:noFill/>
                  </a:ln>
                  <a:solidFill>
                    <a:srgbClr val="004494"/>
                  </a:solidFill>
                  <a:effectLst/>
                  <a:uLnTx/>
                  <a:uFillTx/>
                  <a:latin typeface="Arial"/>
                  <a:ea typeface="+mn-ea"/>
                  <a:cs typeface="+mn-cs"/>
                </a:rPr>
                <a:t>works</a:t>
              </a:r>
              <a:r>
                <a:rPr kumimoji="0" lang="hu-HU" sz="2100" b="1" i="0" u="none" strike="noStrike" kern="1200" cap="none" spc="0" normalizeH="0" baseline="0" noProof="0">
                  <a:ln>
                    <a:noFill/>
                  </a:ln>
                  <a:solidFill>
                    <a:srgbClr val="004494"/>
                  </a:solidFill>
                  <a:effectLst/>
                  <a:uLnTx/>
                  <a:uFillTx/>
                  <a:latin typeface="Arial"/>
                  <a:ea typeface="+mn-ea"/>
                  <a:cs typeface="+mn-cs"/>
                </a:rPr>
                <a:t> </a:t>
              </a:r>
              <a:r>
                <a:rPr kumimoji="0" lang="hu-HU" sz="2100" b="1" i="0" u="none" strike="noStrike" kern="1200" cap="none" spc="0" normalizeH="0" baseline="0" noProof="0" err="1">
                  <a:ln>
                    <a:noFill/>
                  </a:ln>
                  <a:solidFill>
                    <a:srgbClr val="004494"/>
                  </a:solidFill>
                  <a:effectLst/>
                  <a:uLnTx/>
                  <a:uFillTx/>
                  <a:latin typeface="Arial"/>
                  <a:ea typeface="+mn-ea"/>
                  <a:cs typeface="+mn-cs"/>
                </a:rPr>
                <a:t>for</a:t>
              </a:r>
              <a:r>
                <a:rPr kumimoji="0" lang="hu-HU" sz="2100" b="1" i="0" u="none" strike="noStrike" kern="1200" cap="none" spc="0" normalizeH="0" baseline="0" noProof="0">
                  <a:ln>
                    <a:noFill/>
                  </a:ln>
                  <a:solidFill>
                    <a:srgbClr val="004494"/>
                  </a:solidFill>
                  <a:effectLst/>
                  <a:uLnTx/>
                  <a:uFillTx/>
                  <a:latin typeface="Arial"/>
                  <a:ea typeface="+mn-ea"/>
                  <a:cs typeface="+mn-cs"/>
                </a:rPr>
                <a:t> </a:t>
              </a:r>
              <a:r>
                <a:rPr kumimoji="0" lang="hu-HU" sz="2100" b="1" i="0" u="none" strike="noStrike" kern="1200" cap="none" spc="0" normalizeH="0" baseline="0" noProof="0" err="1">
                  <a:ln>
                    <a:noFill/>
                  </a:ln>
                  <a:solidFill>
                    <a:srgbClr val="004494"/>
                  </a:solidFill>
                  <a:effectLst/>
                  <a:uLnTx/>
                  <a:uFillTx/>
                  <a:latin typeface="Arial"/>
                  <a:ea typeface="+mn-ea"/>
                  <a:cs typeface="+mn-cs"/>
                </a:rPr>
                <a:t>the</a:t>
              </a:r>
              <a:r>
                <a:rPr kumimoji="0" lang="hu-HU" sz="2100" b="1" i="0" u="none" strike="noStrike" kern="1200" cap="none" spc="0" normalizeH="0" baseline="0" noProof="0">
                  <a:ln>
                    <a:noFill/>
                  </a:ln>
                  <a:solidFill>
                    <a:srgbClr val="004494"/>
                  </a:solidFill>
                  <a:effectLst/>
                  <a:uLnTx/>
                  <a:uFillTx/>
                  <a:latin typeface="Arial"/>
                  <a:ea typeface="+mn-ea"/>
                  <a:cs typeface="+mn-cs"/>
                </a:rPr>
                <a:t> </a:t>
              </a:r>
              <a:r>
                <a:rPr kumimoji="0" lang="hu-HU" sz="2100" b="1" i="0" u="none" strike="noStrike" kern="1200" cap="none" spc="0" normalizeH="0" baseline="0" noProof="0" err="1">
                  <a:ln>
                    <a:noFill/>
                  </a:ln>
                  <a:solidFill>
                    <a:srgbClr val="004494"/>
                  </a:solidFill>
                  <a:effectLst/>
                  <a:uLnTx/>
                  <a:uFillTx/>
                  <a:latin typeface="Arial"/>
                  <a:ea typeface="+mn-ea"/>
                  <a:cs typeface="+mn-cs"/>
                </a:rPr>
                <a:t>people</a:t>
              </a:r>
              <a:r>
                <a:rPr kumimoji="0" lang="en-150" sz="2100" b="1" i="0" u="none" strike="noStrike" kern="1200" cap="none" spc="0" normalizeH="0" baseline="0" noProof="0">
                  <a:ln>
                    <a:noFill/>
                  </a:ln>
                  <a:solidFill>
                    <a:srgbClr val="004494"/>
                  </a:solidFill>
                  <a:effectLst/>
                  <a:uLnTx/>
                  <a:uFillTx/>
                  <a:latin typeface="Arial"/>
                  <a:ea typeface="+mn-ea"/>
                  <a:cs typeface="+mn-cs"/>
                </a:rPr>
                <a:t>˝</a:t>
              </a:r>
              <a:endParaRPr kumimoji="0" lang="en-US" sz="2100" b="1" i="0" u="none" strike="noStrike" kern="1200" cap="none" spc="0" normalizeH="0" baseline="0" noProof="0">
                <a:ln>
                  <a:noFill/>
                </a:ln>
                <a:solidFill>
                  <a:srgbClr val="004494"/>
                </a:solidFill>
                <a:effectLst/>
                <a:uLnTx/>
                <a:uFillTx/>
                <a:latin typeface="Arial"/>
                <a:ea typeface="+mn-ea"/>
                <a:cs typeface="+mn-cs"/>
              </a:endParaRPr>
            </a:p>
          </p:txBody>
        </p:sp>
      </p:grpSp>
    </p:spTree>
    <p:extLst>
      <p:ext uri="{BB962C8B-B14F-4D97-AF65-F5344CB8AC3E}">
        <p14:creationId xmlns:p14="http://schemas.microsoft.com/office/powerpoint/2010/main" val="365092311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email">
            <a:extLst>
              <a:ext uri="{28A0092B-C50C-407E-A947-70E740481C1C}">
                <a14:useLocalDpi xmlns:a14="http://schemas.microsoft.com/office/drawing/2010/main"/>
              </a:ext>
            </a:extLst>
          </a:blip>
          <a:stretch>
            <a:fillRect/>
          </a:stretch>
        </p:blipFill>
        <p:spPr>
          <a:xfrm>
            <a:off x="6976285" y="6245285"/>
            <a:ext cx="4361697" cy="421240"/>
          </a:xfrm>
          <a:prstGeom prst="rect">
            <a:avLst/>
          </a:prstGeom>
        </p:spPr>
      </p:pic>
      <p:pic>
        <p:nvPicPr>
          <p:cNvPr id="3" name="object 3"/>
          <p:cNvPicPr/>
          <p:nvPr/>
        </p:nvPicPr>
        <p:blipFill>
          <a:blip r:embed="rId3" cstate="email">
            <a:extLst>
              <a:ext uri="{28A0092B-C50C-407E-A947-70E740481C1C}">
                <a14:useLocalDpi xmlns:a14="http://schemas.microsoft.com/office/drawing/2010/main"/>
              </a:ext>
            </a:extLst>
          </a:blip>
          <a:stretch>
            <a:fillRect/>
          </a:stretch>
        </p:blipFill>
        <p:spPr>
          <a:xfrm>
            <a:off x="10073480" y="211937"/>
            <a:ext cx="1491901" cy="1151785"/>
          </a:xfrm>
          <a:prstGeom prst="rect">
            <a:avLst/>
          </a:prstGeom>
        </p:spPr>
      </p:pic>
      <p:grpSp>
        <p:nvGrpSpPr>
          <p:cNvPr id="4" name="object 4"/>
          <p:cNvGrpSpPr/>
          <p:nvPr/>
        </p:nvGrpSpPr>
        <p:grpSpPr>
          <a:xfrm>
            <a:off x="0" y="1464500"/>
            <a:ext cx="12192000" cy="4916170"/>
            <a:chOff x="0" y="2196749"/>
            <a:chExt cx="18288000" cy="7374255"/>
          </a:xfrm>
        </p:grpSpPr>
        <p:sp>
          <p:nvSpPr>
            <p:cNvPr id="5" name="object 5"/>
            <p:cNvSpPr/>
            <p:nvPr/>
          </p:nvSpPr>
          <p:spPr>
            <a:xfrm>
              <a:off x="0" y="2766017"/>
              <a:ext cx="18288000" cy="5874385"/>
            </a:xfrm>
            <a:custGeom>
              <a:avLst/>
              <a:gdLst/>
              <a:ahLst/>
              <a:cxnLst/>
              <a:rect l="l" t="t" r="r" b="b"/>
              <a:pathLst>
                <a:path w="18288000" h="5874384">
                  <a:moveTo>
                    <a:pt x="18288000" y="5873917"/>
                  </a:moveTo>
                  <a:lnTo>
                    <a:pt x="0" y="4527074"/>
                  </a:lnTo>
                  <a:lnTo>
                    <a:pt x="0" y="0"/>
                  </a:lnTo>
                  <a:lnTo>
                    <a:pt x="18288000" y="1346843"/>
                  </a:lnTo>
                  <a:lnTo>
                    <a:pt x="18288000" y="5873917"/>
                  </a:lnTo>
                  <a:close/>
                </a:path>
              </a:pathLst>
            </a:custGeom>
            <a:solidFill>
              <a:srgbClr val="58606B"/>
            </a:solidFill>
          </p:spPr>
          <p:txBody>
            <a:bodyPr wrap="square" lIns="0" tIns="0" rIns="0" bIns="0" rtlCol="0"/>
            <a:lstStyle/>
            <a:p>
              <a:endParaRPr sz="800"/>
            </a:p>
          </p:txBody>
        </p:sp>
        <p:sp>
          <p:nvSpPr>
            <p:cNvPr id="6" name="object 6"/>
            <p:cNvSpPr/>
            <p:nvPr/>
          </p:nvSpPr>
          <p:spPr>
            <a:xfrm>
              <a:off x="0" y="2196749"/>
              <a:ext cx="18288000" cy="7374255"/>
            </a:xfrm>
            <a:custGeom>
              <a:avLst/>
              <a:gdLst/>
              <a:ahLst/>
              <a:cxnLst/>
              <a:rect l="l" t="t" r="r" b="b"/>
              <a:pathLst>
                <a:path w="18288000" h="7374255">
                  <a:moveTo>
                    <a:pt x="18287998" y="5644779"/>
                  </a:moveTo>
                  <a:lnTo>
                    <a:pt x="0" y="7374180"/>
                  </a:lnTo>
                  <a:lnTo>
                    <a:pt x="0" y="1729401"/>
                  </a:lnTo>
                  <a:lnTo>
                    <a:pt x="17247723" y="98373"/>
                  </a:lnTo>
                  <a:lnTo>
                    <a:pt x="18287998" y="0"/>
                  </a:lnTo>
                  <a:lnTo>
                    <a:pt x="18287998" y="5644779"/>
                  </a:lnTo>
                  <a:close/>
                </a:path>
              </a:pathLst>
            </a:custGeom>
            <a:solidFill>
              <a:srgbClr val="DF1785"/>
            </a:solidFill>
          </p:spPr>
          <p:txBody>
            <a:bodyPr wrap="square" lIns="0" tIns="0" rIns="0" bIns="0" rtlCol="0"/>
            <a:lstStyle/>
            <a:p>
              <a:endParaRPr sz="800"/>
            </a:p>
          </p:txBody>
        </p:sp>
      </p:grpSp>
      <p:sp>
        <p:nvSpPr>
          <p:cNvPr id="7" name="object 7"/>
          <p:cNvSpPr txBox="1">
            <a:spLocks noGrp="1"/>
          </p:cNvSpPr>
          <p:nvPr>
            <p:ph type="title"/>
          </p:nvPr>
        </p:nvSpPr>
        <p:spPr>
          <a:xfrm>
            <a:off x="2643723" y="3022226"/>
            <a:ext cx="6807623" cy="2439985"/>
          </a:xfrm>
          <a:prstGeom prst="rect">
            <a:avLst/>
          </a:prstGeom>
        </p:spPr>
        <p:txBody>
          <a:bodyPr vert="horz" wrap="square" lIns="0" tIns="28787" rIns="0" bIns="0" rtlCol="0">
            <a:spAutoFit/>
          </a:bodyPr>
          <a:lstStyle/>
          <a:p>
            <a:pPr marL="933073" marR="1467347" indent="349267">
              <a:lnSpc>
                <a:spcPts val="3800"/>
              </a:lnSpc>
              <a:spcBef>
                <a:spcPts val="227"/>
              </a:spcBef>
            </a:pPr>
            <a:r>
              <a:rPr sz="3200" spc="240">
                <a:solidFill>
                  <a:srgbClr val="FFFFFF"/>
                </a:solidFill>
              </a:rPr>
              <a:t>EXCELLENCES </a:t>
            </a:r>
            <a:r>
              <a:rPr sz="3200" spc="187">
                <a:solidFill>
                  <a:srgbClr val="FFFFFF"/>
                </a:solidFill>
              </a:rPr>
              <a:t>OF </a:t>
            </a:r>
            <a:r>
              <a:rPr sz="3200" spc="190">
                <a:solidFill>
                  <a:srgbClr val="FFFFFF"/>
                </a:solidFill>
              </a:rPr>
              <a:t> </a:t>
            </a:r>
            <a:r>
              <a:rPr sz="3200" spc="120">
                <a:solidFill>
                  <a:srgbClr val="FFFFFF"/>
                </a:solidFill>
              </a:rPr>
              <a:t>EMILIA-ROMAGNA</a:t>
            </a:r>
            <a:r>
              <a:rPr sz="3200" spc="-110">
                <a:solidFill>
                  <a:srgbClr val="FFFFFF"/>
                </a:solidFill>
              </a:rPr>
              <a:t> </a:t>
            </a:r>
            <a:r>
              <a:rPr sz="3200" spc="237">
                <a:solidFill>
                  <a:srgbClr val="FFFFFF"/>
                </a:solidFill>
              </a:rPr>
              <a:t>IN</a:t>
            </a:r>
            <a:endParaRPr sz="3200"/>
          </a:p>
          <a:p>
            <a:pPr marL="8467">
              <a:lnSpc>
                <a:spcPts val="5550"/>
              </a:lnSpc>
            </a:pPr>
            <a:r>
              <a:rPr sz="4800" spc="617">
                <a:solidFill>
                  <a:srgbClr val="FFFFFF"/>
                </a:solidFill>
              </a:rPr>
              <a:t>H</a:t>
            </a:r>
            <a:r>
              <a:rPr sz="4800" spc="640">
                <a:solidFill>
                  <a:srgbClr val="FFFFFF"/>
                </a:solidFill>
              </a:rPr>
              <a:t>E</a:t>
            </a:r>
            <a:r>
              <a:rPr sz="4800" spc="-40">
                <a:solidFill>
                  <a:srgbClr val="FFFFFF"/>
                </a:solidFill>
              </a:rPr>
              <a:t>A</a:t>
            </a:r>
            <a:r>
              <a:rPr sz="4800" spc="633">
                <a:solidFill>
                  <a:srgbClr val="FFFFFF"/>
                </a:solidFill>
              </a:rPr>
              <a:t>L</a:t>
            </a:r>
            <a:r>
              <a:rPr sz="4800" spc="773">
                <a:solidFill>
                  <a:srgbClr val="FFFFFF"/>
                </a:solidFill>
              </a:rPr>
              <a:t>T</a:t>
            </a:r>
            <a:r>
              <a:rPr sz="4800" spc="617">
                <a:solidFill>
                  <a:srgbClr val="FFFFFF"/>
                </a:solidFill>
              </a:rPr>
              <a:t>H</a:t>
            </a:r>
            <a:r>
              <a:rPr sz="4800" spc="-40">
                <a:solidFill>
                  <a:srgbClr val="FFFFFF"/>
                </a:solidFill>
              </a:rPr>
              <a:t> </a:t>
            </a:r>
            <a:r>
              <a:rPr sz="4800" spc="-339">
                <a:solidFill>
                  <a:srgbClr val="FFFFFF"/>
                </a:solidFill>
              </a:rPr>
              <a:t>&amp;</a:t>
            </a:r>
            <a:r>
              <a:rPr sz="4800" spc="-40">
                <a:solidFill>
                  <a:srgbClr val="FFFFFF"/>
                </a:solidFill>
              </a:rPr>
              <a:t> </a:t>
            </a:r>
            <a:r>
              <a:rPr sz="4800" spc="797">
                <a:solidFill>
                  <a:srgbClr val="FFFFFF"/>
                </a:solidFill>
              </a:rPr>
              <a:t>W</a:t>
            </a:r>
            <a:r>
              <a:rPr sz="4800" spc="640">
                <a:solidFill>
                  <a:srgbClr val="FFFFFF"/>
                </a:solidFill>
              </a:rPr>
              <a:t>E</a:t>
            </a:r>
            <a:r>
              <a:rPr sz="4800" spc="633">
                <a:solidFill>
                  <a:srgbClr val="FFFFFF"/>
                </a:solidFill>
              </a:rPr>
              <a:t>LL</a:t>
            </a:r>
            <a:r>
              <a:rPr sz="4800" spc="347">
                <a:solidFill>
                  <a:srgbClr val="FFFFFF"/>
                </a:solidFill>
              </a:rPr>
              <a:t>N</a:t>
            </a:r>
            <a:r>
              <a:rPr sz="4800" spc="640">
                <a:solidFill>
                  <a:srgbClr val="FFFFFF"/>
                </a:solidFill>
              </a:rPr>
              <a:t>E</a:t>
            </a:r>
            <a:r>
              <a:rPr sz="4800" spc="590">
                <a:solidFill>
                  <a:srgbClr val="FFFFFF"/>
                </a:solidFill>
              </a:rPr>
              <a:t>SS</a:t>
            </a:r>
            <a:endParaRPr sz="4800"/>
          </a:p>
        </p:txBody>
      </p:sp>
    </p:spTree>
    <p:extLst>
      <p:ext uri="{BB962C8B-B14F-4D97-AF65-F5344CB8AC3E}">
        <p14:creationId xmlns:p14="http://schemas.microsoft.com/office/powerpoint/2010/main" val="52896828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766099" y="16"/>
            <a:ext cx="6426200" cy="6858000"/>
            <a:chOff x="8649148" y="24"/>
            <a:chExt cx="9639300" cy="10287000"/>
          </a:xfrm>
        </p:grpSpPr>
        <p:sp>
          <p:nvSpPr>
            <p:cNvPr id="3" name="object 3"/>
            <p:cNvSpPr/>
            <p:nvPr/>
          </p:nvSpPr>
          <p:spPr>
            <a:xfrm>
              <a:off x="8649148" y="24"/>
              <a:ext cx="9639300" cy="10287000"/>
            </a:xfrm>
            <a:custGeom>
              <a:avLst/>
              <a:gdLst/>
              <a:ahLst/>
              <a:cxnLst/>
              <a:rect l="l" t="t" r="r" b="b"/>
              <a:pathLst>
                <a:path w="9639300" h="10287000">
                  <a:moveTo>
                    <a:pt x="0" y="0"/>
                  </a:moveTo>
                  <a:lnTo>
                    <a:pt x="9638852" y="0"/>
                  </a:lnTo>
                  <a:lnTo>
                    <a:pt x="9638852" y="10286951"/>
                  </a:lnTo>
                  <a:lnTo>
                    <a:pt x="0" y="10286951"/>
                  </a:lnTo>
                  <a:lnTo>
                    <a:pt x="0" y="0"/>
                  </a:lnTo>
                  <a:close/>
                </a:path>
              </a:pathLst>
            </a:custGeom>
            <a:solidFill>
              <a:srgbClr val="DF1785"/>
            </a:solidFill>
          </p:spPr>
          <p:txBody>
            <a:bodyPr wrap="square" lIns="0" tIns="0" rIns="0" bIns="0" rtlCol="0"/>
            <a:lstStyle/>
            <a:p>
              <a:endParaRPr sz="800"/>
            </a:p>
          </p:txBody>
        </p:sp>
        <p:pic>
          <p:nvPicPr>
            <p:cNvPr id="4" name="object 4"/>
            <p:cNvPicPr/>
            <p:nvPr/>
          </p:nvPicPr>
          <p:blipFill>
            <a:blip r:embed="rId2" cstate="email">
              <a:extLst>
                <a:ext uri="{28A0092B-C50C-407E-A947-70E740481C1C}">
                  <a14:useLocalDpi xmlns:a14="http://schemas.microsoft.com/office/drawing/2010/main"/>
                </a:ext>
              </a:extLst>
            </a:blip>
            <a:stretch>
              <a:fillRect/>
            </a:stretch>
          </p:blipFill>
          <p:spPr>
            <a:xfrm>
              <a:off x="8912154" y="2941578"/>
              <a:ext cx="9375845" cy="5695949"/>
            </a:xfrm>
            <a:prstGeom prst="rect">
              <a:avLst/>
            </a:prstGeom>
          </p:spPr>
        </p:pic>
      </p:grpSp>
      <p:sp>
        <p:nvSpPr>
          <p:cNvPr id="5" name="object 5"/>
          <p:cNvSpPr/>
          <p:nvPr/>
        </p:nvSpPr>
        <p:spPr>
          <a:xfrm>
            <a:off x="3040061" y="2714151"/>
            <a:ext cx="2051473" cy="2044700"/>
          </a:xfrm>
          <a:custGeom>
            <a:avLst/>
            <a:gdLst/>
            <a:ahLst/>
            <a:cxnLst/>
            <a:rect l="l" t="t" r="r" b="b"/>
            <a:pathLst>
              <a:path w="3077209" h="3067050">
                <a:moveTo>
                  <a:pt x="1538244" y="3066989"/>
                </a:moveTo>
                <a:lnTo>
                  <a:pt x="1490327" y="3066259"/>
                </a:lnTo>
                <a:lnTo>
                  <a:pt x="1442775" y="3064084"/>
                </a:lnTo>
                <a:lnTo>
                  <a:pt x="1395609" y="3060485"/>
                </a:lnTo>
                <a:lnTo>
                  <a:pt x="1348851" y="3055484"/>
                </a:lnTo>
                <a:lnTo>
                  <a:pt x="1302522" y="3049101"/>
                </a:lnTo>
                <a:lnTo>
                  <a:pt x="1256644" y="3041357"/>
                </a:lnTo>
                <a:lnTo>
                  <a:pt x="1211237" y="3032275"/>
                </a:lnTo>
                <a:lnTo>
                  <a:pt x="1166322" y="3021874"/>
                </a:lnTo>
                <a:lnTo>
                  <a:pt x="1121922" y="3010177"/>
                </a:lnTo>
                <a:lnTo>
                  <a:pt x="1078057" y="2997204"/>
                </a:lnTo>
                <a:lnTo>
                  <a:pt x="1034749" y="2982976"/>
                </a:lnTo>
                <a:lnTo>
                  <a:pt x="992019" y="2967516"/>
                </a:lnTo>
                <a:lnTo>
                  <a:pt x="949888" y="2950844"/>
                </a:lnTo>
                <a:lnTo>
                  <a:pt x="908377" y="2932980"/>
                </a:lnTo>
                <a:lnTo>
                  <a:pt x="867508" y="2913948"/>
                </a:lnTo>
                <a:lnTo>
                  <a:pt x="827301" y="2893767"/>
                </a:lnTo>
                <a:lnTo>
                  <a:pt x="787779" y="2872458"/>
                </a:lnTo>
                <a:lnTo>
                  <a:pt x="748962" y="2850044"/>
                </a:lnTo>
                <a:lnTo>
                  <a:pt x="710872" y="2826545"/>
                </a:lnTo>
                <a:lnTo>
                  <a:pt x="673530" y="2801983"/>
                </a:lnTo>
                <a:lnTo>
                  <a:pt x="636957" y="2776378"/>
                </a:lnTo>
                <a:lnTo>
                  <a:pt x="601175" y="2749752"/>
                </a:lnTo>
                <a:lnTo>
                  <a:pt x="566204" y="2722127"/>
                </a:lnTo>
                <a:lnTo>
                  <a:pt x="532067" y="2693522"/>
                </a:lnTo>
                <a:lnTo>
                  <a:pt x="498783" y="2663960"/>
                </a:lnTo>
                <a:lnTo>
                  <a:pt x="466375" y="2633461"/>
                </a:lnTo>
                <a:lnTo>
                  <a:pt x="434864" y="2602048"/>
                </a:lnTo>
                <a:lnTo>
                  <a:pt x="404271" y="2569740"/>
                </a:lnTo>
                <a:lnTo>
                  <a:pt x="374617" y="2536560"/>
                </a:lnTo>
                <a:lnTo>
                  <a:pt x="345924" y="2502528"/>
                </a:lnTo>
                <a:lnTo>
                  <a:pt x="318213" y="2467666"/>
                </a:lnTo>
                <a:lnTo>
                  <a:pt x="291504" y="2431995"/>
                </a:lnTo>
                <a:lnTo>
                  <a:pt x="265821" y="2395536"/>
                </a:lnTo>
                <a:lnTo>
                  <a:pt x="241182" y="2358310"/>
                </a:lnTo>
                <a:lnTo>
                  <a:pt x="217611" y="2320339"/>
                </a:lnTo>
                <a:lnTo>
                  <a:pt x="195128" y="2281643"/>
                </a:lnTo>
                <a:lnTo>
                  <a:pt x="173754" y="2242245"/>
                </a:lnTo>
                <a:lnTo>
                  <a:pt x="153510" y="2202164"/>
                </a:lnTo>
                <a:lnTo>
                  <a:pt x="134419" y="2161423"/>
                </a:lnTo>
                <a:lnTo>
                  <a:pt x="116501" y="2120042"/>
                </a:lnTo>
                <a:lnTo>
                  <a:pt x="99777" y="2078042"/>
                </a:lnTo>
                <a:lnTo>
                  <a:pt x="84269" y="2035446"/>
                </a:lnTo>
                <a:lnTo>
                  <a:pt x="69998" y="1992274"/>
                </a:lnTo>
                <a:lnTo>
                  <a:pt x="56986" y="1948547"/>
                </a:lnTo>
                <a:lnTo>
                  <a:pt x="45252" y="1904287"/>
                </a:lnTo>
                <a:lnTo>
                  <a:pt x="34820" y="1859514"/>
                </a:lnTo>
                <a:lnTo>
                  <a:pt x="25709" y="1814250"/>
                </a:lnTo>
                <a:lnTo>
                  <a:pt x="17942" y="1768517"/>
                </a:lnTo>
                <a:lnTo>
                  <a:pt x="11540" y="1722334"/>
                </a:lnTo>
                <a:lnTo>
                  <a:pt x="6523" y="1675724"/>
                </a:lnTo>
                <a:lnTo>
                  <a:pt x="2913" y="1628708"/>
                </a:lnTo>
                <a:lnTo>
                  <a:pt x="731" y="1581307"/>
                </a:lnTo>
                <a:lnTo>
                  <a:pt x="0" y="1533542"/>
                </a:lnTo>
                <a:lnTo>
                  <a:pt x="731" y="1485777"/>
                </a:lnTo>
                <a:lnTo>
                  <a:pt x="2913" y="1438375"/>
                </a:lnTo>
                <a:lnTo>
                  <a:pt x="6524" y="1391358"/>
                </a:lnTo>
                <a:lnTo>
                  <a:pt x="11541" y="1344748"/>
                </a:lnTo>
                <a:lnTo>
                  <a:pt x="17944" y="1298565"/>
                </a:lnTo>
                <a:lnTo>
                  <a:pt x="25713" y="1252830"/>
                </a:lnTo>
                <a:lnTo>
                  <a:pt x="34824" y="1207565"/>
                </a:lnTo>
                <a:lnTo>
                  <a:pt x="45258" y="1162791"/>
                </a:lnTo>
                <a:lnTo>
                  <a:pt x="56992" y="1118529"/>
                </a:lnTo>
                <a:lnTo>
                  <a:pt x="70007" y="1074801"/>
                </a:lnTo>
                <a:lnTo>
                  <a:pt x="84279" y="1031627"/>
                </a:lnTo>
                <a:lnTo>
                  <a:pt x="99789" y="989029"/>
                </a:lnTo>
                <a:lnTo>
                  <a:pt x="116514" y="947028"/>
                </a:lnTo>
                <a:lnTo>
                  <a:pt x="134434" y="905645"/>
                </a:lnTo>
                <a:lnTo>
                  <a:pt x="153527" y="864901"/>
                </a:lnTo>
                <a:lnTo>
                  <a:pt x="173772" y="824818"/>
                </a:lnTo>
                <a:lnTo>
                  <a:pt x="195147" y="785417"/>
                </a:lnTo>
                <a:lnTo>
                  <a:pt x="217633" y="746719"/>
                </a:lnTo>
                <a:lnTo>
                  <a:pt x="241206" y="708745"/>
                </a:lnTo>
                <a:lnTo>
                  <a:pt x="265846" y="671517"/>
                </a:lnTo>
                <a:lnTo>
                  <a:pt x="291532" y="635055"/>
                </a:lnTo>
                <a:lnTo>
                  <a:pt x="318241" y="599382"/>
                </a:lnTo>
                <a:lnTo>
                  <a:pt x="345955" y="564517"/>
                </a:lnTo>
                <a:lnTo>
                  <a:pt x="374649" y="530482"/>
                </a:lnTo>
                <a:lnTo>
                  <a:pt x="404305" y="497300"/>
                </a:lnTo>
                <a:lnTo>
                  <a:pt x="434899" y="464989"/>
                </a:lnTo>
                <a:lnTo>
                  <a:pt x="466412" y="433573"/>
                </a:lnTo>
                <a:lnTo>
                  <a:pt x="498821" y="403072"/>
                </a:lnTo>
                <a:lnTo>
                  <a:pt x="532105" y="373507"/>
                </a:lnTo>
                <a:lnTo>
                  <a:pt x="566244" y="344900"/>
                </a:lnTo>
                <a:lnTo>
                  <a:pt x="601215" y="317272"/>
                </a:lnTo>
                <a:lnTo>
                  <a:pt x="636999" y="290643"/>
                </a:lnTo>
                <a:lnTo>
                  <a:pt x="673572" y="265036"/>
                </a:lnTo>
                <a:lnTo>
                  <a:pt x="710914" y="240471"/>
                </a:lnTo>
                <a:lnTo>
                  <a:pt x="749005" y="216969"/>
                </a:lnTo>
                <a:lnTo>
                  <a:pt x="787821" y="194553"/>
                </a:lnTo>
                <a:lnTo>
                  <a:pt x="827343" y="173242"/>
                </a:lnTo>
                <a:lnTo>
                  <a:pt x="867549" y="153059"/>
                </a:lnTo>
                <a:lnTo>
                  <a:pt x="908418" y="134024"/>
                </a:lnTo>
                <a:lnTo>
                  <a:pt x="949928" y="116159"/>
                </a:lnTo>
                <a:lnTo>
                  <a:pt x="992058" y="99485"/>
                </a:lnTo>
                <a:lnTo>
                  <a:pt x="1034786" y="84022"/>
                </a:lnTo>
                <a:lnTo>
                  <a:pt x="1078093" y="69793"/>
                </a:lnTo>
                <a:lnTo>
                  <a:pt x="1121956" y="56819"/>
                </a:lnTo>
                <a:lnTo>
                  <a:pt x="1166354" y="45120"/>
                </a:lnTo>
                <a:lnTo>
                  <a:pt x="1211265" y="34718"/>
                </a:lnTo>
                <a:lnTo>
                  <a:pt x="1256669" y="25634"/>
                </a:lnTo>
                <a:lnTo>
                  <a:pt x="1302544" y="17890"/>
                </a:lnTo>
                <a:lnTo>
                  <a:pt x="1348870" y="11506"/>
                </a:lnTo>
                <a:lnTo>
                  <a:pt x="1395623" y="6504"/>
                </a:lnTo>
                <a:lnTo>
                  <a:pt x="1442785" y="2904"/>
                </a:lnTo>
                <a:lnTo>
                  <a:pt x="1490332" y="729"/>
                </a:lnTo>
                <a:lnTo>
                  <a:pt x="1538244" y="0"/>
                </a:lnTo>
                <a:lnTo>
                  <a:pt x="1586157" y="729"/>
                </a:lnTo>
                <a:lnTo>
                  <a:pt x="1633704" y="2904"/>
                </a:lnTo>
                <a:lnTo>
                  <a:pt x="1680866" y="6504"/>
                </a:lnTo>
                <a:lnTo>
                  <a:pt x="1727621" y="11506"/>
                </a:lnTo>
                <a:lnTo>
                  <a:pt x="1773947" y="17890"/>
                </a:lnTo>
                <a:lnTo>
                  <a:pt x="1819823" y="25634"/>
                </a:lnTo>
                <a:lnTo>
                  <a:pt x="1865228" y="34718"/>
                </a:lnTo>
                <a:lnTo>
                  <a:pt x="1910141" y="45120"/>
                </a:lnTo>
                <a:lnTo>
                  <a:pt x="1954540" y="56819"/>
                </a:lnTo>
                <a:lnTo>
                  <a:pt x="1998405" y="69793"/>
                </a:lnTo>
                <a:lnTo>
                  <a:pt x="2041713" y="84022"/>
                </a:lnTo>
                <a:lnTo>
                  <a:pt x="2084444" y="99485"/>
                </a:lnTo>
                <a:lnTo>
                  <a:pt x="2126576" y="116159"/>
                </a:lnTo>
                <a:lnTo>
                  <a:pt x="2168088" y="134024"/>
                </a:lnTo>
                <a:lnTo>
                  <a:pt x="2208958" y="153059"/>
                </a:lnTo>
                <a:lnTo>
                  <a:pt x="2249166" y="173242"/>
                </a:lnTo>
                <a:lnTo>
                  <a:pt x="2288691" y="194553"/>
                </a:lnTo>
                <a:lnTo>
                  <a:pt x="2327510" y="216969"/>
                </a:lnTo>
                <a:lnTo>
                  <a:pt x="2365602" y="240471"/>
                </a:lnTo>
                <a:lnTo>
                  <a:pt x="2402947" y="265036"/>
                </a:lnTo>
                <a:lnTo>
                  <a:pt x="2439523" y="290643"/>
                </a:lnTo>
                <a:lnTo>
                  <a:pt x="2475309" y="317272"/>
                </a:lnTo>
                <a:lnTo>
                  <a:pt x="2510283" y="344900"/>
                </a:lnTo>
                <a:lnTo>
                  <a:pt x="2544424" y="373507"/>
                </a:lnTo>
                <a:lnTo>
                  <a:pt x="2577712" y="403072"/>
                </a:lnTo>
                <a:lnTo>
                  <a:pt x="2610123" y="433573"/>
                </a:lnTo>
                <a:lnTo>
                  <a:pt x="2641639" y="464989"/>
                </a:lnTo>
                <a:lnTo>
                  <a:pt x="2672236" y="497300"/>
                </a:lnTo>
                <a:lnTo>
                  <a:pt x="2701894" y="530482"/>
                </a:lnTo>
                <a:lnTo>
                  <a:pt x="2730591" y="564517"/>
                </a:lnTo>
                <a:lnTo>
                  <a:pt x="2758307" y="599382"/>
                </a:lnTo>
                <a:lnTo>
                  <a:pt x="2785019" y="635055"/>
                </a:lnTo>
                <a:lnTo>
                  <a:pt x="2810708" y="671517"/>
                </a:lnTo>
                <a:lnTo>
                  <a:pt x="2835350" y="708745"/>
                </a:lnTo>
                <a:lnTo>
                  <a:pt x="2858926" y="746719"/>
                </a:lnTo>
                <a:lnTo>
                  <a:pt x="2881413" y="785417"/>
                </a:lnTo>
                <a:lnTo>
                  <a:pt x="2902791" y="824818"/>
                </a:lnTo>
                <a:lnTo>
                  <a:pt x="2923039" y="864901"/>
                </a:lnTo>
                <a:lnTo>
                  <a:pt x="2942134" y="905645"/>
                </a:lnTo>
                <a:lnTo>
                  <a:pt x="2960056" y="947028"/>
                </a:lnTo>
                <a:lnTo>
                  <a:pt x="2976783" y="989029"/>
                </a:lnTo>
                <a:lnTo>
                  <a:pt x="2992294" y="1031627"/>
                </a:lnTo>
                <a:lnTo>
                  <a:pt x="3006568" y="1074801"/>
                </a:lnTo>
                <a:lnTo>
                  <a:pt x="3019584" y="1118529"/>
                </a:lnTo>
                <a:lnTo>
                  <a:pt x="3031320" y="1162791"/>
                </a:lnTo>
                <a:lnTo>
                  <a:pt x="3041755" y="1207565"/>
                </a:lnTo>
                <a:lnTo>
                  <a:pt x="3050868" y="1252830"/>
                </a:lnTo>
                <a:lnTo>
                  <a:pt x="3058637" y="1298565"/>
                </a:lnTo>
                <a:lnTo>
                  <a:pt x="3065041" y="1344748"/>
                </a:lnTo>
                <a:lnTo>
                  <a:pt x="3070060" y="1391358"/>
                </a:lnTo>
                <a:lnTo>
                  <a:pt x="3073670" y="1438375"/>
                </a:lnTo>
                <a:lnTo>
                  <a:pt x="3075852" y="1485777"/>
                </a:lnTo>
                <a:lnTo>
                  <a:pt x="3076584" y="1533542"/>
                </a:lnTo>
                <a:lnTo>
                  <a:pt x="3075852" y="1581307"/>
                </a:lnTo>
                <a:lnTo>
                  <a:pt x="3073671" y="1628708"/>
                </a:lnTo>
                <a:lnTo>
                  <a:pt x="3070060" y="1675724"/>
                </a:lnTo>
                <a:lnTo>
                  <a:pt x="3065043" y="1722334"/>
                </a:lnTo>
                <a:lnTo>
                  <a:pt x="3058639" y="1768517"/>
                </a:lnTo>
                <a:lnTo>
                  <a:pt x="3050871" y="1814250"/>
                </a:lnTo>
                <a:lnTo>
                  <a:pt x="3041760" y="1859514"/>
                </a:lnTo>
                <a:lnTo>
                  <a:pt x="3031326" y="1904287"/>
                </a:lnTo>
                <a:lnTo>
                  <a:pt x="3019591" y="1948547"/>
                </a:lnTo>
                <a:lnTo>
                  <a:pt x="3006577" y="1992274"/>
                </a:lnTo>
                <a:lnTo>
                  <a:pt x="2992304" y="2035446"/>
                </a:lnTo>
                <a:lnTo>
                  <a:pt x="2976794" y="2078042"/>
                </a:lnTo>
                <a:lnTo>
                  <a:pt x="2960069" y="2120042"/>
                </a:lnTo>
                <a:lnTo>
                  <a:pt x="2942148" y="2161423"/>
                </a:lnTo>
                <a:lnTo>
                  <a:pt x="2923055" y="2202164"/>
                </a:lnTo>
                <a:lnTo>
                  <a:pt x="2902810" y="2242245"/>
                </a:lnTo>
                <a:lnTo>
                  <a:pt x="2881433" y="2281643"/>
                </a:lnTo>
                <a:lnTo>
                  <a:pt x="2858948" y="2320339"/>
                </a:lnTo>
                <a:lnTo>
                  <a:pt x="2835374" y="2358310"/>
                </a:lnTo>
                <a:lnTo>
                  <a:pt x="2810733" y="2395536"/>
                </a:lnTo>
                <a:lnTo>
                  <a:pt x="2785046" y="2431995"/>
                </a:lnTo>
                <a:lnTo>
                  <a:pt x="2758336" y="2467666"/>
                </a:lnTo>
                <a:lnTo>
                  <a:pt x="2730622" y="2502528"/>
                </a:lnTo>
                <a:lnTo>
                  <a:pt x="2701926" y="2536560"/>
                </a:lnTo>
                <a:lnTo>
                  <a:pt x="2672269" y="2569740"/>
                </a:lnTo>
                <a:lnTo>
                  <a:pt x="2641674" y="2602048"/>
                </a:lnTo>
                <a:lnTo>
                  <a:pt x="2610160" y="2633461"/>
                </a:lnTo>
                <a:lnTo>
                  <a:pt x="2577749" y="2663960"/>
                </a:lnTo>
                <a:lnTo>
                  <a:pt x="2544463" y="2693522"/>
                </a:lnTo>
                <a:lnTo>
                  <a:pt x="2510323" y="2722127"/>
                </a:lnTo>
                <a:lnTo>
                  <a:pt x="2475349" y="2749752"/>
                </a:lnTo>
                <a:lnTo>
                  <a:pt x="2439564" y="2776378"/>
                </a:lnTo>
                <a:lnTo>
                  <a:pt x="2402989" y="2801983"/>
                </a:lnTo>
                <a:lnTo>
                  <a:pt x="2365644" y="2826545"/>
                </a:lnTo>
                <a:lnTo>
                  <a:pt x="2327552" y="2850044"/>
                </a:lnTo>
                <a:lnTo>
                  <a:pt x="2288733" y="2872458"/>
                </a:lnTo>
                <a:lnTo>
                  <a:pt x="2249208" y="2893767"/>
                </a:lnTo>
                <a:lnTo>
                  <a:pt x="2209000" y="2913948"/>
                </a:lnTo>
                <a:lnTo>
                  <a:pt x="2168128" y="2932980"/>
                </a:lnTo>
                <a:lnTo>
                  <a:pt x="2126615" y="2950844"/>
                </a:lnTo>
                <a:lnTo>
                  <a:pt x="2084482" y="2967516"/>
                </a:lnTo>
                <a:lnTo>
                  <a:pt x="2041750" y="2982976"/>
                </a:lnTo>
                <a:lnTo>
                  <a:pt x="1998440" y="2997204"/>
                </a:lnTo>
                <a:lnTo>
                  <a:pt x="1954574" y="3010177"/>
                </a:lnTo>
                <a:lnTo>
                  <a:pt x="1910172" y="3021874"/>
                </a:lnTo>
                <a:lnTo>
                  <a:pt x="1865257" y="3032275"/>
                </a:lnTo>
                <a:lnTo>
                  <a:pt x="1819848" y="3041357"/>
                </a:lnTo>
                <a:lnTo>
                  <a:pt x="1773969" y="3049101"/>
                </a:lnTo>
                <a:lnTo>
                  <a:pt x="1727639" y="3055484"/>
                </a:lnTo>
                <a:lnTo>
                  <a:pt x="1680880" y="3060485"/>
                </a:lnTo>
                <a:lnTo>
                  <a:pt x="1633714" y="3064084"/>
                </a:lnTo>
                <a:lnTo>
                  <a:pt x="1586162" y="3066259"/>
                </a:lnTo>
                <a:lnTo>
                  <a:pt x="1538244" y="3066989"/>
                </a:lnTo>
                <a:close/>
              </a:path>
            </a:pathLst>
          </a:custGeom>
          <a:solidFill>
            <a:srgbClr val="58606B"/>
          </a:solidFill>
        </p:spPr>
        <p:txBody>
          <a:bodyPr wrap="square" lIns="0" tIns="0" rIns="0" bIns="0" rtlCol="0"/>
          <a:lstStyle/>
          <a:p>
            <a:endParaRPr sz="800"/>
          </a:p>
        </p:txBody>
      </p:sp>
      <p:pic>
        <p:nvPicPr>
          <p:cNvPr id="6" name="object 6"/>
          <p:cNvPicPr/>
          <p:nvPr/>
        </p:nvPicPr>
        <p:blipFill>
          <a:blip r:embed="rId3" cstate="email">
            <a:extLst>
              <a:ext uri="{28A0092B-C50C-407E-A947-70E740481C1C}">
                <a14:useLocalDpi xmlns:a14="http://schemas.microsoft.com/office/drawing/2010/main"/>
              </a:ext>
            </a:extLst>
          </a:blip>
          <a:stretch>
            <a:fillRect/>
          </a:stretch>
        </p:blipFill>
        <p:spPr>
          <a:xfrm>
            <a:off x="1953220" y="3542881"/>
            <a:ext cx="716621" cy="645783"/>
          </a:xfrm>
          <a:prstGeom prst="rect">
            <a:avLst/>
          </a:prstGeom>
        </p:spPr>
      </p:pic>
      <p:pic>
        <p:nvPicPr>
          <p:cNvPr id="7" name="object 7"/>
          <p:cNvPicPr/>
          <p:nvPr/>
        </p:nvPicPr>
        <p:blipFill>
          <a:blip r:embed="rId4" cstate="email">
            <a:extLst>
              <a:ext uri="{28A0092B-C50C-407E-A947-70E740481C1C}">
                <a14:useLocalDpi xmlns:a14="http://schemas.microsoft.com/office/drawing/2010/main"/>
              </a:ext>
            </a:extLst>
          </a:blip>
          <a:stretch>
            <a:fillRect/>
          </a:stretch>
        </p:blipFill>
        <p:spPr>
          <a:xfrm>
            <a:off x="3942487" y="1163541"/>
            <a:ext cx="447367" cy="404532"/>
          </a:xfrm>
          <a:prstGeom prst="rect">
            <a:avLst/>
          </a:prstGeom>
        </p:spPr>
      </p:pic>
      <p:sp>
        <p:nvSpPr>
          <p:cNvPr id="8" name="object 8"/>
          <p:cNvSpPr/>
          <p:nvPr/>
        </p:nvSpPr>
        <p:spPr>
          <a:xfrm>
            <a:off x="5969299" y="195862"/>
            <a:ext cx="4876800" cy="1962150"/>
          </a:xfrm>
          <a:custGeom>
            <a:avLst/>
            <a:gdLst/>
            <a:ahLst/>
            <a:cxnLst/>
            <a:rect l="l" t="t" r="r" b="b"/>
            <a:pathLst>
              <a:path w="7315200" h="2943225">
                <a:moveTo>
                  <a:pt x="7315195" y="2943160"/>
                </a:moveTo>
                <a:lnTo>
                  <a:pt x="0" y="2943160"/>
                </a:lnTo>
                <a:lnTo>
                  <a:pt x="0" y="0"/>
                </a:lnTo>
                <a:lnTo>
                  <a:pt x="7315195" y="0"/>
                </a:lnTo>
                <a:lnTo>
                  <a:pt x="7315195" y="2943160"/>
                </a:lnTo>
                <a:close/>
              </a:path>
            </a:pathLst>
          </a:custGeom>
          <a:solidFill>
            <a:srgbClr val="DF1785"/>
          </a:solidFill>
        </p:spPr>
        <p:txBody>
          <a:bodyPr wrap="square" lIns="0" tIns="0" rIns="0" bIns="0" rtlCol="0"/>
          <a:lstStyle/>
          <a:p>
            <a:endParaRPr sz="800"/>
          </a:p>
        </p:txBody>
      </p:sp>
      <p:pic>
        <p:nvPicPr>
          <p:cNvPr id="9" name="object 9"/>
          <p:cNvPicPr/>
          <p:nvPr/>
        </p:nvPicPr>
        <p:blipFill>
          <a:blip r:embed="rId5" cstate="print"/>
          <a:stretch>
            <a:fillRect/>
          </a:stretch>
        </p:blipFill>
        <p:spPr>
          <a:xfrm>
            <a:off x="337123" y="5046657"/>
            <a:ext cx="1979760" cy="1001974"/>
          </a:xfrm>
          <a:prstGeom prst="rect">
            <a:avLst/>
          </a:prstGeom>
        </p:spPr>
      </p:pic>
      <p:pic>
        <p:nvPicPr>
          <p:cNvPr id="10" name="object 10"/>
          <p:cNvPicPr/>
          <p:nvPr/>
        </p:nvPicPr>
        <p:blipFill>
          <a:blip r:embed="rId6" cstate="email">
            <a:extLst>
              <a:ext uri="{28A0092B-C50C-407E-A947-70E740481C1C}">
                <a14:useLocalDpi xmlns:a14="http://schemas.microsoft.com/office/drawing/2010/main"/>
              </a:ext>
            </a:extLst>
          </a:blip>
          <a:stretch>
            <a:fillRect/>
          </a:stretch>
        </p:blipFill>
        <p:spPr>
          <a:xfrm>
            <a:off x="370429" y="6096293"/>
            <a:ext cx="1003479" cy="577849"/>
          </a:xfrm>
          <a:prstGeom prst="rect">
            <a:avLst/>
          </a:prstGeom>
        </p:spPr>
      </p:pic>
      <p:pic>
        <p:nvPicPr>
          <p:cNvPr id="11" name="object 11"/>
          <p:cNvPicPr/>
          <p:nvPr/>
        </p:nvPicPr>
        <p:blipFill>
          <a:blip r:embed="rId7" cstate="email">
            <a:extLst>
              <a:ext uri="{28A0092B-C50C-407E-A947-70E740481C1C}">
                <a14:useLocalDpi xmlns:a14="http://schemas.microsoft.com/office/drawing/2010/main"/>
              </a:ext>
            </a:extLst>
          </a:blip>
          <a:stretch>
            <a:fillRect/>
          </a:stretch>
        </p:blipFill>
        <p:spPr>
          <a:xfrm>
            <a:off x="2898038" y="5534131"/>
            <a:ext cx="1325122" cy="875355"/>
          </a:xfrm>
          <a:prstGeom prst="rect">
            <a:avLst/>
          </a:prstGeom>
        </p:spPr>
      </p:pic>
      <p:grpSp>
        <p:nvGrpSpPr>
          <p:cNvPr id="12" name="object 12"/>
          <p:cNvGrpSpPr/>
          <p:nvPr/>
        </p:nvGrpSpPr>
        <p:grpSpPr>
          <a:xfrm>
            <a:off x="3791545" y="5229742"/>
            <a:ext cx="1562523" cy="1203537"/>
            <a:chOff x="5687316" y="7844613"/>
            <a:chExt cx="2343785" cy="1805305"/>
          </a:xfrm>
        </p:grpSpPr>
        <p:pic>
          <p:nvPicPr>
            <p:cNvPr id="13" name="object 13"/>
            <p:cNvPicPr/>
            <p:nvPr/>
          </p:nvPicPr>
          <p:blipFill>
            <a:blip r:embed="rId8" cstate="email">
              <a:extLst>
                <a:ext uri="{28A0092B-C50C-407E-A947-70E740481C1C}">
                  <a14:useLocalDpi xmlns:a14="http://schemas.microsoft.com/office/drawing/2010/main"/>
                </a:ext>
              </a:extLst>
            </a:blip>
            <a:stretch>
              <a:fillRect/>
            </a:stretch>
          </p:blipFill>
          <p:spPr>
            <a:xfrm>
              <a:off x="7167910" y="8334099"/>
              <a:ext cx="862593" cy="1315357"/>
            </a:xfrm>
            <a:prstGeom prst="rect">
              <a:avLst/>
            </a:prstGeom>
          </p:spPr>
        </p:pic>
        <p:pic>
          <p:nvPicPr>
            <p:cNvPr id="14" name="object 14"/>
            <p:cNvPicPr/>
            <p:nvPr/>
          </p:nvPicPr>
          <p:blipFill>
            <a:blip r:embed="rId9" cstate="email">
              <a:extLst>
                <a:ext uri="{28A0092B-C50C-407E-A947-70E740481C1C}">
                  <a14:useLocalDpi xmlns:a14="http://schemas.microsoft.com/office/drawing/2010/main"/>
                </a:ext>
              </a:extLst>
            </a:blip>
            <a:stretch>
              <a:fillRect/>
            </a:stretch>
          </p:blipFill>
          <p:spPr>
            <a:xfrm>
              <a:off x="5687316" y="7844613"/>
              <a:ext cx="1447800" cy="1390649"/>
            </a:xfrm>
            <a:prstGeom prst="rect">
              <a:avLst/>
            </a:prstGeom>
          </p:spPr>
        </p:pic>
      </p:grpSp>
      <p:pic>
        <p:nvPicPr>
          <p:cNvPr id="15" name="object 15"/>
          <p:cNvPicPr/>
          <p:nvPr/>
        </p:nvPicPr>
        <p:blipFill>
          <a:blip r:embed="rId10" cstate="email">
            <a:extLst>
              <a:ext uri="{28A0092B-C50C-407E-A947-70E740481C1C}">
                <a14:useLocalDpi xmlns:a14="http://schemas.microsoft.com/office/drawing/2010/main"/>
              </a:ext>
            </a:extLst>
          </a:blip>
          <a:stretch>
            <a:fillRect/>
          </a:stretch>
        </p:blipFill>
        <p:spPr>
          <a:xfrm>
            <a:off x="2370672" y="5220503"/>
            <a:ext cx="831849" cy="952499"/>
          </a:xfrm>
          <a:prstGeom prst="rect">
            <a:avLst/>
          </a:prstGeom>
        </p:spPr>
      </p:pic>
      <p:pic>
        <p:nvPicPr>
          <p:cNvPr id="16" name="object 16"/>
          <p:cNvPicPr/>
          <p:nvPr/>
        </p:nvPicPr>
        <p:blipFill>
          <a:blip r:embed="rId11" cstate="email">
            <a:extLst>
              <a:ext uri="{28A0092B-C50C-407E-A947-70E740481C1C}">
                <a14:useLocalDpi xmlns:a14="http://schemas.microsoft.com/office/drawing/2010/main"/>
              </a:ext>
            </a:extLst>
          </a:blip>
          <a:stretch>
            <a:fillRect/>
          </a:stretch>
        </p:blipFill>
        <p:spPr>
          <a:xfrm>
            <a:off x="1522012" y="6134872"/>
            <a:ext cx="679450" cy="501649"/>
          </a:xfrm>
          <a:prstGeom prst="rect">
            <a:avLst/>
          </a:prstGeom>
        </p:spPr>
      </p:pic>
      <p:sp>
        <p:nvSpPr>
          <p:cNvPr id="17" name="object 17"/>
          <p:cNvSpPr/>
          <p:nvPr/>
        </p:nvSpPr>
        <p:spPr>
          <a:xfrm>
            <a:off x="14" y="1128056"/>
            <a:ext cx="1708150" cy="361950"/>
          </a:xfrm>
          <a:custGeom>
            <a:avLst/>
            <a:gdLst/>
            <a:ahLst/>
            <a:cxnLst/>
            <a:rect l="l" t="t" r="r" b="b"/>
            <a:pathLst>
              <a:path w="2562225" h="542925">
                <a:moveTo>
                  <a:pt x="2562184" y="542924"/>
                </a:moveTo>
                <a:lnTo>
                  <a:pt x="0" y="542924"/>
                </a:lnTo>
                <a:lnTo>
                  <a:pt x="0" y="0"/>
                </a:lnTo>
                <a:lnTo>
                  <a:pt x="2562184" y="0"/>
                </a:lnTo>
                <a:lnTo>
                  <a:pt x="2562184" y="542924"/>
                </a:lnTo>
                <a:close/>
              </a:path>
            </a:pathLst>
          </a:custGeom>
          <a:solidFill>
            <a:srgbClr val="DE2083"/>
          </a:solidFill>
        </p:spPr>
        <p:txBody>
          <a:bodyPr wrap="square" lIns="0" tIns="0" rIns="0" bIns="0" rtlCol="0"/>
          <a:lstStyle/>
          <a:p>
            <a:endParaRPr sz="800"/>
          </a:p>
        </p:txBody>
      </p:sp>
      <p:sp>
        <p:nvSpPr>
          <p:cNvPr id="18" name="object 18"/>
          <p:cNvSpPr txBox="1"/>
          <p:nvPr/>
        </p:nvSpPr>
        <p:spPr>
          <a:xfrm>
            <a:off x="419732" y="3602703"/>
            <a:ext cx="1299633" cy="377882"/>
          </a:xfrm>
          <a:prstGeom prst="rect">
            <a:avLst/>
          </a:prstGeom>
        </p:spPr>
        <p:txBody>
          <a:bodyPr vert="horz" wrap="square" lIns="0" tIns="8467" rIns="0" bIns="0" rtlCol="0">
            <a:spAutoFit/>
          </a:bodyPr>
          <a:lstStyle/>
          <a:p>
            <a:pPr marL="8467">
              <a:spcBef>
                <a:spcPts val="67"/>
              </a:spcBef>
            </a:pPr>
            <a:r>
              <a:rPr sz="2400" spc="306">
                <a:solidFill>
                  <a:srgbClr val="58606B"/>
                </a:solidFill>
                <a:latin typeface="Century Gothic"/>
                <a:cs typeface="Century Gothic"/>
              </a:rPr>
              <a:t>H</a:t>
            </a:r>
            <a:r>
              <a:rPr sz="2400" spc="320">
                <a:solidFill>
                  <a:srgbClr val="58606B"/>
                </a:solidFill>
                <a:latin typeface="Century Gothic"/>
                <a:cs typeface="Century Gothic"/>
              </a:rPr>
              <a:t>E</a:t>
            </a:r>
            <a:r>
              <a:rPr sz="2400" spc="-20">
                <a:solidFill>
                  <a:srgbClr val="58606B"/>
                </a:solidFill>
                <a:latin typeface="Century Gothic"/>
                <a:cs typeface="Century Gothic"/>
              </a:rPr>
              <a:t>A</a:t>
            </a:r>
            <a:r>
              <a:rPr sz="2400" spc="317">
                <a:solidFill>
                  <a:srgbClr val="58606B"/>
                </a:solidFill>
                <a:latin typeface="Century Gothic"/>
                <a:cs typeface="Century Gothic"/>
              </a:rPr>
              <a:t>L</a:t>
            </a:r>
            <a:r>
              <a:rPr sz="2400" spc="387">
                <a:solidFill>
                  <a:srgbClr val="58606B"/>
                </a:solidFill>
                <a:latin typeface="Century Gothic"/>
                <a:cs typeface="Century Gothic"/>
              </a:rPr>
              <a:t>T</a:t>
            </a:r>
            <a:r>
              <a:rPr sz="2400" spc="306">
                <a:solidFill>
                  <a:srgbClr val="58606B"/>
                </a:solidFill>
                <a:latin typeface="Century Gothic"/>
                <a:cs typeface="Century Gothic"/>
              </a:rPr>
              <a:t>H</a:t>
            </a:r>
            <a:endParaRPr sz="2400">
              <a:latin typeface="Century Gothic"/>
              <a:cs typeface="Century Gothic"/>
            </a:endParaRPr>
          </a:p>
        </p:txBody>
      </p:sp>
      <p:sp>
        <p:nvSpPr>
          <p:cNvPr id="19" name="object 19"/>
          <p:cNvSpPr txBox="1"/>
          <p:nvPr/>
        </p:nvSpPr>
        <p:spPr>
          <a:xfrm>
            <a:off x="3273951" y="1739829"/>
            <a:ext cx="1828800" cy="377882"/>
          </a:xfrm>
          <a:prstGeom prst="rect">
            <a:avLst/>
          </a:prstGeom>
        </p:spPr>
        <p:txBody>
          <a:bodyPr vert="horz" wrap="square" lIns="0" tIns="8467" rIns="0" bIns="0" rtlCol="0">
            <a:spAutoFit/>
          </a:bodyPr>
          <a:lstStyle/>
          <a:p>
            <a:pPr marL="8467">
              <a:spcBef>
                <a:spcPts val="67"/>
              </a:spcBef>
            </a:pPr>
            <a:r>
              <a:rPr sz="2400" spc="317">
                <a:solidFill>
                  <a:srgbClr val="58606B"/>
                </a:solidFill>
                <a:latin typeface="Century Gothic"/>
                <a:cs typeface="Century Gothic"/>
              </a:rPr>
              <a:t>L</a:t>
            </a:r>
            <a:r>
              <a:rPr sz="2400" spc="-70">
                <a:solidFill>
                  <a:srgbClr val="58606B"/>
                </a:solidFill>
                <a:latin typeface="Century Gothic"/>
                <a:cs typeface="Century Gothic"/>
              </a:rPr>
              <a:t>O</a:t>
            </a:r>
            <a:r>
              <a:rPr sz="2400" spc="173">
                <a:solidFill>
                  <a:srgbClr val="58606B"/>
                </a:solidFill>
                <a:latin typeface="Century Gothic"/>
                <a:cs typeface="Century Gothic"/>
              </a:rPr>
              <a:t>N</a:t>
            </a:r>
            <a:r>
              <a:rPr sz="2400" spc="-243">
                <a:solidFill>
                  <a:srgbClr val="58606B"/>
                </a:solidFill>
                <a:latin typeface="Century Gothic"/>
                <a:cs typeface="Century Gothic"/>
              </a:rPr>
              <a:t>G</a:t>
            </a:r>
            <a:r>
              <a:rPr sz="2400" spc="320">
                <a:solidFill>
                  <a:srgbClr val="58606B"/>
                </a:solidFill>
                <a:latin typeface="Century Gothic"/>
                <a:cs typeface="Century Gothic"/>
              </a:rPr>
              <a:t>E</a:t>
            </a:r>
            <a:r>
              <a:rPr sz="2400" spc="23">
                <a:solidFill>
                  <a:srgbClr val="58606B"/>
                </a:solidFill>
                <a:latin typeface="Century Gothic"/>
                <a:cs typeface="Century Gothic"/>
              </a:rPr>
              <a:t>V</a:t>
            </a:r>
            <a:r>
              <a:rPr sz="2400" spc="200">
                <a:solidFill>
                  <a:srgbClr val="58606B"/>
                </a:solidFill>
                <a:latin typeface="Century Gothic"/>
                <a:cs typeface="Century Gothic"/>
              </a:rPr>
              <a:t>I</a:t>
            </a:r>
            <a:r>
              <a:rPr sz="2400" spc="387">
                <a:solidFill>
                  <a:srgbClr val="58606B"/>
                </a:solidFill>
                <a:latin typeface="Century Gothic"/>
                <a:cs typeface="Century Gothic"/>
              </a:rPr>
              <a:t>T</a:t>
            </a:r>
            <a:r>
              <a:rPr sz="2400" spc="130">
                <a:solidFill>
                  <a:srgbClr val="58606B"/>
                </a:solidFill>
                <a:latin typeface="Century Gothic"/>
                <a:cs typeface="Century Gothic"/>
              </a:rPr>
              <a:t>Y</a:t>
            </a:r>
            <a:endParaRPr sz="2400">
              <a:latin typeface="Century Gothic"/>
              <a:cs typeface="Century Gothic"/>
            </a:endParaRPr>
          </a:p>
        </p:txBody>
      </p:sp>
      <p:sp>
        <p:nvSpPr>
          <p:cNvPr id="20" name="object 20"/>
          <p:cNvSpPr txBox="1"/>
          <p:nvPr/>
        </p:nvSpPr>
        <p:spPr>
          <a:xfrm>
            <a:off x="3191640" y="3014417"/>
            <a:ext cx="1709420" cy="1249915"/>
          </a:xfrm>
          <a:prstGeom prst="rect">
            <a:avLst/>
          </a:prstGeom>
        </p:spPr>
        <p:txBody>
          <a:bodyPr vert="horz" wrap="square" lIns="0" tIns="8467" rIns="0" bIns="0" rtlCol="0">
            <a:spAutoFit/>
          </a:bodyPr>
          <a:lstStyle/>
          <a:p>
            <a:pPr marL="28788" algn="ctr">
              <a:spcBef>
                <a:spcPts val="67"/>
              </a:spcBef>
            </a:pPr>
            <a:r>
              <a:rPr sz="2400">
                <a:solidFill>
                  <a:srgbClr val="FFFFFF"/>
                </a:solidFill>
                <a:latin typeface="Century Gothic"/>
                <a:cs typeface="Century Gothic"/>
              </a:rPr>
              <a:t>1st</a:t>
            </a:r>
            <a:endParaRPr sz="2400">
              <a:latin typeface="Century Gothic"/>
              <a:cs typeface="Century Gothic"/>
            </a:endParaRPr>
          </a:p>
          <a:p>
            <a:pPr marL="8467" marR="3387" indent="-11431" algn="ctr">
              <a:lnSpc>
                <a:spcPts val="1400"/>
              </a:lnSpc>
              <a:spcBef>
                <a:spcPts val="100"/>
              </a:spcBef>
            </a:pPr>
            <a:r>
              <a:rPr spc="53">
                <a:solidFill>
                  <a:srgbClr val="FFFFFF"/>
                </a:solidFill>
                <a:latin typeface="Century Gothic"/>
                <a:cs typeface="Century Gothic"/>
              </a:rPr>
              <a:t>REGION</a:t>
            </a:r>
            <a:r>
              <a:rPr spc="-33">
                <a:solidFill>
                  <a:srgbClr val="FFFFFF"/>
                </a:solidFill>
                <a:latin typeface="Century Gothic"/>
                <a:cs typeface="Century Gothic"/>
              </a:rPr>
              <a:t> </a:t>
            </a:r>
            <a:r>
              <a:rPr spc="87">
                <a:solidFill>
                  <a:srgbClr val="FFFFFF"/>
                </a:solidFill>
                <a:latin typeface="Century Gothic"/>
                <a:cs typeface="Century Gothic"/>
              </a:rPr>
              <a:t>IN</a:t>
            </a:r>
            <a:r>
              <a:rPr spc="-33">
                <a:solidFill>
                  <a:srgbClr val="FFFFFF"/>
                </a:solidFill>
                <a:latin typeface="Century Gothic"/>
                <a:cs typeface="Century Gothic"/>
              </a:rPr>
              <a:t> </a:t>
            </a:r>
            <a:r>
              <a:rPr spc="87">
                <a:solidFill>
                  <a:srgbClr val="FFFFFF"/>
                </a:solidFill>
                <a:latin typeface="Century Gothic"/>
                <a:cs typeface="Century Gothic"/>
              </a:rPr>
              <a:t>ITALY</a:t>
            </a:r>
            <a:r>
              <a:rPr spc="-33">
                <a:solidFill>
                  <a:srgbClr val="FFFFFF"/>
                </a:solidFill>
                <a:latin typeface="Century Gothic"/>
                <a:cs typeface="Century Gothic"/>
              </a:rPr>
              <a:t> </a:t>
            </a:r>
            <a:r>
              <a:rPr spc="93">
                <a:solidFill>
                  <a:srgbClr val="FFFFFF"/>
                </a:solidFill>
                <a:latin typeface="Century Gothic"/>
                <a:cs typeface="Century Gothic"/>
              </a:rPr>
              <a:t>FOR </a:t>
            </a:r>
            <a:r>
              <a:rPr spc="-320">
                <a:solidFill>
                  <a:srgbClr val="FFFFFF"/>
                </a:solidFill>
                <a:latin typeface="Century Gothic"/>
                <a:cs typeface="Century Gothic"/>
              </a:rPr>
              <a:t> </a:t>
            </a:r>
            <a:r>
              <a:rPr spc="167">
                <a:solidFill>
                  <a:srgbClr val="FFFFFF"/>
                </a:solidFill>
                <a:latin typeface="Century Gothic"/>
                <a:cs typeface="Century Gothic"/>
              </a:rPr>
              <a:t>THE </a:t>
            </a:r>
            <a:r>
              <a:rPr spc="80">
                <a:solidFill>
                  <a:srgbClr val="FFFFFF"/>
                </a:solidFill>
                <a:latin typeface="Century Gothic"/>
                <a:cs typeface="Century Gothic"/>
              </a:rPr>
              <a:t>EFFICIENCY </a:t>
            </a:r>
            <a:r>
              <a:rPr spc="70">
                <a:solidFill>
                  <a:srgbClr val="FFFFFF"/>
                </a:solidFill>
                <a:latin typeface="Century Gothic"/>
                <a:cs typeface="Century Gothic"/>
              </a:rPr>
              <a:t>OF </a:t>
            </a:r>
            <a:r>
              <a:rPr spc="73">
                <a:solidFill>
                  <a:srgbClr val="FFFFFF"/>
                </a:solidFill>
                <a:latin typeface="Century Gothic"/>
                <a:cs typeface="Century Gothic"/>
              </a:rPr>
              <a:t> </a:t>
            </a:r>
            <a:r>
              <a:rPr spc="167">
                <a:solidFill>
                  <a:srgbClr val="FFFFFF"/>
                </a:solidFill>
                <a:latin typeface="Century Gothic"/>
                <a:cs typeface="Century Gothic"/>
              </a:rPr>
              <a:t>THE</a:t>
            </a:r>
            <a:r>
              <a:rPr spc="-23">
                <a:solidFill>
                  <a:srgbClr val="FFFFFF"/>
                </a:solidFill>
                <a:latin typeface="Century Gothic"/>
                <a:cs typeface="Century Gothic"/>
              </a:rPr>
              <a:t> </a:t>
            </a:r>
            <a:r>
              <a:rPr spc="133">
                <a:solidFill>
                  <a:srgbClr val="FFFFFF"/>
                </a:solidFill>
                <a:latin typeface="Century Gothic"/>
                <a:cs typeface="Century Gothic"/>
              </a:rPr>
              <a:t>HEALTH</a:t>
            </a:r>
            <a:r>
              <a:rPr spc="-23">
                <a:solidFill>
                  <a:srgbClr val="FFFFFF"/>
                </a:solidFill>
                <a:latin typeface="Century Gothic"/>
                <a:cs typeface="Century Gothic"/>
              </a:rPr>
              <a:t> </a:t>
            </a:r>
            <a:r>
              <a:rPr spc="123">
                <a:solidFill>
                  <a:srgbClr val="FFFFFF"/>
                </a:solidFill>
                <a:latin typeface="Century Gothic"/>
                <a:cs typeface="Century Gothic"/>
              </a:rPr>
              <a:t>SYSTEM</a:t>
            </a:r>
            <a:endParaRPr>
              <a:latin typeface="Century Gothic"/>
              <a:cs typeface="Century Gothic"/>
            </a:endParaRPr>
          </a:p>
          <a:p>
            <a:pPr algn="ctr">
              <a:lnSpc>
                <a:spcPts val="1057"/>
              </a:lnSpc>
            </a:pPr>
            <a:r>
              <a:rPr sz="933" spc="3">
                <a:solidFill>
                  <a:srgbClr val="FFFFFF"/>
                </a:solidFill>
                <a:latin typeface="Century Gothic"/>
                <a:cs typeface="Century Gothic"/>
              </a:rPr>
              <a:t>Source:</a:t>
            </a:r>
            <a:r>
              <a:rPr sz="933" spc="-37">
                <a:solidFill>
                  <a:srgbClr val="FFFFFF"/>
                </a:solidFill>
                <a:latin typeface="Century Gothic"/>
                <a:cs typeface="Century Gothic"/>
              </a:rPr>
              <a:t> </a:t>
            </a:r>
            <a:r>
              <a:rPr sz="933" spc="20">
                <a:solidFill>
                  <a:srgbClr val="FFFFFF"/>
                </a:solidFill>
                <a:latin typeface="Century Gothic"/>
                <a:cs typeface="Century Gothic"/>
              </a:rPr>
              <a:t>Demoskopika,</a:t>
            </a:r>
            <a:r>
              <a:rPr sz="933" spc="-37">
                <a:solidFill>
                  <a:srgbClr val="FFFFFF"/>
                </a:solidFill>
                <a:latin typeface="Century Gothic"/>
                <a:cs typeface="Century Gothic"/>
              </a:rPr>
              <a:t> </a:t>
            </a:r>
            <a:r>
              <a:rPr sz="933" spc="53">
                <a:solidFill>
                  <a:srgbClr val="FFFFFF"/>
                </a:solidFill>
                <a:latin typeface="Century Gothic"/>
                <a:cs typeface="Century Gothic"/>
              </a:rPr>
              <a:t>2020</a:t>
            </a:r>
            <a:endParaRPr sz="933">
              <a:latin typeface="Century Gothic"/>
              <a:cs typeface="Century Gothic"/>
            </a:endParaRPr>
          </a:p>
        </p:txBody>
      </p:sp>
      <p:sp>
        <p:nvSpPr>
          <p:cNvPr id="21" name="object 21"/>
          <p:cNvSpPr txBox="1">
            <a:spLocks noGrp="1"/>
          </p:cNvSpPr>
          <p:nvPr>
            <p:ph type="title"/>
          </p:nvPr>
        </p:nvSpPr>
        <p:spPr>
          <a:xfrm>
            <a:off x="413395" y="224665"/>
            <a:ext cx="7301208" cy="3676220"/>
          </a:xfrm>
          <a:prstGeom prst="rect">
            <a:avLst/>
          </a:prstGeom>
        </p:spPr>
        <p:txBody>
          <a:bodyPr vert="horz" wrap="square" lIns="0" tIns="8467" rIns="0" bIns="0" rtlCol="0">
            <a:spAutoFit/>
          </a:bodyPr>
          <a:lstStyle/>
          <a:p>
            <a:pPr marL="5477361">
              <a:lnSpc>
                <a:spcPts val="3160"/>
              </a:lnSpc>
              <a:spcBef>
                <a:spcPts val="67"/>
              </a:spcBef>
            </a:pPr>
            <a:r>
              <a:rPr sz="2667" spc="76">
                <a:solidFill>
                  <a:srgbClr val="FFFFFF"/>
                </a:solidFill>
              </a:rPr>
              <a:t>EMILIA-ROMAGNA:</a:t>
            </a:r>
            <a:endParaRPr sz="2667"/>
          </a:p>
          <a:p>
            <a:pPr marL="5477361">
              <a:lnSpc>
                <a:spcPts val="3800"/>
              </a:lnSpc>
            </a:pPr>
            <a:r>
              <a:rPr sz="3200" spc="-27">
                <a:solidFill>
                  <a:srgbClr val="FFFFFF"/>
                </a:solidFill>
              </a:rPr>
              <a:t>A</a:t>
            </a:r>
            <a:r>
              <a:rPr sz="3200" spc="-33">
                <a:solidFill>
                  <a:srgbClr val="FFFFFF"/>
                </a:solidFill>
              </a:rPr>
              <a:t> </a:t>
            </a:r>
            <a:r>
              <a:rPr sz="3200" spc="147">
                <a:solidFill>
                  <a:srgbClr val="FFFFFF"/>
                </a:solidFill>
              </a:rPr>
              <a:t>REGION</a:t>
            </a:r>
            <a:r>
              <a:rPr sz="3200" spc="-33">
                <a:solidFill>
                  <a:srgbClr val="FFFFFF"/>
                </a:solidFill>
              </a:rPr>
              <a:t> </a:t>
            </a:r>
            <a:r>
              <a:rPr sz="3200" spc="193">
                <a:solidFill>
                  <a:srgbClr val="FFFFFF"/>
                </a:solidFill>
              </a:rPr>
              <a:t>OF</a:t>
            </a:r>
            <a:r>
              <a:rPr sz="3200" spc="-33">
                <a:solidFill>
                  <a:srgbClr val="FFFFFF"/>
                </a:solidFill>
              </a:rPr>
              <a:t> </a:t>
            </a:r>
            <a:r>
              <a:rPr sz="3200" spc="330">
                <a:solidFill>
                  <a:srgbClr val="FFFFFF"/>
                </a:solidFill>
              </a:rPr>
              <a:t>WELLBEING</a:t>
            </a:r>
            <a:endParaRPr sz="3200"/>
          </a:p>
        </p:txBody>
      </p:sp>
      <p:sp>
        <p:nvSpPr>
          <p:cNvPr id="22" name="object 22"/>
          <p:cNvSpPr txBox="1"/>
          <p:nvPr/>
        </p:nvSpPr>
        <p:spPr>
          <a:xfrm>
            <a:off x="174525" y="319735"/>
            <a:ext cx="2165350" cy="587340"/>
          </a:xfrm>
          <a:prstGeom prst="rect">
            <a:avLst/>
          </a:prstGeom>
        </p:spPr>
        <p:txBody>
          <a:bodyPr vert="horz" wrap="square" lIns="0" tIns="38100" rIns="0" bIns="0" rtlCol="0">
            <a:spAutoFit/>
          </a:bodyPr>
          <a:lstStyle/>
          <a:p>
            <a:pPr marL="8467">
              <a:spcBef>
                <a:spcPts val="300"/>
              </a:spcBef>
            </a:pPr>
            <a:r>
              <a:rPr sz="1967" b="1" spc="10">
                <a:solidFill>
                  <a:srgbClr val="E22890"/>
                </a:solidFill>
                <a:latin typeface="Tahoma"/>
                <a:cs typeface="Tahoma"/>
              </a:rPr>
              <a:t>Life</a:t>
            </a:r>
            <a:r>
              <a:rPr sz="1967" b="1" spc="-133">
                <a:solidFill>
                  <a:srgbClr val="E22890"/>
                </a:solidFill>
                <a:latin typeface="Tahoma"/>
                <a:cs typeface="Tahoma"/>
              </a:rPr>
              <a:t> </a:t>
            </a:r>
            <a:r>
              <a:rPr sz="1967" b="1" spc="47">
                <a:solidFill>
                  <a:srgbClr val="E22890"/>
                </a:solidFill>
                <a:latin typeface="Tahoma"/>
                <a:cs typeface="Tahoma"/>
              </a:rPr>
              <a:t>expectancy</a:t>
            </a:r>
            <a:endParaRPr sz="1967">
              <a:latin typeface="Tahoma"/>
              <a:cs typeface="Tahoma"/>
            </a:endParaRPr>
          </a:p>
          <a:p>
            <a:pPr marL="8467">
              <a:spcBef>
                <a:spcPts val="183"/>
              </a:spcBef>
            </a:pPr>
            <a:r>
              <a:rPr sz="1433" spc="20">
                <a:solidFill>
                  <a:srgbClr val="E22890"/>
                </a:solidFill>
                <a:latin typeface="Century Gothic"/>
                <a:cs typeface="Century Gothic"/>
              </a:rPr>
              <a:t>(source:</a:t>
            </a:r>
            <a:r>
              <a:rPr sz="1433" spc="-27">
                <a:solidFill>
                  <a:srgbClr val="E22890"/>
                </a:solidFill>
                <a:latin typeface="Century Gothic"/>
                <a:cs typeface="Century Gothic"/>
              </a:rPr>
              <a:t> </a:t>
            </a:r>
            <a:r>
              <a:rPr sz="1433" spc="90">
                <a:solidFill>
                  <a:srgbClr val="E22890"/>
                </a:solidFill>
                <a:latin typeface="Century Gothic"/>
                <a:cs typeface="Century Gothic"/>
              </a:rPr>
              <a:t>Eurostat</a:t>
            </a:r>
            <a:r>
              <a:rPr sz="1433" spc="-23">
                <a:solidFill>
                  <a:srgbClr val="E22890"/>
                </a:solidFill>
                <a:latin typeface="Century Gothic"/>
                <a:cs typeface="Century Gothic"/>
              </a:rPr>
              <a:t> </a:t>
            </a:r>
            <a:r>
              <a:rPr sz="1433" spc="73">
                <a:solidFill>
                  <a:srgbClr val="E22890"/>
                </a:solidFill>
                <a:latin typeface="Century Gothic"/>
                <a:cs typeface="Century Gothic"/>
              </a:rPr>
              <a:t>2020)</a:t>
            </a:r>
            <a:endParaRPr sz="1433">
              <a:latin typeface="Century Gothic"/>
              <a:cs typeface="Century Gothic"/>
            </a:endParaRPr>
          </a:p>
        </p:txBody>
      </p:sp>
      <p:sp>
        <p:nvSpPr>
          <p:cNvPr id="23" name="object 23"/>
          <p:cNvSpPr/>
          <p:nvPr/>
        </p:nvSpPr>
        <p:spPr>
          <a:xfrm>
            <a:off x="14" y="1549204"/>
            <a:ext cx="1708150" cy="361950"/>
          </a:xfrm>
          <a:custGeom>
            <a:avLst/>
            <a:gdLst/>
            <a:ahLst/>
            <a:cxnLst/>
            <a:rect l="l" t="t" r="r" b="b"/>
            <a:pathLst>
              <a:path w="2562225" h="542925">
                <a:moveTo>
                  <a:pt x="2562184" y="542924"/>
                </a:moveTo>
                <a:lnTo>
                  <a:pt x="0" y="542924"/>
                </a:lnTo>
                <a:lnTo>
                  <a:pt x="0" y="0"/>
                </a:lnTo>
                <a:lnTo>
                  <a:pt x="2562184" y="0"/>
                </a:lnTo>
                <a:lnTo>
                  <a:pt x="2562184" y="542924"/>
                </a:lnTo>
                <a:close/>
              </a:path>
            </a:pathLst>
          </a:custGeom>
          <a:solidFill>
            <a:srgbClr val="DE2083"/>
          </a:solidFill>
        </p:spPr>
        <p:txBody>
          <a:bodyPr wrap="square" lIns="0" tIns="0" rIns="0" bIns="0" rtlCol="0"/>
          <a:lstStyle/>
          <a:p>
            <a:endParaRPr sz="800"/>
          </a:p>
        </p:txBody>
      </p:sp>
      <p:sp>
        <p:nvSpPr>
          <p:cNvPr id="24" name="object 24"/>
          <p:cNvSpPr/>
          <p:nvPr/>
        </p:nvSpPr>
        <p:spPr>
          <a:xfrm>
            <a:off x="14" y="1974654"/>
            <a:ext cx="1708150" cy="361950"/>
          </a:xfrm>
          <a:custGeom>
            <a:avLst/>
            <a:gdLst/>
            <a:ahLst/>
            <a:cxnLst/>
            <a:rect l="l" t="t" r="r" b="b"/>
            <a:pathLst>
              <a:path w="2562225" h="542925">
                <a:moveTo>
                  <a:pt x="2562184" y="542924"/>
                </a:moveTo>
                <a:lnTo>
                  <a:pt x="0" y="542924"/>
                </a:lnTo>
                <a:lnTo>
                  <a:pt x="0" y="0"/>
                </a:lnTo>
                <a:lnTo>
                  <a:pt x="2562184" y="0"/>
                </a:lnTo>
                <a:lnTo>
                  <a:pt x="2562184" y="542924"/>
                </a:lnTo>
                <a:close/>
              </a:path>
            </a:pathLst>
          </a:custGeom>
          <a:solidFill>
            <a:srgbClr val="DE2083"/>
          </a:solidFill>
        </p:spPr>
        <p:txBody>
          <a:bodyPr wrap="square" lIns="0" tIns="0" rIns="0" bIns="0" rtlCol="0"/>
          <a:lstStyle/>
          <a:p>
            <a:endParaRPr sz="800"/>
          </a:p>
        </p:txBody>
      </p:sp>
      <p:sp>
        <p:nvSpPr>
          <p:cNvPr id="25" name="object 25"/>
          <p:cNvSpPr txBox="1"/>
          <p:nvPr/>
        </p:nvSpPr>
        <p:spPr>
          <a:xfrm>
            <a:off x="1807138" y="1190881"/>
            <a:ext cx="459317" cy="377882"/>
          </a:xfrm>
          <a:prstGeom prst="rect">
            <a:avLst/>
          </a:prstGeom>
        </p:spPr>
        <p:txBody>
          <a:bodyPr vert="horz" wrap="square" lIns="0" tIns="8467" rIns="0" bIns="0" rtlCol="0">
            <a:spAutoFit/>
          </a:bodyPr>
          <a:lstStyle/>
          <a:p>
            <a:pPr marL="8467">
              <a:spcBef>
                <a:spcPts val="67"/>
              </a:spcBef>
            </a:pPr>
            <a:r>
              <a:rPr spc="160">
                <a:solidFill>
                  <a:srgbClr val="58606B"/>
                </a:solidFill>
                <a:latin typeface="Century Gothic"/>
                <a:cs typeface="Century Gothic"/>
              </a:rPr>
              <a:t>EU</a:t>
            </a:r>
            <a:r>
              <a:rPr spc="-60">
                <a:solidFill>
                  <a:srgbClr val="58606B"/>
                </a:solidFill>
                <a:latin typeface="Century Gothic"/>
                <a:cs typeface="Century Gothic"/>
              </a:rPr>
              <a:t> </a:t>
            </a:r>
            <a:r>
              <a:rPr spc="37">
                <a:solidFill>
                  <a:srgbClr val="58606B"/>
                </a:solidFill>
                <a:latin typeface="Century Gothic"/>
                <a:cs typeface="Century Gothic"/>
              </a:rPr>
              <a:t>27</a:t>
            </a:r>
            <a:endParaRPr>
              <a:latin typeface="Century Gothic"/>
              <a:cs typeface="Century Gothic"/>
            </a:endParaRPr>
          </a:p>
        </p:txBody>
      </p:sp>
      <p:sp>
        <p:nvSpPr>
          <p:cNvPr id="26" name="object 26"/>
          <p:cNvSpPr txBox="1"/>
          <p:nvPr/>
        </p:nvSpPr>
        <p:spPr>
          <a:xfrm>
            <a:off x="1807138" y="1605679"/>
            <a:ext cx="454660" cy="193216"/>
          </a:xfrm>
          <a:prstGeom prst="rect">
            <a:avLst/>
          </a:prstGeom>
        </p:spPr>
        <p:txBody>
          <a:bodyPr vert="horz" wrap="square" lIns="0" tIns="8467" rIns="0" bIns="0" rtlCol="0">
            <a:spAutoFit/>
          </a:bodyPr>
          <a:lstStyle/>
          <a:p>
            <a:pPr marL="8467">
              <a:spcBef>
                <a:spcPts val="67"/>
              </a:spcBef>
            </a:pPr>
            <a:r>
              <a:rPr spc="100">
                <a:solidFill>
                  <a:srgbClr val="58606B"/>
                </a:solidFill>
                <a:latin typeface="Century Gothic"/>
                <a:cs typeface="Century Gothic"/>
              </a:rPr>
              <a:t>I</a:t>
            </a:r>
            <a:r>
              <a:rPr spc="193">
                <a:solidFill>
                  <a:srgbClr val="58606B"/>
                </a:solidFill>
                <a:latin typeface="Century Gothic"/>
                <a:cs typeface="Century Gothic"/>
              </a:rPr>
              <a:t>T</a:t>
            </a:r>
            <a:r>
              <a:rPr spc="-10">
                <a:solidFill>
                  <a:srgbClr val="58606B"/>
                </a:solidFill>
                <a:latin typeface="Century Gothic"/>
                <a:cs typeface="Century Gothic"/>
              </a:rPr>
              <a:t>A</a:t>
            </a:r>
            <a:r>
              <a:rPr spc="157">
                <a:solidFill>
                  <a:srgbClr val="58606B"/>
                </a:solidFill>
                <a:latin typeface="Century Gothic"/>
                <a:cs typeface="Century Gothic"/>
              </a:rPr>
              <a:t>L</a:t>
            </a:r>
            <a:r>
              <a:rPr spc="63">
                <a:solidFill>
                  <a:srgbClr val="58606B"/>
                </a:solidFill>
                <a:latin typeface="Century Gothic"/>
                <a:cs typeface="Century Gothic"/>
              </a:rPr>
              <a:t>Y</a:t>
            </a:r>
            <a:endParaRPr>
              <a:latin typeface="Century Gothic"/>
              <a:cs typeface="Century Gothic"/>
            </a:endParaRPr>
          </a:p>
        </p:txBody>
      </p:sp>
      <p:sp>
        <p:nvSpPr>
          <p:cNvPr id="27" name="object 27"/>
          <p:cNvSpPr txBox="1"/>
          <p:nvPr/>
        </p:nvSpPr>
        <p:spPr>
          <a:xfrm>
            <a:off x="1807138" y="1950020"/>
            <a:ext cx="866140" cy="557417"/>
          </a:xfrm>
          <a:prstGeom prst="rect">
            <a:avLst/>
          </a:prstGeom>
        </p:spPr>
        <p:txBody>
          <a:bodyPr vert="horz" wrap="square" lIns="0" tIns="18626" rIns="0" bIns="0" rtlCol="0">
            <a:spAutoFit/>
          </a:bodyPr>
          <a:lstStyle/>
          <a:p>
            <a:pPr marL="8467" marR="3387">
              <a:lnSpc>
                <a:spcPts val="1400"/>
              </a:lnSpc>
              <a:spcBef>
                <a:spcPts val="146"/>
              </a:spcBef>
            </a:pPr>
            <a:r>
              <a:rPr spc="87">
                <a:solidFill>
                  <a:srgbClr val="58606B"/>
                </a:solidFill>
                <a:latin typeface="Century Gothic"/>
                <a:cs typeface="Century Gothic"/>
              </a:rPr>
              <a:t>EMILIA- </a:t>
            </a:r>
            <a:r>
              <a:rPr spc="90">
                <a:solidFill>
                  <a:srgbClr val="58606B"/>
                </a:solidFill>
                <a:latin typeface="Century Gothic"/>
                <a:cs typeface="Century Gothic"/>
              </a:rPr>
              <a:t> </a:t>
            </a:r>
            <a:r>
              <a:rPr spc="143">
                <a:solidFill>
                  <a:srgbClr val="58606B"/>
                </a:solidFill>
                <a:latin typeface="Century Gothic"/>
                <a:cs typeface="Century Gothic"/>
              </a:rPr>
              <a:t>R</a:t>
            </a:r>
            <a:r>
              <a:rPr spc="-37">
                <a:solidFill>
                  <a:srgbClr val="58606B"/>
                </a:solidFill>
                <a:latin typeface="Century Gothic"/>
                <a:cs typeface="Century Gothic"/>
              </a:rPr>
              <a:t>O</a:t>
            </a:r>
            <a:r>
              <a:rPr spc="40">
                <a:solidFill>
                  <a:srgbClr val="58606B"/>
                </a:solidFill>
                <a:latin typeface="Century Gothic"/>
                <a:cs typeface="Century Gothic"/>
              </a:rPr>
              <a:t>M</a:t>
            </a:r>
            <a:r>
              <a:rPr spc="-10">
                <a:solidFill>
                  <a:srgbClr val="58606B"/>
                </a:solidFill>
                <a:latin typeface="Century Gothic"/>
                <a:cs typeface="Century Gothic"/>
              </a:rPr>
              <a:t>A</a:t>
            </a:r>
            <a:r>
              <a:rPr spc="-123">
                <a:solidFill>
                  <a:srgbClr val="58606B"/>
                </a:solidFill>
                <a:latin typeface="Century Gothic"/>
                <a:cs typeface="Century Gothic"/>
              </a:rPr>
              <a:t>G</a:t>
            </a:r>
            <a:r>
              <a:rPr spc="87">
                <a:solidFill>
                  <a:srgbClr val="58606B"/>
                </a:solidFill>
                <a:latin typeface="Century Gothic"/>
                <a:cs typeface="Century Gothic"/>
              </a:rPr>
              <a:t>N</a:t>
            </a:r>
            <a:r>
              <a:rPr spc="-10">
                <a:solidFill>
                  <a:srgbClr val="58606B"/>
                </a:solidFill>
                <a:latin typeface="Century Gothic"/>
                <a:cs typeface="Century Gothic"/>
              </a:rPr>
              <a:t>A</a:t>
            </a:r>
            <a:endParaRPr>
              <a:latin typeface="Century Gothic"/>
              <a:cs typeface="Century Gothic"/>
            </a:endParaRPr>
          </a:p>
        </p:txBody>
      </p:sp>
      <p:sp>
        <p:nvSpPr>
          <p:cNvPr id="28" name="object 28"/>
          <p:cNvSpPr txBox="1"/>
          <p:nvPr/>
        </p:nvSpPr>
        <p:spPr>
          <a:xfrm>
            <a:off x="520539" y="1166513"/>
            <a:ext cx="562187" cy="306003"/>
          </a:xfrm>
          <a:prstGeom prst="rect">
            <a:avLst/>
          </a:prstGeom>
        </p:spPr>
        <p:txBody>
          <a:bodyPr vert="horz" wrap="square" lIns="0" tIns="8467" rIns="0" bIns="0" rtlCol="0">
            <a:spAutoFit/>
          </a:bodyPr>
          <a:lstStyle/>
          <a:p>
            <a:pPr marL="8467">
              <a:spcBef>
                <a:spcPts val="67"/>
              </a:spcBef>
            </a:pPr>
            <a:r>
              <a:rPr sz="1933" b="1" spc="7">
                <a:solidFill>
                  <a:srgbClr val="FFFFFF"/>
                </a:solidFill>
                <a:latin typeface="Tahoma"/>
                <a:cs typeface="Tahoma"/>
              </a:rPr>
              <a:t>8</a:t>
            </a:r>
            <a:r>
              <a:rPr sz="1933" b="1" spc="123">
                <a:solidFill>
                  <a:srgbClr val="FFFFFF"/>
                </a:solidFill>
                <a:latin typeface="Tahoma"/>
                <a:cs typeface="Tahoma"/>
              </a:rPr>
              <a:t>0</a:t>
            </a:r>
            <a:r>
              <a:rPr sz="1933" b="1" spc="-140">
                <a:solidFill>
                  <a:srgbClr val="FFFFFF"/>
                </a:solidFill>
                <a:latin typeface="Tahoma"/>
                <a:cs typeface="Tahoma"/>
              </a:rPr>
              <a:t>.</a:t>
            </a:r>
            <a:r>
              <a:rPr sz="1933" b="1" spc="-10">
                <a:solidFill>
                  <a:srgbClr val="FFFFFF"/>
                </a:solidFill>
                <a:latin typeface="Tahoma"/>
                <a:cs typeface="Tahoma"/>
              </a:rPr>
              <a:t>4</a:t>
            </a:r>
            <a:endParaRPr sz="1933">
              <a:latin typeface="Tahoma"/>
              <a:cs typeface="Tahoma"/>
            </a:endParaRPr>
          </a:p>
        </p:txBody>
      </p:sp>
      <p:sp>
        <p:nvSpPr>
          <p:cNvPr id="29" name="object 29"/>
          <p:cNvSpPr txBox="1"/>
          <p:nvPr/>
        </p:nvSpPr>
        <p:spPr>
          <a:xfrm>
            <a:off x="520540" y="1575064"/>
            <a:ext cx="518583" cy="306003"/>
          </a:xfrm>
          <a:prstGeom prst="rect">
            <a:avLst/>
          </a:prstGeom>
        </p:spPr>
        <p:txBody>
          <a:bodyPr vert="horz" wrap="square" lIns="0" tIns="8467" rIns="0" bIns="0" rtlCol="0">
            <a:spAutoFit/>
          </a:bodyPr>
          <a:lstStyle/>
          <a:p>
            <a:pPr marL="8467">
              <a:spcBef>
                <a:spcPts val="67"/>
              </a:spcBef>
            </a:pPr>
            <a:r>
              <a:rPr sz="1933" b="1" spc="7">
                <a:solidFill>
                  <a:srgbClr val="FFFFFF"/>
                </a:solidFill>
                <a:latin typeface="Tahoma"/>
                <a:cs typeface="Tahoma"/>
              </a:rPr>
              <a:t>8</a:t>
            </a:r>
            <a:r>
              <a:rPr sz="1933" b="1" spc="-76">
                <a:solidFill>
                  <a:srgbClr val="FFFFFF"/>
                </a:solidFill>
                <a:latin typeface="Tahoma"/>
                <a:cs typeface="Tahoma"/>
              </a:rPr>
              <a:t>2</a:t>
            </a:r>
            <a:r>
              <a:rPr sz="1933" b="1" spc="-140">
                <a:solidFill>
                  <a:srgbClr val="FFFFFF"/>
                </a:solidFill>
                <a:latin typeface="Tahoma"/>
                <a:cs typeface="Tahoma"/>
              </a:rPr>
              <a:t>.</a:t>
            </a:r>
            <a:r>
              <a:rPr sz="1933" b="1" spc="-153">
                <a:solidFill>
                  <a:srgbClr val="FFFFFF"/>
                </a:solidFill>
                <a:latin typeface="Tahoma"/>
                <a:cs typeface="Tahoma"/>
              </a:rPr>
              <a:t>3</a:t>
            </a:r>
            <a:endParaRPr sz="1933">
              <a:latin typeface="Tahoma"/>
              <a:cs typeface="Tahoma"/>
            </a:endParaRPr>
          </a:p>
        </p:txBody>
      </p:sp>
      <p:sp>
        <p:nvSpPr>
          <p:cNvPr id="30" name="object 30"/>
          <p:cNvSpPr txBox="1"/>
          <p:nvPr/>
        </p:nvSpPr>
        <p:spPr>
          <a:xfrm>
            <a:off x="520539" y="1977579"/>
            <a:ext cx="536787" cy="603456"/>
          </a:xfrm>
          <a:prstGeom prst="rect">
            <a:avLst/>
          </a:prstGeom>
        </p:spPr>
        <p:txBody>
          <a:bodyPr vert="horz" wrap="square" lIns="0" tIns="8467" rIns="0" bIns="0" rtlCol="0">
            <a:spAutoFit/>
          </a:bodyPr>
          <a:lstStyle/>
          <a:p>
            <a:pPr marL="8467">
              <a:spcBef>
                <a:spcPts val="67"/>
              </a:spcBef>
            </a:pPr>
            <a:r>
              <a:rPr sz="1933" b="1" spc="7">
                <a:solidFill>
                  <a:srgbClr val="FFFFFF"/>
                </a:solidFill>
                <a:latin typeface="Tahoma"/>
                <a:cs typeface="Tahoma"/>
              </a:rPr>
              <a:t>8</a:t>
            </a:r>
            <a:r>
              <a:rPr sz="1933" b="1" spc="-76">
                <a:solidFill>
                  <a:srgbClr val="FFFFFF"/>
                </a:solidFill>
                <a:latin typeface="Tahoma"/>
                <a:cs typeface="Tahoma"/>
              </a:rPr>
              <a:t>2</a:t>
            </a:r>
            <a:r>
              <a:rPr sz="1933" b="1" spc="-140">
                <a:solidFill>
                  <a:srgbClr val="FFFFFF"/>
                </a:solidFill>
                <a:latin typeface="Tahoma"/>
                <a:cs typeface="Tahoma"/>
              </a:rPr>
              <a:t>.</a:t>
            </a:r>
            <a:r>
              <a:rPr sz="1933" b="1" spc="-10">
                <a:solidFill>
                  <a:srgbClr val="FFFFFF"/>
                </a:solidFill>
                <a:latin typeface="Tahoma"/>
                <a:cs typeface="Tahoma"/>
              </a:rPr>
              <a:t>6</a:t>
            </a:r>
            <a:endParaRPr sz="1933">
              <a:latin typeface="Tahoma"/>
              <a:cs typeface="Tahoma"/>
            </a:endParaRPr>
          </a:p>
        </p:txBody>
      </p:sp>
    </p:spTree>
    <p:extLst>
      <p:ext uri="{BB962C8B-B14F-4D97-AF65-F5344CB8AC3E}">
        <p14:creationId xmlns:p14="http://schemas.microsoft.com/office/powerpoint/2010/main" val="115940046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984161" y="530428"/>
            <a:ext cx="10223923" cy="2023533"/>
            <a:chOff x="1476240" y="795641"/>
            <a:chExt cx="15335885" cy="3035300"/>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1476240" y="795641"/>
              <a:ext cx="15335519" cy="3035154"/>
            </a:xfrm>
            <a:prstGeom prst="rect">
              <a:avLst/>
            </a:prstGeom>
          </p:spPr>
        </p:pic>
        <p:sp>
          <p:nvSpPr>
            <p:cNvPr id="4" name="object 4"/>
            <p:cNvSpPr/>
            <p:nvPr/>
          </p:nvSpPr>
          <p:spPr>
            <a:xfrm>
              <a:off x="1772371" y="947247"/>
              <a:ext cx="2755900" cy="2660015"/>
            </a:xfrm>
            <a:custGeom>
              <a:avLst/>
              <a:gdLst/>
              <a:ahLst/>
              <a:cxnLst/>
              <a:rect l="l" t="t" r="r" b="b"/>
              <a:pathLst>
                <a:path w="2755900" h="2660015">
                  <a:moveTo>
                    <a:pt x="1377786" y="2659717"/>
                  </a:moveTo>
                  <a:lnTo>
                    <a:pt x="1328370" y="2658878"/>
                  </a:lnTo>
                  <a:lnTo>
                    <a:pt x="1279391" y="2656378"/>
                  </a:lnTo>
                  <a:lnTo>
                    <a:pt x="1230880" y="2652247"/>
                  </a:lnTo>
                  <a:lnTo>
                    <a:pt x="1182864" y="2646512"/>
                  </a:lnTo>
                  <a:lnTo>
                    <a:pt x="1135373" y="2639201"/>
                  </a:lnTo>
                  <a:lnTo>
                    <a:pt x="1088436" y="2630342"/>
                  </a:lnTo>
                  <a:lnTo>
                    <a:pt x="1042083" y="2619964"/>
                  </a:lnTo>
                  <a:lnTo>
                    <a:pt x="996342" y="2608095"/>
                  </a:lnTo>
                  <a:lnTo>
                    <a:pt x="951243" y="2594762"/>
                  </a:lnTo>
                  <a:lnTo>
                    <a:pt x="906815" y="2579995"/>
                  </a:lnTo>
                  <a:lnTo>
                    <a:pt x="863086" y="2563820"/>
                  </a:lnTo>
                  <a:lnTo>
                    <a:pt x="820087" y="2546267"/>
                  </a:lnTo>
                  <a:lnTo>
                    <a:pt x="777846" y="2527363"/>
                  </a:lnTo>
                  <a:lnTo>
                    <a:pt x="736392" y="2507136"/>
                  </a:lnTo>
                  <a:lnTo>
                    <a:pt x="695754" y="2485615"/>
                  </a:lnTo>
                  <a:lnTo>
                    <a:pt x="655963" y="2462827"/>
                  </a:lnTo>
                  <a:lnTo>
                    <a:pt x="617046" y="2438802"/>
                  </a:lnTo>
                  <a:lnTo>
                    <a:pt x="579033" y="2413566"/>
                  </a:lnTo>
                  <a:lnTo>
                    <a:pt x="541953" y="2387148"/>
                  </a:lnTo>
                  <a:lnTo>
                    <a:pt x="505836" y="2359577"/>
                  </a:lnTo>
                  <a:lnTo>
                    <a:pt x="470709" y="2330879"/>
                  </a:lnTo>
                  <a:lnTo>
                    <a:pt x="436604" y="2301085"/>
                  </a:lnTo>
                  <a:lnTo>
                    <a:pt x="403547" y="2270220"/>
                  </a:lnTo>
                  <a:lnTo>
                    <a:pt x="371570" y="2238315"/>
                  </a:lnTo>
                  <a:lnTo>
                    <a:pt x="340701" y="2205396"/>
                  </a:lnTo>
                  <a:lnTo>
                    <a:pt x="310969" y="2171492"/>
                  </a:lnTo>
                  <a:lnTo>
                    <a:pt x="282403" y="2136631"/>
                  </a:lnTo>
                  <a:lnTo>
                    <a:pt x="255032" y="2100841"/>
                  </a:lnTo>
                  <a:lnTo>
                    <a:pt x="228886" y="2064151"/>
                  </a:lnTo>
                  <a:lnTo>
                    <a:pt x="203994" y="2026588"/>
                  </a:lnTo>
                  <a:lnTo>
                    <a:pt x="180384" y="1988181"/>
                  </a:lnTo>
                  <a:lnTo>
                    <a:pt x="158087" y="1948957"/>
                  </a:lnTo>
                  <a:lnTo>
                    <a:pt x="137130" y="1908945"/>
                  </a:lnTo>
                  <a:lnTo>
                    <a:pt x="117544" y="1868173"/>
                  </a:lnTo>
                  <a:lnTo>
                    <a:pt x="99358" y="1826669"/>
                  </a:lnTo>
                  <a:lnTo>
                    <a:pt x="82599" y="1784461"/>
                  </a:lnTo>
                  <a:lnTo>
                    <a:pt x="67299" y="1741577"/>
                  </a:lnTo>
                  <a:lnTo>
                    <a:pt x="53485" y="1698046"/>
                  </a:lnTo>
                  <a:lnTo>
                    <a:pt x="41187" y="1653895"/>
                  </a:lnTo>
                  <a:lnTo>
                    <a:pt x="30435" y="1609153"/>
                  </a:lnTo>
                  <a:lnTo>
                    <a:pt x="21257" y="1563848"/>
                  </a:lnTo>
                  <a:lnTo>
                    <a:pt x="13682" y="1518008"/>
                  </a:lnTo>
                  <a:lnTo>
                    <a:pt x="7740" y="1471661"/>
                  </a:lnTo>
                  <a:lnTo>
                    <a:pt x="3459" y="1424835"/>
                  </a:lnTo>
                  <a:lnTo>
                    <a:pt x="869" y="1377558"/>
                  </a:lnTo>
                  <a:lnTo>
                    <a:pt x="0" y="1329858"/>
                  </a:lnTo>
                  <a:lnTo>
                    <a:pt x="869" y="1282159"/>
                  </a:lnTo>
                  <a:lnTo>
                    <a:pt x="3459" y="1234882"/>
                  </a:lnTo>
                  <a:lnTo>
                    <a:pt x="7740" y="1188056"/>
                  </a:lnTo>
                  <a:lnTo>
                    <a:pt x="13682" y="1141709"/>
                  </a:lnTo>
                  <a:lnTo>
                    <a:pt x="21257" y="1095869"/>
                  </a:lnTo>
                  <a:lnTo>
                    <a:pt x="30435" y="1050563"/>
                  </a:lnTo>
                  <a:lnTo>
                    <a:pt x="41187" y="1005821"/>
                  </a:lnTo>
                  <a:lnTo>
                    <a:pt x="53485" y="961671"/>
                  </a:lnTo>
                  <a:lnTo>
                    <a:pt x="67299" y="918140"/>
                  </a:lnTo>
                  <a:lnTo>
                    <a:pt x="82599" y="875256"/>
                  </a:lnTo>
                  <a:lnTo>
                    <a:pt x="99358" y="833048"/>
                  </a:lnTo>
                  <a:lnTo>
                    <a:pt x="117544" y="791544"/>
                  </a:lnTo>
                  <a:lnTo>
                    <a:pt x="137130" y="750772"/>
                  </a:lnTo>
                  <a:lnTo>
                    <a:pt x="158087" y="710760"/>
                  </a:lnTo>
                  <a:lnTo>
                    <a:pt x="180384" y="671536"/>
                  </a:lnTo>
                  <a:lnTo>
                    <a:pt x="203994" y="633129"/>
                  </a:lnTo>
                  <a:lnTo>
                    <a:pt x="228886" y="595566"/>
                  </a:lnTo>
                  <a:lnTo>
                    <a:pt x="255032" y="558875"/>
                  </a:lnTo>
                  <a:lnTo>
                    <a:pt x="282403" y="523086"/>
                  </a:lnTo>
                  <a:lnTo>
                    <a:pt x="310969" y="488225"/>
                  </a:lnTo>
                  <a:lnTo>
                    <a:pt x="340701" y="454321"/>
                  </a:lnTo>
                  <a:lnTo>
                    <a:pt x="371570" y="421402"/>
                  </a:lnTo>
                  <a:lnTo>
                    <a:pt x="403547" y="389496"/>
                  </a:lnTo>
                  <a:lnTo>
                    <a:pt x="436604" y="358632"/>
                  </a:lnTo>
                  <a:lnTo>
                    <a:pt x="470709" y="328837"/>
                  </a:lnTo>
                  <a:lnTo>
                    <a:pt x="505836" y="300140"/>
                  </a:lnTo>
                  <a:lnTo>
                    <a:pt x="541953" y="272569"/>
                  </a:lnTo>
                  <a:lnTo>
                    <a:pt x="579033" y="246151"/>
                  </a:lnTo>
                  <a:lnTo>
                    <a:pt x="617046" y="220915"/>
                  </a:lnTo>
                  <a:lnTo>
                    <a:pt x="655963" y="196889"/>
                  </a:lnTo>
                  <a:lnTo>
                    <a:pt x="695754" y="174102"/>
                  </a:lnTo>
                  <a:lnTo>
                    <a:pt x="736392" y="152581"/>
                  </a:lnTo>
                  <a:lnTo>
                    <a:pt x="777846" y="132354"/>
                  </a:lnTo>
                  <a:lnTo>
                    <a:pt x="820087" y="113450"/>
                  </a:lnTo>
                  <a:lnTo>
                    <a:pt x="863086" y="95897"/>
                  </a:lnTo>
                  <a:lnTo>
                    <a:pt x="906815" y="79722"/>
                  </a:lnTo>
                  <a:lnTo>
                    <a:pt x="951243" y="64954"/>
                  </a:lnTo>
                  <a:lnTo>
                    <a:pt x="996342" y="51622"/>
                  </a:lnTo>
                  <a:lnTo>
                    <a:pt x="1042083" y="39753"/>
                  </a:lnTo>
                  <a:lnTo>
                    <a:pt x="1088436" y="29375"/>
                  </a:lnTo>
                  <a:lnTo>
                    <a:pt x="1135373" y="20516"/>
                  </a:lnTo>
                  <a:lnTo>
                    <a:pt x="1182864" y="13205"/>
                  </a:lnTo>
                  <a:lnTo>
                    <a:pt x="1230880" y="7470"/>
                  </a:lnTo>
                  <a:lnTo>
                    <a:pt x="1279391" y="3338"/>
                  </a:lnTo>
                  <a:lnTo>
                    <a:pt x="1328370" y="839"/>
                  </a:lnTo>
                  <a:lnTo>
                    <a:pt x="1377786" y="0"/>
                  </a:lnTo>
                  <a:lnTo>
                    <a:pt x="1427202" y="839"/>
                  </a:lnTo>
                  <a:lnTo>
                    <a:pt x="1476181" y="3338"/>
                  </a:lnTo>
                  <a:lnTo>
                    <a:pt x="1524693" y="7470"/>
                  </a:lnTo>
                  <a:lnTo>
                    <a:pt x="1572709" y="13205"/>
                  </a:lnTo>
                  <a:lnTo>
                    <a:pt x="1620199" y="20516"/>
                  </a:lnTo>
                  <a:lnTo>
                    <a:pt x="1667136" y="29375"/>
                  </a:lnTo>
                  <a:lnTo>
                    <a:pt x="1713489" y="39753"/>
                  </a:lnTo>
                  <a:lnTo>
                    <a:pt x="1759230" y="51622"/>
                  </a:lnTo>
                  <a:lnTo>
                    <a:pt x="1804329" y="64954"/>
                  </a:lnTo>
                  <a:lnTo>
                    <a:pt x="1848758" y="79722"/>
                  </a:lnTo>
                  <a:lnTo>
                    <a:pt x="1892486" y="95897"/>
                  </a:lnTo>
                  <a:lnTo>
                    <a:pt x="1935486" y="113450"/>
                  </a:lnTo>
                  <a:lnTo>
                    <a:pt x="1977727" y="132354"/>
                  </a:lnTo>
                  <a:lnTo>
                    <a:pt x="2019181" y="152581"/>
                  </a:lnTo>
                  <a:lnTo>
                    <a:pt x="2059818" y="174102"/>
                  </a:lnTo>
                  <a:lnTo>
                    <a:pt x="2099610" y="196889"/>
                  </a:lnTo>
                  <a:lnTo>
                    <a:pt x="2138526" y="220915"/>
                  </a:lnTo>
                  <a:lnTo>
                    <a:pt x="2176539" y="246151"/>
                  </a:lnTo>
                  <a:lnTo>
                    <a:pt x="2213619" y="272569"/>
                  </a:lnTo>
                  <a:lnTo>
                    <a:pt x="2249737" y="300140"/>
                  </a:lnTo>
                  <a:lnTo>
                    <a:pt x="2284863" y="328837"/>
                  </a:lnTo>
                  <a:lnTo>
                    <a:pt x="2318969" y="358632"/>
                  </a:lnTo>
                  <a:lnTo>
                    <a:pt x="2352025" y="389496"/>
                  </a:lnTo>
                  <a:lnTo>
                    <a:pt x="2384002" y="421402"/>
                  </a:lnTo>
                  <a:lnTo>
                    <a:pt x="2414871" y="454321"/>
                  </a:lnTo>
                  <a:lnTo>
                    <a:pt x="2444604" y="488225"/>
                  </a:lnTo>
                  <a:lnTo>
                    <a:pt x="2473169" y="523086"/>
                  </a:lnTo>
                  <a:lnTo>
                    <a:pt x="2500540" y="558875"/>
                  </a:lnTo>
                  <a:lnTo>
                    <a:pt x="2526686" y="595566"/>
                  </a:lnTo>
                  <a:lnTo>
                    <a:pt x="2551578" y="633129"/>
                  </a:lnTo>
                  <a:lnTo>
                    <a:pt x="2575188" y="671536"/>
                  </a:lnTo>
                  <a:lnTo>
                    <a:pt x="2597485" y="710760"/>
                  </a:lnTo>
                  <a:lnTo>
                    <a:pt x="2618442" y="750772"/>
                  </a:lnTo>
                  <a:lnTo>
                    <a:pt x="2638028" y="791544"/>
                  </a:lnTo>
                  <a:lnTo>
                    <a:pt x="2656215" y="833048"/>
                  </a:lnTo>
                  <a:lnTo>
                    <a:pt x="2672973" y="875256"/>
                  </a:lnTo>
                  <a:lnTo>
                    <a:pt x="2688273" y="918140"/>
                  </a:lnTo>
                  <a:lnTo>
                    <a:pt x="2702087" y="961671"/>
                  </a:lnTo>
                  <a:lnTo>
                    <a:pt x="2714385" y="1005821"/>
                  </a:lnTo>
                  <a:lnTo>
                    <a:pt x="2725137" y="1050563"/>
                  </a:lnTo>
                  <a:lnTo>
                    <a:pt x="2734316" y="1095869"/>
                  </a:lnTo>
                  <a:lnTo>
                    <a:pt x="2741891" y="1141709"/>
                  </a:lnTo>
                  <a:lnTo>
                    <a:pt x="2747833" y="1188056"/>
                  </a:lnTo>
                  <a:lnTo>
                    <a:pt x="2752113" y="1234882"/>
                  </a:lnTo>
                  <a:lnTo>
                    <a:pt x="2754703" y="1282159"/>
                  </a:lnTo>
                  <a:lnTo>
                    <a:pt x="2755573" y="1329858"/>
                  </a:lnTo>
                  <a:lnTo>
                    <a:pt x="2754703" y="1377558"/>
                  </a:lnTo>
                  <a:lnTo>
                    <a:pt x="2752113" y="1424835"/>
                  </a:lnTo>
                  <a:lnTo>
                    <a:pt x="2747833" y="1471661"/>
                  </a:lnTo>
                  <a:lnTo>
                    <a:pt x="2741891" y="1518008"/>
                  </a:lnTo>
                  <a:lnTo>
                    <a:pt x="2734316" y="1563848"/>
                  </a:lnTo>
                  <a:lnTo>
                    <a:pt x="2725137" y="1609153"/>
                  </a:lnTo>
                  <a:lnTo>
                    <a:pt x="2714385" y="1653895"/>
                  </a:lnTo>
                  <a:lnTo>
                    <a:pt x="2702087" y="1698046"/>
                  </a:lnTo>
                  <a:lnTo>
                    <a:pt x="2688273" y="1741577"/>
                  </a:lnTo>
                  <a:lnTo>
                    <a:pt x="2672973" y="1784461"/>
                  </a:lnTo>
                  <a:lnTo>
                    <a:pt x="2656215" y="1826669"/>
                  </a:lnTo>
                  <a:lnTo>
                    <a:pt x="2638028" y="1868173"/>
                  </a:lnTo>
                  <a:lnTo>
                    <a:pt x="2618442" y="1908945"/>
                  </a:lnTo>
                  <a:lnTo>
                    <a:pt x="2597485" y="1948957"/>
                  </a:lnTo>
                  <a:lnTo>
                    <a:pt x="2575188" y="1988181"/>
                  </a:lnTo>
                  <a:lnTo>
                    <a:pt x="2551578" y="2026588"/>
                  </a:lnTo>
                  <a:lnTo>
                    <a:pt x="2526686" y="2064151"/>
                  </a:lnTo>
                  <a:lnTo>
                    <a:pt x="2500540" y="2100841"/>
                  </a:lnTo>
                  <a:lnTo>
                    <a:pt x="2473169" y="2136631"/>
                  </a:lnTo>
                  <a:lnTo>
                    <a:pt x="2444604" y="2171492"/>
                  </a:lnTo>
                  <a:lnTo>
                    <a:pt x="2414871" y="2205396"/>
                  </a:lnTo>
                  <a:lnTo>
                    <a:pt x="2384002" y="2238315"/>
                  </a:lnTo>
                  <a:lnTo>
                    <a:pt x="2352025" y="2270220"/>
                  </a:lnTo>
                  <a:lnTo>
                    <a:pt x="2318969" y="2301085"/>
                  </a:lnTo>
                  <a:lnTo>
                    <a:pt x="2284863" y="2330879"/>
                  </a:lnTo>
                  <a:lnTo>
                    <a:pt x="2249737" y="2359577"/>
                  </a:lnTo>
                  <a:lnTo>
                    <a:pt x="2213619" y="2387148"/>
                  </a:lnTo>
                  <a:lnTo>
                    <a:pt x="2176539" y="2413566"/>
                  </a:lnTo>
                  <a:lnTo>
                    <a:pt x="2138526" y="2438802"/>
                  </a:lnTo>
                  <a:lnTo>
                    <a:pt x="2099610" y="2462827"/>
                  </a:lnTo>
                  <a:lnTo>
                    <a:pt x="2059818" y="2485615"/>
                  </a:lnTo>
                  <a:lnTo>
                    <a:pt x="2019181" y="2507136"/>
                  </a:lnTo>
                  <a:lnTo>
                    <a:pt x="1977727" y="2527363"/>
                  </a:lnTo>
                  <a:lnTo>
                    <a:pt x="1935486" y="2546267"/>
                  </a:lnTo>
                  <a:lnTo>
                    <a:pt x="1892486" y="2563820"/>
                  </a:lnTo>
                  <a:lnTo>
                    <a:pt x="1848758" y="2579995"/>
                  </a:lnTo>
                  <a:lnTo>
                    <a:pt x="1804329" y="2594762"/>
                  </a:lnTo>
                  <a:lnTo>
                    <a:pt x="1759230" y="2608095"/>
                  </a:lnTo>
                  <a:lnTo>
                    <a:pt x="1713489" y="2619964"/>
                  </a:lnTo>
                  <a:lnTo>
                    <a:pt x="1667136" y="2630342"/>
                  </a:lnTo>
                  <a:lnTo>
                    <a:pt x="1620199" y="2639201"/>
                  </a:lnTo>
                  <a:lnTo>
                    <a:pt x="1572709" y="2646512"/>
                  </a:lnTo>
                  <a:lnTo>
                    <a:pt x="1524693" y="2652247"/>
                  </a:lnTo>
                  <a:lnTo>
                    <a:pt x="1476181" y="2656378"/>
                  </a:lnTo>
                  <a:lnTo>
                    <a:pt x="1427202" y="2658878"/>
                  </a:lnTo>
                  <a:lnTo>
                    <a:pt x="1377786" y="2659717"/>
                  </a:lnTo>
                  <a:close/>
                </a:path>
              </a:pathLst>
            </a:custGeom>
            <a:solidFill>
              <a:srgbClr val="FFFFFF"/>
            </a:solidFill>
          </p:spPr>
          <p:txBody>
            <a:bodyPr wrap="square" lIns="0" tIns="0" rIns="0" bIns="0" rtlCol="0"/>
            <a:lstStyle/>
            <a:p>
              <a:endParaRPr sz="800"/>
            </a:p>
          </p:txBody>
        </p:sp>
        <p:pic>
          <p:nvPicPr>
            <p:cNvPr id="5" name="object 5"/>
            <p:cNvPicPr/>
            <p:nvPr/>
          </p:nvPicPr>
          <p:blipFill>
            <a:blip r:embed="rId3" cstate="email">
              <a:extLst>
                <a:ext uri="{28A0092B-C50C-407E-A947-70E740481C1C}">
                  <a14:useLocalDpi xmlns:a14="http://schemas.microsoft.com/office/drawing/2010/main"/>
                </a:ext>
              </a:extLst>
            </a:blip>
            <a:stretch>
              <a:fillRect/>
            </a:stretch>
          </p:blipFill>
          <p:spPr>
            <a:xfrm>
              <a:off x="2288208" y="1643345"/>
              <a:ext cx="1693296" cy="1293934"/>
            </a:xfrm>
            <a:prstGeom prst="rect">
              <a:avLst/>
            </a:prstGeom>
          </p:spPr>
        </p:pic>
      </p:grpSp>
      <p:sp>
        <p:nvSpPr>
          <p:cNvPr id="6" name="object 6"/>
          <p:cNvSpPr/>
          <p:nvPr/>
        </p:nvSpPr>
        <p:spPr>
          <a:xfrm>
            <a:off x="9550906" y="2836754"/>
            <a:ext cx="1358053" cy="1352550"/>
          </a:xfrm>
          <a:custGeom>
            <a:avLst/>
            <a:gdLst/>
            <a:ahLst/>
            <a:cxnLst/>
            <a:rect l="l" t="t" r="r" b="b"/>
            <a:pathLst>
              <a:path w="2037080" h="2028825">
                <a:moveTo>
                  <a:pt x="1018315" y="2028778"/>
                </a:moveTo>
                <a:lnTo>
                  <a:pt x="970376" y="2027674"/>
                </a:lnTo>
                <a:lnTo>
                  <a:pt x="923009" y="2024394"/>
                </a:lnTo>
                <a:lnTo>
                  <a:pt x="876261" y="2018988"/>
                </a:lnTo>
                <a:lnTo>
                  <a:pt x="830181" y="2011503"/>
                </a:lnTo>
                <a:lnTo>
                  <a:pt x="784818" y="2001988"/>
                </a:lnTo>
                <a:lnTo>
                  <a:pt x="740222" y="1990493"/>
                </a:lnTo>
                <a:lnTo>
                  <a:pt x="696441" y="1977065"/>
                </a:lnTo>
                <a:lnTo>
                  <a:pt x="653524" y="1961754"/>
                </a:lnTo>
                <a:lnTo>
                  <a:pt x="611520" y="1944608"/>
                </a:lnTo>
                <a:lnTo>
                  <a:pt x="570477" y="1925676"/>
                </a:lnTo>
                <a:lnTo>
                  <a:pt x="530445" y="1905007"/>
                </a:lnTo>
                <a:lnTo>
                  <a:pt x="491473" y="1882649"/>
                </a:lnTo>
                <a:lnTo>
                  <a:pt x="453609" y="1858651"/>
                </a:lnTo>
                <a:lnTo>
                  <a:pt x="416903" y="1833061"/>
                </a:lnTo>
                <a:lnTo>
                  <a:pt x="381403" y="1805930"/>
                </a:lnTo>
                <a:lnTo>
                  <a:pt x="347157" y="1777304"/>
                </a:lnTo>
                <a:lnTo>
                  <a:pt x="314216" y="1747233"/>
                </a:lnTo>
                <a:lnTo>
                  <a:pt x="282628" y="1715766"/>
                </a:lnTo>
                <a:lnTo>
                  <a:pt x="252442" y="1682950"/>
                </a:lnTo>
                <a:lnTo>
                  <a:pt x="223706" y="1648836"/>
                </a:lnTo>
                <a:lnTo>
                  <a:pt x="196470" y="1613472"/>
                </a:lnTo>
                <a:lnTo>
                  <a:pt x="170782" y="1576905"/>
                </a:lnTo>
                <a:lnTo>
                  <a:pt x="146692" y="1539186"/>
                </a:lnTo>
                <a:lnTo>
                  <a:pt x="124248" y="1500362"/>
                </a:lnTo>
                <a:lnTo>
                  <a:pt x="103499" y="1460483"/>
                </a:lnTo>
                <a:lnTo>
                  <a:pt x="84494" y="1419597"/>
                </a:lnTo>
                <a:lnTo>
                  <a:pt x="67282" y="1377753"/>
                </a:lnTo>
                <a:lnTo>
                  <a:pt x="51912" y="1334999"/>
                </a:lnTo>
                <a:lnTo>
                  <a:pt x="38433" y="1291385"/>
                </a:lnTo>
                <a:lnTo>
                  <a:pt x="26893" y="1246958"/>
                </a:lnTo>
                <a:lnTo>
                  <a:pt x="17342" y="1201768"/>
                </a:lnTo>
                <a:lnTo>
                  <a:pt x="9828" y="1155864"/>
                </a:lnTo>
                <a:lnTo>
                  <a:pt x="4400" y="1109293"/>
                </a:lnTo>
                <a:lnTo>
                  <a:pt x="1108" y="1062105"/>
                </a:lnTo>
                <a:lnTo>
                  <a:pt x="0" y="1014349"/>
                </a:lnTo>
                <a:lnTo>
                  <a:pt x="1108" y="966599"/>
                </a:lnTo>
                <a:lnTo>
                  <a:pt x="4400" y="919418"/>
                </a:lnTo>
                <a:lnTo>
                  <a:pt x="9828" y="872853"/>
                </a:lnTo>
                <a:lnTo>
                  <a:pt x="17342" y="826954"/>
                </a:lnTo>
                <a:lnTo>
                  <a:pt x="26893" y="781769"/>
                </a:lnTo>
                <a:lnTo>
                  <a:pt x="38433" y="737347"/>
                </a:lnTo>
                <a:lnTo>
                  <a:pt x="51912" y="693737"/>
                </a:lnTo>
                <a:lnTo>
                  <a:pt x="67282" y="650988"/>
                </a:lnTo>
                <a:lnTo>
                  <a:pt x="84494" y="609148"/>
                </a:lnTo>
                <a:lnTo>
                  <a:pt x="103499" y="568265"/>
                </a:lnTo>
                <a:lnTo>
                  <a:pt x="124248" y="528390"/>
                </a:lnTo>
                <a:lnTo>
                  <a:pt x="146692" y="489569"/>
                </a:lnTo>
                <a:lnTo>
                  <a:pt x="170782" y="451853"/>
                </a:lnTo>
                <a:lnTo>
                  <a:pt x="196470" y="415289"/>
                </a:lnTo>
                <a:lnTo>
                  <a:pt x="223706" y="379927"/>
                </a:lnTo>
                <a:lnTo>
                  <a:pt x="252442" y="345815"/>
                </a:lnTo>
                <a:lnTo>
                  <a:pt x="282628" y="313001"/>
                </a:lnTo>
                <a:lnTo>
                  <a:pt x="314216" y="281536"/>
                </a:lnTo>
                <a:lnTo>
                  <a:pt x="347157" y="251466"/>
                </a:lnTo>
                <a:lnTo>
                  <a:pt x="381403" y="222842"/>
                </a:lnTo>
                <a:lnTo>
                  <a:pt x="416903" y="195711"/>
                </a:lnTo>
                <a:lnTo>
                  <a:pt x="453609" y="170123"/>
                </a:lnTo>
                <a:lnTo>
                  <a:pt x="491473" y="146126"/>
                </a:lnTo>
                <a:lnTo>
                  <a:pt x="530445" y="123769"/>
                </a:lnTo>
                <a:lnTo>
                  <a:pt x="570477" y="103100"/>
                </a:lnTo>
                <a:lnTo>
                  <a:pt x="611520" y="84168"/>
                </a:lnTo>
                <a:lnTo>
                  <a:pt x="653524" y="67023"/>
                </a:lnTo>
                <a:lnTo>
                  <a:pt x="696441" y="51712"/>
                </a:lnTo>
                <a:lnTo>
                  <a:pt x="740222" y="38285"/>
                </a:lnTo>
                <a:lnTo>
                  <a:pt x="784818" y="26789"/>
                </a:lnTo>
                <a:lnTo>
                  <a:pt x="830181" y="17275"/>
                </a:lnTo>
                <a:lnTo>
                  <a:pt x="876261" y="9790"/>
                </a:lnTo>
                <a:lnTo>
                  <a:pt x="923009" y="4383"/>
                </a:lnTo>
                <a:lnTo>
                  <a:pt x="970376" y="1104"/>
                </a:lnTo>
                <a:lnTo>
                  <a:pt x="1018315" y="0"/>
                </a:lnTo>
                <a:lnTo>
                  <a:pt x="1066253" y="1104"/>
                </a:lnTo>
                <a:lnTo>
                  <a:pt x="1113621" y="4383"/>
                </a:lnTo>
                <a:lnTo>
                  <a:pt x="1160371" y="9790"/>
                </a:lnTo>
                <a:lnTo>
                  <a:pt x="1206451" y="17275"/>
                </a:lnTo>
                <a:lnTo>
                  <a:pt x="1251815" y="26789"/>
                </a:lnTo>
                <a:lnTo>
                  <a:pt x="1296413" y="38285"/>
                </a:lnTo>
                <a:lnTo>
                  <a:pt x="1340197" y="51712"/>
                </a:lnTo>
                <a:lnTo>
                  <a:pt x="1383116" y="67023"/>
                </a:lnTo>
                <a:lnTo>
                  <a:pt x="1425123" y="84168"/>
                </a:lnTo>
                <a:lnTo>
                  <a:pt x="1466168" y="103100"/>
                </a:lnTo>
                <a:lnTo>
                  <a:pt x="1506203" y="123769"/>
                </a:lnTo>
                <a:lnTo>
                  <a:pt x="1545178" y="146126"/>
                </a:lnTo>
                <a:lnTo>
                  <a:pt x="1583045" y="170123"/>
                </a:lnTo>
                <a:lnTo>
                  <a:pt x="1619755" y="195711"/>
                </a:lnTo>
                <a:lnTo>
                  <a:pt x="1655258" y="222842"/>
                </a:lnTo>
                <a:lnTo>
                  <a:pt x="1689507" y="251466"/>
                </a:lnTo>
                <a:lnTo>
                  <a:pt x="1722451" y="281536"/>
                </a:lnTo>
                <a:lnTo>
                  <a:pt x="1754043" y="313001"/>
                </a:lnTo>
                <a:lnTo>
                  <a:pt x="1784233" y="345815"/>
                </a:lnTo>
                <a:lnTo>
                  <a:pt x="1812972" y="379927"/>
                </a:lnTo>
                <a:lnTo>
                  <a:pt x="1840211" y="415289"/>
                </a:lnTo>
                <a:lnTo>
                  <a:pt x="1865902" y="451853"/>
                </a:lnTo>
                <a:lnTo>
                  <a:pt x="1889996" y="489569"/>
                </a:lnTo>
                <a:lnTo>
                  <a:pt x="1912443" y="528390"/>
                </a:lnTo>
                <a:lnTo>
                  <a:pt x="1933195" y="568265"/>
                </a:lnTo>
                <a:lnTo>
                  <a:pt x="1952202" y="609148"/>
                </a:lnTo>
                <a:lnTo>
                  <a:pt x="1969417" y="650988"/>
                </a:lnTo>
                <a:lnTo>
                  <a:pt x="1984789" y="693737"/>
                </a:lnTo>
                <a:lnTo>
                  <a:pt x="1998270" y="737347"/>
                </a:lnTo>
                <a:lnTo>
                  <a:pt x="2009812" y="781769"/>
                </a:lnTo>
                <a:lnTo>
                  <a:pt x="2019365" y="826954"/>
                </a:lnTo>
                <a:lnTo>
                  <a:pt x="2026880" y="872853"/>
                </a:lnTo>
                <a:lnTo>
                  <a:pt x="2032308" y="919418"/>
                </a:lnTo>
                <a:lnTo>
                  <a:pt x="2035601" y="966599"/>
                </a:lnTo>
                <a:lnTo>
                  <a:pt x="2036710" y="1014349"/>
                </a:lnTo>
                <a:lnTo>
                  <a:pt x="2035601" y="1062099"/>
                </a:lnTo>
                <a:lnTo>
                  <a:pt x="2032308" y="1109281"/>
                </a:lnTo>
                <a:lnTo>
                  <a:pt x="2026880" y="1155847"/>
                </a:lnTo>
                <a:lnTo>
                  <a:pt x="2019365" y="1201747"/>
                </a:lnTo>
                <a:lnTo>
                  <a:pt x="2009812" y="1246933"/>
                </a:lnTo>
                <a:lnTo>
                  <a:pt x="1998270" y="1291357"/>
                </a:lnTo>
                <a:lnTo>
                  <a:pt x="1984789" y="1334969"/>
                </a:lnTo>
                <a:lnTo>
                  <a:pt x="1969417" y="1377720"/>
                </a:lnTo>
                <a:lnTo>
                  <a:pt x="1952202" y="1419563"/>
                </a:lnTo>
                <a:lnTo>
                  <a:pt x="1933195" y="1460448"/>
                </a:lnTo>
                <a:lnTo>
                  <a:pt x="1912443" y="1500327"/>
                </a:lnTo>
                <a:lnTo>
                  <a:pt x="1889996" y="1539150"/>
                </a:lnTo>
                <a:lnTo>
                  <a:pt x="1865902" y="1576870"/>
                </a:lnTo>
                <a:lnTo>
                  <a:pt x="1840211" y="1613437"/>
                </a:lnTo>
                <a:lnTo>
                  <a:pt x="1812972" y="1648803"/>
                </a:lnTo>
                <a:lnTo>
                  <a:pt x="1784233" y="1682918"/>
                </a:lnTo>
                <a:lnTo>
                  <a:pt x="1754043" y="1715735"/>
                </a:lnTo>
                <a:lnTo>
                  <a:pt x="1722451" y="1747204"/>
                </a:lnTo>
                <a:lnTo>
                  <a:pt x="1689507" y="1777277"/>
                </a:lnTo>
                <a:lnTo>
                  <a:pt x="1655258" y="1805904"/>
                </a:lnTo>
                <a:lnTo>
                  <a:pt x="1619755" y="1833038"/>
                </a:lnTo>
                <a:lnTo>
                  <a:pt x="1583045" y="1858630"/>
                </a:lnTo>
                <a:lnTo>
                  <a:pt x="1545178" y="1882630"/>
                </a:lnTo>
                <a:lnTo>
                  <a:pt x="1506203" y="1904990"/>
                </a:lnTo>
                <a:lnTo>
                  <a:pt x="1466168" y="1925662"/>
                </a:lnTo>
                <a:lnTo>
                  <a:pt x="1425123" y="1944596"/>
                </a:lnTo>
                <a:lnTo>
                  <a:pt x="1383116" y="1961744"/>
                </a:lnTo>
                <a:lnTo>
                  <a:pt x="1340197" y="1977057"/>
                </a:lnTo>
                <a:lnTo>
                  <a:pt x="1296413" y="1990487"/>
                </a:lnTo>
                <a:lnTo>
                  <a:pt x="1251815" y="2001984"/>
                </a:lnTo>
                <a:lnTo>
                  <a:pt x="1206451" y="2011500"/>
                </a:lnTo>
                <a:lnTo>
                  <a:pt x="1160371" y="2018986"/>
                </a:lnTo>
                <a:lnTo>
                  <a:pt x="1113621" y="2024394"/>
                </a:lnTo>
                <a:lnTo>
                  <a:pt x="1066253" y="2027674"/>
                </a:lnTo>
                <a:lnTo>
                  <a:pt x="1018315" y="2028778"/>
                </a:lnTo>
                <a:close/>
              </a:path>
            </a:pathLst>
          </a:custGeom>
          <a:solidFill>
            <a:srgbClr val="58606B"/>
          </a:solidFill>
        </p:spPr>
        <p:txBody>
          <a:bodyPr wrap="square" lIns="0" tIns="0" rIns="0" bIns="0" rtlCol="0"/>
          <a:lstStyle/>
          <a:p>
            <a:endParaRPr sz="800"/>
          </a:p>
        </p:txBody>
      </p:sp>
      <p:sp>
        <p:nvSpPr>
          <p:cNvPr id="7" name="object 7"/>
          <p:cNvSpPr txBox="1">
            <a:spLocks noGrp="1"/>
          </p:cNvSpPr>
          <p:nvPr>
            <p:ph type="title"/>
          </p:nvPr>
        </p:nvSpPr>
        <p:spPr>
          <a:xfrm>
            <a:off x="9700594" y="2940515"/>
            <a:ext cx="1081617" cy="881075"/>
          </a:xfrm>
          <a:prstGeom prst="rect">
            <a:avLst/>
          </a:prstGeom>
        </p:spPr>
        <p:txBody>
          <a:bodyPr vert="horz" wrap="square" lIns="0" tIns="11430" rIns="0" bIns="0" rtlCol="0">
            <a:spAutoFit/>
          </a:bodyPr>
          <a:lstStyle/>
          <a:p>
            <a:pPr marL="110919">
              <a:spcBef>
                <a:spcPts val="90"/>
              </a:spcBef>
            </a:pPr>
            <a:r>
              <a:rPr sz="4000" spc="37">
                <a:solidFill>
                  <a:srgbClr val="FFFFFF"/>
                </a:solidFill>
              </a:rPr>
              <a:t>108</a:t>
            </a:r>
            <a:endParaRPr sz="4000"/>
          </a:p>
          <a:p>
            <a:pPr marL="8467">
              <a:spcBef>
                <a:spcPts val="67"/>
              </a:spcBef>
            </a:pPr>
            <a:r>
              <a:rPr sz="1567" spc="50">
                <a:solidFill>
                  <a:srgbClr val="FFFFFF"/>
                </a:solidFill>
              </a:rPr>
              <a:t>M</a:t>
            </a:r>
            <a:r>
              <a:rPr sz="1567" spc="203">
                <a:solidFill>
                  <a:srgbClr val="FFFFFF"/>
                </a:solidFill>
              </a:rPr>
              <a:t>E</a:t>
            </a:r>
            <a:r>
              <a:rPr sz="1567" spc="50">
                <a:solidFill>
                  <a:srgbClr val="FFFFFF"/>
                </a:solidFill>
              </a:rPr>
              <a:t>M</a:t>
            </a:r>
            <a:r>
              <a:rPr sz="1567" spc="280">
                <a:solidFill>
                  <a:srgbClr val="FFFFFF"/>
                </a:solidFill>
              </a:rPr>
              <a:t>B</a:t>
            </a:r>
            <a:r>
              <a:rPr sz="1567" spc="203">
                <a:solidFill>
                  <a:srgbClr val="FFFFFF"/>
                </a:solidFill>
              </a:rPr>
              <a:t>E</a:t>
            </a:r>
            <a:r>
              <a:rPr sz="1567" spc="183">
                <a:solidFill>
                  <a:srgbClr val="FFFFFF"/>
                </a:solidFill>
              </a:rPr>
              <a:t>R</a:t>
            </a:r>
            <a:r>
              <a:rPr sz="1567" spc="190">
                <a:solidFill>
                  <a:srgbClr val="FFFFFF"/>
                </a:solidFill>
              </a:rPr>
              <a:t>S</a:t>
            </a:r>
            <a:endParaRPr sz="1567"/>
          </a:p>
        </p:txBody>
      </p:sp>
      <p:sp>
        <p:nvSpPr>
          <p:cNvPr id="8" name="object 8"/>
          <p:cNvSpPr txBox="1"/>
          <p:nvPr/>
        </p:nvSpPr>
        <p:spPr>
          <a:xfrm>
            <a:off x="4954341" y="5384275"/>
            <a:ext cx="3522133" cy="522728"/>
          </a:xfrm>
          <a:prstGeom prst="rect">
            <a:avLst/>
          </a:prstGeom>
        </p:spPr>
        <p:txBody>
          <a:bodyPr vert="horz" wrap="square" lIns="0" tIns="9736" rIns="0" bIns="0" rtlCol="0">
            <a:spAutoFit/>
          </a:bodyPr>
          <a:lstStyle/>
          <a:p>
            <a:pPr marL="8467">
              <a:spcBef>
                <a:spcPts val="76"/>
              </a:spcBef>
            </a:pPr>
            <a:r>
              <a:rPr sz="2000" spc="-367">
                <a:solidFill>
                  <a:srgbClr val="58606B"/>
                </a:solidFill>
                <a:latin typeface="Century Gothic"/>
                <a:cs typeface="Century Gothic"/>
              </a:rPr>
              <a:t>11</a:t>
            </a:r>
            <a:r>
              <a:rPr sz="2000" spc="-13">
                <a:solidFill>
                  <a:srgbClr val="58606B"/>
                </a:solidFill>
                <a:latin typeface="Century Gothic"/>
                <a:cs typeface="Century Gothic"/>
              </a:rPr>
              <a:t> </a:t>
            </a:r>
            <a:r>
              <a:rPr sz="2000" spc="-173">
                <a:solidFill>
                  <a:srgbClr val="58606B"/>
                </a:solidFill>
                <a:latin typeface="Century Gothic"/>
                <a:cs typeface="Century Gothic"/>
              </a:rPr>
              <a:t>C</a:t>
            </a:r>
            <a:r>
              <a:rPr sz="2000" spc="270">
                <a:solidFill>
                  <a:srgbClr val="58606B"/>
                </a:solidFill>
                <a:latin typeface="Century Gothic"/>
                <a:cs typeface="Century Gothic"/>
              </a:rPr>
              <a:t>L</a:t>
            </a:r>
            <a:r>
              <a:rPr sz="2000" spc="280">
                <a:solidFill>
                  <a:srgbClr val="58606B"/>
                </a:solidFill>
                <a:latin typeface="Century Gothic"/>
                <a:cs typeface="Century Gothic"/>
              </a:rPr>
              <a:t>U</a:t>
            </a:r>
            <a:r>
              <a:rPr sz="2000" spc="253">
                <a:solidFill>
                  <a:srgbClr val="58606B"/>
                </a:solidFill>
                <a:latin typeface="Century Gothic"/>
                <a:cs typeface="Century Gothic"/>
              </a:rPr>
              <a:t>S</a:t>
            </a:r>
            <a:r>
              <a:rPr sz="2000" spc="327">
                <a:solidFill>
                  <a:srgbClr val="58606B"/>
                </a:solidFill>
                <a:latin typeface="Century Gothic"/>
                <a:cs typeface="Century Gothic"/>
              </a:rPr>
              <a:t>T</a:t>
            </a:r>
            <a:r>
              <a:rPr sz="2000" spc="107">
                <a:solidFill>
                  <a:srgbClr val="58606B"/>
                </a:solidFill>
                <a:latin typeface="Century Gothic"/>
                <a:cs typeface="Century Gothic"/>
              </a:rPr>
              <a:t>-</a:t>
            </a:r>
            <a:r>
              <a:rPr sz="2000" spc="273">
                <a:solidFill>
                  <a:srgbClr val="58606B"/>
                </a:solidFill>
                <a:latin typeface="Century Gothic"/>
                <a:cs typeface="Century Gothic"/>
              </a:rPr>
              <a:t>E</a:t>
            </a:r>
            <a:r>
              <a:rPr sz="2000" spc="247">
                <a:solidFill>
                  <a:srgbClr val="58606B"/>
                </a:solidFill>
                <a:latin typeface="Century Gothic"/>
                <a:cs typeface="Century Gothic"/>
              </a:rPr>
              <a:t>R</a:t>
            </a:r>
            <a:r>
              <a:rPr sz="2000" spc="230">
                <a:solidFill>
                  <a:srgbClr val="58606B"/>
                </a:solidFill>
                <a:latin typeface="Century Gothic"/>
                <a:cs typeface="Century Gothic"/>
              </a:rPr>
              <a:t>s</a:t>
            </a:r>
            <a:endParaRPr sz="2000">
              <a:latin typeface="Century Gothic"/>
              <a:cs typeface="Century Gothic"/>
            </a:endParaRPr>
          </a:p>
          <a:p>
            <a:pPr marL="8467">
              <a:spcBef>
                <a:spcPts val="30"/>
              </a:spcBef>
            </a:pPr>
            <a:r>
              <a:rPr sz="1333" spc="103">
                <a:solidFill>
                  <a:srgbClr val="58606B"/>
                </a:solidFill>
                <a:latin typeface="Century Gothic"/>
                <a:cs typeface="Century Gothic"/>
              </a:rPr>
              <a:t>I</a:t>
            </a:r>
            <a:r>
              <a:rPr sz="1333" spc="93">
                <a:solidFill>
                  <a:srgbClr val="58606B"/>
                </a:solidFill>
                <a:latin typeface="Century Gothic"/>
                <a:cs typeface="Century Gothic"/>
              </a:rPr>
              <a:t>n</a:t>
            </a:r>
            <a:r>
              <a:rPr sz="1333" spc="-110">
                <a:solidFill>
                  <a:srgbClr val="58606B"/>
                </a:solidFill>
                <a:latin typeface="Century Gothic"/>
                <a:cs typeface="Century Gothic"/>
              </a:rPr>
              <a:t>c</a:t>
            </a:r>
            <a:r>
              <a:rPr sz="1333" spc="93">
                <a:solidFill>
                  <a:srgbClr val="58606B"/>
                </a:solidFill>
                <a:latin typeface="Century Gothic"/>
                <a:cs typeface="Century Gothic"/>
              </a:rPr>
              <a:t>l</a:t>
            </a:r>
            <a:r>
              <a:rPr sz="1333" spc="90">
                <a:solidFill>
                  <a:srgbClr val="58606B"/>
                </a:solidFill>
                <a:latin typeface="Century Gothic"/>
                <a:cs typeface="Century Gothic"/>
              </a:rPr>
              <a:t>u</a:t>
            </a:r>
            <a:r>
              <a:rPr sz="1333" spc="-7">
                <a:solidFill>
                  <a:srgbClr val="58606B"/>
                </a:solidFill>
                <a:latin typeface="Century Gothic"/>
                <a:cs typeface="Century Gothic"/>
              </a:rPr>
              <a:t>d</a:t>
            </a:r>
            <a:r>
              <a:rPr sz="1333" spc="93">
                <a:solidFill>
                  <a:srgbClr val="58606B"/>
                </a:solidFill>
                <a:latin typeface="Century Gothic"/>
                <a:cs typeface="Century Gothic"/>
              </a:rPr>
              <a:t>in</a:t>
            </a:r>
            <a:r>
              <a:rPr sz="1333" spc="20">
                <a:solidFill>
                  <a:srgbClr val="58606B"/>
                </a:solidFill>
                <a:latin typeface="Century Gothic"/>
                <a:cs typeface="Century Gothic"/>
              </a:rPr>
              <a:t>g</a:t>
            </a:r>
            <a:r>
              <a:rPr sz="1333" spc="-20">
                <a:solidFill>
                  <a:srgbClr val="58606B"/>
                </a:solidFill>
                <a:latin typeface="Century Gothic"/>
                <a:cs typeface="Century Gothic"/>
              </a:rPr>
              <a:t> </a:t>
            </a:r>
            <a:r>
              <a:rPr sz="1333" spc="243">
                <a:solidFill>
                  <a:srgbClr val="58606B"/>
                </a:solidFill>
                <a:latin typeface="Century Gothic"/>
                <a:cs typeface="Century Gothic"/>
              </a:rPr>
              <a:t>B</a:t>
            </a:r>
            <a:r>
              <a:rPr sz="1333" spc="93">
                <a:solidFill>
                  <a:srgbClr val="58606B"/>
                </a:solidFill>
                <a:latin typeface="Century Gothic"/>
                <a:cs typeface="Century Gothic"/>
              </a:rPr>
              <a:t>i</a:t>
            </a:r>
            <a:r>
              <a:rPr sz="1333" spc="20">
                <a:solidFill>
                  <a:srgbClr val="58606B"/>
                </a:solidFill>
                <a:latin typeface="Century Gothic"/>
                <a:cs typeface="Century Gothic"/>
              </a:rPr>
              <a:t>g</a:t>
            </a:r>
            <a:r>
              <a:rPr sz="1333" spc="-20">
                <a:solidFill>
                  <a:srgbClr val="58606B"/>
                </a:solidFill>
                <a:latin typeface="Century Gothic"/>
                <a:cs typeface="Century Gothic"/>
              </a:rPr>
              <a:t> </a:t>
            </a:r>
            <a:r>
              <a:rPr sz="1333" spc="113">
                <a:solidFill>
                  <a:srgbClr val="58606B"/>
                </a:solidFill>
                <a:latin typeface="Century Gothic"/>
                <a:cs typeface="Century Gothic"/>
              </a:rPr>
              <a:t>D</a:t>
            </a:r>
            <a:r>
              <a:rPr sz="1333" spc="-120">
                <a:solidFill>
                  <a:srgbClr val="58606B"/>
                </a:solidFill>
                <a:latin typeface="Century Gothic"/>
                <a:cs typeface="Century Gothic"/>
              </a:rPr>
              <a:t>a</a:t>
            </a:r>
            <a:r>
              <a:rPr sz="1333" spc="90">
                <a:solidFill>
                  <a:srgbClr val="58606B"/>
                </a:solidFill>
                <a:latin typeface="Century Gothic"/>
                <a:cs typeface="Century Gothic"/>
              </a:rPr>
              <a:t>t</a:t>
            </a:r>
            <a:r>
              <a:rPr sz="1333" spc="-120">
                <a:solidFill>
                  <a:srgbClr val="58606B"/>
                </a:solidFill>
                <a:latin typeface="Century Gothic"/>
                <a:cs typeface="Century Gothic"/>
              </a:rPr>
              <a:t>a</a:t>
            </a:r>
            <a:r>
              <a:rPr sz="1333" spc="-20">
                <a:solidFill>
                  <a:srgbClr val="58606B"/>
                </a:solidFill>
                <a:latin typeface="Century Gothic"/>
                <a:cs typeface="Century Gothic"/>
              </a:rPr>
              <a:t> </a:t>
            </a:r>
            <a:r>
              <a:rPr sz="1333" spc="-27">
                <a:solidFill>
                  <a:srgbClr val="58606B"/>
                </a:solidFill>
                <a:latin typeface="Century Gothic"/>
                <a:cs typeface="Century Gothic"/>
              </a:rPr>
              <a:t>A</a:t>
            </a:r>
            <a:r>
              <a:rPr sz="1333" spc="136">
                <a:solidFill>
                  <a:srgbClr val="58606B"/>
                </a:solidFill>
                <a:latin typeface="Century Gothic"/>
                <a:cs typeface="Century Gothic"/>
              </a:rPr>
              <a:t>ss</a:t>
            </a:r>
            <a:r>
              <a:rPr sz="1333" spc="-33">
                <a:solidFill>
                  <a:srgbClr val="58606B"/>
                </a:solidFill>
                <a:latin typeface="Century Gothic"/>
                <a:cs typeface="Century Gothic"/>
              </a:rPr>
              <a:t>o</a:t>
            </a:r>
            <a:r>
              <a:rPr sz="1333" spc="-110">
                <a:solidFill>
                  <a:srgbClr val="58606B"/>
                </a:solidFill>
                <a:latin typeface="Century Gothic"/>
                <a:cs typeface="Century Gothic"/>
              </a:rPr>
              <a:t>c</a:t>
            </a:r>
            <a:r>
              <a:rPr sz="1333" spc="93">
                <a:solidFill>
                  <a:srgbClr val="58606B"/>
                </a:solidFill>
                <a:latin typeface="Century Gothic"/>
                <a:cs typeface="Century Gothic"/>
              </a:rPr>
              <a:t>i</a:t>
            </a:r>
            <a:r>
              <a:rPr sz="1333" spc="-120">
                <a:solidFill>
                  <a:srgbClr val="58606B"/>
                </a:solidFill>
                <a:latin typeface="Century Gothic"/>
                <a:cs typeface="Century Gothic"/>
              </a:rPr>
              <a:t>a</a:t>
            </a:r>
            <a:r>
              <a:rPr sz="1333" spc="90">
                <a:solidFill>
                  <a:srgbClr val="58606B"/>
                </a:solidFill>
                <a:latin typeface="Century Gothic"/>
                <a:cs typeface="Century Gothic"/>
              </a:rPr>
              <a:t>t</a:t>
            </a:r>
            <a:r>
              <a:rPr sz="1333" spc="93">
                <a:solidFill>
                  <a:srgbClr val="58606B"/>
                </a:solidFill>
                <a:latin typeface="Century Gothic"/>
                <a:cs typeface="Century Gothic"/>
              </a:rPr>
              <a:t>i</a:t>
            </a:r>
            <a:r>
              <a:rPr sz="1333" spc="-33">
                <a:solidFill>
                  <a:srgbClr val="58606B"/>
                </a:solidFill>
                <a:latin typeface="Century Gothic"/>
                <a:cs typeface="Century Gothic"/>
              </a:rPr>
              <a:t>o</a:t>
            </a:r>
            <a:r>
              <a:rPr sz="1333" spc="93">
                <a:solidFill>
                  <a:srgbClr val="58606B"/>
                </a:solidFill>
                <a:latin typeface="Century Gothic"/>
                <a:cs typeface="Century Gothic"/>
              </a:rPr>
              <a:t>n</a:t>
            </a:r>
            <a:r>
              <a:rPr sz="1333" spc="-20">
                <a:solidFill>
                  <a:srgbClr val="58606B"/>
                </a:solidFill>
                <a:latin typeface="Century Gothic"/>
                <a:cs typeface="Century Gothic"/>
              </a:rPr>
              <a:t> </a:t>
            </a:r>
            <a:r>
              <a:rPr sz="1333" spc="-113">
                <a:solidFill>
                  <a:srgbClr val="58606B"/>
                </a:solidFill>
                <a:latin typeface="Century Gothic"/>
                <a:cs typeface="Century Gothic"/>
              </a:rPr>
              <a:t>&amp;</a:t>
            </a:r>
            <a:r>
              <a:rPr sz="1333" spc="-20">
                <a:solidFill>
                  <a:srgbClr val="58606B"/>
                </a:solidFill>
                <a:latin typeface="Century Gothic"/>
                <a:cs typeface="Century Gothic"/>
              </a:rPr>
              <a:t> </a:t>
            </a:r>
            <a:r>
              <a:rPr sz="1333" spc="53">
                <a:solidFill>
                  <a:srgbClr val="58606B"/>
                </a:solidFill>
                <a:latin typeface="Century Gothic"/>
                <a:cs typeface="Century Gothic"/>
              </a:rPr>
              <a:t>M</a:t>
            </a:r>
            <a:r>
              <a:rPr sz="1333" spc="187">
                <a:solidFill>
                  <a:srgbClr val="58606B"/>
                </a:solidFill>
                <a:latin typeface="Century Gothic"/>
                <a:cs typeface="Century Gothic"/>
              </a:rPr>
              <a:t>U</a:t>
            </a:r>
            <a:r>
              <a:rPr sz="1333" spc="103">
                <a:solidFill>
                  <a:srgbClr val="58606B"/>
                </a:solidFill>
                <a:latin typeface="Century Gothic"/>
                <a:cs typeface="Century Gothic"/>
              </a:rPr>
              <a:t>N</a:t>
            </a:r>
            <a:r>
              <a:rPr sz="1333" spc="180">
                <a:solidFill>
                  <a:srgbClr val="58606B"/>
                </a:solidFill>
                <a:latin typeface="Century Gothic"/>
                <a:cs typeface="Century Gothic"/>
              </a:rPr>
              <a:t>E</a:t>
            </a:r>
            <a:r>
              <a:rPr sz="1333" spc="160">
                <a:solidFill>
                  <a:srgbClr val="58606B"/>
                </a:solidFill>
                <a:latin typeface="Century Gothic"/>
                <a:cs typeface="Century Gothic"/>
              </a:rPr>
              <a:t>R</a:t>
            </a:r>
            <a:endParaRPr sz="1333">
              <a:latin typeface="Century Gothic"/>
              <a:cs typeface="Century Gothic"/>
            </a:endParaRPr>
          </a:p>
        </p:txBody>
      </p:sp>
      <p:pic>
        <p:nvPicPr>
          <p:cNvPr id="9" name="object 9"/>
          <p:cNvPicPr/>
          <p:nvPr/>
        </p:nvPicPr>
        <p:blipFill>
          <a:blip r:embed="rId4" cstate="email">
            <a:extLst>
              <a:ext uri="{28A0092B-C50C-407E-A947-70E740481C1C}">
                <a14:useLocalDpi xmlns:a14="http://schemas.microsoft.com/office/drawing/2010/main"/>
              </a:ext>
            </a:extLst>
          </a:blip>
          <a:stretch>
            <a:fillRect/>
          </a:stretch>
        </p:blipFill>
        <p:spPr>
          <a:xfrm>
            <a:off x="3608109" y="5267543"/>
            <a:ext cx="1144839" cy="814699"/>
          </a:xfrm>
          <a:prstGeom prst="rect">
            <a:avLst/>
          </a:prstGeom>
        </p:spPr>
      </p:pic>
      <p:pic>
        <p:nvPicPr>
          <p:cNvPr id="10" name="object 10"/>
          <p:cNvPicPr/>
          <p:nvPr/>
        </p:nvPicPr>
        <p:blipFill>
          <a:blip r:embed="rId5" cstate="email">
            <a:extLst>
              <a:ext uri="{28A0092B-C50C-407E-A947-70E740481C1C}">
                <a14:useLocalDpi xmlns:a14="http://schemas.microsoft.com/office/drawing/2010/main"/>
              </a:ext>
            </a:extLst>
          </a:blip>
          <a:stretch>
            <a:fillRect/>
          </a:stretch>
        </p:blipFill>
        <p:spPr>
          <a:xfrm>
            <a:off x="1282171" y="5319134"/>
            <a:ext cx="1915087" cy="704475"/>
          </a:xfrm>
          <a:prstGeom prst="rect">
            <a:avLst/>
          </a:prstGeom>
        </p:spPr>
      </p:pic>
      <p:sp>
        <p:nvSpPr>
          <p:cNvPr id="11" name="object 11"/>
          <p:cNvSpPr/>
          <p:nvPr/>
        </p:nvSpPr>
        <p:spPr>
          <a:xfrm>
            <a:off x="984207" y="4449787"/>
            <a:ext cx="7545493" cy="591396"/>
          </a:xfrm>
          <a:custGeom>
            <a:avLst/>
            <a:gdLst/>
            <a:ahLst/>
            <a:cxnLst/>
            <a:rect l="l" t="t" r="r" b="b"/>
            <a:pathLst>
              <a:path w="11318240" h="887095">
                <a:moveTo>
                  <a:pt x="11317815" y="886568"/>
                </a:moveTo>
                <a:lnTo>
                  <a:pt x="0" y="870434"/>
                </a:lnTo>
                <a:lnTo>
                  <a:pt x="0" y="0"/>
                </a:lnTo>
                <a:lnTo>
                  <a:pt x="11284905" y="0"/>
                </a:lnTo>
                <a:lnTo>
                  <a:pt x="11317815" y="886568"/>
                </a:lnTo>
                <a:close/>
              </a:path>
            </a:pathLst>
          </a:custGeom>
          <a:solidFill>
            <a:srgbClr val="DF1785"/>
          </a:solidFill>
        </p:spPr>
        <p:txBody>
          <a:bodyPr wrap="square" lIns="0" tIns="0" rIns="0" bIns="0" rtlCol="0"/>
          <a:lstStyle/>
          <a:p>
            <a:endParaRPr sz="800"/>
          </a:p>
        </p:txBody>
      </p:sp>
      <p:sp>
        <p:nvSpPr>
          <p:cNvPr id="12" name="object 12"/>
          <p:cNvSpPr txBox="1"/>
          <p:nvPr/>
        </p:nvSpPr>
        <p:spPr>
          <a:xfrm>
            <a:off x="1224233" y="4528380"/>
            <a:ext cx="5439833" cy="352597"/>
          </a:xfrm>
          <a:prstGeom prst="rect">
            <a:avLst/>
          </a:prstGeom>
        </p:spPr>
        <p:txBody>
          <a:bodyPr vert="horz" wrap="square" lIns="0" tIns="8890" rIns="0" bIns="0" rtlCol="0">
            <a:spAutoFit/>
          </a:bodyPr>
          <a:lstStyle/>
          <a:p>
            <a:pPr marL="8467">
              <a:spcBef>
                <a:spcPts val="70"/>
              </a:spcBef>
            </a:pPr>
            <a:r>
              <a:rPr sz="2233" spc="110">
                <a:solidFill>
                  <a:srgbClr val="FFFFFF"/>
                </a:solidFill>
                <a:latin typeface="Century Gothic"/>
                <a:cs typeface="Century Gothic"/>
              </a:rPr>
              <a:t>REGIONAL</a:t>
            </a:r>
            <a:r>
              <a:rPr sz="2233" spc="-23">
                <a:solidFill>
                  <a:srgbClr val="FFFFFF"/>
                </a:solidFill>
                <a:latin typeface="Century Gothic"/>
                <a:cs typeface="Century Gothic"/>
              </a:rPr>
              <a:t> </a:t>
            </a:r>
            <a:r>
              <a:rPr sz="2233" spc="107">
                <a:solidFill>
                  <a:srgbClr val="FFFFFF"/>
                </a:solidFill>
                <a:latin typeface="Century Gothic"/>
                <a:cs typeface="Century Gothic"/>
              </a:rPr>
              <a:t>INNOVATION</a:t>
            </a:r>
            <a:r>
              <a:rPr sz="2233" spc="-20">
                <a:solidFill>
                  <a:srgbClr val="FFFFFF"/>
                </a:solidFill>
                <a:latin typeface="Century Gothic"/>
                <a:cs typeface="Century Gothic"/>
              </a:rPr>
              <a:t> </a:t>
            </a:r>
            <a:r>
              <a:rPr sz="2233" spc="157">
                <a:solidFill>
                  <a:srgbClr val="FFFFFF"/>
                </a:solidFill>
                <a:latin typeface="Century Gothic"/>
                <a:cs typeface="Century Gothic"/>
              </a:rPr>
              <a:t>ECOSYSTEM</a:t>
            </a:r>
            <a:endParaRPr sz="2233">
              <a:latin typeface="Century Gothic"/>
              <a:cs typeface="Century Gothic"/>
            </a:endParaRPr>
          </a:p>
        </p:txBody>
      </p:sp>
      <p:pic>
        <p:nvPicPr>
          <p:cNvPr id="13" name="object 13"/>
          <p:cNvPicPr/>
          <p:nvPr/>
        </p:nvPicPr>
        <p:blipFill>
          <a:blip r:embed="rId6" cstate="email">
            <a:extLst>
              <a:ext uri="{28A0092B-C50C-407E-A947-70E740481C1C}">
                <a14:useLocalDpi xmlns:a14="http://schemas.microsoft.com/office/drawing/2010/main"/>
              </a:ext>
            </a:extLst>
          </a:blip>
          <a:stretch>
            <a:fillRect/>
          </a:stretch>
        </p:blipFill>
        <p:spPr>
          <a:xfrm>
            <a:off x="3614754" y="2716147"/>
            <a:ext cx="5721467" cy="1592125"/>
          </a:xfrm>
          <a:prstGeom prst="rect">
            <a:avLst/>
          </a:prstGeom>
        </p:spPr>
      </p:pic>
      <p:pic>
        <p:nvPicPr>
          <p:cNvPr id="14" name="object 14"/>
          <p:cNvPicPr/>
          <p:nvPr/>
        </p:nvPicPr>
        <p:blipFill>
          <a:blip r:embed="rId7" cstate="email">
            <a:extLst>
              <a:ext uri="{28A0092B-C50C-407E-A947-70E740481C1C}">
                <a14:useLocalDpi xmlns:a14="http://schemas.microsoft.com/office/drawing/2010/main"/>
              </a:ext>
            </a:extLst>
          </a:blip>
          <a:stretch>
            <a:fillRect/>
          </a:stretch>
        </p:blipFill>
        <p:spPr>
          <a:xfrm>
            <a:off x="1346651" y="2809005"/>
            <a:ext cx="47923" cy="47923"/>
          </a:xfrm>
          <a:prstGeom prst="rect">
            <a:avLst/>
          </a:prstGeom>
        </p:spPr>
      </p:pic>
      <p:sp>
        <p:nvSpPr>
          <p:cNvPr id="15" name="object 15"/>
          <p:cNvSpPr txBox="1"/>
          <p:nvPr/>
        </p:nvSpPr>
        <p:spPr>
          <a:xfrm>
            <a:off x="1469808" y="2713583"/>
            <a:ext cx="1952837" cy="1541683"/>
          </a:xfrm>
          <a:prstGeom prst="rect">
            <a:avLst/>
          </a:prstGeom>
        </p:spPr>
        <p:txBody>
          <a:bodyPr vert="horz" wrap="square" lIns="0" tIns="15663" rIns="0" bIns="0" rtlCol="0">
            <a:spAutoFit/>
          </a:bodyPr>
          <a:lstStyle/>
          <a:p>
            <a:pPr marL="8467" marR="364508">
              <a:lnSpc>
                <a:spcPts val="1467"/>
              </a:lnSpc>
              <a:spcBef>
                <a:spcPts val="123"/>
              </a:spcBef>
            </a:pPr>
            <a:r>
              <a:rPr sz="1233" spc="57">
                <a:solidFill>
                  <a:srgbClr val="DF1785"/>
                </a:solidFill>
                <a:latin typeface="Century Gothic"/>
                <a:cs typeface="Century Gothic"/>
              </a:rPr>
              <a:t>LARGE</a:t>
            </a:r>
            <a:r>
              <a:rPr sz="1233" spc="-63">
                <a:solidFill>
                  <a:srgbClr val="DF1785"/>
                </a:solidFill>
                <a:latin typeface="Century Gothic"/>
                <a:cs typeface="Century Gothic"/>
              </a:rPr>
              <a:t> </a:t>
            </a:r>
            <a:r>
              <a:rPr sz="1233" spc="50">
                <a:solidFill>
                  <a:srgbClr val="DF1785"/>
                </a:solidFill>
                <a:latin typeface="Century Gothic"/>
                <a:cs typeface="Century Gothic"/>
              </a:rPr>
              <a:t>COMPANIES </a:t>
            </a:r>
            <a:r>
              <a:rPr sz="1233" spc="-330">
                <a:solidFill>
                  <a:srgbClr val="DF1785"/>
                </a:solidFill>
                <a:latin typeface="Century Gothic"/>
                <a:cs typeface="Century Gothic"/>
              </a:rPr>
              <a:t> </a:t>
            </a:r>
            <a:r>
              <a:rPr sz="1233" spc="117">
                <a:solidFill>
                  <a:srgbClr val="DF1785"/>
                </a:solidFill>
                <a:latin typeface="Century Gothic"/>
                <a:cs typeface="Century Gothic"/>
              </a:rPr>
              <a:t>SMES</a:t>
            </a:r>
            <a:endParaRPr sz="1233">
              <a:latin typeface="Century Gothic"/>
              <a:cs typeface="Century Gothic"/>
            </a:endParaRPr>
          </a:p>
          <a:p>
            <a:pPr marL="8467" marR="46992">
              <a:lnSpc>
                <a:spcPts val="1467"/>
              </a:lnSpc>
            </a:pPr>
            <a:r>
              <a:rPr sz="1233" spc="87">
                <a:solidFill>
                  <a:srgbClr val="DF1785"/>
                </a:solidFill>
                <a:latin typeface="Century Gothic"/>
                <a:cs typeface="Century Gothic"/>
              </a:rPr>
              <a:t>LABORATORIES</a:t>
            </a:r>
            <a:r>
              <a:rPr sz="1233" spc="-43">
                <a:solidFill>
                  <a:srgbClr val="DF1785"/>
                </a:solidFill>
                <a:latin typeface="Century Gothic"/>
                <a:cs typeface="Century Gothic"/>
              </a:rPr>
              <a:t> </a:t>
            </a:r>
            <a:r>
              <a:rPr sz="1233" spc="67">
                <a:solidFill>
                  <a:srgbClr val="DF1785"/>
                </a:solidFill>
                <a:latin typeface="Century Gothic"/>
                <a:cs typeface="Century Gothic"/>
              </a:rPr>
              <a:t>OF</a:t>
            </a:r>
            <a:r>
              <a:rPr sz="1233" spc="-40">
                <a:solidFill>
                  <a:srgbClr val="DF1785"/>
                </a:solidFill>
                <a:latin typeface="Century Gothic"/>
                <a:cs typeface="Century Gothic"/>
              </a:rPr>
              <a:t> </a:t>
            </a:r>
            <a:r>
              <a:rPr sz="1233" spc="163">
                <a:solidFill>
                  <a:srgbClr val="DF1785"/>
                </a:solidFill>
                <a:latin typeface="Century Gothic"/>
                <a:cs typeface="Century Gothic"/>
              </a:rPr>
              <a:t>THE </a:t>
            </a:r>
            <a:r>
              <a:rPr sz="1233" spc="-330">
                <a:solidFill>
                  <a:srgbClr val="DF1785"/>
                </a:solidFill>
                <a:latin typeface="Century Gothic"/>
                <a:cs typeface="Century Gothic"/>
              </a:rPr>
              <a:t> </a:t>
            </a:r>
            <a:r>
              <a:rPr sz="1233" spc="67">
                <a:solidFill>
                  <a:srgbClr val="DF1785"/>
                </a:solidFill>
                <a:latin typeface="Century Gothic"/>
                <a:cs typeface="Century Gothic"/>
              </a:rPr>
              <a:t>HIGH </a:t>
            </a:r>
            <a:r>
              <a:rPr sz="1233" spc="43">
                <a:solidFill>
                  <a:srgbClr val="DF1785"/>
                </a:solidFill>
                <a:latin typeface="Century Gothic"/>
                <a:cs typeface="Century Gothic"/>
              </a:rPr>
              <a:t>TECHNOLOGY </a:t>
            </a:r>
            <a:r>
              <a:rPr sz="1233" spc="47">
                <a:solidFill>
                  <a:srgbClr val="DF1785"/>
                </a:solidFill>
                <a:latin typeface="Century Gothic"/>
                <a:cs typeface="Century Gothic"/>
              </a:rPr>
              <a:t> </a:t>
            </a:r>
            <a:r>
              <a:rPr sz="1233" spc="117">
                <a:solidFill>
                  <a:srgbClr val="DF1785"/>
                </a:solidFill>
                <a:latin typeface="Century Gothic"/>
                <a:cs typeface="Century Gothic"/>
              </a:rPr>
              <a:t>NETWORK</a:t>
            </a:r>
            <a:endParaRPr sz="1233">
              <a:latin typeface="Century Gothic"/>
              <a:cs typeface="Century Gothic"/>
            </a:endParaRPr>
          </a:p>
          <a:p>
            <a:pPr marL="8467" marR="3387">
              <a:lnSpc>
                <a:spcPts val="1467"/>
              </a:lnSpc>
              <a:spcBef>
                <a:spcPts val="3"/>
              </a:spcBef>
            </a:pPr>
            <a:r>
              <a:rPr sz="1233" spc="90">
                <a:solidFill>
                  <a:srgbClr val="DF1785"/>
                </a:solidFill>
                <a:latin typeface="Century Gothic"/>
                <a:cs typeface="Century Gothic"/>
              </a:rPr>
              <a:t>RESEARCH </a:t>
            </a:r>
            <a:r>
              <a:rPr sz="1233" spc="103">
                <a:solidFill>
                  <a:srgbClr val="DF1785"/>
                </a:solidFill>
                <a:latin typeface="Century Gothic"/>
                <a:cs typeface="Century Gothic"/>
              </a:rPr>
              <a:t>CENTERS </a:t>
            </a:r>
            <a:r>
              <a:rPr sz="1233" spc="107">
                <a:solidFill>
                  <a:srgbClr val="DF1785"/>
                </a:solidFill>
                <a:latin typeface="Century Gothic"/>
                <a:cs typeface="Century Gothic"/>
              </a:rPr>
              <a:t> </a:t>
            </a:r>
            <a:r>
              <a:rPr sz="1233" spc="127">
                <a:solidFill>
                  <a:srgbClr val="DF1785"/>
                </a:solidFill>
                <a:latin typeface="Century Gothic"/>
                <a:cs typeface="Century Gothic"/>
              </a:rPr>
              <a:t>HEALTH </a:t>
            </a:r>
            <a:r>
              <a:rPr sz="1233" spc="90">
                <a:solidFill>
                  <a:srgbClr val="DF1785"/>
                </a:solidFill>
                <a:latin typeface="Century Gothic"/>
                <a:cs typeface="Century Gothic"/>
              </a:rPr>
              <a:t>FACILITIES </a:t>
            </a:r>
            <a:r>
              <a:rPr sz="1233" spc="93">
                <a:solidFill>
                  <a:srgbClr val="DF1785"/>
                </a:solidFill>
                <a:latin typeface="Century Gothic"/>
                <a:cs typeface="Century Gothic"/>
              </a:rPr>
              <a:t> </a:t>
            </a:r>
            <a:r>
              <a:rPr sz="1233" spc="63">
                <a:solidFill>
                  <a:srgbClr val="DF1785"/>
                </a:solidFill>
                <a:latin typeface="Century Gothic"/>
                <a:cs typeface="Century Gothic"/>
              </a:rPr>
              <a:t>TRAINING</a:t>
            </a:r>
            <a:r>
              <a:rPr sz="1233" spc="-60">
                <a:solidFill>
                  <a:srgbClr val="DF1785"/>
                </a:solidFill>
                <a:latin typeface="Century Gothic"/>
                <a:cs typeface="Century Gothic"/>
              </a:rPr>
              <a:t> </a:t>
            </a:r>
            <a:r>
              <a:rPr sz="1233" spc="113">
                <a:solidFill>
                  <a:srgbClr val="DF1785"/>
                </a:solidFill>
                <a:latin typeface="Century Gothic"/>
                <a:cs typeface="Century Gothic"/>
              </a:rPr>
              <a:t>INSTITUTIONS</a:t>
            </a:r>
            <a:endParaRPr sz="1233">
              <a:latin typeface="Century Gothic"/>
              <a:cs typeface="Century Gothic"/>
            </a:endParaRPr>
          </a:p>
        </p:txBody>
      </p:sp>
      <p:pic>
        <p:nvPicPr>
          <p:cNvPr id="16" name="object 16"/>
          <p:cNvPicPr/>
          <p:nvPr/>
        </p:nvPicPr>
        <p:blipFill>
          <a:blip r:embed="rId7" cstate="email">
            <a:extLst>
              <a:ext uri="{28A0092B-C50C-407E-A947-70E740481C1C}">
                <a14:useLocalDpi xmlns:a14="http://schemas.microsoft.com/office/drawing/2010/main"/>
              </a:ext>
            </a:extLst>
          </a:blip>
          <a:stretch>
            <a:fillRect/>
          </a:stretch>
        </p:blipFill>
        <p:spPr>
          <a:xfrm>
            <a:off x="1346651" y="2995373"/>
            <a:ext cx="47923" cy="47923"/>
          </a:xfrm>
          <a:prstGeom prst="rect">
            <a:avLst/>
          </a:prstGeom>
        </p:spPr>
      </p:pic>
      <p:pic>
        <p:nvPicPr>
          <p:cNvPr id="17" name="object 17"/>
          <p:cNvPicPr/>
          <p:nvPr/>
        </p:nvPicPr>
        <p:blipFill>
          <a:blip r:embed="rId7" cstate="email">
            <a:extLst>
              <a:ext uri="{28A0092B-C50C-407E-A947-70E740481C1C}">
                <a14:useLocalDpi xmlns:a14="http://schemas.microsoft.com/office/drawing/2010/main"/>
              </a:ext>
            </a:extLst>
          </a:blip>
          <a:stretch>
            <a:fillRect/>
          </a:stretch>
        </p:blipFill>
        <p:spPr>
          <a:xfrm>
            <a:off x="1346651" y="3181743"/>
            <a:ext cx="47923" cy="47923"/>
          </a:xfrm>
          <a:prstGeom prst="rect">
            <a:avLst/>
          </a:prstGeom>
        </p:spPr>
      </p:pic>
      <p:pic>
        <p:nvPicPr>
          <p:cNvPr id="18" name="object 18"/>
          <p:cNvPicPr/>
          <p:nvPr/>
        </p:nvPicPr>
        <p:blipFill>
          <a:blip r:embed="rId7" cstate="email">
            <a:extLst>
              <a:ext uri="{28A0092B-C50C-407E-A947-70E740481C1C}">
                <a14:useLocalDpi xmlns:a14="http://schemas.microsoft.com/office/drawing/2010/main"/>
              </a:ext>
            </a:extLst>
          </a:blip>
          <a:stretch>
            <a:fillRect/>
          </a:stretch>
        </p:blipFill>
        <p:spPr>
          <a:xfrm>
            <a:off x="1346651" y="3740850"/>
            <a:ext cx="47923" cy="47923"/>
          </a:xfrm>
          <a:prstGeom prst="rect">
            <a:avLst/>
          </a:prstGeom>
        </p:spPr>
      </p:pic>
      <p:pic>
        <p:nvPicPr>
          <p:cNvPr id="19" name="object 19"/>
          <p:cNvPicPr/>
          <p:nvPr/>
        </p:nvPicPr>
        <p:blipFill>
          <a:blip r:embed="rId7" cstate="email">
            <a:extLst>
              <a:ext uri="{28A0092B-C50C-407E-A947-70E740481C1C}">
                <a14:useLocalDpi xmlns:a14="http://schemas.microsoft.com/office/drawing/2010/main"/>
              </a:ext>
            </a:extLst>
          </a:blip>
          <a:stretch>
            <a:fillRect/>
          </a:stretch>
        </p:blipFill>
        <p:spPr>
          <a:xfrm>
            <a:off x="1346651" y="3927219"/>
            <a:ext cx="47923" cy="47923"/>
          </a:xfrm>
          <a:prstGeom prst="rect">
            <a:avLst/>
          </a:prstGeom>
        </p:spPr>
      </p:pic>
      <p:pic>
        <p:nvPicPr>
          <p:cNvPr id="20" name="object 20"/>
          <p:cNvPicPr/>
          <p:nvPr/>
        </p:nvPicPr>
        <p:blipFill>
          <a:blip r:embed="rId8" cstate="email">
            <a:extLst>
              <a:ext uri="{28A0092B-C50C-407E-A947-70E740481C1C}">
                <a14:useLocalDpi xmlns:a14="http://schemas.microsoft.com/office/drawing/2010/main"/>
              </a:ext>
            </a:extLst>
          </a:blip>
          <a:stretch>
            <a:fillRect/>
          </a:stretch>
        </p:blipFill>
        <p:spPr>
          <a:xfrm>
            <a:off x="1346651" y="4113589"/>
            <a:ext cx="47923" cy="47923"/>
          </a:xfrm>
          <a:prstGeom prst="rect">
            <a:avLst/>
          </a:prstGeom>
        </p:spPr>
      </p:pic>
      <p:sp>
        <p:nvSpPr>
          <p:cNvPr id="21" name="object 21"/>
          <p:cNvSpPr txBox="1"/>
          <p:nvPr/>
        </p:nvSpPr>
        <p:spPr>
          <a:xfrm>
            <a:off x="8717228" y="5068808"/>
            <a:ext cx="1869440" cy="284693"/>
          </a:xfrm>
          <a:prstGeom prst="rect">
            <a:avLst/>
          </a:prstGeom>
        </p:spPr>
        <p:txBody>
          <a:bodyPr vert="horz" wrap="square" lIns="0" tIns="7620" rIns="0" bIns="0" rtlCol="0">
            <a:spAutoFit/>
          </a:bodyPr>
          <a:lstStyle/>
          <a:p>
            <a:pPr marL="8467">
              <a:spcBef>
                <a:spcPts val="60"/>
              </a:spcBef>
            </a:pPr>
            <a:r>
              <a:rPr sz="900" spc="60">
                <a:solidFill>
                  <a:srgbClr val="DF1785"/>
                </a:solidFill>
                <a:latin typeface="Century Gothic"/>
                <a:cs typeface="Century Gothic"/>
              </a:rPr>
              <a:t>OPEN</a:t>
            </a:r>
            <a:r>
              <a:rPr sz="900" spc="-17">
                <a:solidFill>
                  <a:srgbClr val="DF1785"/>
                </a:solidFill>
                <a:latin typeface="Century Gothic"/>
                <a:cs typeface="Century Gothic"/>
              </a:rPr>
              <a:t> </a:t>
            </a:r>
            <a:r>
              <a:rPr sz="900" spc="37">
                <a:solidFill>
                  <a:srgbClr val="DF1785"/>
                </a:solidFill>
                <a:latin typeface="Century Gothic"/>
                <a:cs typeface="Century Gothic"/>
              </a:rPr>
              <a:t>INNOVATION</a:t>
            </a:r>
            <a:r>
              <a:rPr sz="900" spc="-17">
                <a:solidFill>
                  <a:srgbClr val="DF1785"/>
                </a:solidFill>
                <a:latin typeface="Century Gothic"/>
                <a:cs typeface="Century Gothic"/>
              </a:rPr>
              <a:t> </a:t>
            </a:r>
            <a:r>
              <a:rPr sz="900" spc="73">
                <a:solidFill>
                  <a:srgbClr val="DF1785"/>
                </a:solidFill>
                <a:latin typeface="Century Gothic"/>
                <a:cs typeface="Century Gothic"/>
              </a:rPr>
              <a:t>INITIATIVES</a:t>
            </a:r>
            <a:endParaRPr sz="900">
              <a:latin typeface="Century Gothic"/>
              <a:cs typeface="Century Gothic"/>
            </a:endParaRPr>
          </a:p>
        </p:txBody>
      </p:sp>
      <p:pic>
        <p:nvPicPr>
          <p:cNvPr id="22" name="object 22"/>
          <p:cNvPicPr/>
          <p:nvPr/>
        </p:nvPicPr>
        <p:blipFill>
          <a:blip r:embed="rId9" cstate="email">
            <a:extLst>
              <a:ext uri="{28A0092B-C50C-407E-A947-70E740481C1C}">
                <a14:useLocalDpi xmlns:a14="http://schemas.microsoft.com/office/drawing/2010/main"/>
              </a:ext>
            </a:extLst>
          </a:blip>
          <a:stretch>
            <a:fillRect/>
          </a:stretch>
        </p:blipFill>
        <p:spPr>
          <a:xfrm>
            <a:off x="9024493" y="5730479"/>
            <a:ext cx="1308379" cy="272795"/>
          </a:xfrm>
          <a:prstGeom prst="rect">
            <a:avLst/>
          </a:prstGeom>
        </p:spPr>
      </p:pic>
      <p:pic>
        <p:nvPicPr>
          <p:cNvPr id="23" name="object 23"/>
          <p:cNvPicPr/>
          <p:nvPr/>
        </p:nvPicPr>
        <p:blipFill>
          <a:blip r:embed="rId10" cstate="email">
            <a:extLst>
              <a:ext uri="{28A0092B-C50C-407E-A947-70E740481C1C}">
                <a14:useLocalDpi xmlns:a14="http://schemas.microsoft.com/office/drawing/2010/main"/>
              </a:ext>
            </a:extLst>
          </a:blip>
          <a:stretch>
            <a:fillRect/>
          </a:stretch>
        </p:blipFill>
        <p:spPr>
          <a:xfrm>
            <a:off x="8968607" y="5295842"/>
            <a:ext cx="1378678" cy="351439"/>
          </a:xfrm>
          <a:prstGeom prst="rect">
            <a:avLst/>
          </a:prstGeom>
        </p:spPr>
      </p:pic>
    </p:spTree>
    <p:extLst>
      <p:ext uri="{BB962C8B-B14F-4D97-AF65-F5344CB8AC3E}">
        <p14:creationId xmlns:p14="http://schemas.microsoft.com/office/powerpoint/2010/main" val="166611458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5" y="828"/>
            <a:ext cx="12193270" cy="6857577"/>
            <a:chOff x="82" y="1241"/>
            <a:chExt cx="18289905" cy="10286365"/>
          </a:xfrm>
        </p:grpSpPr>
        <p:sp>
          <p:nvSpPr>
            <p:cNvPr id="3" name="object 3"/>
            <p:cNvSpPr/>
            <p:nvPr/>
          </p:nvSpPr>
          <p:spPr>
            <a:xfrm>
              <a:off x="82" y="2550190"/>
              <a:ext cx="10848975" cy="7736840"/>
            </a:xfrm>
            <a:custGeom>
              <a:avLst/>
              <a:gdLst/>
              <a:ahLst/>
              <a:cxnLst/>
              <a:rect l="l" t="t" r="r" b="b"/>
              <a:pathLst>
                <a:path w="10848975" h="7736840">
                  <a:moveTo>
                    <a:pt x="0" y="0"/>
                  </a:moveTo>
                  <a:lnTo>
                    <a:pt x="10848824" y="0"/>
                  </a:lnTo>
                  <a:lnTo>
                    <a:pt x="10848824" y="7736808"/>
                  </a:lnTo>
                  <a:lnTo>
                    <a:pt x="0" y="7736808"/>
                  </a:lnTo>
                  <a:lnTo>
                    <a:pt x="0" y="0"/>
                  </a:lnTo>
                  <a:close/>
                </a:path>
              </a:pathLst>
            </a:custGeom>
            <a:solidFill>
              <a:srgbClr val="58606B"/>
            </a:solidFill>
          </p:spPr>
          <p:txBody>
            <a:bodyPr wrap="square" lIns="0" tIns="0" rIns="0" bIns="0" rtlCol="0"/>
            <a:lstStyle/>
            <a:p>
              <a:endParaRPr sz="800"/>
            </a:p>
          </p:txBody>
        </p:sp>
        <p:pic>
          <p:nvPicPr>
            <p:cNvPr id="4" name="object 4"/>
            <p:cNvPicPr/>
            <p:nvPr/>
          </p:nvPicPr>
          <p:blipFill>
            <a:blip r:embed="rId2" cstate="email">
              <a:extLst>
                <a:ext uri="{28A0092B-C50C-407E-A947-70E740481C1C}">
                  <a14:useLocalDpi xmlns:a14="http://schemas.microsoft.com/office/drawing/2010/main"/>
                </a:ext>
              </a:extLst>
            </a:blip>
            <a:stretch>
              <a:fillRect/>
            </a:stretch>
          </p:blipFill>
          <p:spPr>
            <a:xfrm>
              <a:off x="10840423" y="1241"/>
              <a:ext cx="7447575" cy="10285758"/>
            </a:xfrm>
            <a:prstGeom prst="rect">
              <a:avLst/>
            </a:prstGeom>
          </p:spPr>
        </p:pic>
        <p:sp>
          <p:nvSpPr>
            <p:cNvPr id="5" name="object 5"/>
            <p:cNvSpPr/>
            <p:nvPr/>
          </p:nvSpPr>
          <p:spPr>
            <a:xfrm>
              <a:off x="10164911" y="7407155"/>
              <a:ext cx="8125459" cy="1724660"/>
            </a:xfrm>
            <a:custGeom>
              <a:avLst/>
              <a:gdLst/>
              <a:ahLst/>
              <a:cxnLst/>
              <a:rect l="l" t="t" r="r" b="b"/>
              <a:pathLst>
                <a:path w="8125459" h="1724659">
                  <a:moveTo>
                    <a:pt x="8124847" y="1724068"/>
                  </a:moveTo>
                  <a:lnTo>
                    <a:pt x="0" y="1692589"/>
                  </a:lnTo>
                  <a:lnTo>
                    <a:pt x="0" y="0"/>
                  </a:lnTo>
                  <a:lnTo>
                    <a:pt x="8101220" y="0"/>
                  </a:lnTo>
                  <a:lnTo>
                    <a:pt x="8124847" y="1724068"/>
                  </a:lnTo>
                  <a:close/>
                </a:path>
              </a:pathLst>
            </a:custGeom>
            <a:solidFill>
              <a:srgbClr val="DF1785"/>
            </a:solidFill>
          </p:spPr>
          <p:txBody>
            <a:bodyPr wrap="square" lIns="0" tIns="0" rIns="0" bIns="0" rtlCol="0"/>
            <a:lstStyle/>
            <a:p>
              <a:endParaRPr sz="800"/>
            </a:p>
          </p:txBody>
        </p:sp>
      </p:grpSp>
      <p:sp>
        <p:nvSpPr>
          <p:cNvPr id="6" name="object 6"/>
          <p:cNvSpPr txBox="1">
            <a:spLocks noGrp="1"/>
          </p:cNvSpPr>
          <p:nvPr>
            <p:ph type="title"/>
          </p:nvPr>
        </p:nvSpPr>
        <p:spPr>
          <a:xfrm>
            <a:off x="774665" y="536695"/>
            <a:ext cx="5681980" cy="1239656"/>
          </a:xfrm>
          <a:prstGeom prst="rect">
            <a:avLst/>
          </a:prstGeom>
        </p:spPr>
        <p:txBody>
          <a:bodyPr vert="horz" wrap="square" lIns="0" tIns="8467" rIns="0" bIns="0" rtlCol="0">
            <a:spAutoFit/>
          </a:bodyPr>
          <a:lstStyle/>
          <a:p>
            <a:pPr marR="83401" algn="ctr">
              <a:lnSpc>
                <a:spcPts val="3177"/>
              </a:lnSpc>
              <a:spcBef>
                <a:spcPts val="67"/>
              </a:spcBef>
            </a:pPr>
            <a:r>
              <a:rPr sz="2667" spc="107">
                <a:solidFill>
                  <a:srgbClr val="58606B"/>
                </a:solidFill>
              </a:rPr>
              <a:t>MAIN</a:t>
            </a:r>
            <a:r>
              <a:rPr sz="2667" spc="-50">
                <a:solidFill>
                  <a:srgbClr val="58606B"/>
                </a:solidFill>
              </a:rPr>
              <a:t> </a:t>
            </a:r>
            <a:r>
              <a:rPr sz="2667" spc="230">
                <a:solidFill>
                  <a:srgbClr val="58606B"/>
                </a:solidFill>
              </a:rPr>
              <a:t>DISTRICTS</a:t>
            </a:r>
            <a:r>
              <a:rPr sz="2667" spc="-47">
                <a:solidFill>
                  <a:srgbClr val="58606B"/>
                </a:solidFill>
              </a:rPr>
              <a:t> </a:t>
            </a:r>
            <a:r>
              <a:rPr sz="2667" spc="153">
                <a:solidFill>
                  <a:srgbClr val="58606B"/>
                </a:solidFill>
              </a:rPr>
              <a:t>OF</a:t>
            </a:r>
            <a:r>
              <a:rPr sz="2667" spc="-47">
                <a:solidFill>
                  <a:srgbClr val="58606B"/>
                </a:solidFill>
              </a:rPr>
              <a:t> </a:t>
            </a:r>
            <a:r>
              <a:rPr sz="2667" spc="360">
                <a:solidFill>
                  <a:srgbClr val="58606B"/>
                </a:solidFill>
              </a:rPr>
              <a:t>THE</a:t>
            </a:r>
            <a:endParaRPr sz="2667"/>
          </a:p>
          <a:p>
            <a:pPr algn="ctr">
              <a:lnSpc>
                <a:spcPts val="3177"/>
              </a:lnSpc>
            </a:pPr>
            <a:r>
              <a:rPr sz="2667" spc="339">
                <a:solidFill>
                  <a:srgbClr val="58606B"/>
                </a:solidFill>
              </a:rPr>
              <a:t>H</a:t>
            </a:r>
            <a:r>
              <a:rPr sz="2667" spc="353">
                <a:solidFill>
                  <a:srgbClr val="58606B"/>
                </a:solidFill>
              </a:rPr>
              <a:t>E</a:t>
            </a:r>
            <a:r>
              <a:rPr sz="2667" spc="-27">
                <a:solidFill>
                  <a:srgbClr val="58606B"/>
                </a:solidFill>
              </a:rPr>
              <a:t>A</a:t>
            </a:r>
            <a:r>
              <a:rPr sz="2667" spc="347">
                <a:solidFill>
                  <a:srgbClr val="58606B"/>
                </a:solidFill>
              </a:rPr>
              <a:t>L</a:t>
            </a:r>
            <a:r>
              <a:rPr sz="2667" spc="423">
                <a:solidFill>
                  <a:srgbClr val="58606B"/>
                </a:solidFill>
              </a:rPr>
              <a:t>T</a:t>
            </a:r>
            <a:r>
              <a:rPr sz="2667" spc="343">
                <a:solidFill>
                  <a:srgbClr val="58606B"/>
                </a:solidFill>
              </a:rPr>
              <a:t>H</a:t>
            </a:r>
            <a:r>
              <a:rPr sz="2667" spc="-23">
                <a:solidFill>
                  <a:srgbClr val="58606B"/>
                </a:solidFill>
              </a:rPr>
              <a:t> </a:t>
            </a:r>
            <a:r>
              <a:rPr sz="2667" spc="-190">
                <a:solidFill>
                  <a:srgbClr val="58606B"/>
                </a:solidFill>
              </a:rPr>
              <a:t>&amp;</a:t>
            </a:r>
            <a:r>
              <a:rPr sz="2667" spc="-23">
                <a:solidFill>
                  <a:srgbClr val="58606B"/>
                </a:solidFill>
              </a:rPr>
              <a:t> </a:t>
            </a:r>
            <a:r>
              <a:rPr sz="2667" spc="437">
                <a:solidFill>
                  <a:srgbClr val="58606B"/>
                </a:solidFill>
              </a:rPr>
              <a:t>W</a:t>
            </a:r>
            <a:r>
              <a:rPr sz="2667" spc="353">
                <a:solidFill>
                  <a:srgbClr val="58606B"/>
                </a:solidFill>
              </a:rPr>
              <a:t>E</a:t>
            </a:r>
            <a:r>
              <a:rPr sz="2667" spc="347">
                <a:solidFill>
                  <a:srgbClr val="58606B"/>
                </a:solidFill>
              </a:rPr>
              <a:t>LL</a:t>
            </a:r>
            <a:r>
              <a:rPr sz="2667" spc="187">
                <a:solidFill>
                  <a:srgbClr val="58606B"/>
                </a:solidFill>
              </a:rPr>
              <a:t>N</a:t>
            </a:r>
            <a:r>
              <a:rPr sz="2667" spc="353">
                <a:solidFill>
                  <a:srgbClr val="58606B"/>
                </a:solidFill>
              </a:rPr>
              <a:t>E</a:t>
            </a:r>
            <a:r>
              <a:rPr sz="2667" spc="323">
                <a:solidFill>
                  <a:srgbClr val="58606B"/>
                </a:solidFill>
              </a:rPr>
              <a:t>S</a:t>
            </a:r>
            <a:r>
              <a:rPr sz="2667" spc="327">
                <a:solidFill>
                  <a:srgbClr val="58606B"/>
                </a:solidFill>
              </a:rPr>
              <a:t>S</a:t>
            </a:r>
            <a:r>
              <a:rPr sz="2667" spc="-23">
                <a:solidFill>
                  <a:srgbClr val="58606B"/>
                </a:solidFill>
              </a:rPr>
              <a:t> </a:t>
            </a:r>
            <a:r>
              <a:rPr sz="2667" spc="223">
                <a:solidFill>
                  <a:srgbClr val="58606B"/>
                </a:solidFill>
              </a:rPr>
              <a:t>I</a:t>
            </a:r>
            <a:r>
              <a:rPr sz="2667" spc="187">
                <a:solidFill>
                  <a:srgbClr val="58606B"/>
                </a:solidFill>
              </a:rPr>
              <a:t>N</a:t>
            </a:r>
            <a:r>
              <a:rPr sz="2667" spc="213">
                <a:solidFill>
                  <a:srgbClr val="58606B"/>
                </a:solidFill>
              </a:rPr>
              <a:t>D</a:t>
            </a:r>
            <a:r>
              <a:rPr sz="2667" spc="357">
                <a:solidFill>
                  <a:srgbClr val="58606B"/>
                </a:solidFill>
              </a:rPr>
              <a:t>U</a:t>
            </a:r>
            <a:r>
              <a:rPr sz="2667" spc="323">
                <a:solidFill>
                  <a:srgbClr val="58606B"/>
                </a:solidFill>
              </a:rPr>
              <a:t>S</a:t>
            </a:r>
            <a:r>
              <a:rPr sz="2667" spc="423">
                <a:solidFill>
                  <a:srgbClr val="58606B"/>
                </a:solidFill>
              </a:rPr>
              <a:t>T</a:t>
            </a:r>
            <a:r>
              <a:rPr sz="2667" spc="317">
                <a:solidFill>
                  <a:srgbClr val="58606B"/>
                </a:solidFill>
              </a:rPr>
              <a:t>R</a:t>
            </a:r>
            <a:r>
              <a:rPr sz="2667" spc="147">
                <a:solidFill>
                  <a:srgbClr val="58606B"/>
                </a:solidFill>
              </a:rPr>
              <a:t>Y</a:t>
            </a:r>
            <a:endParaRPr sz="2667"/>
          </a:p>
        </p:txBody>
      </p:sp>
      <p:sp>
        <p:nvSpPr>
          <p:cNvPr id="7" name="object 7"/>
          <p:cNvSpPr txBox="1"/>
          <p:nvPr/>
        </p:nvSpPr>
        <p:spPr>
          <a:xfrm>
            <a:off x="7222929" y="5272932"/>
            <a:ext cx="3656330" cy="829415"/>
          </a:xfrm>
          <a:prstGeom prst="rect">
            <a:avLst/>
          </a:prstGeom>
        </p:spPr>
        <p:txBody>
          <a:bodyPr vert="horz" wrap="square" lIns="0" tIns="8467" rIns="0" bIns="0" rtlCol="0">
            <a:spAutoFit/>
          </a:bodyPr>
          <a:lstStyle/>
          <a:p>
            <a:pPr marL="8467">
              <a:spcBef>
                <a:spcPts val="67"/>
              </a:spcBef>
            </a:pPr>
            <a:r>
              <a:rPr sz="2667" spc="260">
                <a:solidFill>
                  <a:srgbClr val="FFFFFF"/>
                </a:solidFill>
                <a:latin typeface="Century Gothic"/>
                <a:cs typeface="Century Gothic"/>
              </a:rPr>
              <a:t>INDUSTRIAL</a:t>
            </a:r>
            <a:r>
              <a:rPr sz="2667" spc="-76">
                <a:solidFill>
                  <a:srgbClr val="FFFFFF"/>
                </a:solidFill>
                <a:latin typeface="Century Gothic"/>
                <a:cs typeface="Century Gothic"/>
              </a:rPr>
              <a:t> </a:t>
            </a:r>
            <a:r>
              <a:rPr sz="2667" spc="183">
                <a:solidFill>
                  <a:srgbClr val="FFFFFF"/>
                </a:solidFill>
                <a:latin typeface="Century Gothic"/>
                <a:cs typeface="Century Gothic"/>
              </a:rPr>
              <a:t>SECTOR</a:t>
            </a:r>
            <a:endParaRPr sz="2667">
              <a:latin typeface="Century Gothic"/>
              <a:cs typeface="Century Gothic"/>
            </a:endParaRPr>
          </a:p>
        </p:txBody>
      </p:sp>
      <p:pic>
        <p:nvPicPr>
          <p:cNvPr id="8" name="object 8"/>
          <p:cNvPicPr/>
          <p:nvPr/>
        </p:nvPicPr>
        <p:blipFill>
          <a:blip r:embed="rId3" cstate="email">
            <a:extLst>
              <a:ext uri="{28A0092B-C50C-407E-A947-70E740481C1C}">
                <a14:useLocalDpi xmlns:a14="http://schemas.microsoft.com/office/drawing/2010/main"/>
              </a:ext>
            </a:extLst>
          </a:blip>
          <a:stretch>
            <a:fillRect/>
          </a:stretch>
        </p:blipFill>
        <p:spPr>
          <a:xfrm>
            <a:off x="127909" y="3712700"/>
            <a:ext cx="6521449" cy="2178049"/>
          </a:xfrm>
          <a:prstGeom prst="rect">
            <a:avLst/>
          </a:prstGeom>
        </p:spPr>
      </p:pic>
      <p:sp>
        <p:nvSpPr>
          <p:cNvPr id="9" name="object 9"/>
          <p:cNvSpPr txBox="1"/>
          <p:nvPr/>
        </p:nvSpPr>
        <p:spPr>
          <a:xfrm>
            <a:off x="1884494" y="2549150"/>
            <a:ext cx="1371176" cy="505459"/>
          </a:xfrm>
          <a:prstGeom prst="rect">
            <a:avLst/>
          </a:prstGeom>
        </p:spPr>
        <p:txBody>
          <a:bodyPr vert="horz" wrap="square" lIns="0" tIns="16510" rIns="0" bIns="0" rtlCol="0">
            <a:spAutoFit/>
          </a:bodyPr>
          <a:lstStyle/>
          <a:p>
            <a:pPr marL="8467" marR="3387">
              <a:lnSpc>
                <a:spcPts val="1253"/>
              </a:lnSpc>
              <a:spcBef>
                <a:spcPts val="130"/>
              </a:spcBef>
            </a:pPr>
            <a:r>
              <a:rPr sz="1067" spc="53">
                <a:solidFill>
                  <a:srgbClr val="FFFFFF"/>
                </a:solidFill>
                <a:latin typeface="Century Gothic"/>
                <a:cs typeface="Century Gothic"/>
              </a:rPr>
              <a:t>MANUFACTURING </a:t>
            </a:r>
            <a:r>
              <a:rPr sz="1067" spc="57">
                <a:solidFill>
                  <a:srgbClr val="FFFFFF"/>
                </a:solidFill>
                <a:latin typeface="Century Gothic"/>
                <a:cs typeface="Century Gothic"/>
              </a:rPr>
              <a:t> </a:t>
            </a:r>
            <a:r>
              <a:rPr sz="1067" spc="60">
                <a:solidFill>
                  <a:srgbClr val="FFFFFF"/>
                </a:solidFill>
                <a:latin typeface="Century Gothic"/>
                <a:cs typeface="Century Gothic"/>
              </a:rPr>
              <a:t>OF</a:t>
            </a:r>
            <a:r>
              <a:rPr sz="1067" spc="-43">
                <a:solidFill>
                  <a:srgbClr val="FFFFFF"/>
                </a:solidFill>
                <a:latin typeface="Century Gothic"/>
                <a:cs typeface="Century Gothic"/>
              </a:rPr>
              <a:t> </a:t>
            </a:r>
            <a:r>
              <a:rPr sz="1067" spc="76">
                <a:solidFill>
                  <a:srgbClr val="FFFFFF"/>
                </a:solidFill>
                <a:latin typeface="Century Gothic"/>
                <a:cs typeface="Century Gothic"/>
              </a:rPr>
              <a:t>PRODUCTS</a:t>
            </a:r>
            <a:r>
              <a:rPr sz="1067" spc="-43">
                <a:solidFill>
                  <a:srgbClr val="FFFFFF"/>
                </a:solidFill>
                <a:latin typeface="Century Gothic"/>
                <a:cs typeface="Century Gothic"/>
              </a:rPr>
              <a:t> </a:t>
            </a:r>
            <a:r>
              <a:rPr sz="1067" spc="80">
                <a:solidFill>
                  <a:srgbClr val="FFFFFF"/>
                </a:solidFill>
                <a:latin typeface="Century Gothic"/>
                <a:cs typeface="Century Gothic"/>
              </a:rPr>
              <a:t>FOR </a:t>
            </a:r>
            <a:r>
              <a:rPr sz="1067" spc="-287">
                <a:solidFill>
                  <a:srgbClr val="FFFFFF"/>
                </a:solidFill>
                <a:latin typeface="Century Gothic"/>
                <a:cs typeface="Century Gothic"/>
              </a:rPr>
              <a:t> </a:t>
            </a:r>
            <a:r>
              <a:rPr sz="1067" spc="47">
                <a:solidFill>
                  <a:srgbClr val="FFFFFF"/>
                </a:solidFill>
                <a:latin typeface="Century Gothic"/>
                <a:cs typeface="Century Gothic"/>
              </a:rPr>
              <a:t>MEDICAL</a:t>
            </a:r>
            <a:r>
              <a:rPr sz="1067" spc="-23">
                <a:solidFill>
                  <a:srgbClr val="FFFFFF"/>
                </a:solidFill>
                <a:latin typeface="Century Gothic"/>
                <a:cs typeface="Century Gothic"/>
              </a:rPr>
              <a:t> </a:t>
            </a:r>
            <a:r>
              <a:rPr sz="1067" spc="133">
                <a:solidFill>
                  <a:srgbClr val="FFFFFF"/>
                </a:solidFill>
                <a:latin typeface="Century Gothic"/>
                <a:cs typeface="Century Gothic"/>
              </a:rPr>
              <a:t>USE</a:t>
            </a:r>
            <a:endParaRPr sz="1067">
              <a:latin typeface="Century Gothic"/>
              <a:cs typeface="Century Gothic"/>
            </a:endParaRPr>
          </a:p>
        </p:txBody>
      </p:sp>
      <p:sp>
        <p:nvSpPr>
          <p:cNvPr id="10" name="object 10"/>
          <p:cNvSpPr txBox="1"/>
          <p:nvPr/>
        </p:nvSpPr>
        <p:spPr>
          <a:xfrm>
            <a:off x="335477" y="2880702"/>
            <a:ext cx="1333923" cy="505459"/>
          </a:xfrm>
          <a:prstGeom prst="rect">
            <a:avLst/>
          </a:prstGeom>
        </p:spPr>
        <p:txBody>
          <a:bodyPr vert="horz" wrap="square" lIns="0" tIns="16510" rIns="0" bIns="0" rtlCol="0">
            <a:spAutoFit/>
          </a:bodyPr>
          <a:lstStyle/>
          <a:p>
            <a:pPr marL="8467" marR="3387">
              <a:lnSpc>
                <a:spcPts val="1253"/>
              </a:lnSpc>
              <a:spcBef>
                <a:spcPts val="130"/>
              </a:spcBef>
            </a:pPr>
            <a:r>
              <a:rPr sz="1067" spc="70">
                <a:solidFill>
                  <a:srgbClr val="FFFFFF"/>
                </a:solidFill>
                <a:latin typeface="Century Gothic"/>
                <a:cs typeface="Century Gothic"/>
              </a:rPr>
              <a:t>MEDICINES </a:t>
            </a:r>
            <a:r>
              <a:rPr sz="1067" spc="-97">
                <a:solidFill>
                  <a:srgbClr val="FFFFFF"/>
                </a:solidFill>
                <a:latin typeface="Century Gothic"/>
                <a:cs typeface="Century Gothic"/>
              </a:rPr>
              <a:t>&amp; </a:t>
            </a:r>
            <a:r>
              <a:rPr sz="1067" spc="-93">
                <a:solidFill>
                  <a:srgbClr val="FFFFFF"/>
                </a:solidFill>
                <a:latin typeface="Century Gothic"/>
                <a:cs typeface="Century Gothic"/>
              </a:rPr>
              <a:t> </a:t>
            </a:r>
            <a:r>
              <a:rPr sz="1067" spc="53">
                <a:solidFill>
                  <a:srgbClr val="FFFFFF"/>
                </a:solidFill>
                <a:latin typeface="Century Gothic"/>
                <a:cs typeface="Century Gothic"/>
              </a:rPr>
              <a:t>PHARMACEUTICAL </a:t>
            </a:r>
            <a:r>
              <a:rPr sz="1067" spc="-287">
                <a:solidFill>
                  <a:srgbClr val="FFFFFF"/>
                </a:solidFill>
                <a:latin typeface="Century Gothic"/>
                <a:cs typeface="Century Gothic"/>
              </a:rPr>
              <a:t> </a:t>
            </a:r>
            <a:r>
              <a:rPr sz="1067" spc="80">
                <a:solidFill>
                  <a:srgbClr val="FFFFFF"/>
                </a:solidFill>
                <a:latin typeface="Century Gothic"/>
                <a:cs typeface="Century Gothic"/>
              </a:rPr>
              <a:t>PREPARATIONS</a:t>
            </a:r>
            <a:endParaRPr sz="1067">
              <a:latin typeface="Century Gothic"/>
              <a:cs typeface="Century Gothic"/>
            </a:endParaRPr>
          </a:p>
        </p:txBody>
      </p:sp>
      <p:sp>
        <p:nvSpPr>
          <p:cNvPr id="11" name="object 11"/>
          <p:cNvSpPr txBox="1"/>
          <p:nvPr/>
        </p:nvSpPr>
        <p:spPr>
          <a:xfrm>
            <a:off x="2934588" y="6195192"/>
            <a:ext cx="897890" cy="338747"/>
          </a:xfrm>
          <a:prstGeom prst="rect">
            <a:avLst/>
          </a:prstGeom>
        </p:spPr>
        <p:txBody>
          <a:bodyPr vert="horz" wrap="square" lIns="0" tIns="16510" rIns="0" bIns="0" rtlCol="0">
            <a:spAutoFit/>
          </a:bodyPr>
          <a:lstStyle/>
          <a:p>
            <a:pPr marL="261633" marR="3387" indent="-253589">
              <a:lnSpc>
                <a:spcPts val="1253"/>
              </a:lnSpc>
              <a:spcBef>
                <a:spcPts val="130"/>
              </a:spcBef>
            </a:pPr>
            <a:r>
              <a:rPr sz="1067" spc="3">
                <a:solidFill>
                  <a:srgbClr val="FFFFFF"/>
                </a:solidFill>
                <a:latin typeface="Century Gothic"/>
                <a:cs typeface="Century Gothic"/>
              </a:rPr>
              <a:t>PACKAGING </a:t>
            </a:r>
            <a:r>
              <a:rPr sz="1067" spc="-287">
                <a:solidFill>
                  <a:srgbClr val="FFFFFF"/>
                </a:solidFill>
                <a:latin typeface="Century Gothic"/>
                <a:cs typeface="Century Gothic"/>
              </a:rPr>
              <a:t> </a:t>
            </a:r>
            <a:r>
              <a:rPr sz="1067" spc="83">
                <a:solidFill>
                  <a:srgbClr val="FFFFFF"/>
                </a:solidFill>
                <a:latin typeface="Century Gothic"/>
                <a:cs typeface="Century Gothic"/>
              </a:rPr>
              <a:t>D</a:t>
            </a:r>
            <a:r>
              <a:rPr sz="1067" spc="80">
                <a:solidFill>
                  <a:srgbClr val="FFFFFF"/>
                </a:solidFill>
                <a:latin typeface="Century Gothic"/>
                <a:cs typeface="Century Gothic"/>
              </a:rPr>
              <a:t>I</a:t>
            </a:r>
            <a:r>
              <a:rPr sz="1067" spc="120">
                <a:solidFill>
                  <a:srgbClr val="FFFFFF"/>
                </a:solidFill>
                <a:latin typeface="Century Gothic"/>
                <a:cs typeface="Century Gothic"/>
              </a:rPr>
              <a:t>S</a:t>
            </a:r>
            <a:r>
              <a:rPr sz="1067" spc="153">
                <a:solidFill>
                  <a:srgbClr val="FFFFFF"/>
                </a:solidFill>
                <a:latin typeface="Century Gothic"/>
                <a:cs typeface="Century Gothic"/>
              </a:rPr>
              <a:t>T</a:t>
            </a:r>
            <a:r>
              <a:rPr sz="1067" spc="120">
                <a:solidFill>
                  <a:srgbClr val="FFFFFF"/>
                </a:solidFill>
                <a:latin typeface="Century Gothic"/>
                <a:cs typeface="Century Gothic"/>
              </a:rPr>
              <a:t>R</a:t>
            </a:r>
            <a:r>
              <a:rPr sz="1067" spc="80">
                <a:solidFill>
                  <a:srgbClr val="FFFFFF"/>
                </a:solidFill>
                <a:latin typeface="Century Gothic"/>
                <a:cs typeface="Century Gothic"/>
              </a:rPr>
              <a:t>I</a:t>
            </a:r>
            <a:r>
              <a:rPr sz="1067" spc="-107">
                <a:solidFill>
                  <a:srgbClr val="FFFFFF"/>
                </a:solidFill>
                <a:latin typeface="Century Gothic"/>
                <a:cs typeface="Century Gothic"/>
              </a:rPr>
              <a:t>C</a:t>
            </a:r>
            <a:r>
              <a:rPr sz="1067" spc="157">
                <a:solidFill>
                  <a:srgbClr val="FFFFFF"/>
                </a:solidFill>
                <a:latin typeface="Century Gothic"/>
                <a:cs typeface="Century Gothic"/>
              </a:rPr>
              <a:t>T</a:t>
            </a:r>
            <a:endParaRPr sz="1067">
              <a:latin typeface="Century Gothic"/>
              <a:cs typeface="Century Gothic"/>
            </a:endParaRPr>
          </a:p>
        </p:txBody>
      </p:sp>
      <p:sp>
        <p:nvSpPr>
          <p:cNvPr id="12" name="object 12"/>
          <p:cNvSpPr txBox="1"/>
          <p:nvPr/>
        </p:nvSpPr>
        <p:spPr>
          <a:xfrm>
            <a:off x="4154779" y="5959231"/>
            <a:ext cx="1299633" cy="505459"/>
          </a:xfrm>
          <a:prstGeom prst="rect">
            <a:avLst/>
          </a:prstGeom>
        </p:spPr>
        <p:txBody>
          <a:bodyPr vert="horz" wrap="square" lIns="0" tIns="16510" rIns="0" bIns="0" rtlCol="0">
            <a:spAutoFit/>
          </a:bodyPr>
          <a:lstStyle/>
          <a:p>
            <a:pPr marL="8467" marR="3387">
              <a:lnSpc>
                <a:spcPts val="1253"/>
              </a:lnSpc>
              <a:spcBef>
                <a:spcPts val="130"/>
              </a:spcBef>
            </a:pPr>
            <a:r>
              <a:rPr sz="1067" spc="113">
                <a:solidFill>
                  <a:srgbClr val="FFFFFF"/>
                </a:solidFill>
                <a:latin typeface="Century Gothic"/>
                <a:cs typeface="Century Gothic"/>
              </a:rPr>
              <a:t>PROSTHESES</a:t>
            </a:r>
            <a:r>
              <a:rPr sz="1067" spc="-57">
                <a:solidFill>
                  <a:srgbClr val="FFFFFF"/>
                </a:solidFill>
                <a:latin typeface="Century Gothic"/>
                <a:cs typeface="Century Gothic"/>
              </a:rPr>
              <a:t> </a:t>
            </a:r>
            <a:r>
              <a:rPr sz="1067" spc="43">
                <a:solidFill>
                  <a:srgbClr val="FFFFFF"/>
                </a:solidFill>
                <a:latin typeface="Century Gothic"/>
                <a:cs typeface="Century Gothic"/>
              </a:rPr>
              <a:t>AND </a:t>
            </a:r>
            <a:r>
              <a:rPr sz="1067" spc="-287">
                <a:solidFill>
                  <a:srgbClr val="FFFFFF"/>
                </a:solidFill>
                <a:latin typeface="Century Gothic"/>
                <a:cs typeface="Century Gothic"/>
              </a:rPr>
              <a:t> </a:t>
            </a:r>
            <a:r>
              <a:rPr sz="1067" spc="87">
                <a:solidFill>
                  <a:srgbClr val="FFFFFF"/>
                </a:solidFill>
                <a:latin typeface="Century Gothic"/>
                <a:cs typeface="Century Gothic"/>
              </a:rPr>
              <a:t>REHABILITATION</a:t>
            </a:r>
            <a:endParaRPr sz="1067">
              <a:latin typeface="Century Gothic"/>
              <a:cs typeface="Century Gothic"/>
            </a:endParaRPr>
          </a:p>
        </p:txBody>
      </p:sp>
      <p:sp>
        <p:nvSpPr>
          <p:cNvPr id="13" name="object 13"/>
          <p:cNvSpPr txBox="1"/>
          <p:nvPr/>
        </p:nvSpPr>
        <p:spPr>
          <a:xfrm>
            <a:off x="5463310" y="3308096"/>
            <a:ext cx="784860" cy="338747"/>
          </a:xfrm>
          <a:prstGeom prst="rect">
            <a:avLst/>
          </a:prstGeom>
        </p:spPr>
        <p:txBody>
          <a:bodyPr vert="horz" wrap="square" lIns="0" tIns="16510" rIns="0" bIns="0" rtlCol="0">
            <a:spAutoFit/>
          </a:bodyPr>
          <a:lstStyle/>
          <a:p>
            <a:pPr marL="8467" marR="3387">
              <a:lnSpc>
                <a:spcPts val="1253"/>
              </a:lnSpc>
              <a:spcBef>
                <a:spcPts val="130"/>
              </a:spcBef>
            </a:pPr>
            <a:r>
              <a:rPr sz="1067" spc="157">
                <a:solidFill>
                  <a:srgbClr val="FFFFFF"/>
                </a:solidFill>
                <a:latin typeface="Century Gothic"/>
                <a:cs typeface="Century Gothic"/>
              </a:rPr>
              <a:t>W</a:t>
            </a:r>
            <a:r>
              <a:rPr sz="1067" spc="136">
                <a:solidFill>
                  <a:srgbClr val="FFFFFF"/>
                </a:solidFill>
                <a:latin typeface="Century Gothic"/>
                <a:cs typeface="Century Gothic"/>
              </a:rPr>
              <a:t>E</a:t>
            </a:r>
            <a:r>
              <a:rPr sz="1067" spc="130">
                <a:solidFill>
                  <a:srgbClr val="FFFFFF"/>
                </a:solidFill>
                <a:latin typeface="Century Gothic"/>
                <a:cs typeface="Century Gothic"/>
              </a:rPr>
              <a:t>LL</a:t>
            </a:r>
            <a:r>
              <a:rPr sz="1067" spc="73">
                <a:solidFill>
                  <a:srgbClr val="FFFFFF"/>
                </a:solidFill>
                <a:latin typeface="Century Gothic"/>
                <a:cs typeface="Century Gothic"/>
              </a:rPr>
              <a:t>N</a:t>
            </a:r>
            <a:r>
              <a:rPr sz="1067" spc="136">
                <a:solidFill>
                  <a:srgbClr val="FFFFFF"/>
                </a:solidFill>
                <a:latin typeface="Century Gothic"/>
                <a:cs typeface="Century Gothic"/>
              </a:rPr>
              <a:t>E</a:t>
            </a:r>
            <a:r>
              <a:rPr sz="1067" spc="120">
                <a:solidFill>
                  <a:srgbClr val="FFFFFF"/>
                </a:solidFill>
                <a:latin typeface="Century Gothic"/>
                <a:cs typeface="Century Gothic"/>
              </a:rPr>
              <a:t>S</a:t>
            </a:r>
            <a:r>
              <a:rPr sz="1067" spc="87">
                <a:solidFill>
                  <a:srgbClr val="FFFFFF"/>
                </a:solidFill>
                <a:latin typeface="Century Gothic"/>
                <a:cs typeface="Century Gothic"/>
              </a:rPr>
              <a:t>S  </a:t>
            </a:r>
            <a:r>
              <a:rPr sz="1067" spc="67">
                <a:solidFill>
                  <a:srgbClr val="FFFFFF"/>
                </a:solidFill>
                <a:latin typeface="Century Gothic"/>
                <a:cs typeface="Century Gothic"/>
              </a:rPr>
              <a:t>VALLEY</a:t>
            </a:r>
            <a:endParaRPr sz="1067">
              <a:latin typeface="Century Gothic"/>
              <a:cs typeface="Century Gothic"/>
            </a:endParaRPr>
          </a:p>
        </p:txBody>
      </p:sp>
      <p:sp>
        <p:nvSpPr>
          <p:cNvPr id="14" name="object 14"/>
          <p:cNvSpPr txBox="1"/>
          <p:nvPr/>
        </p:nvSpPr>
        <p:spPr>
          <a:xfrm>
            <a:off x="2217568" y="5635364"/>
            <a:ext cx="1100667" cy="478763"/>
          </a:xfrm>
          <a:prstGeom prst="rect">
            <a:avLst/>
          </a:prstGeom>
        </p:spPr>
        <p:txBody>
          <a:bodyPr vert="horz" wrap="square" lIns="0" tIns="16933" rIns="0" bIns="0" rtlCol="0">
            <a:spAutoFit/>
          </a:bodyPr>
          <a:lstStyle/>
          <a:p>
            <a:pPr marL="8467" marR="3387">
              <a:lnSpc>
                <a:spcPts val="1247"/>
              </a:lnSpc>
              <a:spcBef>
                <a:spcPts val="133"/>
              </a:spcBef>
            </a:pPr>
            <a:r>
              <a:rPr sz="1067" spc="120">
                <a:solidFill>
                  <a:srgbClr val="FFFFFF"/>
                </a:solidFill>
                <a:latin typeface="Century Gothic"/>
                <a:cs typeface="Century Gothic"/>
              </a:rPr>
              <a:t>R</a:t>
            </a:r>
            <a:r>
              <a:rPr sz="1067" spc="136">
                <a:solidFill>
                  <a:srgbClr val="FFFFFF"/>
                </a:solidFill>
                <a:latin typeface="Century Gothic"/>
                <a:cs typeface="Century Gothic"/>
              </a:rPr>
              <a:t>E</a:t>
            </a:r>
            <a:r>
              <a:rPr sz="1067" spc="-110">
                <a:solidFill>
                  <a:srgbClr val="FFFFFF"/>
                </a:solidFill>
                <a:latin typeface="Century Gothic"/>
                <a:cs typeface="Century Gothic"/>
              </a:rPr>
              <a:t>G</a:t>
            </a:r>
            <a:r>
              <a:rPr sz="1067" spc="136">
                <a:solidFill>
                  <a:srgbClr val="FFFFFF"/>
                </a:solidFill>
                <a:latin typeface="Century Gothic"/>
                <a:cs typeface="Century Gothic"/>
              </a:rPr>
              <a:t>E</a:t>
            </a:r>
            <a:r>
              <a:rPr sz="1067" spc="73">
                <a:solidFill>
                  <a:srgbClr val="FFFFFF"/>
                </a:solidFill>
                <a:latin typeface="Century Gothic"/>
                <a:cs typeface="Century Gothic"/>
              </a:rPr>
              <a:t>N</a:t>
            </a:r>
            <a:r>
              <a:rPr sz="1067" spc="136">
                <a:solidFill>
                  <a:srgbClr val="FFFFFF"/>
                </a:solidFill>
                <a:latin typeface="Century Gothic"/>
                <a:cs typeface="Century Gothic"/>
              </a:rPr>
              <a:t>E</a:t>
            </a:r>
            <a:r>
              <a:rPr sz="1067" spc="120">
                <a:solidFill>
                  <a:srgbClr val="FFFFFF"/>
                </a:solidFill>
                <a:latin typeface="Century Gothic"/>
                <a:cs typeface="Century Gothic"/>
              </a:rPr>
              <a:t>R</a:t>
            </a:r>
            <a:r>
              <a:rPr sz="1067" spc="-30">
                <a:solidFill>
                  <a:srgbClr val="FFFFFF"/>
                </a:solidFill>
                <a:latin typeface="Century Gothic"/>
                <a:cs typeface="Century Gothic"/>
              </a:rPr>
              <a:t>A</a:t>
            </a:r>
            <a:r>
              <a:rPr sz="1067" spc="153">
                <a:solidFill>
                  <a:srgbClr val="FFFFFF"/>
                </a:solidFill>
                <a:latin typeface="Century Gothic"/>
                <a:cs typeface="Century Gothic"/>
              </a:rPr>
              <a:t>T</a:t>
            </a:r>
            <a:r>
              <a:rPr sz="1067" spc="80">
                <a:solidFill>
                  <a:srgbClr val="FFFFFF"/>
                </a:solidFill>
                <a:latin typeface="Century Gothic"/>
                <a:cs typeface="Century Gothic"/>
              </a:rPr>
              <a:t>I</a:t>
            </a:r>
            <a:r>
              <a:rPr sz="1067" spc="-10">
                <a:solidFill>
                  <a:srgbClr val="FFFFFF"/>
                </a:solidFill>
                <a:latin typeface="Century Gothic"/>
                <a:cs typeface="Century Gothic"/>
              </a:rPr>
              <a:t>V</a:t>
            </a:r>
            <a:r>
              <a:rPr sz="1067" spc="93">
                <a:solidFill>
                  <a:srgbClr val="FFFFFF"/>
                </a:solidFill>
                <a:latin typeface="Century Gothic"/>
                <a:cs typeface="Century Gothic"/>
              </a:rPr>
              <a:t>E  </a:t>
            </a:r>
            <a:r>
              <a:rPr sz="1067" spc="63">
                <a:solidFill>
                  <a:srgbClr val="FFFFFF"/>
                </a:solidFill>
                <a:latin typeface="Century Gothic"/>
                <a:cs typeface="Century Gothic"/>
              </a:rPr>
              <a:t>MEDICINE</a:t>
            </a:r>
            <a:r>
              <a:rPr sz="1067" spc="-43">
                <a:solidFill>
                  <a:srgbClr val="FFFFFF"/>
                </a:solidFill>
                <a:latin typeface="Century Gothic"/>
                <a:cs typeface="Century Gothic"/>
              </a:rPr>
              <a:t> </a:t>
            </a:r>
            <a:r>
              <a:rPr sz="1067" spc="157">
                <a:solidFill>
                  <a:srgbClr val="FFFFFF"/>
                </a:solidFill>
                <a:latin typeface="Century Gothic"/>
                <a:cs typeface="Century Gothic"/>
              </a:rPr>
              <a:t>HUB</a:t>
            </a:r>
            <a:endParaRPr sz="1067">
              <a:latin typeface="Century Gothic"/>
              <a:cs typeface="Century Gothic"/>
            </a:endParaRPr>
          </a:p>
        </p:txBody>
      </p:sp>
      <p:sp>
        <p:nvSpPr>
          <p:cNvPr id="15" name="object 15"/>
          <p:cNvSpPr txBox="1"/>
          <p:nvPr/>
        </p:nvSpPr>
        <p:spPr>
          <a:xfrm>
            <a:off x="3481792" y="2314328"/>
            <a:ext cx="1922357" cy="505459"/>
          </a:xfrm>
          <a:prstGeom prst="rect">
            <a:avLst/>
          </a:prstGeom>
        </p:spPr>
        <p:txBody>
          <a:bodyPr vert="horz" wrap="square" lIns="0" tIns="16510" rIns="0" bIns="0" rtlCol="0">
            <a:spAutoFit/>
          </a:bodyPr>
          <a:lstStyle/>
          <a:p>
            <a:pPr marL="8467" marR="3387">
              <a:lnSpc>
                <a:spcPts val="1253"/>
              </a:lnSpc>
              <a:spcBef>
                <a:spcPts val="130"/>
              </a:spcBef>
            </a:pPr>
            <a:r>
              <a:rPr sz="1067" spc="40">
                <a:solidFill>
                  <a:srgbClr val="FFFFFF"/>
                </a:solidFill>
                <a:latin typeface="Century Gothic"/>
                <a:cs typeface="Century Gothic"/>
              </a:rPr>
              <a:t>MACHINERY, </a:t>
            </a:r>
            <a:r>
              <a:rPr sz="1067" spc="93">
                <a:solidFill>
                  <a:srgbClr val="FFFFFF"/>
                </a:solidFill>
                <a:latin typeface="Century Gothic"/>
                <a:cs typeface="Century Gothic"/>
              </a:rPr>
              <a:t>EQUIPMENT </a:t>
            </a:r>
            <a:r>
              <a:rPr sz="1067" spc="97">
                <a:solidFill>
                  <a:srgbClr val="FFFFFF"/>
                </a:solidFill>
                <a:latin typeface="Century Gothic"/>
                <a:cs typeface="Century Gothic"/>
              </a:rPr>
              <a:t> </a:t>
            </a:r>
            <a:r>
              <a:rPr sz="1067" spc="80">
                <a:solidFill>
                  <a:srgbClr val="FFFFFF"/>
                </a:solidFill>
                <a:latin typeface="Century Gothic"/>
                <a:cs typeface="Century Gothic"/>
              </a:rPr>
              <a:t>FOR </a:t>
            </a:r>
            <a:r>
              <a:rPr sz="1067" spc="53">
                <a:solidFill>
                  <a:srgbClr val="FFFFFF"/>
                </a:solidFill>
                <a:latin typeface="Century Gothic"/>
                <a:cs typeface="Century Gothic"/>
              </a:rPr>
              <a:t>ELECTROMEDICAL, </a:t>
            </a:r>
            <a:r>
              <a:rPr sz="1067" spc="57">
                <a:solidFill>
                  <a:srgbClr val="FFFFFF"/>
                </a:solidFill>
                <a:latin typeface="Century Gothic"/>
                <a:cs typeface="Century Gothic"/>
              </a:rPr>
              <a:t> </a:t>
            </a:r>
            <a:r>
              <a:rPr sz="1067" spc="63">
                <a:solidFill>
                  <a:srgbClr val="FFFFFF"/>
                </a:solidFill>
                <a:latin typeface="Century Gothic"/>
                <a:cs typeface="Century Gothic"/>
              </a:rPr>
              <a:t>MEASURING</a:t>
            </a:r>
            <a:r>
              <a:rPr sz="1067" spc="-53">
                <a:solidFill>
                  <a:srgbClr val="FFFFFF"/>
                </a:solidFill>
                <a:latin typeface="Century Gothic"/>
                <a:cs typeface="Century Gothic"/>
              </a:rPr>
              <a:t> </a:t>
            </a:r>
            <a:r>
              <a:rPr sz="1067" spc="110">
                <a:solidFill>
                  <a:srgbClr val="FFFFFF"/>
                </a:solidFill>
                <a:latin typeface="Century Gothic"/>
                <a:cs typeface="Century Gothic"/>
              </a:rPr>
              <a:t>INSTRUMENTS</a:t>
            </a:r>
            <a:endParaRPr sz="1067">
              <a:latin typeface="Century Gothic"/>
              <a:cs typeface="Century Gothic"/>
            </a:endParaRPr>
          </a:p>
        </p:txBody>
      </p:sp>
      <p:grpSp>
        <p:nvGrpSpPr>
          <p:cNvPr id="16" name="object 16"/>
          <p:cNvGrpSpPr/>
          <p:nvPr/>
        </p:nvGrpSpPr>
        <p:grpSpPr>
          <a:xfrm>
            <a:off x="383025" y="1713643"/>
            <a:ext cx="11809307" cy="4467437"/>
            <a:chOff x="574537" y="2570464"/>
            <a:chExt cx="17713960" cy="6701155"/>
          </a:xfrm>
        </p:grpSpPr>
        <p:pic>
          <p:nvPicPr>
            <p:cNvPr id="17" name="object 17"/>
            <p:cNvPicPr/>
            <p:nvPr/>
          </p:nvPicPr>
          <p:blipFill>
            <a:blip r:embed="rId4" cstate="email">
              <a:extLst>
                <a:ext uri="{28A0092B-C50C-407E-A947-70E740481C1C}">
                  <a14:useLocalDpi xmlns:a14="http://schemas.microsoft.com/office/drawing/2010/main"/>
                </a:ext>
              </a:extLst>
            </a:blip>
            <a:stretch>
              <a:fillRect/>
            </a:stretch>
          </p:blipFill>
          <p:spPr>
            <a:xfrm>
              <a:off x="1809093" y="5402000"/>
              <a:ext cx="34774" cy="1304866"/>
            </a:xfrm>
            <a:prstGeom prst="rect">
              <a:avLst/>
            </a:prstGeom>
          </p:spPr>
        </p:pic>
        <p:sp>
          <p:nvSpPr>
            <p:cNvPr id="18" name="object 18"/>
            <p:cNvSpPr/>
            <p:nvPr/>
          </p:nvSpPr>
          <p:spPr>
            <a:xfrm>
              <a:off x="579300" y="5241717"/>
              <a:ext cx="1485900" cy="25400"/>
            </a:xfrm>
            <a:custGeom>
              <a:avLst/>
              <a:gdLst/>
              <a:ahLst/>
              <a:cxnLst/>
              <a:rect l="l" t="t" r="r" b="b"/>
              <a:pathLst>
                <a:path w="1485900" h="25400">
                  <a:moveTo>
                    <a:pt x="0" y="0"/>
                  </a:moveTo>
                  <a:lnTo>
                    <a:pt x="1485744" y="25315"/>
                  </a:lnTo>
                </a:path>
              </a:pathLst>
            </a:custGeom>
            <a:ln w="9525">
              <a:solidFill>
                <a:srgbClr val="FFFFFF"/>
              </a:solidFill>
            </a:ln>
          </p:spPr>
          <p:txBody>
            <a:bodyPr wrap="square" lIns="0" tIns="0" rIns="0" bIns="0" rtlCol="0"/>
            <a:lstStyle/>
            <a:p>
              <a:endParaRPr sz="800"/>
            </a:p>
          </p:txBody>
        </p:sp>
        <p:pic>
          <p:nvPicPr>
            <p:cNvPr id="19" name="object 19"/>
            <p:cNvPicPr/>
            <p:nvPr/>
          </p:nvPicPr>
          <p:blipFill>
            <a:blip r:embed="rId5" cstate="email">
              <a:extLst>
                <a:ext uri="{28A0092B-C50C-407E-A947-70E740481C1C}">
                  <a14:useLocalDpi xmlns:a14="http://schemas.microsoft.com/office/drawing/2010/main"/>
                </a:ext>
              </a:extLst>
            </a:blip>
            <a:stretch>
              <a:fillRect/>
            </a:stretch>
          </p:blipFill>
          <p:spPr>
            <a:xfrm>
              <a:off x="4388033" y="4933891"/>
              <a:ext cx="34764" cy="1769424"/>
            </a:xfrm>
            <a:prstGeom prst="rect">
              <a:avLst/>
            </a:prstGeom>
          </p:spPr>
        </p:pic>
        <p:pic>
          <p:nvPicPr>
            <p:cNvPr id="20" name="object 20"/>
            <p:cNvPicPr/>
            <p:nvPr/>
          </p:nvPicPr>
          <p:blipFill>
            <a:blip r:embed="rId6" cstate="email">
              <a:extLst>
                <a:ext uri="{28A0092B-C50C-407E-A947-70E740481C1C}">
                  <a14:useLocalDpi xmlns:a14="http://schemas.microsoft.com/office/drawing/2010/main"/>
                </a:ext>
              </a:extLst>
            </a:blip>
            <a:stretch>
              <a:fillRect/>
            </a:stretch>
          </p:blipFill>
          <p:spPr>
            <a:xfrm>
              <a:off x="4917335" y="7067344"/>
              <a:ext cx="34761" cy="1266726"/>
            </a:xfrm>
            <a:prstGeom prst="rect">
              <a:avLst/>
            </a:prstGeom>
          </p:spPr>
        </p:pic>
        <p:sp>
          <p:nvSpPr>
            <p:cNvPr id="21" name="object 21"/>
            <p:cNvSpPr/>
            <p:nvPr/>
          </p:nvSpPr>
          <p:spPr>
            <a:xfrm>
              <a:off x="2932294" y="4728442"/>
              <a:ext cx="1485900" cy="25400"/>
            </a:xfrm>
            <a:custGeom>
              <a:avLst/>
              <a:gdLst/>
              <a:ahLst/>
              <a:cxnLst/>
              <a:rect l="l" t="t" r="r" b="b"/>
              <a:pathLst>
                <a:path w="1485900" h="25400">
                  <a:moveTo>
                    <a:pt x="0" y="0"/>
                  </a:moveTo>
                  <a:lnTo>
                    <a:pt x="1485744" y="25315"/>
                  </a:lnTo>
                </a:path>
              </a:pathLst>
            </a:custGeom>
            <a:ln w="9525">
              <a:solidFill>
                <a:srgbClr val="FFFFFF"/>
              </a:solidFill>
            </a:ln>
          </p:spPr>
          <p:txBody>
            <a:bodyPr wrap="square" lIns="0" tIns="0" rIns="0" bIns="0" rtlCol="0"/>
            <a:lstStyle/>
            <a:p>
              <a:endParaRPr sz="800"/>
            </a:p>
          </p:txBody>
        </p:sp>
        <p:sp>
          <p:nvSpPr>
            <p:cNvPr id="22" name="object 22"/>
            <p:cNvSpPr/>
            <p:nvPr/>
          </p:nvSpPr>
          <p:spPr>
            <a:xfrm>
              <a:off x="3530314" y="8417566"/>
              <a:ext cx="1485900" cy="25400"/>
            </a:xfrm>
            <a:custGeom>
              <a:avLst/>
              <a:gdLst/>
              <a:ahLst/>
              <a:cxnLst/>
              <a:rect l="l" t="t" r="r" b="b"/>
              <a:pathLst>
                <a:path w="1485900" h="25400">
                  <a:moveTo>
                    <a:pt x="0" y="0"/>
                  </a:moveTo>
                  <a:lnTo>
                    <a:pt x="1485744" y="25315"/>
                  </a:lnTo>
                </a:path>
              </a:pathLst>
            </a:custGeom>
            <a:ln w="9525">
              <a:solidFill>
                <a:srgbClr val="FFFFFF"/>
              </a:solidFill>
            </a:ln>
          </p:spPr>
          <p:txBody>
            <a:bodyPr wrap="square" lIns="0" tIns="0" rIns="0" bIns="0" rtlCol="0"/>
            <a:lstStyle/>
            <a:p>
              <a:endParaRPr sz="800"/>
            </a:p>
          </p:txBody>
        </p:sp>
        <p:sp>
          <p:nvSpPr>
            <p:cNvPr id="23" name="object 23"/>
            <p:cNvSpPr/>
            <p:nvPr/>
          </p:nvSpPr>
          <p:spPr>
            <a:xfrm>
              <a:off x="8272180" y="5629510"/>
              <a:ext cx="1485900" cy="25400"/>
            </a:xfrm>
            <a:custGeom>
              <a:avLst/>
              <a:gdLst/>
              <a:ahLst/>
              <a:cxnLst/>
              <a:rect l="l" t="t" r="r" b="b"/>
              <a:pathLst>
                <a:path w="1485900" h="25400">
                  <a:moveTo>
                    <a:pt x="0" y="0"/>
                  </a:moveTo>
                  <a:lnTo>
                    <a:pt x="1485744" y="25315"/>
                  </a:lnTo>
                </a:path>
              </a:pathLst>
            </a:custGeom>
            <a:ln w="9525">
              <a:solidFill>
                <a:srgbClr val="FFFFFF"/>
              </a:solidFill>
            </a:ln>
          </p:spPr>
          <p:txBody>
            <a:bodyPr wrap="square" lIns="0" tIns="0" rIns="0" bIns="0" rtlCol="0"/>
            <a:lstStyle/>
            <a:p>
              <a:endParaRPr sz="800"/>
            </a:p>
          </p:txBody>
        </p:sp>
        <p:sp>
          <p:nvSpPr>
            <p:cNvPr id="24" name="object 24"/>
            <p:cNvSpPr/>
            <p:nvPr/>
          </p:nvSpPr>
          <p:spPr>
            <a:xfrm>
              <a:off x="8298042" y="5771084"/>
              <a:ext cx="34925" cy="1925320"/>
            </a:xfrm>
            <a:custGeom>
              <a:avLst/>
              <a:gdLst/>
              <a:ahLst/>
              <a:cxnLst/>
              <a:rect l="l" t="t" r="r" b="b"/>
              <a:pathLst>
                <a:path w="34925" h="1925320">
                  <a:moveTo>
                    <a:pt x="159" y="15691"/>
                  </a:moveTo>
                  <a:lnTo>
                    <a:pt x="6031" y="0"/>
                  </a:lnTo>
                  <a:lnTo>
                    <a:pt x="7160" y="450"/>
                  </a:lnTo>
                  <a:lnTo>
                    <a:pt x="9044" y="2287"/>
                  </a:lnTo>
                  <a:lnTo>
                    <a:pt x="9524" y="3404"/>
                  </a:lnTo>
                  <a:lnTo>
                    <a:pt x="9684" y="15566"/>
                  </a:lnTo>
                  <a:lnTo>
                    <a:pt x="9233" y="16696"/>
                  </a:lnTo>
                  <a:lnTo>
                    <a:pt x="7398" y="18581"/>
                  </a:lnTo>
                  <a:lnTo>
                    <a:pt x="6282" y="19061"/>
                  </a:lnTo>
                  <a:lnTo>
                    <a:pt x="3652" y="19096"/>
                  </a:lnTo>
                  <a:lnTo>
                    <a:pt x="2523" y="18645"/>
                  </a:lnTo>
                  <a:lnTo>
                    <a:pt x="639" y="16809"/>
                  </a:lnTo>
                  <a:lnTo>
                    <a:pt x="159" y="15691"/>
                  </a:lnTo>
                  <a:close/>
                </a:path>
                <a:path w="34925" h="1925320">
                  <a:moveTo>
                    <a:pt x="661" y="53815"/>
                  </a:moveTo>
                  <a:lnTo>
                    <a:pt x="6532" y="38123"/>
                  </a:lnTo>
                  <a:lnTo>
                    <a:pt x="7661" y="38573"/>
                  </a:lnTo>
                  <a:lnTo>
                    <a:pt x="9545" y="40410"/>
                  </a:lnTo>
                  <a:lnTo>
                    <a:pt x="10025" y="41527"/>
                  </a:lnTo>
                  <a:lnTo>
                    <a:pt x="10185" y="53689"/>
                  </a:lnTo>
                  <a:lnTo>
                    <a:pt x="9735" y="54819"/>
                  </a:lnTo>
                  <a:lnTo>
                    <a:pt x="7899" y="56704"/>
                  </a:lnTo>
                  <a:lnTo>
                    <a:pt x="6783" y="57184"/>
                  </a:lnTo>
                  <a:lnTo>
                    <a:pt x="4153" y="57219"/>
                  </a:lnTo>
                  <a:lnTo>
                    <a:pt x="3024" y="56768"/>
                  </a:lnTo>
                  <a:lnTo>
                    <a:pt x="1140" y="54932"/>
                  </a:lnTo>
                  <a:lnTo>
                    <a:pt x="661" y="53815"/>
                  </a:lnTo>
                  <a:close/>
                </a:path>
                <a:path w="34925" h="1925320">
                  <a:moveTo>
                    <a:pt x="1162" y="91938"/>
                  </a:moveTo>
                  <a:lnTo>
                    <a:pt x="7034" y="76246"/>
                  </a:lnTo>
                  <a:lnTo>
                    <a:pt x="8162" y="76696"/>
                  </a:lnTo>
                  <a:lnTo>
                    <a:pt x="10046" y="78533"/>
                  </a:lnTo>
                  <a:lnTo>
                    <a:pt x="10526" y="79650"/>
                  </a:lnTo>
                  <a:lnTo>
                    <a:pt x="10686" y="91813"/>
                  </a:lnTo>
                  <a:lnTo>
                    <a:pt x="10236" y="92942"/>
                  </a:lnTo>
                  <a:lnTo>
                    <a:pt x="8401" y="94827"/>
                  </a:lnTo>
                  <a:lnTo>
                    <a:pt x="7284" y="95307"/>
                  </a:lnTo>
                  <a:lnTo>
                    <a:pt x="4654" y="95342"/>
                  </a:lnTo>
                  <a:lnTo>
                    <a:pt x="3526" y="94891"/>
                  </a:lnTo>
                  <a:lnTo>
                    <a:pt x="1641" y="93055"/>
                  </a:lnTo>
                  <a:lnTo>
                    <a:pt x="1162" y="91938"/>
                  </a:lnTo>
                  <a:close/>
                </a:path>
                <a:path w="34925" h="1925320">
                  <a:moveTo>
                    <a:pt x="1663" y="130061"/>
                  </a:moveTo>
                  <a:lnTo>
                    <a:pt x="7535" y="114369"/>
                  </a:lnTo>
                  <a:lnTo>
                    <a:pt x="8663" y="114819"/>
                  </a:lnTo>
                  <a:lnTo>
                    <a:pt x="10547" y="116656"/>
                  </a:lnTo>
                  <a:lnTo>
                    <a:pt x="11027" y="117773"/>
                  </a:lnTo>
                  <a:lnTo>
                    <a:pt x="11187" y="129936"/>
                  </a:lnTo>
                  <a:lnTo>
                    <a:pt x="10737" y="131065"/>
                  </a:lnTo>
                  <a:lnTo>
                    <a:pt x="8902" y="132950"/>
                  </a:lnTo>
                  <a:lnTo>
                    <a:pt x="7785" y="133430"/>
                  </a:lnTo>
                  <a:lnTo>
                    <a:pt x="5155" y="133465"/>
                  </a:lnTo>
                  <a:lnTo>
                    <a:pt x="4027" y="133014"/>
                  </a:lnTo>
                  <a:lnTo>
                    <a:pt x="2143" y="131178"/>
                  </a:lnTo>
                  <a:lnTo>
                    <a:pt x="1663" y="130061"/>
                  </a:lnTo>
                  <a:close/>
                </a:path>
                <a:path w="34925" h="1925320">
                  <a:moveTo>
                    <a:pt x="2164" y="168184"/>
                  </a:moveTo>
                  <a:lnTo>
                    <a:pt x="8036" y="152492"/>
                  </a:lnTo>
                  <a:lnTo>
                    <a:pt x="9164" y="152942"/>
                  </a:lnTo>
                  <a:lnTo>
                    <a:pt x="11049" y="154779"/>
                  </a:lnTo>
                  <a:lnTo>
                    <a:pt x="11528" y="155896"/>
                  </a:lnTo>
                  <a:lnTo>
                    <a:pt x="11688" y="168059"/>
                  </a:lnTo>
                  <a:lnTo>
                    <a:pt x="11238" y="169188"/>
                  </a:lnTo>
                  <a:lnTo>
                    <a:pt x="9403" y="171073"/>
                  </a:lnTo>
                  <a:lnTo>
                    <a:pt x="8287" y="171553"/>
                  </a:lnTo>
                  <a:lnTo>
                    <a:pt x="5656" y="171588"/>
                  </a:lnTo>
                  <a:lnTo>
                    <a:pt x="4528" y="171138"/>
                  </a:lnTo>
                  <a:lnTo>
                    <a:pt x="2644" y="169301"/>
                  </a:lnTo>
                  <a:lnTo>
                    <a:pt x="2164" y="168184"/>
                  </a:lnTo>
                  <a:close/>
                </a:path>
                <a:path w="34925" h="1925320">
                  <a:moveTo>
                    <a:pt x="2665" y="206307"/>
                  </a:moveTo>
                  <a:lnTo>
                    <a:pt x="8537" y="190615"/>
                  </a:lnTo>
                  <a:lnTo>
                    <a:pt x="9666" y="191066"/>
                  </a:lnTo>
                  <a:lnTo>
                    <a:pt x="11550" y="192902"/>
                  </a:lnTo>
                  <a:lnTo>
                    <a:pt x="12030" y="194019"/>
                  </a:lnTo>
                  <a:lnTo>
                    <a:pt x="12189" y="206182"/>
                  </a:lnTo>
                  <a:lnTo>
                    <a:pt x="11739" y="207311"/>
                  </a:lnTo>
                  <a:lnTo>
                    <a:pt x="9904" y="209197"/>
                  </a:lnTo>
                  <a:lnTo>
                    <a:pt x="8788" y="209677"/>
                  </a:lnTo>
                  <a:lnTo>
                    <a:pt x="6158" y="209711"/>
                  </a:lnTo>
                  <a:lnTo>
                    <a:pt x="5029" y="209261"/>
                  </a:lnTo>
                  <a:lnTo>
                    <a:pt x="3145" y="207424"/>
                  </a:lnTo>
                  <a:lnTo>
                    <a:pt x="2665" y="206307"/>
                  </a:lnTo>
                  <a:close/>
                </a:path>
                <a:path w="34925" h="1925320">
                  <a:moveTo>
                    <a:pt x="3166" y="244430"/>
                  </a:moveTo>
                  <a:lnTo>
                    <a:pt x="9038" y="228738"/>
                  </a:lnTo>
                  <a:lnTo>
                    <a:pt x="10167" y="229189"/>
                  </a:lnTo>
                  <a:lnTo>
                    <a:pt x="12051" y="231025"/>
                  </a:lnTo>
                  <a:lnTo>
                    <a:pt x="12531" y="232142"/>
                  </a:lnTo>
                  <a:lnTo>
                    <a:pt x="12691" y="244305"/>
                  </a:lnTo>
                  <a:lnTo>
                    <a:pt x="12240" y="245434"/>
                  </a:lnTo>
                  <a:lnTo>
                    <a:pt x="10405" y="247320"/>
                  </a:lnTo>
                  <a:lnTo>
                    <a:pt x="9289" y="247800"/>
                  </a:lnTo>
                  <a:lnTo>
                    <a:pt x="6659" y="247834"/>
                  </a:lnTo>
                  <a:lnTo>
                    <a:pt x="5530" y="247384"/>
                  </a:lnTo>
                  <a:lnTo>
                    <a:pt x="3646" y="245547"/>
                  </a:lnTo>
                  <a:lnTo>
                    <a:pt x="3166" y="244430"/>
                  </a:lnTo>
                  <a:close/>
                </a:path>
                <a:path w="34925" h="1925320">
                  <a:moveTo>
                    <a:pt x="3668" y="282553"/>
                  </a:moveTo>
                  <a:lnTo>
                    <a:pt x="9539" y="266861"/>
                  </a:lnTo>
                  <a:lnTo>
                    <a:pt x="10668" y="267312"/>
                  </a:lnTo>
                  <a:lnTo>
                    <a:pt x="12552" y="269148"/>
                  </a:lnTo>
                  <a:lnTo>
                    <a:pt x="13032" y="270265"/>
                  </a:lnTo>
                  <a:lnTo>
                    <a:pt x="13192" y="282428"/>
                  </a:lnTo>
                  <a:lnTo>
                    <a:pt x="12742" y="283557"/>
                  </a:lnTo>
                  <a:lnTo>
                    <a:pt x="10906" y="285443"/>
                  </a:lnTo>
                  <a:lnTo>
                    <a:pt x="9790" y="285923"/>
                  </a:lnTo>
                  <a:lnTo>
                    <a:pt x="7160" y="285957"/>
                  </a:lnTo>
                  <a:lnTo>
                    <a:pt x="6031" y="285507"/>
                  </a:lnTo>
                  <a:lnTo>
                    <a:pt x="4147" y="283670"/>
                  </a:lnTo>
                  <a:lnTo>
                    <a:pt x="3668" y="282553"/>
                  </a:lnTo>
                  <a:close/>
                </a:path>
                <a:path w="34925" h="1925320">
                  <a:moveTo>
                    <a:pt x="4169" y="320676"/>
                  </a:moveTo>
                  <a:lnTo>
                    <a:pt x="10041" y="304984"/>
                  </a:lnTo>
                  <a:lnTo>
                    <a:pt x="11169" y="305435"/>
                  </a:lnTo>
                  <a:lnTo>
                    <a:pt x="13053" y="307271"/>
                  </a:lnTo>
                  <a:lnTo>
                    <a:pt x="13533" y="308389"/>
                  </a:lnTo>
                  <a:lnTo>
                    <a:pt x="13693" y="320551"/>
                  </a:lnTo>
                  <a:lnTo>
                    <a:pt x="13243" y="321680"/>
                  </a:lnTo>
                  <a:lnTo>
                    <a:pt x="11408" y="323566"/>
                  </a:lnTo>
                  <a:lnTo>
                    <a:pt x="10291" y="324046"/>
                  </a:lnTo>
                  <a:lnTo>
                    <a:pt x="7661" y="324081"/>
                  </a:lnTo>
                  <a:lnTo>
                    <a:pt x="6533" y="323630"/>
                  </a:lnTo>
                  <a:lnTo>
                    <a:pt x="4648" y="321793"/>
                  </a:lnTo>
                  <a:lnTo>
                    <a:pt x="4169" y="320676"/>
                  </a:lnTo>
                  <a:close/>
                </a:path>
                <a:path w="34925" h="1925320">
                  <a:moveTo>
                    <a:pt x="4670" y="358799"/>
                  </a:moveTo>
                  <a:lnTo>
                    <a:pt x="10542" y="343107"/>
                  </a:lnTo>
                  <a:lnTo>
                    <a:pt x="11670" y="343558"/>
                  </a:lnTo>
                  <a:lnTo>
                    <a:pt x="13555" y="345395"/>
                  </a:lnTo>
                  <a:lnTo>
                    <a:pt x="14034" y="346512"/>
                  </a:lnTo>
                  <a:lnTo>
                    <a:pt x="14194" y="358674"/>
                  </a:lnTo>
                  <a:lnTo>
                    <a:pt x="13744" y="359804"/>
                  </a:lnTo>
                  <a:lnTo>
                    <a:pt x="11909" y="361689"/>
                  </a:lnTo>
                  <a:lnTo>
                    <a:pt x="10792" y="362169"/>
                  </a:lnTo>
                  <a:lnTo>
                    <a:pt x="8162" y="362204"/>
                  </a:lnTo>
                  <a:lnTo>
                    <a:pt x="7034" y="361753"/>
                  </a:lnTo>
                  <a:lnTo>
                    <a:pt x="5150" y="359917"/>
                  </a:lnTo>
                  <a:lnTo>
                    <a:pt x="4670" y="358799"/>
                  </a:lnTo>
                  <a:close/>
                </a:path>
                <a:path w="34925" h="1925320">
                  <a:moveTo>
                    <a:pt x="5171" y="396923"/>
                  </a:moveTo>
                  <a:lnTo>
                    <a:pt x="11043" y="381231"/>
                  </a:lnTo>
                  <a:lnTo>
                    <a:pt x="12172" y="381681"/>
                  </a:lnTo>
                  <a:lnTo>
                    <a:pt x="14056" y="383518"/>
                  </a:lnTo>
                  <a:lnTo>
                    <a:pt x="14535" y="384635"/>
                  </a:lnTo>
                  <a:lnTo>
                    <a:pt x="14695" y="396797"/>
                  </a:lnTo>
                  <a:lnTo>
                    <a:pt x="14245" y="397927"/>
                  </a:lnTo>
                  <a:lnTo>
                    <a:pt x="12410" y="399812"/>
                  </a:lnTo>
                  <a:lnTo>
                    <a:pt x="11294" y="400292"/>
                  </a:lnTo>
                  <a:lnTo>
                    <a:pt x="8664" y="400327"/>
                  </a:lnTo>
                  <a:lnTo>
                    <a:pt x="7535" y="399876"/>
                  </a:lnTo>
                  <a:lnTo>
                    <a:pt x="5651" y="398040"/>
                  </a:lnTo>
                  <a:lnTo>
                    <a:pt x="5171" y="396923"/>
                  </a:lnTo>
                  <a:close/>
                </a:path>
                <a:path w="34925" h="1925320">
                  <a:moveTo>
                    <a:pt x="5672" y="435046"/>
                  </a:moveTo>
                  <a:lnTo>
                    <a:pt x="11544" y="419354"/>
                  </a:lnTo>
                  <a:lnTo>
                    <a:pt x="12673" y="419804"/>
                  </a:lnTo>
                  <a:lnTo>
                    <a:pt x="14557" y="421641"/>
                  </a:lnTo>
                  <a:lnTo>
                    <a:pt x="15037" y="422758"/>
                  </a:lnTo>
                  <a:lnTo>
                    <a:pt x="15196" y="434921"/>
                  </a:lnTo>
                  <a:lnTo>
                    <a:pt x="14746" y="436050"/>
                  </a:lnTo>
                  <a:lnTo>
                    <a:pt x="12911" y="437935"/>
                  </a:lnTo>
                  <a:lnTo>
                    <a:pt x="11795" y="438415"/>
                  </a:lnTo>
                  <a:lnTo>
                    <a:pt x="9165" y="438450"/>
                  </a:lnTo>
                  <a:lnTo>
                    <a:pt x="8036" y="437999"/>
                  </a:lnTo>
                  <a:lnTo>
                    <a:pt x="6152" y="436163"/>
                  </a:lnTo>
                  <a:lnTo>
                    <a:pt x="5672" y="435046"/>
                  </a:lnTo>
                  <a:close/>
                </a:path>
                <a:path w="34925" h="1925320">
                  <a:moveTo>
                    <a:pt x="6173" y="473169"/>
                  </a:moveTo>
                  <a:lnTo>
                    <a:pt x="12045" y="457477"/>
                  </a:lnTo>
                  <a:lnTo>
                    <a:pt x="13174" y="457927"/>
                  </a:lnTo>
                  <a:lnTo>
                    <a:pt x="15058" y="459764"/>
                  </a:lnTo>
                  <a:lnTo>
                    <a:pt x="15538" y="460881"/>
                  </a:lnTo>
                  <a:lnTo>
                    <a:pt x="15698" y="473044"/>
                  </a:lnTo>
                  <a:lnTo>
                    <a:pt x="15247" y="474173"/>
                  </a:lnTo>
                  <a:lnTo>
                    <a:pt x="13412" y="476058"/>
                  </a:lnTo>
                  <a:lnTo>
                    <a:pt x="12296" y="476538"/>
                  </a:lnTo>
                  <a:lnTo>
                    <a:pt x="9666" y="476573"/>
                  </a:lnTo>
                  <a:lnTo>
                    <a:pt x="8537" y="476122"/>
                  </a:lnTo>
                  <a:lnTo>
                    <a:pt x="6653" y="474286"/>
                  </a:lnTo>
                  <a:lnTo>
                    <a:pt x="6173" y="473169"/>
                  </a:lnTo>
                  <a:close/>
                </a:path>
                <a:path w="34925" h="1925320">
                  <a:moveTo>
                    <a:pt x="6675" y="511292"/>
                  </a:moveTo>
                  <a:lnTo>
                    <a:pt x="12546" y="495600"/>
                  </a:lnTo>
                  <a:lnTo>
                    <a:pt x="13675" y="496050"/>
                  </a:lnTo>
                  <a:lnTo>
                    <a:pt x="15559" y="497887"/>
                  </a:lnTo>
                  <a:lnTo>
                    <a:pt x="16039" y="499004"/>
                  </a:lnTo>
                  <a:lnTo>
                    <a:pt x="16199" y="511167"/>
                  </a:lnTo>
                  <a:lnTo>
                    <a:pt x="15749" y="512296"/>
                  </a:lnTo>
                  <a:lnTo>
                    <a:pt x="13913" y="514181"/>
                  </a:lnTo>
                  <a:lnTo>
                    <a:pt x="12797" y="514662"/>
                  </a:lnTo>
                  <a:lnTo>
                    <a:pt x="10167" y="514696"/>
                  </a:lnTo>
                  <a:lnTo>
                    <a:pt x="9038" y="514246"/>
                  </a:lnTo>
                  <a:lnTo>
                    <a:pt x="7154" y="512409"/>
                  </a:lnTo>
                  <a:lnTo>
                    <a:pt x="6675" y="511292"/>
                  </a:lnTo>
                  <a:close/>
                </a:path>
                <a:path w="34925" h="1925320">
                  <a:moveTo>
                    <a:pt x="7176" y="549415"/>
                  </a:moveTo>
                  <a:lnTo>
                    <a:pt x="13048" y="533723"/>
                  </a:lnTo>
                  <a:lnTo>
                    <a:pt x="14176" y="534174"/>
                  </a:lnTo>
                  <a:lnTo>
                    <a:pt x="16060" y="536010"/>
                  </a:lnTo>
                  <a:lnTo>
                    <a:pt x="16540" y="537127"/>
                  </a:lnTo>
                  <a:lnTo>
                    <a:pt x="16700" y="549290"/>
                  </a:lnTo>
                  <a:lnTo>
                    <a:pt x="16250" y="550419"/>
                  </a:lnTo>
                  <a:lnTo>
                    <a:pt x="14415" y="552305"/>
                  </a:lnTo>
                  <a:lnTo>
                    <a:pt x="13298" y="552785"/>
                  </a:lnTo>
                  <a:lnTo>
                    <a:pt x="10668" y="552819"/>
                  </a:lnTo>
                  <a:lnTo>
                    <a:pt x="9540" y="552369"/>
                  </a:lnTo>
                  <a:lnTo>
                    <a:pt x="7655" y="550532"/>
                  </a:lnTo>
                  <a:lnTo>
                    <a:pt x="7176" y="549415"/>
                  </a:lnTo>
                  <a:close/>
                </a:path>
                <a:path w="34925" h="1925320">
                  <a:moveTo>
                    <a:pt x="7677" y="587538"/>
                  </a:moveTo>
                  <a:lnTo>
                    <a:pt x="13549" y="571846"/>
                  </a:lnTo>
                  <a:lnTo>
                    <a:pt x="14677" y="572297"/>
                  </a:lnTo>
                  <a:lnTo>
                    <a:pt x="16562" y="574133"/>
                  </a:lnTo>
                  <a:lnTo>
                    <a:pt x="17041" y="575250"/>
                  </a:lnTo>
                  <a:lnTo>
                    <a:pt x="17201" y="587413"/>
                  </a:lnTo>
                  <a:lnTo>
                    <a:pt x="16751" y="588542"/>
                  </a:lnTo>
                  <a:lnTo>
                    <a:pt x="14916" y="590428"/>
                  </a:lnTo>
                  <a:lnTo>
                    <a:pt x="13799" y="590908"/>
                  </a:lnTo>
                  <a:lnTo>
                    <a:pt x="11169" y="590942"/>
                  </a:lnTo>
                  <a:lnTo>
                    <a:pt x="10041" y="590492"/>
                  </a:lnTo>
                  <a:lnTo>
                    <a:pt x="8157" y="588655"/>
                  </a:lnTo>
                  <a:lnTo>
                    <a:pt x="7677" y="587538"/>
                  </a:lnTo>
                  <a:close/>
                </a:path>
                <a:path w="34925" h="1925320">
                  <a:moveTo>
                    <a:pt x="8178" y="625661"/>
                  </a:moveTo>
                  <a:lnTo>
                    <a:pt x="14050" y="609969"/>
                  </a:lnTo>
                  <a:lnTo>
                    <a:pt x="15179" y="610420"/>
                  </a:lnTo>
                  <a:lnTo>
                    <a:pt x="17063" y="612256"/>
                  </a:lnTo>
                  <a:lnTo>
                    <a:pt x="17542" y="613374"/>
                  </a:lnTo>
                  <a:lnTo>
                    <a:pt x="17702" y="625536"/>
                  </a:lnTo>
                  <a:lnTo>
                    <a:pt x="17252" y="626665"/>
                  </a:lnTo>
                  <a:lnTo>
                    <a:pt x="15417" y="628551"/>
                  </a:lnTo>
                  <a:lnTo>
                    <a:pt x="14301" y="629031"/>
                  </a:lnTo>
                  <a:lnTo>
                    <a:pt x="11671" y="629065"/>
                  </a:lnTo>
                  <a:lnTo>
                    <a:pt x="10542" y="628615"/>
                  </a:lnTo>
                  <a:lnTo>
                    <a:pt x="8658" y="626778"/>
                  </a:lnTo>
                  <a:lnTo>
                    <a:pt x="8178" y="625661"/>
                  </a:lnTo>
                  <a:close/>
                </a:path>
                <a:path w="34925" h="1925320">
                  <a:moveTo>
                    <a:pt x="8679" y="663784"/>
                  </a:moveTo>
                  <a:lnTo>
                    <a:pt x="14551" y="648092"/>
                  </a:lnTo>
                  <a:lnTo>
                    <a:pt x="15680" y="648543"/>
                  </a:lnTo>
                  <a:lnTo>
                    <a:pt x="17564" y="650379"/>
                  </a:lnTo>
                  <a:lnTo>
                    <a:pt x="18044" y="651497"/>
                  </a:lnTo>
                  <a:lnTo>
                    <a:pt x="18203" y="663659"/>
                  </a:lnTo>
                  <a:lnTo>
                    <a:pt x="17753" y="664788"/>
                  </a:lnTo>
                  <a:lnTo>
                    <a:pt x="15918" y="666674"/>
                  </a:lnTo>
                  <a:lnTo>
                    <a:pt x="14802" y="667154"/>
                  </a:lnTo>
                  <a:lnTo>
                    <a:pt x="12172" y="667189"/>
                  </a:lnTo>
                  <a:lnTo>
                    <a:pt x="11043" y="666738"/>
                  </a:lnTo>
                  <a:lnTo>
                    <a:pt x="9159" y="664901"/>
                  </a:lnTo>
                  <a:lnTo>
                    <a:pt x="8679" y="663784"/>
                  </a:lnTo>
                  <a:close/>
                </a:path>
                <a:path w="34925" h="1925320">
                  <a:moveTo>
                    <a:pt x="9180" y="701908"/>
                  </a:moveTo>
                  <a:lnTo>
                    <a:pt x="15052" y="686215"/>
                  </a:lnTo>
                  <a:lnTo>
                    <a:pt x="16181" y="686666"/>
                  </a:lnTo>
                  <a:lnTo>
                    <a:pt x="18065" y="688503"/>
                  </a:lnTo>
                  <a:lnTo>
                    <a:pt x="18545" y="689620"/>
                  </a:lnTo>
                  <a:lnTo>
                    <a:pt x="18705" y="701782"/>
                  </a:lnTo>
                  <a:lnTo>
                    <a:pt x="18254" y="702912"/>
                  </a:lnTo>
                  <a:lnTo>
                    <a:pt x="16419" y="704797"/>
                  </a:lnTo>
                  <a:lnTo>
                    <a:pt x="15303" y="705277"/>
                  </a:lnTo>
                  <a:lnTo>
                    <a:pt x="12673" y="705312"/>
                  </a:lnTo>
                  <a:lnTo>
                    <a:pt x="11544" y="704861"/>
                  </a:lnTo>
                  <a:lnTo>
                    <a:pt x="9660" y="703025"/>
                  </a:lnTo>
                  <a:lnTo>
                    <a:pt x="9180" y="701908"/>
                  </a:lnTo>
                  <a:close/>
                </a:path>
                <a:path w="34925" h="1925320">
                  <a:moveTo>
                    <a:pt x="9682" y="740031"/>
                  </a:moveTo>
                  <a:lnTo>
                    <a:pt x="15554" y="724339"/>
                  </a:lnTo>
                  <a:lnTo>
                    <a:pt x="16682" y="724789"/>
                  </a:lnTo>
                  <a:lnTo>
                    <a:pt x="18566" y="726626"/>
                  </a:lnTo>
                  <a:lnTo>
                    <a:pt x="19046" y="727743"/>
                  </a:lnTo>
                  <a:lnTo>
                    <a:pt x="19206" y="739905"/>
                  </a:lnTo>
                  <a:lnTo>
                    <a:pt x="18756" y="741035"/>
                  </a:lnTo>
                  <a:lnTo>
                    <a:pt x="16920" y="742920"/>
                  </a:lnTo>
                  <a:lnTo>
                    <a:pt x="15804" y="743400"/>
                  </a:lnTo>
                  <a:lnTo>
                    <a:pt x="13174" y="743435"/>
                  </a:lnTo>
                  <a:lnTo>
                    <a:pt x="12046" y="742984"/>
                  </a:lnTo>
                  <a:lnTo>
                    <a:pt x="10161" y="741148"/>
                  </a:lnTo>
                  <a:lnTo>
                    <a:pt x="9682" y="740031"/>
                  </a:lnTo>
                  <a:close/>
                </a:path>
                <a:path w="34925" h="1925320">
                  <a:moveTo>
                    <a:pt x="10183" y="778154"/>
                  </a:moveTo>
                  <a:lnTo>
                    <a:pt x="16055" y="762462"/>
                  </a:lnTo>
                  <a:lnTo>
                    <a:pt x="17183" y="762912"/>
                  </a:lnTo>
                  <a:lnTo>
                    <a:pt x="19067" y="764749"/>
                  </a:lnTo>
                  <a:lnTo>
                    <a:pt x="19547" y="765866"/>
                  </a:lnTo>
                  <a:lnTo>
                    <a:pt x="19707" y="778029"/>
                  </a:lnTo>
                  <a:lnTo>
                    <a:pt x="19257" y="779158"/>
                  </a:lnTo>
                  <a:lnTo>
                    <a:pt x="17422" y="781043"/>
                  </a:lnTo>
                  <a:lnTo>
                    <a:pt x="16305" y="781523"/>
                  </a:lnTo>
                  <a:lnTo>
                    <a:pt x="13675" y="781558"/>
                  </a:lnTo>
                  <a:lnTo>
                    <a:pt x="12547" y="781107"/>
                  </a:lnTo>
                  <a:lnTo>
                    <a:pt x="10663" y="779271"/>
                  </a:lnTo>
                  <a:lnTo>
                    <a:pt x="10183" y="778154"/>
                  </a:lnTo>
                  <a:close/>
                </a:path>
                <a:path w="34925" h="1925320">
                  <a:moveTo>
                    <a:pt x="10684" y="816277"/>
                  </a:moveTo>
                  <a:lnTo>
                    <a:pt x="16556" y="800585"/>
                  </a:lnTo>
                  <a:lnTo>
                    <a:pt x="17684" y="801035"/>
                  </a:lnTo>
                  <a:lnTo>
                    <a:pt x="19569" y="802872"/>
                  </a:lnTo>
                  <a:lnTo>
                    <a:pt x="20048" y="803989"/>
                  </a:lnTo>
                  <a:lnTo>
                    <a:pt x="20208" y="816152"/>
                  </a:lnTo>
                  <a:lnTo>
                    <a:pt x="19758" y="817281"/>
                  </a:lnTo>
                  <a:lnTo>
                    <a:pt x="17923" y="819166"/>
                  </a:lnTo>
                  <a:lnTo>
                    <a:pt x="16806" y="819646"/>
                  </a:lnTo>
                  <a:lnTo>
                    <a:pt x="14176" y="819681"/>
                  </a:lnTo>
                  <a:lnTo>
                    <a:pt x="13048" y="819231"/>
                  </a:lnTo>
                  <a:lnTo>
                    <a:pt x="11164" y="817394"/>
                  </a:lnTo>
                  <a:lnTo>
                    <a:pt x="10684" y="816277"/>
                  </a:lnTo>
                  <a:close/>
                </a:path>
                <a:path w="34925" h="1925320">
                  <a:moveTo>
                    <a:pt x="11185" y="854400"/>
                  </a:moveTo>
                  <a:lnTo>
                    <a:pt x="17057" y="838708"/>
                  </a:lnTo>
                  <a:lnTo>
                    <a:pt x="18186" y="839158"/>
                  </a:lnTo>
                  <a:lnTo>
                    <a:pt x="20070" y="840995"/>
                  </a:lnTo>
                  <a:lnTo>
                    <a:pt x="20549" y="842112"/>
                  </a:lnTo>
                  <a:lnTo>
                    <a:pt x="20709" y="854275"/>
                  </a:lnTo>
                  <a:lnTo>
                    <a:pt x="20259" y="855404"/>
                  </a:lnTo>
                  <a:lnTo>
                    <a:pt x="18424" y="857290"/>
                  </a:lnTo>
                  <a:lnTo>
                    <a:pt x="17308" y="857770"/>
                  </a:lnTo>
                  <a:lnTo>
                    <a:pt x="14678" y="857804"/>
                  </a:lnTo>
                  <a:lnTo>
                    <a:pt x="13549" y="857354"/>
                  </a:lnTo>
                  <a:lnTo>
                    <a:pt x="11665" y="855517"/>
                  </a:lnTo>
                  <a:lnTo>
                    <a:pt x="11185" y="854400"/>
                  </a:lnTo>
                  <a:close/>
                </a:path>
                <a:path w="34925" h="1925320">
                  <a:moveTo>
                    <a:pt x="11686" y="892523"/>
                  </a:moveTo>
                  <a:lnTo>
                    <a:pt x="17558" y="876831"/>
                  </a:lnTo>
                  <a:lnTo>
                    <a:pt x="18687" y="877282"/>
                  </a:lnTo>
                  <a:lnTo>
                    <a:pt x="20571" y="879118"/>
                  </a:lnTo>
                  <a:lnTo>
                    <a:pt x="21051" y="880235"/>
                  </a:lnTo>
                  <a:lnTo>
                    <a:pt x="21211" y="892398"/>
                  </a:lnTo>
                  <a:lnTo>
                    <a:pt x="20760" y="893527"/>
                  </a:lnTo>
                  <a:lnTo>
                    <a:pt x="18925" y="895413"/>
                  </a:lnTo>
                  <a:lnTo>
                    <a:pt x="17809" y="895893"/>
                  </a:lnTo>
                  <a:lnTo>
                    <a:pt x="15179" y="895927"/>
                  </a:lnTo>
                  <a:lnTo>
                    <a:pt x="14050" y="895477"/>
                  </a:lnTo>
                  <a:lnTo>
                    <a:pt x="12166" y="893640"/>
                  </a:lnTo>
                  <a:lnTo>
                    <a:pt x="11686" y="892523"/>
                  </a:lnTo>
                  <a:close/>
                </a:path>
                <a:path w="34925" h="1925320">
                  <a:moveTo>
                    <a:pt x="12188" y="930646"/>
                  </a:moveTo>
                  <a:lnTo>
                    <a:pt x="18059" y="914954"/>
                  </a:lnTo>
                  <a:lnTo>
                    <a:pt x="19188" y="915405"/>
                  </a:lnTo>
                  <a:lnTo>
                    <a:pt x="21072" y="917241"/>
                  </a:lnTo>
                  <a:lnTo>
                    <a:pt x="21552" y="918358"/>
                  </a:lnTo>
                  <a:lnTo>
                    <a:pt x="21712" y="930521"/>
                  </a:lnTo>
                  <a:lnTo>
                    <a:pt x="21262" y="931650"/>
                  </a:lnTo>
                  <a:lnTo>
                    <a:pt x="19426" y="933536"/>
                  </a:lnTo>
                  <a:lnTo>
                    <a:pt x="18310" y="934016"/>
                  </a:lnTo>
                  <a:lnTo>
                    <a:pt x="15680" y="934050"/>
                  </a:lnTo>
                  <a:lnTo>
                    <a:pt x="14551" y="933600"/>
                  </a:lnTo>
                  <a:lnTo>
                    <a:pt x="12667" y="931763"/>
                  </a:lnTo>
                  <a:lnTo>
                    <a:pt x="12188" y="930646"/>
                  </a:lnTo>
                  <a:close/>
                </a:path>
                <a:path w="34925" h="1925320">
                  <a:moveTo>
                    <a:pt x="12689" y="968769"/>
                  </a:moveTo>
                  <a:lnTo>
                    <a:pt x="18561" y="953077"/>
                  </a:lnTo>
                  <a:lnTo>
                    <a:pt x="19689" y="953528"/>
                  </a:lnTo>
                  <a:lnTo>
                    <a:pt x="21573" y="955364"/>
                  </a:lnTo>
                  <a:lnTo>
                    <a:pt x="22053" y="956481"/>
                  </a:lnTo>
                  <a:lnTo>
                    <a:pt x="22213" y="968644"/>
                  </a:lnTo>
                  <a:lnTo>
                    <a:pt x="21763" y="969773"/>
                  </a:lnTo>
                  <a:lnTo>
                    <a:pt x="19927" y="971659"/>
                  </a:lnTo>
                  <a:lnTo>
                    <a:pt x="18811" y="972139"/>
                  </a:lnTo>
                  <a:lnTo>
                    <a:pt x="16181" y="972173"/>
                  </a:lnTo>
                  <a:lnTo>
                    <a:pt x="15053" y="971723"/>
                  </a:lnTo>
                  <a:lnTo>
                    <a:pt x="13168" y="969886"/>
                  </a:lnTo>
                  <a:lnTo>
                    <a:pt x="12689" y="968769"/>
                  </a:lnTo>
                  <a:close/>
                </a:path>
                <a:path w="34925" h="1925320">
                  <a:moveTo>
                    <a:pt x="13190" y="1006892"/>
                  </a:moveTo>
                  <a:lnTo>
                    <a:pt x="19062" y="991200"/>
                  </a:lnTo>
                  <a:lnTo>
                    <a:pt x="20190" y="991651"/>
                  </a:lnTo>
                  <a:lnTo>
                    <a:pt x="22074" y="993487"/>
                  </a:lnTo>
                  <a:lnTo>
                    <a:pt x="22554" y="994605"/>
                  </a:lnTo>
                  <a:lnTo>
                    <a:pt x="22714" y="1006767"/>
                  </a:lnTo>
                  <a:lnTo>
                    <a:pt x="22264" y="1007896"/>
                  </a:lnTo>
                  <a:lnTo>
                    <a:pt x="20429" y="1009782"/>
                  </a:lnTo>
                  <a:lnTo>
                    <a:pt x="19312" y="1010262"/>
                  </a:lnTo>
                  <a:lnTo>
                    <a:pt x="16682" y="1010297"/>
                  </a:lnTo>
                  <a:lnTo>
                    <a:pt x="15554" y="1009846"/>
                  </a:lnTo>
                  <a:lnTo>
                    <a:pt x="13670" y="1008009"/>
                  </a:lnTo>
                  <a:lnTo>
                    <a:pt x="13190" y="1006892"/>
                  </a:lnTo>
                  <a:close/>
                </a:path>
                <a:path w="34925" h="1925320">
                  <a:moveTo>
                    <a:pt x="13691" y="1045016"/>
                  </a:moveTo>
                  <a:lnTo>
                    <a:pt x="19563" y="1029324"/>
                  </a:lnTo>
                  <a:lnTo>
                    <a:pt x="20691" y="1029774"/>
                  </a:lnTo>
                  <a:lnTo>
                    <a:pt x="22576" y="1031611"/>
                  </a:lnTo>
                  <a:lnTo>
                    <a:pt x="23055" y="1032728"/>
                  </a:lnTo>
                  <a:lnTo>
                    <a:pt x="23215" y="1044890"/>
                  </a:lnTo>
                  <a:lnTo>
                    <a:pt x="22765" y="1046020"/>
                  </a:lnTo>
                  <a:lnTo>
                    <a:pt x="20930" y="1047905"/>
                  </a:lnTo>
                  <a:lnTo>
                    <a:pt x="19813" y="1048385"/>
                  </a:lnTo>
                  <a:lnTo>
                    <a:pt x="17183" y="1048420"/>
                  </a:lnTo>
                  <a:lnTo>
                    <a:pt x="16055" y="1047969"/>
                  </a:lnTo>
                  <a:lnTo>
                    <a:pt x="14171" y="1046133"/>
                  </a:lnTo>
                  <a:lnTo>
                    <a:pt x="13691" y="1045016"/>
                  </a:lnTo>
                  <a:close/>
                </a:path>
                <a:path w="34925" h="1925320">
                  <a:moveTo>
                    <a:pt x="14192" y="1083139"/>
                  </a:moveTo>
                  <a:lnTo>
                    <a:pt x="20064" y="1067447"/>
                  </a:lnTo>
                  <a:lnTo>
                    <a:pt x="21193" y="1067897"/>
                  </a:lnTo>
                  <a:lnTo>
                    <a:pt x="23077" y="1069734"/>
                  </a:lnTo>
                  <a:lnTo>
                    <a:pt x="23556" y="1070851"/>
                  </a:lnTo>
                  <a:lnTo>
                    <a:pt x="23716" y="1083013"/>
                  </a:lnTo>
                  <a:lnTo>
                    <a:pt x="23266" y="1084143"/>
                  </a:lnTo>
                  <a:lnTo>
                    <a:pt x="21431" y="1086028"/>
                  </a:lnTo>
                  <a:lnTo>
                    <a:pt x="20315" y="1086508"/>
                  </a:lnTo>
                  <a:lnTo>
                    <a:pt x="17685" y="1086543"/>
                  </a:lnTo>
                  <a:lnTo>
                    <a:pt x="16556" y="1086092"/>
                  </a:lnTo>
                  <a:lnTo>
                    <a:pt x="14672" y="1084256"/>
                  </a:lnTo>
                  <a:lnTo>
                    <a:pt x="14192" y="1083139"/>
                  </a:lnTo>
                  <a:close/>
                </a:path>
                <a:path w="34925" h="1925320">
                  <a:moveTo>
                    <a:pt x="14693" y="1121262"/>
                  </a:moveTo>
                  <a:lnTo>
                    <a:pt x="20565" y="1105570"/>
                  </a:lnTo>
                  <a:lnTo>
                    <a:pt x="21694" y="1106020"/>
                  </a:lnTo>
                  <a:lnTo>
                    <a:pt x="23578" y="1107857"/>
                  </a:lnTo>
                  <a:lnTo>
                    <a:pt x="24058" y="1108974"/>
                  </a:lnTo>
                  <a:lnTo>
                    <a:pt x="24218" y="1121137"/>
                  </a:lnTo>
                  <a:lnTo>
                    <a:pt x="23767" y="1122266"/>
                  </a:lnTo>
                  <a:lnTo>
                    <a:pt x="21932" y="1124151"/>
                  </a:lnTo>
                  <a:lnTo>
                    <a:pt x="20816" y="1124631"/>
                  </a:lnTo>
                  <a:lnTo>
                    <a:pt x="18186" y="1124666"/>
                  </a:lnTo>
                  <a:lnTo>
                    <a:pt x="17057" y="1124215"/>
                  </a:lnTo>
                  <a:lnTo>
                    <a:pt x="15173" y="1122379"/>
                  </a:lnTo>
                  <a:lnTo>
                    <a:pt x="14693" y="1121262"/>
                  </a:lnTo>
                  <a:close/>
                </a:path>
                <a:path w="34925" h="1925320">
                  <a:moveTo>
                    <a:pt x="15195" y="1159385"/>
                  </a:moveTo>
                  <a:lnTo>
                    <a:pt x="21066" y="1143693"/>
                  </a:lnTo>
                  <a:lnTo>
                    <a:pt x="22195" y="1144143"/>
                  </a:lnTo>
                  <a:lnTo>
                    <a:pt x="24079" y="1145980"/>
                  </a:lnTo>
                  <a:lnTo>
                    <a:pt x="24559" y="1147097"/>
                  </a:lnTo>
                  <a:lnTo>
                    <a:pt x="24719" y="1159260"/>
                  </a:lnTo>
                  <a:lnTo>
                    <a:pt x="24269" y="1160389"/>
                  </a:lnTo>
                  <a:lnTo>
                    <a:pt x="22433" y="1162274"/>
                  </a:lnTo>
                  <a:lnTo>
                    <a:pt x="21317" y="1162754"/>
                  </a:lnTo>
                  <a:lnTo>
                    <a:pt x="18687" y="1162789"/>
                  </a:lnTo>
                  <a:lnTo>
                    <a:pt x="17558" y="1162338"/>
                  </a:lnTo>
                  <a:lnTo>
                    <a:pt x="15674" y="1160502"/>
                  </a:lnTo>
                  <a:lnTo>
                    <a:pt x="15195" y="1159385"/>
                  </a:lnTo>
                  <a:close/>
                </a:path>
                <a:path w="34925" h="1925320">
                  <a:moveTo>
                    <a:pt x="15696" y="1197508"/>
                  </a:moveTo>
                  <a:lnTo>
                    <a:pt x="21568" y="1181816"/>
                  </a:lnTo>
                  <a:lnTo>
                    <a:pt x="22696" y="1182266"/>
                  </a:lnTo>
                  <a:lnTo>
                    <a:pt x="24580" y="1184103"/>
                  </a:lnTo>
                  <a:lnTo>
                    <a:pt x="25060" y="1185220"/>
                  </a:lnTo>
                  <a:lnTo>
                    <a:pt x="25220" y="1197383"/>
                  </a:lnTo>
                  <a:lnTo>
                    <a:pt x="24770" y="1198512"/>
                  </a:lnTo>
                  <a:lnTo>
                    <a:pt x="22934" y="1200398"/>
                  </a:lnTo>
                  <a:lnTo>
                    <a:pt x="21818" y="1200878"/>
                  </a:lnTo>
                  <a:lnTo>
                    <a:pt x="19188" y="1200912"/>
                  </a:lnTo>
                  <a:lnTo>
                    <a:pt x="18060" y="1200462"/>
                  </a:lnTo>
                  <a:lnTo>
                    <a:pt x="16175" y="1198625"/>
                  </a:lnTo>
                  <a:lnTo>
                    <a:pt x="15696" y="1197508"/>
                  </a:lnTo>
                  <a:close/>
                </a:path>
                <a:path w="34925" h="1925320">
                  <a:moveTo>
                    <a:pt x="16197" y="1235631"/>
                  </a:moveTo>
                  <a:lnTo>
                    <a:pt x="22069" y="1219939"/>
                  </a:lnTo>
                  <a:lnTo>
                    <a:pt x="23197" y="1220390"/>
                  </a:lnTo>
                  <a:lnTo>
                    <a:pt x="25081" y="1222226"/>
                  </a:lnTo>
                  <a:lnTo>
                    <a:pt x="25561" y="1223343"/>
                  </a:lnTo>
                  <a:lnTo>
                    <a:pt x="25721" y="1235506"/>
                  </a:lnTo>
                  <a:lnTo>
                    <a:pt x="25271" y="1236635"/>
                  </a:lnTo>
                  <a:lnTo>
                    <a:pt x="23436" y="1238521"/>
                  </a:lnTo>
                  <a:lnTo>
                    <a:pt x="22319" y="1239001"/>
                  </a:lnTo>
                  <a:lnTo>
                    <a:pt x="19689" y="1239035"/>
                  </a:lnTo>
                  <a:lnTo>
                    <a:pt x="18561" y="1238585"/>
                  </a:lnTo>
                  <a:lnTo>
                    <a:pt x="16677" y="1236748"/>
                  </a:lnTo>
                  <a:lnTo>
                    <a:pt x="16197" y="1235631"/>
                  </a:lnTo>
                  <a:close/>
                </a:path>
                <a:path w="34925" h="1925320">
                  <a:moveTo>
                    <a:pt x="16698" y="1273754"/>
                  </a:moveTo>
                  <a:lnTo>
                    <a:pt x="22570" y="1258062"/>
                  </a:lnTo>
                  <a:lnTo>
                    <a:pt x="23698" y="1258513"/>
                  </a:lnTo>
                  <a:lnTo>
                    <a:pt x="25583" y="1260349"/>
                  </a:lnTo>
                  <a:lnTo>
                    <a:pt x="26062" y="1261466"/>
                  </a:lnTo>
                  <a:lnTo>
                    <a:pt x="26222" y="1273629"/>
                  </a:lnTo>
                  <a:lnTo>
                    <a:pt x="25772" y="1274758"/>
                  </a:lnTo>
                  <a:lnTo>
                    <a:pt x="23937" y="1276644"/>
                  </a:lnTo>
                  <a:lnTo>
                    <a:pt x="22821" y="1277124"/>
                  </a:lnTo>
                  <a:lnTo>
                    <a:pt x="20190" y="1277158"/>
                  </a:lnTo>
                  <a:lnTo>
                    <a:pt x="19062" y="1276708"/>
                  </a:lnTo>
                  <a:lnTo>
                    <a:pt x="17178" y="1274871"/>
                  </a:lnTo>
                  <a:lnTo>
                    <a:pt x="16698" y="1273754"/>
                  </a:lnTo>
                  <a:close/>
                </a:path>
                <a:path w="34925" h="1925320">
                  <a:moveTo>
                    <a:pt x="17199" y="1311877"/>
                  </a:moveTo>
                  <a:lnTo>
                    <a:pt x="23071" y="1296185"/>
                  </a:lnTo>
                  <a:lnTo>
                    <a:pt x="24200" y="1296636"/>
                  </a:lnTo>
                  <a:lnTo>
                    <a:pt x="26084" y="1298472"/>
                  </a:lnTo>
                  <a:lnTo>
                    <a:pt x="26564" y="1299589"/>
                  </a:lnTo>
                  <a:lnTo>
                    <a:pt x="26723" y="1311752"/>
                  </a:lnTo>
                  <a:lnTo>
                    <a:pt x="26273" y="1312881"/>
                  </a:lnTo>
                  <a:lnTo>
                    <a:pt x="24438" y="1314767"/>
                  </a:lnTo>
                  <a:lnTo>
                    <a:pt x="23322" y="1315247"/>
                  </a:lnTo>
                  <a:lnTo>
                    <a:pt x="20692" y="1315281"/>
                  </a:lnTo>
                  <a:lnTo>
                    <a:pt x="19563" y="1314831"/>
                  </a:lnTo>
                  <a:lnTo>
                    <a:pt x="17679" y="1312994"/>
                  </a:lnTo>
                  <a:lnTo>
                    <a:pt x="17199" y="1311877"/>
                  </a:lnTo>
                  <a:close/>
                </a:path>
                <a:path w="34925" h="1925320">
                  <a:moveTo>
                    <a:pt x="17700" y="1350000"/>
                  </a:moveTo>
                  <a:lnTo>
                    <a:pt x="23572" y="1334308"/>
                  </a:lnTo>
                  <a:lnTo>
                    <a:pt x="24701" y="1334759"/>
                  </a:lnTo>
                  <a:lnTo>
                    <a:pt x="26585" y="1336595"/>
                  </a:lnTo>
                  <a:lnTo>
                    <a:pt x="27065" y="1337713"/>
                  </a:lnTo>
                  <a:lnTo>
                    <a:pt x="27225" y="1349875"/>
                  </a:lnTo>
                  <a:lnTo>
                    <a:pt x="26774" y="1351004"/>
                  </a:lnTo>
                  <a:lnTo>
                    <a:pt x="24939" y="1352890"/>
                  </a:lnTo>
                  <a:lnTo>
                    <a:pt x="23823" y="1353370"/>
                  </a:lnTo>
                  <a:lnTo>
                    <a:pt x="21193" y="1353405"/>
                  </a:lnTo>
                  <a:lnTo>
                    <a:pt x="20064" y="1352954"/>
                  </a:lnTo>
                  <a:lnTo>
                    <a:pt x="18180" y="1351117"/>
                  </a:lnTo>
                  <a:lnTo>
                    <a:pt x="17700" y="1350000"/>
                  </a:lnTo>
                  <a:close/>
                </a:path>
                <a:path w="34925" h="1925320">
                  <a:moveTo>
                    <a:pt x="18202" y="1388124"/>
                  </a:moveTo>
                  <a:lnTo>
                    <a:pt x="24073" y="1372431"/>
                  </a:lnTo>
                  <a:lnTo>
                    <a:pt x="25202" y="1372882"/>
                  </a:lnTo>
                  <a:lnTo>
                    <a:pt x="27086" y="1374719"/>
                  </a:lnTo>
                  <a:lnTo>
                    <a:pt x="27566" y="1375836"/>
                  </a:lnTo>
                  <a:lnTo>
                    <a:pt x="27726" y="1387998"/>
                  </a:lnTo>
                  <a:lnTo>
                    <a:pt x="27276" y="1389128"/>
                  </a:lnTo>
                  <a:lnTo>
                    <a:pt x="25440" y="1391013"/>
                  </a:lnTo>
                  <a:lnTo>
                    <a:pt x="24324" y="1391493"/>
                  </a:lnTo>
                  <a:lnTo>
                    <a:pt x="21694" y="1391528"/>
                  </a:lnTo>
                  <a:lnTo>
                    <a:pt x="20565" y="1391077"/>
                  </a:lnTo>
                  <a:lnTo>
                    <a:pt x="18681" y="1389241"/>
                  </a:lnTo>
                  <a:lnTo>
                    <a:pt x="18202" y="1388124"/>
                  </a:lnTo>
                  <a:close/>
                </a:path>
                <a:path w="34925" h="1925320">
                  <a:moveTo>
                    <a:pt x="18703" y="1426247"/>
                  </a:moveTo>
                  <a:lnTo>
                    <a:pt x="24575" y="1410555"/>
                  </a:lnTo>
                  <a:lnTo>
                    <a:pt x="25703" y="1411005"/>
                  </a:lnTo>
                  <a:lnTo>
                    <a:pt x="27587" y="1412842"/>
                  </a:lnTo>
                  <a:lnTo>
                    <a:pt x="28067" y="1413959"/>
                  </a:lnTo>
                  <a:lnTo>
                    <a:pt x="28227" y="1426121"/>
                  </a:lnTo>
                  <a:lnTo>
                    <a:pt x="27777" y="1427251"/>
                  </a:lnTo>
                  <a:lnTo>
                    <a:pt x="25942" y="1429136"/>
                  </a:lnTo>
                  <a:lnTo>
                    <a:pt x="24825" y="1429616"/>
                  </a:lnTo>
                  <a:lnTo>
                    <a:pt x="22195" y="1429651"/>
                  </a:lnTo>
                  <a:lnTo>
                    <a:pt x="21067" y="1429200"/>
                  </a:lnTo>
                  <a:lnTo>
                    <a:pt x="19182" y="1427364"/>
                  </a:lnTo>
                  <a:lnTo>
                    <a:pt x="18703" y="1426247"/>
                  </a:lnTo>
                  <a:close/>
                </a:path>
                <a:path w="34925" h="1925320">
                  <a:moveTo>
                    <a:pt x="19204" y="1464370"/>
                  </a:moveTo>
                  <a:lnTo>
                    <a:pt x="25076" y="1448678"/>
                  </a:lnTo>
                  <a:lnTo>
                    <a:pt x="26204" y="1449128"/>
                  </a:lnTo>
                  <a:lnTo>
                    <a:pt x="28089" y="1450965"/>
                  </a:lnTo>
                  <a:lnTo>
                    <a:pt x="28568" y="1452082"/>
                  </a:lnTo>
                  <a:lnTo>
                    <a:pt x="28728" y="1464245"/>
                  </a:lnTo>
                  <a:lnTo>
                    <a:pt x="28278" y="1465374"/>
                  </a:lnTo>
                  <a:lnTo>
                    <a:pt x="26443" y="1467259"/>
                  </a:lnTo>
                  <a:lnTo>
                    <a:pt x="25326" y="1467739"/>
                  </a:lnTo>
                  <a:lnTo>
                    <a:pt x="22696" y="1467774"/>
                  </a:lnTo>
                  <a:lnTo>
                    <a:pt x="21568" y="1467323"/>
                  </a:lnTo>
                  <a:lnTo>
                    <a:pt x="19684" y="1465487"/>
                  </a:lnTo>
                  <a:lnTo>
                    <a:pt x="19204" y="1464370"/>
                  </a:lnTo>
                  <a:close/>
                </a:path>
                <a:path w="34925" h="1925320">
                  <a:moveTo>
                    <a:pt x="19705" y="1502493"/>
                  </a:moveTo>
                  <a:lnTo>
                    <a:pt x="25577" y="1486801"/>
                  </a:lnTo>
                  <a:lnTo>
                    <a:pt x="26706" y="1487251"/>
                  </a:lnTo>
                  <a:lnTo>
                    <a:pt x="28590" y="1489088"/>
                  </a:lnTo>
                  <a:lnTo>
                    <a:pt x="29069" y="1490205"/>
                  </a:lnTo>
                  <a:lnTo>
                    <a:pt x="29229" y="1502368"/>
                  </a:lnTo>
                  <a:lnTo>
                    <a:pt x="28779" y="1503497"/>
                  </a:lnTo>
                  <a:lnTo>
                    <a:pt x="26944" y="1505382"/>
                  </a:lnTo>
                  <a:lnTo>
                    <a:pt x="25828" y="1505862"/>
                  </a:lnTo>
                  <a:lnTo>
                    <a:pt x="23198" y="1505897"/>
                  </a:lnTo>
                  <a:lnTo>
                    <a:pt x="22069" y="1505446"/>
                  </a:lnTo>
                  <a:lnTo>
                    <a:pt x="20185" y="1503610"/>
                  </a:lnTo>
                  <a:lnTo>
                    <a:pt x="19705" y="1502493"/>
                  </a:lnTo>
                  <a:close/>
                </a:path>
                <a:path w="34925" h="1925320">
                  <a:moveTo>
                    <a:pt x="20206" y="1540616"/>
                  </a:moveTo>
                  <a:lnTo>
                    <a:pt x="26078" y="1524924"/>
                  </a:lnTo>
                  <a:lnTo>
                    <a:pt x="27207" y="1525374"/>
                  </a:lnTo>
                  <a:lnTo>
                    <a:pt x="29091" y="1527211"/>
                  </a:lnTo>
                  <a:lnTo>
                    <a:pt x="29571" y="1528328"/>
                  </a:lnTo>
                  <a:lnTo>
                    <a:pt x="29730" y="1540491"/>
                  </a:lnTo>
                  <a:lnTo>
                    <a:pt x="29280" y="1541620"/>
                  </a:lnTo>
                  <a:lnTo>
                    <a:pt x="27445" y="1543506"/>
                  </a:lnTo>
                  <a:lnTo>
                    <a:pt x="26329" y="1543985"/>
                  </a:lnTo>
                  <a:lnTo>
                    <a:pt x="23699" y="1544020"/>
                  </a:lnTo>
                  <a:lnTo>
                    <a:pt x="22570" y="1543570"/>
                  </a:lnTo>
                  <a:lnTo>
                    <a:pt x="20686" y="1541733"/>
                  </a:lnTo>
                  <a:lnTo>
                    <a:pt x="20206" y="1540616"/>
                  </a:lnTo>
                  <a:close/>
                </a:path>
                <a:path w="34925" h="1925320">
                  <a:moveTo>
                    <a:pt x="20707" y="1578739"/>
                  </a:moveTo>
                  <a:lnTo>
                    <a:pt x="26579" y="1563047"/>
                  </a:lnTo>
                  <a:lnTo>
                    <a:pt x="27708" y="1563498"/>
                  </a:lnTo>
                  <a:lnTo>
                    <a:pt x="29592" y="1565334"/>
                  </a:lnTo>
                  <a:lnTo>
                    <a:pt x="30072" y="1566451"/>
                  </a:lnTo>
                  <a:lnTo>
                    <a:pt x="30232" y="1578614"/>
                  </a:lnTo>
                  <a:lnTo>
                    <a:pt x="29781" y="1579743"/>
                  </a:lnTo>
                  <a:lnTo>
                    <a:pt x="27946" y="1581629"/>
                  </a:lnTo>
                  <a:lnTo>
                    <a:pt x="26830" y="1582109"/>
                  </a:lnTo>
                  <a:lnTo>
                    <a:pt x="24200" y="1582143"/>
                  </a:lnTo>
                  <a:lnTo>
                    <a:pt x="23071" y="1581693"/>
                  </a:lnTo>
                  <a:lnTo>
                    <a:pt x="21187" y="1579856"/>
                  </a:lnTo>
                  <a:lnTo>
                    <a:pt x="20707" y="1578739"/>
                  </a:lnTo>
                  <a:close/>
                </a:path>
                <a:path w="34925" h="1925320">
                  <a:moveTo>
                    <a:pt x="21209" y="1616862"/>
                  </a:moveTo>
                  <a:lnTo>
                    <a:pt x="27080" y="1601170"/>
                  </a:lnTo>
                  <a:lnTo>
                    <a:pt x="28209" y="1601621"/>
                  </a:lnTo>
                  <a:lnTo>
                    <a:pt x="30093" y="1603457"/>
                  </a:lnTo>
                  <a:lnTo>
                    <a:pt x="30573" y="1604574"/>
                  </a:lnTo>
                  <a:lnTo>
                    <a:pt x="30733" y="1616737"/>
                  </a:lnTo>
                  <a:lnTo>
                    <a:pt x="30283" y="1617866"/>
                  </a:lnTo>
                  <a:lnTo>
                    <a:pt x="28447" y="1619752"/>
                  </a:lnTo>
                  <a:lnTo>
                    <a:pt x="27331" y="1620232"/>
                  </a:lnTo>
                  <a:lnTo>
                    <a:pt x="24701" y="1620266"/>
                  </a:lnTo>
                  <a:lnTo>
                    <a:pt x="23572" y="1619816"/>
                  </a:lnTo>
                  <a:lnTo>
                    <a:pt x="21688" y="1617979"/>
                  </a:lnTo>
                  <a:lnTo>
                    <a:pt x="21209" y="1616862"/>
                  </a:lnTo>
                  <a:close/>
                </a:path>
                <a:path w="34925" h="1925320">
                  <a:moveTo>
                    <a:pt x="21710" y="1654985"/>
                  </a:moveTo>
                  <a:lnTo>
                    <a:pt x="27582" y="1639293"/>
                  </a:lnTo>
                  <a:lnTo>
                    <a:pt x="28710" y="1639744"/>
                  </a:lnTo>
                  <a:lnTo>
                    <a:pt x="30594" y="1641580"/>
                  </a:lnTo>
                  <a:lnTo>
                    <a:pt x="31074" y="1642697"/>
                  </a:lnTo>
                  <a:lnTo>
                    <a:pt x="31234" y="1654860"/>
                  </a:lnTo>
                  <a:lnTo>
                    <a:pt x="30784" y="1655989"/>
                  </a:lnTo>
                  <a:lnTo>
                    <a:pt x="28949" y="1657875"/>
                  </a:lnTo>
                  <a:lnTo>
                    <a:pt x="27832" y="1658355"/>
                  </a:lnTo>
                  <a:lnTo>
                    <a:pt x="25202" y="1658389"/>
                  </a:lnTo>
                  <a:lnTo>
                    <a:pt x="24074" y="1657939"/>
                  </a:lnTo>
                  <a:lnTo>
                    <a:pt x="22189" y="1656102"/>
                  </a:lnTo>
                  <a:lnTo>
                    <a:pt x="21710" y="1654985"/>
                  </a:lnTo>
                  <a:close/>
                </a:path>
                <a:path w="34925" h="1925320">
                  <a:moveTo>
                    <a:pt x="22211" y="1693108"/>
                  </a:moveTo>
                  <a:lnTo>
                    <a:pt x="28083" y="1677417"/>
                  </a:lnTo>
                  <a:lnTo>
                    <a:pt x="29211" y="1677867"/>
                  </a:lnTo>
                  <a:lnTo>
                    <a:pt x="31096" y="1679704"/>
                  </a:lnTo>
                  <a:lnTo>
                    <a:pt x="31575" y="1680821"/>
                  </a:lnTo>
                  <a:lnTo>
                    <a:pt x="31735" y="1692983"/>
                  </a:lnTo>
                  <a:lnTo>
                    <a:pt x="31285" y="1694113"/>
                  </a:lnTo>
                  <a:lnTo>
                    <a:pt x="29450" y="1695998"/>
                  </a:lnTo>
                  <a:lnTo>
                    <a:pt x="28333" y="1696478"/>
                  </a:lnTo>
                  <a:lnTo>
                    <a:pt x="25703" y="1696512"/>
                  </a:lnTo>
                  <a:lnTo>
                    <a:pt x="24575" y="1696062"/>
                  </a:lnTo>
                  <a:lnTo>
                    <a:pt x="22691" y="1694226"/>
                  </a:lnTo>
                  <a:lnTo>
                    <a:pt x="22211" y="1693108"/>
                  </a:lnTo>
                  <a:close/>
                </a:path>
                <a:path w="34925" h="1925320">
                  <a:moveTo>
                    <a:pt x="22712" y="1731232"/>
                  </a:moveTo>
                  <a:lnTo>
                    <a:pt x="28584" y="1715540"/>
                  </a:lnTo>
                  <a:lnTo>
                    <a:pt x="29713" y="1715990"/>
                  </a:lnTo>
                  <a:lnTo>
                    <a:pt x="31597" y="1717827"/>
                  </a:lnTo>
                  <a:lnTo>
                    <a:pt x="32076" y="1718944"/>
                  </a:lnTo>
                  <a:lnTo>
                    <a:pt x="32236" y="1731106"/>
                  </a:lnTo>
                  <a:lnTo>
                    <a:pt x="31786" y="1732236"/>
                  </a:lnTo>
                  <a:lnTo>
                    <a:pt x="29951" y="1734121"/>
                  </a:lnTo>
                  <a:lnTo>
                    <a:pt x="28835" y="1734601"/>
                  </a:lnTo>
                  <a:lnTo>
                    <a:pt x="26205" y="1734636"/>
                  </a:lnTo>
                  <a:lnTo>
                    <a:pt x="25076" y="1734185"/>
                  </a:lnTo>
                  <a:lnTo>
                    <a:pt x="23192" y="1732349"/>
                  </a:lnTo>
                  <a:lnTo>
                    <a:pt x="22712" y="1731232"/>
                  </a:lnTo>
                  <a:close/>
                </a:path>
                <a:path w="34925" h="1925320">
                  <a:moveTo>
                    <a:pt x="23213" y="1769355"/>
                  </a:moveTo>
                  <a:lnTo>
                    <a:pt x="29085" y="1753663"/>
                  </a:lnTo>
                  <a:lnTo>
                    <a:pt x="30214" y="1754113"/>
                  </a:lnTo>
                  <a:lnTo>
                    <a:pt x="32098" y="1755950"/>
                  </a:lnTo>
                  <a:lnTo>
                    <a:pt x="32578" y="1757067"/>
                  </a:lnTo>
                  <a:lnTo>
                    <a:pt x="32737" y="1769229"/>
                  </a:lnTo>
                  <a:lnTo>
                    <a:pt x="32287" y="1770359"/>
                  </a:lnTo>
                  <a:lnTo>
                    <a:pt x="30452" y="1772244"/>
                  </a:lnTo>
                  <a:lnTo>
                    <a:pt x="29336" y="1772724"/>
                  </a:lnTo>
                  <a:lnTo>
                    <a:pt x="26706" y="1772759"/>
                  </a:lnTo>
                  <a:lnTo>
                    <a:pt x="25577" y="1772308"/>
                  </a:lnTo>
                  <a:lnTo>
                    <a:pt x="23693" y="1770472"/>
                  </a:lnTo>
                  <a:lnTo>
                    <a:pt x="23213" y="1769355"/>
                  </a:lnTo>
                  <a:close/>
                </a:path>
                <a:path w="34925" h="1925320">
                  <a:moveTo>
                    <a:pt x="23714" y="1807478"/>
                  </a:moveTo>
                  <a:lnTo>
                    <a:pt x="29586" y="1791786"/>
                  </a:lnTo>
                  <a:lnTo>
                    <a:pt x="30715" y="1792236"/>
                  </a:lnTo>
                  <a:lnTo>
                    <a:pt x="32599" y="1794073"/>
                  </a:lnTo>
                  <a:lnTo>
                    <a:pt x="33079" y="1795190"/>
                  </a:lnTo>
                  <a:lnTo>
                    <a:pt x="33239" y="1807353"/>
                  </a:lnTo>
                  <a:lnTo>
                    <a:pt x="32788" y="1808482"/>
                  </a:lnTo>
                  <a:lnTo>
                    <a:pt x="30953" y="1810367"/>
                  </a:lnTo>
                  <a:lnTo>
                    <a:pt x="29837" y="1810847"/>
                  </a:lnTo>
                  <a:lnTo>
                    <a:pt x="27207" y="1810882"/>
                  </a:lnTo>
                  <a:lnTo>
                    <a:pt x="26078" y="1810431"/>
                  </a:lnTo>
                  <a:lnTo>
                    <a:pt x="24194" y="1808595"/>
                  </a:lnTo>
                  <a:lnTo>
                    <a:pt x="23714" y="1807478"/>
                  </a:lnTo>
                  <a:close/>
                </a:path>
                <a:path w="34925" h="1925320">
                  <a:moveTo>
                    <a:pt x="24216" y="1845601"/>
                  </a:moveTo>
                  <a:lnTo>
                    <a:pt x="30088" y="1829909"/>
                  </a:lnTo>
                  <a:lnTo>
                    <a:pt x="31216" y="1830359"/>
                  </a:lnTo>
                  <a:lnTo>
                    <a:pt x="33100" y="1832196"/>
                  </a:lnTo>
                  <a:lnTo>
                    <a:pt x="33580" y="1833313"/>
                  </a:lnTo>
                  <a:lnTo>
                    <a:pt x="33740" y="1845476"/>
                  </a:lnTo>
                  <a:lnTo>
                    <a:pt x="33290" y="1846605"/>
                  </a:lnTo>
                  <a:lnTo>
                    <a:pt x="31454" y="1848490"/>
                  </a:lnTo>
                  <a:lnTo>
                    <a:pt x="30338" y="1848970"/>
                  </a:lnTo>
                  <a:lnTo>
                    <a:pt x="27708" y="1849005"/>
                  </a:lnTo>
                  <a:lnTo>
                    <a:pt x="26580" y="1848555"/>
                  </a:lnTo>
                  <a:lnTo>
                    <a:pt x="24695" y="1846718"/>
                  </a:lnTo>
                  <a:lnTo>
                    <a:pt x="24216" y="1845601"/>
                  </a:lnTo>
                  <a:close/>
                </a:path>
                <a:path w="34925" h="1925320">
                  <a:moveTo>
                    <a:pt x="24717" y="1883724"/>
                  </a:moveTo>
                  <a:lnTo>
                    <a:pt x="30589" y="1868032"/>
                  </a:lnTo>
                  <a:lnTo>
                    <a:pt x="31717" y="1868482"/>
                  </a:lnTo>
                  <a:lnTo>
                    <a:pt x="33601" y="1870319"/>
                  </a:lnTo>
                  <a:lnTo>
                    <a:pt x="34081" y="1871436"/>
                  </a:lnTo>
                  <a:lnTo>
                    <a:pt x="34241" y="1883599"/>
                  </a:lnTo>
                  <a:lnTo>
                    <a:pt x="33791" y="1884728"/>
                  </a:lnTo>
                  <a:lnTo>
                    <a:pt x="31956" y="1886614"/>
                  </a:lnTo>
                  <a:lnTo>
                    <a:pt x="30839" y="1887093"/>
                  </a:lnTo>
                  <a:lnTo>
                    <a:pt x="28209" y="1887128"/>
                  </a:lnTo>
                  <a:lnTo>
                    <a:pt x="27081" y="1886678"/>
                  </a:lnTo>
                  <a:lnTo>
                    <a:pt x="25197" y="1884841"/>
                  </a:lnTo>
                  <a:lnTo>
                    <a:pt x="24717" y="1883724"/>
                  </a:lnTo>
                  <a:close/>
                </a:path>
                <a:path w="34925" h="1925320">
                  <a:moveTo>
                    <a:pt x="25218" y="1921847"/>
                  </a:moveTo>
                  <a:lnTo>
                    <a:pt x="31090" y="1906155"/>
                  </a:lnTo>
                  <a:lnTo>
                    <a:pt x="32218" y="1906606"/>
                  </a:lnTo>
                  <a:lnTo>
                    <a:pt x="34103" y="1908442"/>
                  </a:lnTo>
                  <a:lnTo>
                    <a:pt x="34582" y="1909559"/>
                  </a:lnTo>
                  <a:lnTo>
                    <a:pt x="34742" y="1921722"/>
                  </a:lnTo>
                  <a:lnTo>
                    <a:pt x="34292" y="1922851"/>
                  </a:lnTo>
                  <a:lnTo>
                    <a:pt x="32457" y="1924737"/>
                  </a:lnTo>
                  <a:lnTo>
                    <a:pt x="31340" y="1925217"/>
                  </a:lnTo>
                  <a:lnTo>
                    <a:pt x="28710" y="1925251"/>
                  </a:lnTo>
                  <a:lnTo>
                    <a:pt x="27582" y="1924801"/>
                  </a:lnTo>
                  <a:lnTo>
                    <a:pt x="25698" y="1922964"/>
                  </a:lnTo>
                  <a:lnTo>
                    <a:pt x="25218" y="1921847"/>
                  </a:lnTo>
                  <a:close/>
                </a:path>
              </a:pathLst>
            </a:custGeom>
            <a:solidFill>
              <a:srgbClr val="DF1785"/>
            </a:solidFill>
          </p:spPr>
          <p:txBody>
            <a:bodyPr wrap="square" lIns="0" tIns="0" rIns="0" bIns="0" rtlCol="0"/>
            <a:lstStyle/>
            <a:p>
              <a:endParaRPr sz="800"/>
            </a:p>
          </p:txBody>
        </p:sp>
        <p:sp>
          <p:nvSpPr>
            <p:cNvPr id="25" name="object 25"/>
            <p:cNvSpPr/>
            <p:nvPr/>
          </p:nvSpPr>
          <p:spPr>
            <a:xfrm>
              <a:off x="6319534" y="8926472"/>
              <a:ext cx="2000250" cy="25400"/>
            </a:xfrm>
            <a:custGeom>
              <a:avLst/>
              <a:gdLst/>
              <a:ahLst/>
              <a:cxnLst/>
              <a:rect l="l" t="t" r="r" b="b"/>
              <a:pathLst>
                <a:path w="2000250" h="25400">
                  <a:moveTo>
                    <a:pt x="0" y="0"/>
                  </a:moveTo>
                  <a:lnTo>
                    <a:pt x="2000178" y="25233"/>
                  </a:lnTo>
                </a:path>
              </a:pathLst>
            </a:custGeom>
            <a:ln w="9524">
              <a:solidFill>
                <a:srgbClr val="FFFFFF"/>
              </a:solidFill>
            </a:ln>
          </p:spPr>
          <p:txBody>
            <a:bodyPr wrap="square" lIns="0" tIns="0" rIns="0" bIns="0" rtlCol="0"/>
            <a:lstStyle/>
            <a:p>
              <a:endParaRPr sz="800"/>
            </a:p>
          </p:txBody>
        </p:sp>
        <p:sp>
          <p:nvSpPr>
            <p:cNvPr id="26" name="object 26"/>
            <p:cNvSpPr/>
            <p:nvPr/>
          </p:nvSpPr>
          <p:spPr>
            <a:xfrm>
              <a:off x="4456375" y="9241070"/>
              <a:ext cx="1181100" cy="25400"/>
            </a:xfrm>
            <a:custGeom>
              <a:avLst/>
              <a:gdLst/>
              <a:ahLst/>
              <a:cxnLst/>
              <a:rect l="l" t="t" r="r" b="b"/>
              <a:pathLst>
                <a:path w="1181100" h="25400">
                  <a:moveTo>
                    <a:pt x="0" y="0"/>
                  </a:moveTo>
                  <a:lnTo>
                    <a:pt x="1180933" y="25209"/>
                  </a:lnTo>
                </a:path>
              </a:pathLst>
            </a:custGeom>
            <a:ln w="9525">
              <a:solidFill>
                <a:srgbClr val="FFFFFF"/>
              </a:solidFill>
            </a:ln>
          </p:spPr>
          <p:txBody>
            <a:bodyPr wrap="square" lIns="0" tIns="0" rIns="0" bIns="0" rtlCol="0"/>
            <a:lstStyle/>
            <a:p>
              <a:endParaRPr sz="800"/>
            </a:p>
          </p:txBody>
        </p:sp>
        <p:sp>
          <p:nvSpPr>
            <p:cNvPr id="27" name="object 27"/>
            <p:cNvSpPr/>
            <p:nvPr/>
          </p:nvSpPr>
          <p:spPr>
            <a:xfrm>
              <a:off x="5415443" y="4366578"/>
              <a:ext cx="2838450" cy="25400"/>
            </a:xfrm>
            <a:custGeom>
              <a:avLst/>
              <a:gdLst/>
              <a:ahLst/>
              <a:cxnLst/>
              <a:rect l="l" t="t" r="r" b="b"/>
              <a:pathLst>
                <a:path w="2838450" h="25400">
                  <a:moveTo>
                    <a:pt x="0" y="0"/>
                  </a:moveTo>
                  <a:lnTo>
                    <a:pt x="2838344" y="25303"/>
                  </a:lnTo>
                </a:path>
              </a:pathLst>
            </a:custGeom>
            <a:ln w="9524">
              <a:solidFill>
                <a:srgbClr val="FFFFFF"/>
              </a:solidFill>
            </a:ln>
          </p:spPr>
          <p:txBody>
            <a:bodyPr wrap="square" lIns="0" tIns="0" rIns="0" bIns="0" rtlCol="0"/>
            <a:lstStyle/>
            <a:p>
              <a:endParaRPr sz="800"/>
            </a:p>
          </p:txBody>
        </p:sp>
        <p:pic>
          <p:nvPicPr>
            <p:cNvPr id="28" name="object 28"/>
            <p:cNvPicPr/>
            <p:nvPr/>
          </p:nvPicPr>
          <p:blipFill>
            <a:blip r:embed="rId7" cstate="email">
              <a:extLst>
                <a:ext uri="{28A0092B-C50C-407E-A947-70E740481C1C}">
                  <a14:useLocalDpi xmlns:a14="http://schemas.microsoft.com/office/drawing/2010/main"/>
                </a:ext>
              </a:extLst>
            </a:blip>
            <a:stretch>
              <a:fillRect/>
            </a:stretch>
          </p:blipFill>
          <p:spPr>
            <a:xfrm>
              <a:off x="5590136" y="7240274"/>
              <a:ext cx="53378" cy="1883869"/>
            </a:xfrm>
            <a:prstGeom prst="rect">
              <a:avLst/>
            </a:prstGeom>
          </p:spPr>
        </p:pic>
        <p:sp>
          <p:nvSpPr>
            <p:cNvPr id="29" name="object 29"/>
            <p:cNvSpPr/>
            <p:nvPr/>
          </p:nvSpPr>
          <p:spPr>
            <a:xfrm>
              <a:off x="1687233" y="4535652"/>
              <a:ext cx="6781165" cy="4225290"/>
            </a:xfrm>
            <a:custGeom>
              <a:avLst/>
              <a:gdLst/>
              <a:ahLst/>
              <a:cxnLst/>
              <a:rect l="l" t="t" r="r" b="b"/>
              <a:pathLst>
                <a:path w="6781165" h="4225290">
                  <a:moveTo>
                    <a:pt x="304647" y="1965413"/>
                  </a:moveTo>
                  <a:lnTo>
                    <a:pt x="0" y="1965413"/>
                  </a:lnTo>
                  <a:lnTo>
                    <a:pt x="0" y="2232126"/>
                  </a:lnTo>
                  <a:lnTo>
                    <a:pt x="304647" y="2232126"/>
                  </a:lnTo>
                  <a:lnTo>
                    <a:pt x="304647" y="1965413"/>
                  </a:lnTo>
                  <a:close/>
                </a:path>
                <a:path w="6781165" h="4225290">
                  <a:moveTo>
                    <a:pt x="2842691" y="2064423"/>
                  </a:moveTo>
                  <a:lnTo>
                    <a:pt x="2538044" y="2064423"/>
                  </a:lnTo>
                  <a:lnTo>
                    <a:pt x="2538044" y="2331135"/>
                  </a:lnTo>
                  <a:lnTo>
                    <a:pt x="2842691" y="2331135"/>
                  </a:lnTo>
                  <a:lnTo>
                    <a:pt x="2842691" y="2064423"/>
                  </a:lnTo>
                  <a:close/>
                </a:path>
                <a:path w="6781165" h="4225290">
                  <a:moveTo>
                    <a:pt x="3389172" y="2407310"/>
                  </a:moveTo>
                  <a:lnTo>
                    <a:pt x="3084525" y="2407310"/>
                  </a:lnTo>
                  <a:lnTo>
                    <a:pt x="3084525" y="2674010"/>
                  </a:lnTo>
                  <a:lnTo>
                    <a:pt x="3389172" y="2674010"/>
                  </a:lnTo>
                  <a:lnTo>
                    <a:pt x="3389172" y="2407310"/>
                  </a:lnTo>
                  <a:close/>
                </a:path>
                <a:path w="6781165" h="4225290">
                  <a:moveTo>
                    <a:pt x="3764483" y="15532"/>
                  </a:moveTo>
                  <a:lnTo>
                    <a:pt x="3764343" y="3403"/>
                  </a:lnTo>
                  <a:lnTo>
                    <a:pt x="3763873" y="2286"/>
                  </a:lnTo>
                  <a:lnTo>
                    <a:pt x="3761994" y="457"/>
                  </a:lnTo>
                  <a:lnTo>
                    <a:pt x="3760863" y="0"/>
                  </a:lnTo>
                  <a:lnTo>
                    <a:pt x="3758234" y="38"/>
                  </a:lnTo>
                  <a:lnTo>
                    <a:pt x="3757117" y="508"/>
                  </a:lnTo>
                  <a:lnTo>
                    <a:pt x="3755275" y="2387"/>
                  </a:lnTo>
                  <a:lnTo>
                    <a:pt x="3754818" y="3517"/>
                  </a:lnTo>
                  <a:lnTo>
                    <a:pt x="3754958" y="15646"/>
                  </a:lnTo>
                  <a:lnTo>
                    <a:pt x="3755440" y="16764"/>
                  </a:lnTo>
                  <a:lnTo>
                    <a:pt x="3757320" y="18592"/>
                  </a:lnTo>
                  <a:lnTo>
                    <a:pt x="3758450" y="19050"/>
                  </a:lnTo>
                  <a:lnTo>
                    <a:pt x="3761079" y="19011"/>
                  </a:lnTo>
                  <a:lnTo>
                    <a:pt x="3762197" y="18542"/>
                  </a:lnTo>
                  <a:lnTo>
                    <a:pt x="3764038" y="16662"/>
                  </a:lnTo>
                  <a:lnTo>
                    <a:pt x="3764483" y="15532"/>
                  </a:lnTo>
                  <a:close/>
                </a:path>
                <a:path w="6781165" h="4225290">
                  <a:moveTo>
                    <a:pt x="3764927" y="53555"/>
                  </a:moveTo>
                  <a:lnTo>
                    <a:pt x="3764788" y="41427"/>
                  </a:lnTo>
                  <a:lnTo>
                    <a:pt x="3764305" y="40309"/>
                  </a:lnTo>
                  <a:lnTo>
                    <a:pt x="3762425" y="38481"/>
                  </a:lnTo>
                  <a:lnTo>
                    <a:pt x="3761295" y="38023"/>
                  </a:lnTo>
                  <a:lnTo>
                    <a:pt x="3758666" y="38061"/>
                  </a:lnTo>
                  <a:lnTo>
                    <a:pt x="3757549" y="38531"/>
                  </a:lnTo>
                  <a:lnTo>
                    <a:pt x="3755707" y="40411"/>
                  </a:lnTo>
                  <a:lnTo>
                    <a:pt x="3755263" y="41541"/>
                  </a:lnTo>
                  <a:lnTo>
                    <a:pt x="3755402" y="53670"/>
                  </a:lnTo>
                  <a:lnTo>
                    <a:pt x="3755872" y="54775"/>
                  </a:lnTo>
                  <a:lnTo>
                    <a:pt x="3757752" y="56616"/>
                  </a:lnTo>
                  <a:lnTo>
                    <a:pt x="3758882" y="57061"/>
                  </a:lnTo>
                  <a:lnTo>
                    <a:pt x="3761511" y="57035"/>
                  </a:lnTo>
                  <a:lnTo>
                    <a:pt x="3762629" y="56553"/>
                  </a:lnTo>
                  <a:lnTo>
                    <a:pt x="3764470" y="54686"/>
                  </a:lnTo>
                  <a:lnTo>
                    <a:pt x="3764927" y="53555"/>
                  </a:lnTo>
                  <a:close/>
                </a:path>
                <a:path w="6781165" h="4225290">
                  <a:moveTo>
                    <a:pt x="3765359" y="91579"/>
                  </a:moveTo>
                  <a:lnTo>
                    <a:pt x="3765219" y="79451"/>
                  </a:lnTo>
                  <a:lnTo>
                    <a:pt x="3764737" y="78333"/>
                  </a:lnTo>
                  <a:lnTo>
                    <a:pt x="3762857" y="76492"/>
                  </a:lnTo>
                  <a:lnTo>
                    <a:pt x="3761740" y="76047"/>
                  </a:lnTo>
                  <a:lnTo>
                    <a:pt x="3759098" y="76073"/>
                  </a:lnTo>
                  <a:lnTo>
                    <a:pt x="3757980" y="76555"/>
                  </a:lnTo>
                  <a:lnTo>
                    <a:pt x="3756152" y="78435"/>
                  </a:lnTo>
                  <a:lnTo>
                    <a:pt x="3755694" y="79552"/>
                  </a:lnTo>
                  <a:lnTo>
                    <a:pt x="3755834" y="91681"/>
                  </a:lnTo>
                  <a:lnTo>
                    <a:pt x="3756317" y="92798"/>
                  </a:lnTo>
                  <a:lnTo>
                    <a:pt x="3758196" y="94640"/>
                  </a:lnTo>
                  <a:lnTo>
                    <a:pt x="3759327" y="95084"/>
                  </a:lnTo>
                  <a:lnTo>
                    <a:pt x="3761956" y="95059"/>
                  </a:lnTo>
                  <a:lnTo>
                    <a:pt x="3763073" y="94576"/>
                  </a:lnTo>
                  <a:lnTo>
                    <a:pt x="3764902" y="92697"/>
                  </a:lnTo>
                  <a:lnTo>
                    <a:pt x="3765359" y="91579"/>
                  </a:lnTo>
                  <a:close/>
                </a:path>
                <a:path w="6781165" h="4225290">
                  <a:moveTo>
                    <a:pt x="3765791" y="129603"/>
                  </a:moveTo>
                  <a:lnTo>
                    <a:pt x="3765651" y="117462"/>
                  </a:lnTo>
                  <a:lnTo>
                    <a:pt x="3765181" y="116357"/>
                  </a:lnTo>
                  <a:lnTo>
                    <a:pt x="3763302" y="114515"/>
                  </a:lnTo>
                  <a:lnTo>
                    <a:pt x="3762171" y="114071"/>
                  </a:lnTo>
                  <a:lnTo>
                    <a:pt x="3759543" y="114096"/>
                  </a:lnTo>
                  <a:lnTo>
                    <a:pt x="3758425" y="114579"/>
                  </a:lnTo>
                  <a:lnTo>
                    <a:pt x="3756583" y="116446"/>
                  </a:lnTo>
                  <a:lnTo>
                    <a:pt x="3756126" y="117576"/>
                  </a:lnTo>
                  <a:lnTo>
                    <a:pt x="3756266" y="129705"/>
                  </a:lnTo>
                  <a:lnTo>
                    <a:pt x="3756749" y="130822"/>
                  </a:lnTo>
                  <a:lnTo>
                    <a:pt x="3758628" y="132651"/>
                  </a:lnTo>
                  <a:lnTo>
                    <a:pt x="3759758" y="133108"/>
                  </a:lnTo>
                  <a:lnTo>
                    <a:pt x="3762387" y="133083"/>
                  </a:lnTo>
                  <a:lnTo>
                    <a:pt x="3763505" y="132600"/>
                  </a:lnTo>
                  <a:lnTo>
                    <a:pt x="3765346" y="130721"/>
                  </a:lnTo>
                  <a:lnTo>
                    <a:pt x="3765791" y="129603"/>
                  </a:lnTo>
                  <a:close/>
                </a:path>
                <a:path w="6781165" h="4225290">
                  <a:moveTo>
                    <a:pt x="3766235" y="167614"/>
                  </a:moveTo>
                  <a:lnTo>
                    <a:pt x="3766096" y="155486"/>
                  </a:lnTo>
                  <a:lnTo>
                    <a:pt x="3765613" y="154368"/>
                  </a:lnTo>
                  <a:lnTo>
                    <a:pt x="3763734" y="152539"/>
                  </a:lnTo>
                  <a:lnTo>
                    <a:pt x="3762603" y="152082"/>
                  </a:lnTo>
                  <a:lnTo>
                    <a:pt x="3759974" y="152120"/>
                  </a:lnTo>
                  <a:lnTo>
                    <a:pt x="3758857" y="152590"/>
                  </a:lnTo>
                  <a:lnTo>
                    <a:pt x="3757015" y="154470"/>
                  </a:lnTo>
                  <a:lnTo>
                    <a:pt x="3756571" y="155600"/>
                  </a:lnTo>
                  <a:lnTo>
                    <a:pt x="3756710" y="167728"/>
                  </a:lnTo>
                  <a:lnTo>
                    <a:pt x="3757180" y="168846"/>
                  </a:lnTo>
                  <a:lnTo>
                    <a:pt x="3759060" y="170675"/>
                  </a:lnTo>
                  <a:lnTo>
                    <a:pt x="3760190" y="171132"/>
                  </a:lnTo>
                  <a:lnTo>
                    <a:pt x="3762819" y="171094"/>
                  </a:lnTo>
                  <a:lnTo>
                    <a:pt x="3763937" y="170624"/>
                  </a:lnTo>
                  <a:lnTo>
                    <a:pt x="3765778" y="168744"/>
                  </a:lnTo>
                  <a:lnTo>
                    <a:pt x="3766235" y="167614"/>
                  </a:lnTo>
                  <a:close/>
                </a:path>
                <a:path w="6781165" h="4225290">
                  <a:moveTo>
                    <a:pt x="3766667" y="205638"/>
                  </a:moveTo>
                  <a:lnTo>
                    <a:pt x="3766528" y="193509"/>
                  </a:lnTo>
                  <a:lnTo>
                    <a:pt x="3766045" y="192392"/>
                  </a:lnTo>
                  <a:lnTo>
                    <a:pt x="3764165" y="190563"/>
                  </a:lnTo>
                  <a:lnTo>
                    <a:pt x="3763048" y="190106"/>
                  </a:lnTo>
                  <a:lnTo>
                    <a:pt x="3760406" y="190144"/>
                  </a:lnTo>
                  <a:lnTo>
                    <a:pt x="3759301" y="190614"/>
                  </a:lnTo>
                  <a:lnTo>
                    <a:pt x="3757460" y="192493"/>
                  </a:lnTo>
                  <a:lnTo>
                    <a:pt x="3757003" y="193624"/>
                  </a:lnTo>
                  <a:lnTo>
                    <a:pt x="3757142" y="205752"/>
                  </a:lnTo>
                  <a:lnTo>
                    <a:pt x="3757625" y="206857"/>
                  </a:lnTo>
                  <a:lnTo>
                    <a:pt x="3759504" y="208699"/>
                  </a:lnTo>
                  <a:lnTo>
                    <a:pt x="3760635" y="209143"/>
                  </a:lnTo>
                  <a:lnTo>
                    <a:pt x="3763264" y="209118"/>
                  </a:lnTo>
                  <a:lnTo>
                    <a:pt x="3764381" y="208635"/>
                  </a:lnTo>
                  <a:lnTo>
                    <a:pt x="3766210" y="206768"/>
                  </a:lnTo>
                  <a:lnTo>
                    <a:pt x="3766667" y="205638"/>
                  </a:lnTo>
                  <a:close/>
                </a:path>
                <a:path w="6781165" h="4225290">
                  <a:moveTo>
                    <a:pt x="3767099" y="243662"/>
                  </a:moveTo>
                  <a:lnTo>
                    <a:pt x="3766959" y="231533"/>
                  </a:lnTo>
                  <a:lnTo>
                    <a:pt x="3766489" y="230416"/>
                  </a:lnTo>
                  <a:lnTo>
                    <a:pt x="3764610" y="228574"/>
                  </a:lnTo>
                  <a:lnTo>
                    <a:pt x="3763480" y="228130"/>
                  </a:lnTo>
                  <a:lnTo>
                    <a:pt x="3760851" y="228155"/>
                  </a:lnTo>
                  <a:lnTo>
                    <a:pt x="3759733" y="228638"/>
                  </a:lnTo>
                  <a:lnTo>
                    <a:pt x="3757892" y="230517"/>
                  </a:lnTo>
                  <a:lnTo>
                    <a:pt x="3757434" y="231635"/>
                  </a:lnTo>
                  <a:lnTo>
                    <a:pt x="3757574" y="243763"/>
                  </a:lnTo>
                  <a:lnTo>
                    <a:pt x="3758057" y="244881"/>
                  </a:lnTo>
                  <a:lnTo>
                    <a:pt x="3759936" y="246722"/>
                  </a:lnTo>
                  <a:lnTo>
                    <a:pt x="3761067" y="247167"/>
                  </a:lnTo>
                  <a:lnTo>
                    <a:pt x="3763695" y="247142"/>
                  </a:lnTo>
                  <a:lnTo>
                    <a:pt x="3764813" y="246659"/>
                  </a:lnTo>
                  <a:lnTo>
                    <a:pt x="3766655" y="244779"/>
                  </a:lnTo>
                  <a:lnTo>
                    <a:pt x="3767099" y="243662"/>
                  </a:lnTo>
                  <a:close/>
                </a:path>
                <a:path w="6781165" h="4225290">
                  <a:moveTo>
                    <a:pt x="3767544" y="281686"/>
                  </a:moveTo>
                  <a:lnTo>
                    <a:pt x="3767404" y="269544"/>
                  </a:lnTo>
                  <a:lnTo>
                    <a:pt x="3766921" y="268439"/>
                  </a:lnTo>
                  <a:lnTo>
                    <a:pt x="3765042" y="266598"/>
                  </a:lnTo>
                  <a:lnTo>
                    <a:pt x="3763911" y="266153"/>
                  </a:lnTo>
                  <a:lnTo>
                    <a:pt x="3761282" y="266179"/>
                  </a:lnTo>
                  <a:lnTo>
                    <a:pt x="3760165" y="266661"/>
                  </a:lnTo>
                  <a:lnTo>
                    <a:pt x="3758323" y="268528"/>
                  </a:lnTo>
                  <a:lnTo>
                    <a:pt x="3757879" y="269659"/>
                  </a:lnTo>
                  <a:lnTo>
                    <a:pt x="3758019" y="281787"/>
                  </a:lnTo>
                  <a:lnTo>
                    <a:pt x="3758488" y="282905"/>
                  </a:lnTo>
                  <a:lnTo>
                    <a:pt x="3760381" y="284734"/>
                  </a:lnTo>
                  <a:lnTo>
                    <a:pt x="3761498" y="285191"/>
                  </a:lnTo>
                  <a:lnTo>
                    <a:pt x="3764127" y="285165"/>
                  </a:lnTo>
                  <a:lnTo>
                    <a:pt x="3765245" y="284683"/>
                  </a:lnTo>
                  <a:lnTo>
                    <a:pt x="3767086" y="282803"/>
                  </a:lnTo>
                  <a:lnTo>
                    <a:pt x="3767544" y="281686"/>
                  </a:lnTo>
                  <a:close/>
                </a:path>
                <a:path w="6781165" h="4225290">
                  <a:moveTo>
                    <a:pt x="3767975" y="319697"/>
                  </a:moveTo>
                  <a:lnTo>
                    <a:pt x="3767836" y="307568"/>
                  </a:lnTo>
                  <a:lnTo>
                    <a:pt x="3767353" y="306451"/>
                  </a:lnTo>
                  <a:lnTo>
                    <a:pt x="3765473" y="304622"/>
                  </a:lnTo>
                  <a:lnTo>
                    <a:pt x="3764356" y="304165"/>
                  </a:lnTo>
                  <a:lnTo>
                    <a:pt x="3761714" y="304203"/>
                  </a:lnTo>
                  <a:lnTo>
                    <a:pt x="3760609" y="304673"/>
                  </a:lnTo>
                  <a:lnTo>
                    <a:pt x="3758768" y="306552"/>
                  </a:lnTo>
                  <a:lnTo>
                    <a:pt x="3758311" y="307682"/>
                  </a:lnTo>
                  <a:lnTo>
                    <a:pt x="3758450" y="319811"/>
                  </a:lnTo>
                  <a:lnTo>
                    <a:pt x="3758933" y="320929"/>
                  </a:lnTo>
                  <a:lnTo>
                    <a:pt x="3760813" y="322757"/>
                  </a:lnTo>
                  <a:lnTo>
                    <a:pt x="3761943" y="323215"/>
                  </a:lnTo>
                  <a:lnTo>
                    <a:pt x="3764572" y="323176"/>
                  </a:lnTo>
                  <a:lnTo>
                    <a:pt x="3765689" y="322707"/>
                  </a:lnTo>
                  <a:lnTo>
                    <a:pt x="3767518" y="320827"/>
                  </a:lnTo>
                  <a:lnTo>
                    <a:pt x="3767975" y="319697"/>
                  </a:lnTo>
                  <a:close/>
                </a:path>
                <a:path w="6781165" h="4225290">
                  <a:moveTo>
                    <a:pt x="3768407" y="357720"/>
                  </a:moveTo>
                  <a:lnTo>
                    <a:pt x="3768267" y="345592"/>
                  </a:lnTo>
                  <a:lnTo>
                    <a:pt x="3767798" y="344474"/>
                  </a:lnTo>
                  <a:lnTo>
                    <a:pt x="3765918" y="342646"/>
                  </a:lnTo>
                  <a:lnTo>
                    <a:pt x="3764788" y="342188"/>
                  </a:lnTo>
                  <a:lnTo>
                    <a:pt x="3762159" y="342226"/>
                  </a:lnTo>
                  <a:lnTo>
                    <a:pt x="3761041" y="342696"/>
                  </a:lnTo>
                  <a:lnTo>
                    <a:pt x="3759200" y="344576"/>
                  </a:lnTo>
                  <a:lnTo>
                    <a:pt x="3758755" y="345706"/>
                  </a:lnTo>
                  <a:lnTo>
                    <a:pt x="3758882" y="357835"/>
                  </a:lnTo>
                  <a:lnTo>
                    <a:pt x="3759365" y="358940"/>
                  </a:lnTo>
                  <a:lnTo>
                    <a:pt x="3761244" y="360781"/>
                  </a:lnTo>
                  <a:lnTo>
                    <a:pt x="3762375" y="361226"/>
                  </a:lnTo>
                  <a:lnTo>
                    <a:pt x="3765004" y="361200"/>
                  </a:lnTo>
                  <a:lnTo>
                    <a:pt x="3766121" y="360718"/>
                  </a:lnTo>
                  <a:lnTo>
                    <a:pt x="3767963" y="358851"/>
                  </a:lnTo>
                  <a:lnTo>
                    <a:pt x="3768407" y="357720"/>
                  </a:lnTo>
                  <a:close/>
                </a:path>
                <a:path w="6781165" h="4225290">
                  <a:moveTo>
                    <a:pt x="3768852" y="395744"/>
                  </a:moveTo>
                  <a:lnTo>
                    <a:pt x="3768712" y="383616"/>
                  </a:lnTo>
                  <a:lnTo>
                    <a:pt x="3768229" y="382498"/>
                  </a:lnTo>
                  <a:lnTo>
                    <a:pt x="3766350" y="380657"/>
                  </a:lnTo>
                  <a:lnTo>
                    <a:pt x="3765219" y="380212"/>
                  </a:lnTo>
                  <a:lnTo>
                    <a:pt x="3762591" y="380238"/>
                  </a:lnTo>
                  <a:lnTo>
                    <a:pt x="3761473" y="380720"/>
                  </a:lnTo>
                  <a:lnTo>
                    <a:pt x="3759631" y="382600"/>
                  </a:lnTo>
                  <a:lnTo>
                    <a:pt x="3759187" y="383717"/>
                  </a:lnTo>
                  <a:lnTo>
                    <a:pt x="3759327" y="395846"/>
                  </a:lnTo>
                  <a:lnTo>
                    <a:pt x="3759797" y="396963"/>
                  </a:lnTo>
                  <a:lnTo>
                    <a:pt x="3761689" y="398805"/>
                  </a:lnTo>
                  <a:lnTo>
                    <a:pt x="3762806" y="399249"/>
                  </a:lnTo>
                  <a:lnTo>
                    <a:pt x="3765435" y="399224"/>
                  </a:lnTo>
                  <a:lnTo>
                    <a:pt x="3766553" y="398741"/>
                  </a:lnTo>
                  <a:lnTo>
                    <a:pt x="3768394" y="396862"/>
                  </a:lnTo>
                  <a:lnTo>
                    <a:pt x="3768852" y="395744"/>
                  </a:lnTo>
                  <a:close/>
                </a:path>
                <a:path w="6781165" h="4225290">
                  <a:moveTo>
                    <a:pt x="3769283" y="433768"/>
                  </a:moveTo>
                  <a:lnTo>
                    <a:pt x="3769144" y="421627"/>
                  </a:lnTo>
                  <a:lnTo>
                    <a:pt x="3768674" y="420522"/>
                  </a:lnTo>
                  <a:lnTo>
                    <a:pt x="3766782" y="418680"/>
                  </a:lnTo>
                  <a:lnTo>
                    <a:pt x="3765664" y="418236"/>
                  </a:lnTo>
                  <a:lnTo>
                    <a:pt x="3763035" y="418261"/>
                  </a:lnTo>
                  <a:lnTo>
                    <a:pt x="3761917" y="418744"/>
                  </a:lnTo>
                  <a:lnTo>
                    <a:pt x="3760076" y="420611"/>
                  </a:lnTo>
                  <a:lnTo>
                    <a:pt x="3759619" y="421741"/>
                  </a:lnTo>
                  <a:lnTo>
                    <a:pt x="3759758" y="433870"/>
                  </a:lnTo>
                  <a:lnTo>
                    <a:pt x="3760241" y="434987"/>
                  </a:lnTo>
                  <a:lnTo>
                    <a:pt x="3762121" y="436816"/>
                  </a:lnTo>
                  <a:lnTo>
                    <a:pt x="3763251" y="437273"/>
                  </a:lnTo>
                  <a:lnTo>
                    <a:pt x="3765880" y="437248"/>
                  </a:lnTo>
                  <a:lnTo>
                    <a:pt x="3766997" y="436765"/>
                  </a:lnTo>
                  <a:lnTo>
                    <a:pt x="3768839" y="434886"/>
                  </a:lnTo>
                  <a:lnTo>
                    <a:pt x="3769283" y="433768"/>
                  </a:lnTo>
                  <a:close/>
                </a:path>
                <a:path w="6781165" h="4225290">
                  <a:moveTo>
                    <a:pt x="3769715" y="471779"/>
                  </a:moveTo>
                  <a:lnTo>
                    <a:pt x="3769576" y="459651"/>
                  </a:lnTo>
                  <a:lnTo>
                    <a:pt x="3769106" y="458533"/>
                  </a:lnTo>
                  <a:lnTo>
                    <a:pt x="3767226" y="456704"/>
                  </a:lnTo>
                  <a:lnTo>
                    <a:pt x="3766096" y="456247"/>
                  </a:lnTo>
                  <a:lnTo>
                    <a:pt x="3763467" y="456285"/>
                  </a:lnTo>
                  <a:lnTo>
                    <a:pt x="3762349" y="456755"/>
                  </a:lnTo>
                  <a:lnTo>
                    <a:pt x="3760508" y="458635"/>
                  </a:lnTo>
                  <a:lnTo>
                    <a:pt x="3760063" y="459765"/>
                  </a:lnTo>
                  <a:lnTo>
                    <a:pt x="3760190" y="471893"/>
                  </a:lnTo>
                  <a:lnTo>
                    <a:pt x="3760673" y="473011"/>
                  </a:lnTo>
                  <a:lnTo>
                    <a:pt x="3762552" y="474840"/>
                  </a:lnTo>
                  <a:lnTo>
                    <a:pt x="3763683" y="475297"/>
                  </a:lnTo>
                  <a:lnTo>
                    <a:pt x="3766312" y="475259"/>
                  </a:lnTo>
                  <a:lnTo>
                    <a:pt x="3767429" y="474789"/>
                  </a:lnTo>
                  <a:lnTo>
                    <a:pt x="3769271" y="472909"/>
                  </a:lnTo>
                  <a:lnTo>
                    <a:pt x="3769715" y="471779"/>
                  </a:lnTo>
                  <a:close/>
                </a:path>
                <a:path w="6781165" h="4225290">
                  <a:moveTo>
                    <a:pt x="3770160" y="509803"/>
                  </a:moveTo>
                  <a:lnTo>
                    <a:pt x="3770020" y="497674"/>
                  </a:lnTo>
                  <a:lnTo>
                    <a:pt x="3769537" y="496557"/>
                  </a:lnTo>
                  <a:lnTo>
                    <a:pt x="3767658" y="494728"/>
                  </a:lnTo>
                  <a:lnTo>
                    <a:pt x="3766528" y="494271"/>
                  </a:lnTo>
                  <a:lnTo>
                    <a:pt x="3763899" y="494309"/>
                  </a:lnTo>
                  <a:lnTo>
                    <a:pt x="3762781" y="494779"/>
                  </a:lnTo>
                  <a:lnTo>
                    <a:pt x="3760940" y="496658"/>
                  </a:lnTo>
                  <a:lnTo>
                    <a:pt x="3760495" y="497789"/>
                  </a:lnTo>
                  <a:lnTo>
                    <a:pt x="3760635" y="509917"/>
                  </a:lnTo>
                  <a:lnTo>
                    <a:pt x="3761105" y="511022"/>
                  </a:lnTo>
                  <a:lnTo>
                    <a:pt x="3762997" y="512864"/>
                  </a:lnTo>
                  <a:lnTo>
                    <a:pt x="3764115" y="513308"/>
                  </a:lnTo>
                  <a:lnTo>
                    <a:pt x="3766743" y="513283"/>
                  </a:lnTo>
                  <a:lnTo>
                    <a:pt x="3767861" y="512800"/>
                  </a:lnTo>
                  <a:lnTo>
                    <a:pt x="3769703" y="510933"/>
                  </a:lnTo>
                  <a:lnTo>
                    <a:pt x="3770160" y="509803"/>
                  </a:lnTo>
                  <a:close/>
                </a:path>
                <a:path w="6781165" h="4225290">
                  <a:moveTo>
                    <a:pt x="3770592" y="547827"/>
                  </a:moveTo>
                  <a:lnTo>
                    <a:pt x="3770452" y="535698"/>
                  </a:lnTo>
                  <a:lnTo>
                    <a:pt x="3769982" y="534581"/>
                  </a:lnTo>
                  <a:lnTo>
                    <a:pt x="3768090" y="532739"/>
                  </a:lnTo>
                  <a:lnTo>
                    <a:pt x="3766972" y="532295"/>
                  </a:lnTo>
                  <a:lnTo>
                    <a:pt x="3764343" y="532320"/>
                  </a:lnTo>
                  <a:lnTo>
                    <a:pt x="3763226" y="532803"/>
                  </a:lnTo>
                  <a:lnTo>
                    <a:pt x="3761384" y="534682"/>
                  </a:lnTo>
                  <a:lnTo>
                    <a:pt x="3760927" y="535800"/>
                  </a:lnTo>
                  <a:lnTo>
                    <a:pt x="3761067" y="547928"/>
                  </a:lnTo>
                  <a:lnTo>
                    <a:pt x="3761549" y="549046"/>
                  </a:lnTo>
                  <a:lnTo>
                    <a:pt x="3763429" y="550887"/>
                  </a:lnTo>
                  <a:lnTo>
                    <a:pt x="3764559" y="551332"/>
                  </a:lnTo>
                  <a:lnTo>
                    <a:pt x="3767188" y="551307"/>
                  </a:lnTo>
                  <a:lnTo>
                    <a:pt x="3768306" y="550824"/>
                  </a:lnTo>
                  <a:lnTo>
                    <a:pt x="3770147" y="548944"/>
                  </a:lnTo>
                  <a:lnTo>
                    <a:pt x="3770592" y="547827"/>
                  </a:lnTo>
                  <a:close/>
                </a:path>
                <a:path w="6781165" h="4225290">
                  <a:moveTo>
                    <a:pt x="3771023" y="585851"/>
                  </a:moveTo>
                  <a:lnTo>
                    <a:pt x="3770896" y="573709"/>
                  </a:lnTo>
                  <a:lnTo>
                    <a:pt x="3770414" y="572604"/>
                  </a:lnTo>
                  <a:lnTo>
                    <a:pt x="3768534" y="570763"/>
                  </a:lnTo>
                  <a:lnTo>
                    <a:pt x="3767404" y="570318"/>
                  </a:lnTo>
                  <a:lnTo>
                    <a:pt x="3764775" y="570344"/>
                  </a:lnTo>
                  <a:lnTo>
                    <a:pt x="3763657" y="570826"/>
                  </a:lnTo>
                  <a:lnTo>
                    <a:pt x="3761816" y="572693"/>
                  </a:lnTo>
                  <a:lnTo>
                    <a:pt x="3761371" y="573824"/>
                  </a:lnTo>
                  <a:lnTo>
                    <a:pt x="3761511" y="585952"/>
                  </a:lnTo>
                  <a:lnTo>
                    <a:pt x="3761981" y="587070"/>
                  </a:lnTo>
                  <a:lnTo>
                    <a:pt x="3763861" y="588899"/>
                  </a:lnTo>
                  <a:lnTo>
                    <a:pt x="3764991" y="589356"/>
                  </a:lnTo>
                  <a:lnTo>
                    <a:pt x="3767620" y="589330"/>
                  </a:lnTo>
                  <a:lnTo>
                    <a:pt x="3768737" y="588848"/>
                  </a:lnTo>
                  <a:lnTo>
                    <a:pt x="3770579" y="586968"/>
                  </a:lnTo>
                  <a:lnTo>
                    <a:pt x="3771023" y="585851"/>
                  </a:lnTo>
                  <a:close/>
                </a:path>
                <a:path w="6781165" h="4225290">
                  <a:moveTo>
                    <a:pt x="3771468" y="623862"/>
                  </a:moveTo>
                  <a:lnTo>
                    <a:pt x="3771328" y="611733"/>
                  </a:lnTo>
                  <a:lnTo>
                    <a:pt x="3770846" y="610616"/>
                  </a:lnTo>
                  <a:lnTo>
                    <a:pt x="3768966" y="608787"/>
                  </a:lnTo>
                  <a:lnTo>
                    <a:pt x="3767836" y="608330"/>
                  </a:lnTo>
                  <a:lnTo>
                    <a:pt x="3765207" y="608368"/>
                  </a:lnTo>
                  <a:lnTo>
                    <a:pt x="3764089" y="608838"/>
                  </a:lnTo>
                  <a:lnTo>
                    <a:pt x="3762260" y="610717"/>
                  </a:lnTo>
                  <a:lnTo>
                    <a:pt x="3761803" y="611847"/>
                  </a:lnTo>
                  <a:lnTo>
                    <a:pt x="3761943" y="623976"/>
                  </a:lnTo>
                  <a:lnTo>
                    <a:pt x="3762413" y="625094"/>
                  </a:lnTo>
                  <a:lnTo>
                    <a:pt x="3764305" y="626922"/>
                  </a:lnTo>
                  <a:lnTo>
                    <a:pt x="3765423" y="627380"/>
                  </a:lnTo>
                  <a:lnTo>
                    <a:pt x="3768052" y="627341"/>
                  </a:lnTo>
                  <a:lnTo>
                    <a:pt x="3769169" y="626872"/>
                  </a:lnTo>
                  <a:lnTo>
                    <a:pt x="3771011" y="624992"/>
                  </a:lnTo>
                  <a:lnTo>
                    <a:pt x="3771468" y="623862"/>
                  </a:lnTo>
                  <a:close/>
                </a:path>
                <a:path w="6781165" h="4225290">
                  <a:moveTo>
                    <a:pt x="3771900" y="661885"/>
                  </a:moveTo>
                  <a:lnTo>
                    <a:pt x="3771760" y="649757"/>
                  </a:lnTo>
                  <a:lnTo>
                    <a:pt x="3771290" y="648639"/>
                  </a:lnTo>
                  <a:lnTo>
                    <a:pt x="3769398" y="646811"/>
                  </a:lnTo>
                  <a:lnTo>
                    <a:pt x="3768280" y="646353"/>
                  </a:lnTo>
                  <a:lnTo>
                    <a:pt x="3765651" y="646391"/>
                  </a:lnTo>
                  <a:lnTo>
                    <a:pt x="3764534" y="646861"/>
                  </a:lnTo>
                  <a:lnTo>
                    <a:pt x="3762692" y="648741"/>
                  </a:lnTo>
                  <a:lnTo>
                    <a:pt x="3762235" y="649871"/>
                  </a:lnTo>
                  <a:lnTo>
                    <a:pt x="3762375" y="662000"/>
                  </a:lnTo>
                  <a:lnTo>
                    <a:pt x="3762857" y="663105"/>
                  </a:lnTo>
                  <a:lnTo>
                    <a:pt x="3764737" y="664946"/>
                  </a:lnTo>
                  <a:lnTo>
                    <a:pt x="3765867" y="665391"/>
                  </a:lnTo>
                  <a:lnTo>
                    <a:pt x="3768496" y="665365"/>
                  </a:lnTo>
                  <a:lnTo>
                    <a:pt x="3769614" y="664895"/>
                  </a:lnTo>
                  <a:lnTo>
                    <a:pt x="3771455" y="663016"/>
                  </a:lnTo>
                  <a:lnTo>
                    <a:pt x="3771900" y="661885"/>
                  </a:lnTo>
                  <a:close/>
                </a:path>
                <a:path w="6781165" h="4225290">
                  <a:moveTo>
                    <a:pt x="3772331" y="699909"/>
                  </a:moveTo>
                  <a:lnTo>
                    <a:pt x="3772204" y="687781"/>
                  </a:lnTo>
                  <a:lnTo>
                    <a:pt x="3771722" y="686663"/>
                  </a:lnTo>
                  <a:lnTo>
                    <a:pt x="3769842" y="684822"/>
                  </a:lnTo>
                  <a:lnTo>
                    <a:pt x="3768712" y="684377"/>
                  </a:lnTo>
                  <a:lnTo>
                    <a:pt x="3766083" y="684403"/>
                  </a:lnTo>
                  <a:lnTo>
                    <a:pt x="3764965" y="684885"/>
                  </a:lnTo>
                  <a:lnTo>
                    <a:pt x="3763124" y="686765"/>
                  </a:lnTo>
                  <a:lnTo>
                    <a:pt x="3762679" y="687882"/>
                  </a:lnTo>
                  <a:lnTo>
                    <a:pt x="3762819" y="700011"/>
                  </a:lnTo>
                  <a:lnTo>
                    <a:pt x="3763289" y="701128"/>
                  </a:lnTo>
                  <a:lnTo>
                    <a:pt x="3765169" y="702970"/>
                  </a:lnTo>
                  <a:lnTo>
                    <a:pt x="3766299" y="703414"/>
                  </a:lnTo>
                  <a:lnTo>
                    <a:pt x="3768928" y="703389"/>
                  </a:lnTo>
                  <a:lnTo>
                    <a:pt x="3770045" y="702906"/>
                  </a:lnTo>
                  <a:lnTo>
                    <a:pt x="3771887" y="701027"/>
                  </a:lnTo>
                  <a:lnTo>
                    <a:pt x="3772331" y="699909"/>
                  </a:lnTo>
                  <a:close/>
                </a:path>
                <a:path w="6781165" h="4225290">
                  <a:moveTo>
                    <a:pt x="3772776" y="737933"/>
                  </a:moveTo>
                  <a:lnTo>
                    <a:pt x="3772636" y="725792"/>
                  </a:lnTo>
                  <a:lnTo>
                    <a:pt x="3772154" y="724687"/>
                  </a:lnTo>
                  <a:lnTo>
                    <a:pt x="3770274" y="722845"/>
                  </a:lnTo>
                  <a:lnTo>
                    <a:pt x="3769144" y="722401"/>
                  </a:lnTo>
                  <a:lnTo>
                    <a:pt x="3766515" y="722426"/>
                  </a:lnTo>
                  <a:lnTo>
                    <a:pt x="3765397" y="722909"/>
                  </a:lnTo>
                  <a:lnTo>
                    <a:pt x="3763568" y="724776"/>
                  </a:lnTo>
                  <a:lnTo>
                    <a:pt x="3763111" y="725906"/>
                  </a:lnTo>
                  <a:lnTo>
                    <a:pt x="3763251" y="738035"/>
                  </a:lnTo>
                  <a:lnTo>
                    <a:pt x="3763734" y="739152"/>
                  </a:lnTo>
                  <a:lnTo>
                    <a:pt x="3765613" y="740981"/>
                  </a:lnTo>
                  <a:lnTo>
                    <a:pt x="3766731" y="741438"/>
                  </a:lnTo>
                  <a:lnTo>
                    <a:pt x="3769372" y="741413"/>
                  </a:lnTo>
                  <a:lnTo>
                    <a:pt x="3770477" y="740930"/>
                  </a:lnTo>
                  <a:lnTo>
                    <a:pt x="3772319" y="739051"/>
                  </a:lnTo>
                  <a:lnTo>
                    <a:pt x="3772776" y="737933"/>
                  </a:lnTo>
                  <a:close/>
                </a:path>
                <a:path w="6781165" h="4225290">
                  <a:moveTo>
                    <a:pt x="3773208" y="775944"/>
                  </a:moveTo>
                  <a:lnTo>
                    <a:pt x="3773068" y="763816"/>
                  </a:lnTo>
                  <a:lnTo>
                    <a:pt x="3772598" y="762698"/>
                  </a:lnTo>
                  <a:lnTo>
                    <a:pt x="3770706" y="760869"/>
                  </a:lnTo>
                  <a:lnTo>
                    <a:pt x="3769588" y="760412"/>
                  </a:lnTo>
                  <a:lnTo>
                    <a:pt x="3766959" y="760450"/>
                  </a:lnTo>
                  <a:lnTo>
                    <a:pt x="3765842" y="760920"/>
                  </a:lnTo>
                  <a:lnTo>
                    <a:pt x="3764000" y="762800"/>
                  </a:lnTo>
                  <a:lnTo>
                    <a:pt x="3763543" y="763930"/>
                  </a:lnTo>
                  <a:lnTo>
                    <a:pt x="3763683" y="776058"/>
                  </a:lnTo>
                  <a:lnTo>
                    <a:pt x="3764165" y="777176"/>
                  </a:lnTo>
                  <a:lnTo>
                    <a:pt x="3766045" y="779005"/>
                  </a:lnTo>
                  <a:lnTo>
                    <a:pt x="3767175" y="779462"/>
                  </a:lnTo>
                  <a:lnTo>
                    <a:pt x="3769804" y="779424"/>
                  </a:lnTo>
                  <a:lnTo>
                    <a:pt x="3770922" y="778954"/>
                  </a:lnTo>
                  <a:lnTo>
                    <a:pt x="3772763" y="777074"/>
                  </a:lnTo>
                  <a:lnTo>
                    <a:pt x="3773208" y="775944"/>
                  </a:lnTo>
                  <a:close/>
                </a:path>
                <a:path w="6781165" h="4225290">
                  <a:moveTo>
                    <a:pt x="3773652" y="813968"/>
                  </a:moveTo>
                  <a:lnTo>
                    <a:pt x="3773513" y="801839"/>
                  </a:lnTo>
                  <a:lnTo>
                    <a:pt x="3773030" y="800722"/>
                  </a:lnTo>
                  <a:lnTo>
                    <a:pt x="3771150" y="798893"/>
                  </a:lnTo>
                  <a:lnTo>
                    <a:pt x="3770020" y="798436"/>
                  </a:lnTo>
                  <a:lnTo>
                    <a:pt x="3767391" y="798474"/>
                  </a:lnTo>
                  <a:lnTo>
                    <a:pt x="3766274" y="798944"/>
                  </a:lnTo>
                  <a:lnTo>
                    <a:pt x="3764432" y="800823"/>
                  </a:lnTo>
                  <a:lnTo>
                    <a:pt x="3763988" y="801954"/>
                  </a:lnTo>
                  <a:lnTo>
                    <a:pt x="3764127" y="814082"/>
                  </a:lnTo>
                  <a:lnTo>
                    <a:pt x="3764597" y="815187"/>
                  </a:lnTo>
                  <a:lnTo>
                    <a:pt x="3766477" y="817029"/>
                  </a:lnTo>
                  <a:lnTo>
                    <a:pt x="3767607" y="817473"/>
                  </a:lnTo>
                  <a:lnTo>
                    <a:pt x="3770236" y="817448"/>
                  </a:lnTo>
                  <a:lnTo>
                    <a:pt x="3771354" y="816978"/>
                  </a:lnTo>
                  <a:lnTo>
                    <a:pt x="3773195" y="815098"/>
                  </a:lnTo>
                  <a:lnTo>
                    <a:pt x="3773652" y="813968"/>
                  </a:lnTo>
                  <a:close/>
                </a:path>
                <a:path w="6781165" h="4225290">
                  <a:moveTo>
                    <a:pt x="3774084" y="851992"/>
                  </a:moveTo>
                  <a:lnTo>
                    <a:pt x="3773944" y="839863"/>
                  </a:lnTo>
                  <a:lnTo>
                    <a:pt x="3773462" y="838746"/>
                  </a:lnTo>
                  <a:lnTo>
                    <a:pt x="3771582" y="836904"/>
                  </a:lnTo>
                  <a:lnTo>
                    <a:pt x="3770452" y="836460"/>
                  </a:lnTo>
                  <a:lnTo>
                    <a:pt x="3767823" y="836485"/>
                  </a:lnTo>
                  <a:lnTo>
                    <a:pt x="3766705" y="836968"/>
                  </a:lnTo>
                  <a:lnTo>
                    <a:pt x="3764877" y="838847"/>
                  </a:lnTo>
                  <a:lnTo>
                    <a:pt x="3764419" y="839965"/>
                  </a:lnTo>
                  <a:lnTo>
                    <a:pt x="3764559" y="852093"/>
                  </a:lnTo>
                  <a:lnTo>
                    <a:pt x="3765042" y="853211"/>
                  </a:lnTo>
                  <a:lnTo>
                    <a:pt x="3766921" y="855052"/>
                  </a:lnTo>
                  <a:lnTo>
                    <a:pt x="3768039" y="855497"/>
                  </a:lnTo>
                  <a:lnTo>
                    <a:pt x="3770680" y="855472"/>
                  </a:lnTo>
                  <a:lnTo>
                    <a:pt x="3771798" y="854989"/>
                  </a:lnTo>
                  <a:lnTo>
                    <a:pt x="3773627" y="853109"/>
                  </a:lnTo>
                  <a:lnTo>
                    <a:pt x="3774084" y="851992"/>
                  </a:lnTo>
                  <a:close/>
                </a:path>
                <a:path w="6781165" h="4225290">
                  <a:moveTo>
                    <a:pt x="3774516" y="890016"/>
                  </a:moveTo>
                  <a:lnTo>
                    <a:pt x="3774376" y="877874"/>
                  </a:lnTo>
                  <a:lnTo>
                    <a:pt x="3773906" y="876769"/>
                  </a:lnTo>
                  <a:lnTo>
                    <a:pt x="3772027" y="874928"/>
                  </a:lnTo>
                  <a:lnTo>
                    <a:pt x="3770896" y="874483"/>
                  </a:lnTo>
                  <a:lnTo>
                    <a:pt x="3768267" y="874509"/>
                  </a:lnTo>
                  <a:lnTo>
                    <a:pt x="3767150" y="874991"/>
                  </a:lnTo>
                  <a:lnTo>
                    <a:pt x="3765308" y="876858"/>
                  </a:lnTo>
                  <a:lnTo>
                    <a:pt x="3764851" y="877989"/>
                  </a:lnTo>
                  <a:lnTo>
                    <a:pt x="3764991" y="890117"/>
                  </a:lnTo>
                  <a:lnTo>
                    <a:pt x="3765473" y="891235"/>
                  </a:lnTo>
                  <a:lnTo>
                    <a:pt x="3767353" y="893064"/>
                  </a:lnTo>
                  <a:lnTo>
                    <a:pt x="3768483" y="893521"/>
                  </a:lnTo>
                  <a:lnTo>
                    <a:pt x="3771112" y="893495"/>
                  </a:lnTo>
                  <a:lnTo>
                    <a:pt x="3772230" y="893013"/>
                  </a:lnTo>
                  <a:lnTo>
                    <a:pt x="3774071" y="891133"/>
                  </a:lnTo>
                  <a:lnTo>
                    <a:pt x="3774516" y="890016"/>
                  </a:lnTo>
                  <a:close/>
                </a:path>
                <a:path w="6781165" h="4225290">
                  <a:moveTo>
                    <a:pt x="3774960" y="928027"/>
                  </a:moveTo>
                  <a:lnTo>
                    <a:pt x="3774821" y="915898"/>
                  </a:lnTo>
                  <a:lnTo>
                    <a:pt x="3774338" y="914781"/>
                  </a:lnTo>
                  <a:lnTo>
                    <a:pt x="3772458" y="912952"/>
                  </a:lnTo>
                  <a:lnTo>
                    <a:pt x="3771328" y="912495"/>
                  </a:lnTo>
                  <a:lnTo>
                    <a:pt x="3768699" y="912533"/>
                  </a:lnTo>
                  <a:lnTo>
                    <a:pt x="3767582" y="913003"/>
                  </a:lnTo>
                  <a:lnTo>
                    <a:pt x="3765740" y="914882"/>
                  </a:lnTo>
                  <a:lnTo>
                    <a:pt x="3765296" y="916012"/>
                  </a:lnTo>
                  <a:lnTo>
                    <a:pt x="3765435" y="928141"/>
                  </a:lnTo>
                  <a:lnTo>
                    <a:pt x="3765905" y="929259"/>
                  </a:lnTo>
                  <a:lnTo>
                    <a:pt x="3767785" y="931087"/>
                  </a:lnTo>
                  <a:lnTo>
                    <a:pt x="3768915" y="931545"/>
                  </a:lnTo>
                  <a:lnTo>
                    <a:pt x="3771544" y="931506"/>
                  </a:lnTo>
                  <a:lnTo>
                    <a:pt x="3772662" y="931037"/>
                  </a:lnTo>
                  <a:lnTo>
                    <a:pt x="3774503" y="929157"/>
                  </a:lnTo>
                  <a:lnTo>
                    <a:pt x="3774960" y="928027"/>
                  </a:lnTo>
                  <a:close/>
                </a:path>
                <a:path w="6781165" h="4225290">
                  <a:moveTo>
                    <a:pt x="3775392" y="966050"/>
                  </a:moveTo>
                  <a:lnTo>
                    <a:pt x="3775252" y="953922"/>
                  </a:lnTo>
                  <a:lnTo>
                    <a:pt x="3774770" y="952804"/>
                  </a:lnTo>
                  <a:lnTo>
                    <a:pt x="3772890" y="950976"/>
                  </a:lnTo>
                  <a:lnTo>
                    <a:pt x="3771760" y="950518"/>
                  </a:lnTo>
                  <a:lnTo>
                    <a:pt x="3769131" y="950556"/>
                  </a:lnTo>
                  <a:lnTo>
                    <a:pt x="3768013" y="951026"/>
                  </a:lnTo>
                  <a:lnTo>
                    <a:pt x="3766185" y="952906"/>
                  </a:lnTo>
                  <a:lnTo>
                    <a:pt x="3765727" y="954036"/>
                  </a:lnTo>
                  <a:lnTo>
                    <a:pt x="3765867" y="966165"/>
                  </a:lnTo>
                  <a:lnTo>
                    <a:pt x="3766350" y="967270"/>
                  </a:lnTo>
                  <a:lnTo>
                    <a:pt x="3768229" y="969111"/>
                  </a:lnTo>
                  <a:lnTo>
                    <a:pt x="3769347" y="969556"/>
                  </a:lnTo>
                  <a:lnTo>
                    <a:pt x="3771989" y="969530"/>
                  </a:lnTo>
                  <a:lnTo>
                    <a:pt x="3773106" y="969060"/>
                  </a:lnTo>
                  <a:lnTo>
                    <a:pt x="3774935" y="967181"/>
                  </a:lnTo>
                  <a:lnTo>
                    <a:pt x="3775392" y="966050"/>
                  </a:lnTo>
                  <a:close/>
                </a:path>
                <a:path w="6781165" h="4225290">
                  <a:moveTo>
                    <a:pt x="3775824" y="1004074"/>
                  </a:moveTo>
                  <a:lnTo>
                    <a:pt x="3775684" y="991946"/>
                  </a:lnTo>
                  <a:lnTo>
                    <a:pt x="3775214" y="990828"/>
                  </a:lnTo>
                  <a:lnTo>
                    <a:pt x="3773335" y="988987"/>
                  </a:lnTo>
                  <a:lnTo>
                    <a:pt x="3772204" y="988542"/>
                  </a:lnTo>
                  <a:lnTo>
                    <a:pt x="3769576" y="988568"/>
                  </a:lnTo>
                  <a:lnTo>
                    <a:pt x="3768458" y="989050"/>
                  </a:lnTo>
                  <a:lnTo>
                    <a:pt x="3766616" y="990930"/>
                  </a:lnTo>
                  <a:lnTo>
                    <a:pt x="3766159" y="992047"/>
                  </a:lnTo>
                  <a:lnTo>
                    <a:pt x="3766299" y="1004176"/>
                  </a:lnTo>
                  <a:lnTo>
                    <a:pt x="3766782" y="1005293"/>
                  </a:lnTo>
                  <a:lnTo>
                    <a:pt x="3768661" y="1007135"/>
                  </a:lnTo>
                  <a:lnTo>
                    <a:pt x="3769791" y="1007579"/>
                  </a:lnTo>
                  <a:lnTo>
                    <a:pt x="3772420" y="1007554"/>
                  </a:lnTo>
                  <a:lnTo>
                    <a:pt x="3773538" y="1007071"/>
                  </a:lnTo>
                  <a:lnTo>
                    <a:pt x="3775379" y="1005192"/>
                  </a:lnTo>
                  <a:lnTo>
                    <a:pt x="3775824" y="1004074"/>
                  </a:lnTo>
                  <a:close/>
                </a:path>
                <a:path w="6781165" h="4225290">
                  <a:moveTo>
                    <a:pt x="3776268" y="1042098"/>
                  </a:moveTo>
                  <a:lnTo>
                    <a:pt x="3776129" y="1029957"/>
                  </a:lnTo>
                  <a:lnTo>
                    <a:pt x="3775646" y="1028852"/>
                  </a:lnTo>
                  <a:lnTo>
                    <a:pt x="3773767" y="1027010"/>
                  </a:lnTo>
                  <a:lnTo>
                    <a:pt x="3772636" y="1026566"/>
                  </a:lnTo>
                  <a:lnTo>
                    <a:pt x="3770007" y="1026591"/>
                  </a:lnTo>
                  <a:lnTo>
                    <a:pt x="3768890" y="1027074"/>
                  </a:lnTo>
                  <a:lnTo>
                    <a:pt x="3767048" y="1028941"/>
                  </a:lnTo>
                  <a:lnTo>
                    <a:pt x="3766604" y="1030071"/>
                  </a:lnTo>
                  <a:lnTo>
                    <a:pt x="3766743" y="1042200"/>
                  </a:lnTo>
                  <a:lnTo>
                    <a:pt x="3767213" y="1043317"/>
                  </a:lnTo>
                  <a:lnTo>
                    <a:pt x="3769093" y="1045146"/>
                  </a:lnTo>
                  <a:lnTo>
                    <a:pt x="3770223" y="1045603"/>
                  </a:lnTo>
                  <a:lnTo>
                    <a:pt x="3772852" y="1045578"/>
                  </a:lnTo>
                  <a:lnTo>
                    <a:pt x="3773970" y="1045095"/>
                  </a:lnTo>
                  <a:lnTo>
                    <a:pt x="3775811" y="1043216"/>
                  </a:lnTo>
                  <a:lnTo>
                    <a:pt x="3776268" y="1042098"/>
                  </a:lnTo>
                  <a:close/>
                </a:path>
                <a:path w="6781165" h="4225290">
                  <a:moveTo>
                    <a:pt x="3776700" y="1080109"/>
                  </a:moveTo>
                  <a:lnTo>
                    <a:pt x="3776561" y="1067981"/>
                  </a:lnTo>
                  <a:lnTo>
                    <a:pt x="3776078" y="1066863"/>
                  </a:lnTo>
                  <a:lnTo>
                    <a:pt x="3774198" y="1065034"/>
                  </a:lnTo>
                  <a:lnTo>
                    <a:pt x="3773068" y="1064577"/>
                  </a:lnTo>
                  <a:lnTo>
                    <a:pt x="3770439" y="1064615"/>
                  </a:lnTo>
                  <a:lnTo>
                    <a:pt x="3769322" y="1065085"/>
                  </a:lnTo>
                  <a:lnTo>
                    <a:pt x="3767493" y="1066965"/>
                  </a:lnTo>
                  <a:lnTo>
                    <a:pt x="3767036" y="1068095"/>
                  </a:lnTo>
                  <a:lnTo>
                    <a:pt x="3767175" y="1080223"/>
                  </a:lnTo>
                  <a:lnTo>
                    <a:pt x="3767658" y="1081341"/>
                  </a:lnTo>
                  <a:lnTo>
                    <a:pt x="3769537" y="1083170"/>
                  </a:lnTo>
                  <a:lnTo>
                    <a:pt x="3770668" y="1083627"/>
                  </a:lnTo>
                  <a:lnTo>
                    <a:pt x="3773297" y="1083589"/>
                  </a:lnTo>
                  <a:lnTo>
                    <a:pt x="3774414" y="1083119"/>
                  </a:lnTo>
                  <a:lnTo>
                    <a:pt x="3776243" y="1081239"/>
                  </a:lnTo>
                  <a:lnTo>
                    <a:pt x="3776700" y="1080109"/>
                  </a:lnTo>
                  <a:close/>
                </a:path>
                <a:path w="6781165" h="4225290">
                  <a:moveTo>
                    <a:pt x="3777132" y="1118133"/>
                  </a:moveTo>
                  <a:lnTo>
                    <a:pt x="3776992" y="1106004"/>
                  </a:lnTo>
                  <a:lnTo>
                    <a:pt x="3776522" y="1104887"/>
                  </a:lnTo>
                  <a:lnTo>
                    <a:pt x="3774643" y="1103058"/>
                  </a:lnTo>
                  <a:lnTo>
                    <a:pt x="3773513" y="1102601"/>
                  </a:lnTo>
                  <a:lnTo>
                    <a:pt x="3770884" y="1102639"/>
                  </a:lnTo>
                  <a:lnTo>
                    <a:pt x="3769766" y="1103109"/>
                  </a:lnTo>
                  <a:lnTo>
                    <a:pt x="3767925" y="1104988"/>
                  </a:lnTo>
                  <a:lnTo>
                    <a:pt x="3767467" y="1106119"/>
                  </a:lnTo>
                  <a:lnTo>
                    <a:pt x="3767607" y="1118247"/>
                  </a:lnTo>
                  <a:lnTo>
                    <a:pt x="3768090" y="1119352"/>
                  </a:lnTo>
                  <a:lnTo>
                    <a:pt x="3769969" y="1121194"/>
                  </a:lnTo>
                  <a:lnTo>
                    <a:pt x="3771100" y="1121638"/>
                  </a:lnTo>
                  <a:lnTo>
                    <a:pt x="3773728" y="1121613"/>
                  </a:lnTo>
                  <a:lnTo>
                    <a:pt x="3774846" y="1121143"/>
                  </a:lnTo>
                  <a:lnTo>
                    <a:pt x="3776688" y="1119263"/>
                  </a:lnTo>
                  <a:lnTo>
                    <a:pt x="3777132" y="1118133"/>
                  </a:lnTo>
                  <a:close/>
                </a:path>
                <a:path w="6781165" h="4225290">
                  <a:moveTo>
                    <a:pt x="3777577" y="1156157"/>
                  </a:moveTo>
                  <a:lnTo>
                    <a:pt x="3777437" y="1144028"/>
                  </a:lnTo>
                  <a:lnTo>
                    <a:pt x="3776954" y="1142911"/>
                  </a:lnTo>
                  <a:lnTo>
                    <a:pt x="3775075" y="1141069"/>
                  </a:lnTo>
                  <a:lnTo>
                    <a:pt x="3773944" y="1140625"/>
                  </a:lnTo>
                  <a:lnTo>
                    <a:pt x="3771315" y="1140650"/>
                  </a:lnTo>
                  <a:lnTo>
                    <a:pt x="3770198" y="1141133"/>
                  </a:lnTo>
                  <a:lnTo>
                    <a:pt x="3768356" y="1143012"/>
                  </a:lnTo>
                  <a:lnTo>
                    <a:pt x="3767912" y="1144130"/>
                  </a:lnTo>
                  <a:lnTo>
                    <a:pt x="3768052" y="1156258"/>
                  </a:lnTo>
                  <a:lnTo>
                    <a:pt x="3768521" y="1157376"/>
                  </a:lnTo>
                  <a:lnTo>
                    <a:pt x="3770401" y="1159217"/>
                  </a:lnTo>
                  <a:lnTo>
                    <a:pt x="3771531" y="1159662"/>
                  </a:lnTo>
                  <a:lnTo>
                    <a:pt x="3774160" y="1159637"/>
                  </a:lnTo>
                  <a:lnTo>
                    <a:pt x="3775278" y="1159154"/>
                  </a:lnTo>
                  <a:lnTo>
                    <a:pt x="3777119" y="1157274"/>
                  </a:lnTo>
                  <a:lnTo>
                    <a:pt x="3777577" y="1156157"/>
                  </a:lnTo>
                  <a:close/>
                </a:path>
                <a:path w="6781165" h="4225290">
                  <a:moveTo>
                    <a:pt x="3778008" y="1194181"/>
                  </a:moveTo>
                  <a:lnTo>
                    <a:pt x="3777869" y="1182052"/>
                  </a:lnTo>
                  <a:lnTo>
                    <a:pt x="3777386" y="1180934"/>
                  </a:lnTo>
                  <a:lnTo>
                    <a:pt x="3775506" y="1179093"/>
                  </a:lnTo>
                  <a:lnTo>
                    <a:pt x="3774376" y="1178648"/>
                  </a:lnTo>
                  <a:lnTo>
                    <a:pt x="3771747" y="1178674"/>
                  </a:lnTo>
                  <a:lnTo>
                    <a:pt x="3770630" y="1179156"/>
                  </a:lnTo>
                  <a:lnTo>
                    <a:pt x="3768801" y="1181023"/>
                  </a:lnTo>
                  <a:lnTo>
                    <a:pt x="3768344" y="1182154"/>
                  </a:lnTo>
                  <a:lnTo>
                    <a:pt x="3768483" y="1194282"/>
                  </a:lnTo>
                  <a:lnTo>
                    <a:pt x="3768966" y="1195400"/>
                  </a:lnTo>
                  <a:lnTo>
                    <a:pt x="3770846" y="1197229"/>
                  </a:lnTo>
                  <a:lnTo>
                    <a:pt x="3771976" y="1197686"/>
                  </a:lnTo>
                  <a:lnTo>
                    <a:pt x="3774605" y="1197660"/>
                  </a:lnTo>
                  <a:lnTo>
                    <a:pt x="3775722" y="1197178"/>
                  </a:lnTo>
                  <a:lnTo>
                    <a:pt x="3777551" y="1195298"/>
                  </a:lnTo>
                  <a:lnTo>
                    <a:pt x="3778008" y="1194181"/>
                  </a:lnTo>
                  <a:close/>
                </a:path>
                <a:path w="6781165" h="4225290">
                  <a:moveTo>
                    <a:pt x="3778440" y="1232192"/>
                  </a:moveTo>
                  <a:lnTo>
                    <a:pt x="3778300" y="1220063"/>
                  </a:lnTo>
                  <a:lnTo>
                    <a:pt x="3777831" y="1218946"/>
                  </a:lnTo>
                  <a:lnTo>
                    <a:pt x="3775951" y="1217117"/>
                  </a:lnTo>
                  <a:lnTo>
                    <a:pt x="3774821" y="1216660"/>
                  </a:lnTo>
                  <a:lnTo>
                    <a:pt x="3772192" y="1216698"/>
                  </a:lnTo>
                  <a:lnTo>
                    <a:pt x="3771074" y="1217168"/>
                  </a:lnTo>
                  <a:lnTo>
                    <a:pt x="3769233" y="1219047"/>
                  </a:lnTo>
                  <a:lnTo>
                    <a:pt x="3768775" y="1220177"/>
                  </a:lnTo>
                  <a:lnTo>
                    <a:pt x="3768915" y="1232306"/>
                  </a:lnTo>
                  <a:lnTo>
                    <a:pt x="3769398" y="1233424"/>
                  </a:lnTo>
                  <a:lnTo>
                    <a:pt x="3771277" y="1235252"/>
                  </a:lnTo>
                  <a:lnTo>
                    <a:pt x="3772408" y="1235710"/>
                  </a:lnTo>
                  <a:lnTo>
                    <a:pt x="3775037" y="1235671"/>
                  </a:lnTo>
                  <a:lnTo>
                    <a:pt x="3776154" y="1235202"/>
                  </a:lnTo>
                  <a:lnTo>
                    <a:pt x="3777996" y="1233322"/>
                  </a:lnTo>
                  <a:lnTo>
                    <a:pt x="3778440" y="1232192"/>
                  </a:lnTo>
                  <a:close/>
                </a:path>
                <a:path w="6781165" h="4225290">
                  <a:moveTo>
                    <a:pt x="3778885" y="1270215"/>
                  </a:moveTo>
                  <a:lnTo>
                    <a:pt x="3778745" y="1258087"/>
                  </a:lnTo>
                  <a:lnTo>
                    <a:pt x="3778262" y="1256969"/>
                  </a:lnTo>
                  <a:lnTo>
                    <a:pt x="3776383" y="1255141"/>
                  </a:lnTo>
                  <a:lnTo>
                    <a:pt x="3775252" y="1254683"/>
                  </a:lnTo>
                  <a:lnTo>
                    <a:pt x="3772624" y="1254721"/>
                  </a:lnTo>
                  <a:lnTo>
                    <a:pt x="3771506" y="1255191"/>
                  </a:lnTo>
                  <a:lnTo>
                    <a:pt x="3769664" y="1257071"/>
                  </a:lnTo>
                  <a:lnTo>
                    <a:pt x="3769220" y="1258201"/>
                  </a:lnTo>
                  <a:lnTo>
                    <a:pt x="3769360" y="1270330"/>
                  </a:lnTo>
                  <a:lnTo>
                    <a:pt x="3769830" y="1271447"/>
                  </a:lnTo>
                  <a:lnTo>
                    <a:pt x="3771709" y="1273276"/>
                  </a:lnTo>
                  <a:lnTo>
                    <a:pt x="3772839" y="1273721"/>
                  </a:lnTo>
                  <a:lnTo>
                    <a:pt x="3775468" y="1273695"/>
                  </a:lnTo>
                  <a:lnTo>
                    <a:pt x="3776586" y="1273225"/>
                  </a:lnTo>
                  <a:lnTo>
                    <a:pt x="3778427" y="1271346"/>
                  </a:lnTo>
                  <a:lnTo>
                    <a:pt x="3778885" y="1270215"/>
                  </a:lnTo>
                  <a:close/>
                </a:path>
                <a:path w="6781165" h="4225290">
                  <a:moveTo>
                    <a:pt x="3779316" y="1308239"/>
                  </a:moveTo>
                  <a:lnTo>
                    <a:pt x="3779177" y="1296111"/>
                  </a:lnTo>
                  <a:lnTo>
                    <a:pt x="3778694" y="1294993"/>
                  </a:lnTo>
                  <a:lnTo>
                    <a:pt x="3776815" y="1293164"/>
                  </a:lnTo>
                  <a:lnTo>
                    <a:pt x="3775684" y="1292707"/>
                  </a:lnTo>
                  <a:lnTo>
                    <a:pt x="3773055" y="1292733"/>
                  </a:lnTo>
                  <a:lnTo>
                    <a:pt x="3771938" y="1293215"/>
                  </a:lnTo>
                  <a:lnTo>
                    <a:pt x="3770109" y="1295095"/>
                  </a:lnTo>
                  <a:lnTo>
                    <a:pt x="3769652" y="1296212"/>
                  </a:lnTo>
                  <a:lnTo>
                    <a:pt x="3769791" y="1308341"/>
                  </a:lnTo>
                  <a:lnTo>
                    <a:pt x="3770274" y="1309458"/>
                  </a:lnTo>
                  <a:lnTo>
                    <a:pt x="3772154" y="1311300"/>
                  </a:lnTo>
                  <a:lnTo>
                    <a:pt x="3773284" y="1311744"/>
                  </a:lnTo>
                  <a:lnTo>
                    <a:pt x="3775913" y="1311719"/>
                  </a:lnTo>
                  <a:lnTo>
                    <a:pt x="3777030" y="1311236"/>
                  </a:lnTo>
                  <a:lnTo>
                    <a:pt x="3778859" y="1309357"/>
                  </a:lnTo>
                  <a:lnTo>
                    <a:pt x="3779316" y="1308239"/>
                  </a:lnTo>
                  <a:close/>
                </a:path>
                <a:path w="6781165" h="4225290">
                  <a:moveTo>
                    <a:pt x="3779748" y="1346263"/>
                  </a:moveTo>
                  <a:lnTo>
                    <a:pt x="3779609" y="1334135"/>
                  </a:lnTo>
                  <a:lnTo>
                    <a:pt x="3779139" y="1333017"/>
                  </a:lnTo>
                  <a:lnTo>
                    <a:pt x="3777259" y="1331175"/>
                  </a:lnTo>
                  <a:lnTo>
                    <a:pt x="3776129" y="1330731"/>
                  </a:lnTo>
                  <a:lnTo>
                    <a:pt x="3773500" y="1330756"/>
                  </a:lnTo>
                  <a:lnTo>
                    <a:pt x="3772382" y="1331239"/>
                  </a:lnTo>
                  <a:lnTo>
                    <a:pt x="3770541" y="1333106"/>
                  </a:lnTo>
                  <a:lnTo>
                    <a:pt x="3770084" y="1334236"/>
                  </a:lnTo>
                  <a:lnTo>
                    <a:pt x="3770223" y="1346365"/>
                  </a:lnTo>
                  <a:lnTo>
                    <a:pt x="3770706" y="1347482"/>
                  </a:lnTo>
                  <a:lnTo>
                    <a:pt x="3772585" y="1349311"/>
                  </a:lnTo>
                  <a:lnTo>
                    <a:pt x="3773716" y="1349768"/>
                  </a:lnTo>
                  <a:lnTo>
                    <a:pt x="3776345" y="1349743"/>
                  </a:lnTo>
                  <a:lnTo>
                    <a:pt x="3777462" y="1349260"/>
                  </a:lnTo>
                  <a:lnTo>
                    <a:pt x="3779304" y="1347381"/>
                  </a:lnTo>
                  <a:lnTo>
                    <a:pt x="3779748" y="1346263"/>
                  </a:lnTo>
                  <a:close/>
                </a:path>
                <a:path w="6781165" h="4225290">
                  <a:moveTo>
                    <a:pt x="3780193" y="1384274"/>
                  </a:moveTo>
                  <a:lnTo>
                    <a:pt x="3780053" y="1372146"/>
                  </a:lnTo>
                  <a:lnTo>
                    <a:pt x="3779570" y="1371028"/>
                  </a:lnTo>
                  <a:lnTo>
                    <a:pt x="3777691" y="1369199"/>
                  </a:lnTo>
                  <a:lnTo>
                    <a:pt x="3776561" y="1368742"/>
                  </a:lnTo>
                  <a:lnTo>
                    <a:pt x="3773932" y="1368780"/>
                  </a:lnTo>
                  <a:lnTo>
                    <a:pt x="3772814" y="1369250"/>
                  </a:lnTo>
                  <a:lnTo>
                    <a:pt x="3770973" y="1371130"/>
                  </a:lnTo>
                  <a:lnTo>
                    <a:pt x="3770528" y="1372260"/>
                  </a:lnTo>
                  <a:lnTo>
                    <a:pt x="3770668" y="1384388"/>
                  </a:lnTo>
                  <a:lnTo>
                    <a:pt x="3771138" y="1385506"/>
                  </a:lnTo>
                  <a:lnTo>
                    <a:pt x="3773017" y="1387335"/>
                  </a:lnTo>
                  <a:lnTo>
                    <a:pt x="3774148" y="1387792"/>
                  </a:lnTo>
                  <a:lnTo>
                    <a:pt x="3776776" y="1387754"/>
                  </a:lnTo>
                  <a:lnTo>
                    <a:pt x="3777894" y="1387284"/>
                  </a:lnTo>
                  <a:lnTo>
                    <a:pt x="3779736" y="1385404"/>
                  </a:lnTo>
                  <a:lnTo>
                    <a:pt x="3780193" y="1384274"/>
                  </a:lnTo>
                  <a:close/>
                </a:path>
                <a:path w="6781165" h="4225290">
                  <a:moveTo>
                    <a:pt x="3780625" y="1422298"/>
                  </a:moveTo>
                  <a:lnTo>
                    <a:pt x="3780485" y="1410169"/>
                  </a:lnTo>
                  <a:lnTo>
                    <a:pt x="3780002" y="1409052"/>
                  </a:lnTo>
                  <a:lnTo>
                    <a:pt x="3778123" y="1407223"/>
                  </a:lnTo>
                  <a:lnTo>
                    <a:pt x="3777005" y="1406766"/>
                  </a:lnTo>
                  <a:lnTo>
                    <a:pt x="3774363" y="1406804"/>
                  </a:lnTo>
                  <a:lnTo>
                    <a:pt x="3773246" y="1407274"/>
                  </a:lnTo>
                  <a:lnTo>
                    <a:pt x="3771417" y="1409153"/>
                  </a:lnTo>
                  <a:lnTo>
                    <a:pt x="3770960" y="1410284"/>
                  </a:lnTo>
                  <a:lnTo>
                    <a:pt x="3771100" y="1422412"/>
                  </a:lnTo>
                  <a:lnTo>
                    <a:pt x="3771582" y="1423530"/>
                  </a:lnTo>
                  <a:lnTo>
                    <a:pt x="3773462" y="1425359"/>
                  </a:lnTo>
                  <a:lnTo>
                    <a:pt x="3774592" y="1425816"/>
                  </a:lnTo>
                  <a:lnTo>
                    <a:pt x="3777221" y="1425778"/>
                  </a:lnTo>
                  <a:lnTo>
                    <a:pt x="3778339" y="1425308"/>
                  </a:lnTo>
                  <a:lnTo>
                    <a:pt x="3780167" y="1423428"/>
                  </a:lnTo>
                  <a:lnTo>
                    <a:pt x="3780625" y="1422298"/>
                  </a:lnTo>
                  <a:close/>
                </a:path>
                <a:path w="6781165" h="4225290">
                  <a:moveTo>
                    <a:pt x="3781056" y="1460322"/>
                  </a:moveTo>
                  <a:lnTo>
                    <a:pt x="3780917" y="1448193"/>
                  </a:lnTo>
                  <a:lnTo>
                    <a:pt x="3780447" y="1447076"/>
                  </a:lnTo>
                  <a:lnTo>
                    <a:pt x="3778567" y="1445247"/>
                  </a:lnTo>
                  <a:lnTo>
                    <a:pt x="3777437" y="1444790"/>
                  </a:lnTo>
                  <a:lnTo>
                    <a:pt x="3774808" y="1444815"/>
                  </a:lnTo>
                  <a:lnTo>
                    <a:pt x="3773690" y="1445298"/>
                  </a:lnTo>
                  <a:lnTo>
                    <a:pt x="3771849" y="1447177"/>
                  </a:lnTo>
                  <a:lnTo>
                    <a:pt x="3771392" y="1448295"/>
                  </a:lnTo>
                  <a:lnTo>
                    <a:pt x="3771531" y="1460423"/>
                  </a:lnTo>
                  <a:lnTo>
                    <a:pt x="3772014" y="1461541"/>
                  </a:lnTo>
                  <a:lnTo>
                    <a:pt x="3773894" y="1463382"/>
                  </a:lnTo>
                  <a:lnTo>
                    <a:pt x="3775024" y="1463827"/>
                  </a:lnTo>
                  <a:lnTo>
                    <a:pt x="3777653" y="1463802"/>
                  </a:lnTo>
                  <a:lnTo>
                    <a:pt x="3778770" y="1463319"/>
                  </a:lnTo>
                  <a:lnTo>
                    <a:pt x="3780612" y="1461452"/>
                  </a:lnTo>
                  <a:lnTo>
                    <a:pt x="3781056" y="1460322"/>
                  </a:lnTo>
                  <a:close/>
                </a:path>
                <a:path w="6781165" h="4225290">
                  <a:moveTo>
                    <a:pt x="3781501" y="1498346"/>
                  </a:moveTo>
                  <a:lnTo>
                    <a:pt x="3781361" y="1486217"/>
                  </a:lnTo>
                  <a:lnTo>
                    <a:pt x="3780879" y="1485099"/>
                  </a:lnTo>
                  <a:lnTo>
                    <a:pt x="3778999" y="1483258"/>
                  </a:lnTo>
                  <a:lnTo>
                    <a:pt x="3777869" y="1482813"/>
                  </a:lnTo>
                  <a:lnTo>
                    <a:pt x="3775240" y="1482839"/>
                  </a:lnTo>
                  <a:lnTo>
                    <a:pt x="3774122" y="1483321"/>
                  </a:lnTo>
                  <a:lnTo>
                    <a:pt x="3772281" y="1485201"/>
                  </a:lnTo>
                  <a:lnTo>
                    <a:pt x="3771836" y="1486319"/>
                  </a:lnTo>
                  <a:lnTo>
                    <a:pt x="3771976" y="1498447"/>
                  </a:lnTo>
                  <a:lnTo>
                    <a:pt x="3772446" y="1499565"/>
                  </a:lnTo>
                  <a:lnTo>
                    <a:pt x="3774325" y="1501394"/>
                  </a:lnTo>
                  <a:lnTo>
                    <a:pt x="3775456" y="1501851"/>
                  </a:lnTo>
                  <a:lnTo>
                    <a:pt x="3778085" y="1501825"/>
                  </a:lnTo>
                  <a:lnTo>
                    <a:pt x="3779202" y="1501343"/>
                  </a:lnTo>
                  <a:lnTo>
                    <a:pt x="3781044" y="1499463"/>
                  </a:lnTo>
                  <a:lnTo>
                    <a:pt x="3781501" y="1498346"/>
                  </a:lnTo>
                  <a:close/>
                </a:path>
                <a:path w="6781165" h="4225290">
                  <a:moveTo>
                    <a:pt x="3781933" y="1536357"/>
                  </a:moveTo>
                  <a:lnTo>
                    <a:pt x="3781793" y="1524228"/>
                  </a:lnTo>
                  <a:lnTo>
                    <a:pt x="3781310" y="1523111"/>
                  </a:lnTo>
                  <a:lnTo>
                    <a:pt x="3779431" y="1521282"/>
                  </a:lnTo>
                  <a:lnTo>
                    <a:pt x="3778313" y="1520837"/>
                  </a:lnTo>
                  <a:lnTo>
                    <a:pt x="3775672" y="1520863"/>
                  </a:lnTo>
                  <a:lnTo>
                    <a:pt x="3774554" y="1521333"/>
                  </a:lnTo>
                  <a:lnTo>
                    <a:pt x="3772725" y="1523212"/>
                  </a:lnTo>
                  <a:lnTo>
                    <a:pt x="3772268" y="1524342"/>
                  </a:lnTo>
                  <a:lnTo>
                    <a:pt x="3772408" y="1536471"/>
                  </a:lnTo>
                  <a:lnTo>
                    <a:pt x="3772890" y="1537589"/>
                  </a:lnTo>
                  <a:lnTo>
                    <a:pt x="3774770" y="1539417"/>
                  </a:lnTo>
                  <a:lnTo>
                    <a:pt x="3775900" y="1539875"/>
                  </a:lnTo>
                  <a:lnTo>
                    <a:pt x="3778529" y="1539836"/>
                  </a:lnTo>
                  <a:lnTo>
                    <a:pt x="3779647" y="1539367"/>
                  </a:lnTo>
                  <a:lnTo>
                    <a:pt x="3781475" y="1537487"/>
                  </a:lnTo>
                  <a:lnTo>
                    <a:pt x="3781933" y="1536357"/>
                  </a:lnTo>
                  <a:close/>
                </a:path>
                <a:path w="6781165" h="4225290">
                  <a:moveTo>
                    <a:pt x="3782364" y="1574380"/>
                  </a:moveTo>
                  <a:lnTo>
                    <a:pt x="3782225" y="1562252"/>
                  </a:lnTo>
                  <a:lnTo>
                    <a:pt x="3781755" y="1561134"/>
                  </a:lnTo>
                  <a:lnTo>
                    <a:pt x="3779875" y="1559306"/>
                  </a:lnTo>
                  <a:lnTo>
                    <a:pt x="3778745" y="1558848"/>
                  </a:lnTo>
                  <a:lnTo>
                    <a:pt x="3776116" y="1558886"/>
                  </a:lnTo>
                  <a:lnTo>
                    <a:pt x="3774998" y="1559356"/>
                  </a:lnTo>
                  <a:lnTo>
                    <a:pt x="3773157" y="1561236"/>
                  </a:lnTo>
                  <a:lnTo>
                    <a:pt x="3772700" y="1562366"/>
                  </a:lnTo>
                  <a:lnTo>
                    <a:pt x="3772839" y="1574495"/>
                  </a:lnTo>
                  <a:lnTo>
                    <a:pt x="3773322" y="1575612"/>
                  </a:lnTo>
                  <a:lnTo>
                    <a:pt x="3775202" y="1577441"/>
                  </a:lnTo>
                  <a:lnTo>
                    <a:pt x="3776332" y="1577898"/>
                  </a:lnTo>
                  <a:lnTo>
                    <a:pt x="3778961" y="1577860"/>
                  </a:lnTo>
                  <a:lnTo>
                    <a:pt x="3780078" y="1577390"/>
                  </a:lnTo>
                  <a:lnTo>
                    <a:pt x="3781920" y="1575511"/>
                  </a:lnTo>
                  <a:lnTo>
                    <a:pt x="3782364" y="1574380"/>
                  </a:lnTo>
                  <a:close/>
                </a:path>
                <a:path w="6781165" h="4225290">
                  <a:moveTo>
                    <a:pt x="3782809" y="1612404"/>
                  </a:moveTo>
                  <a:lnTo>
                    <a:pt x="3782669" y="1600276"/>
                  </a:lnTo>
                  <a:lnTo>
                    <a:pt x="3782187" y="1599158"/>
                  </a:lnTo>
                  <a:lnTo>
                    <a:pt x="3780307" y="1597329"/>
                  </a:lnTo>
                  <a:lnTo>
                    <a:pt x="3779177" y="1596872"/>
                  </a:lnTo>
                  <a:lnTo>
                    <a:pt x="3776548" y="1596898"/>
                  </a:lnTo>
                  <a:lnTo>
                    <a:pt x="3775430" y="1597380"/>
                  </a:lnTo>
                  <a:lnTo>
                    <a:pt x="3773589" y="1599260"/>
                  </a:lnTo>
                  <a:lnTo>
                    <a:pt x="3773144" y="1600377"/>
                  </a:lnTo>
                  <a:lnTo>
                    <a:pt x="3773284" y="1612519"/>
                  </a:lnTo>
                  <a:lnTo>
                    <a:pt x="3773754" y="1613623"/>
                  </a:lnTo>
                  <a:lnTo>
                    <a:pt x="3775633" y="1615465"/>
                  </a:lnTo>
                  <a:lnTo>
                    <a:pt x="3776764" y="1615909"/>
                  </a:lnTo>
                  <a:lnTo>
                    <a:pt x="3779393" y="1615884"/>
                  </a:lnTo>
                  <a:lnTo>
                    <a:pt x="3780510" y="1615401"/>
                  </a:lnTo>
                  <a:lnTo>
                    <a:pt x="3782352" y="1613535"/>
                  </a:lnTo>
                  <a:lnTo>
                    <a:pt x="3782809" y="1612404"/>
                  </a:lnTo>
                  <a:close/>
                </a:path>
                <a:path w="6781165" h="4225290">
                  <a:moveTo>
                    <a:pt x="3783241" y="1650428"/>
                  </a:moveTo>
                  <a:lnTo>
                    <a:pt x="3783101" y="1638300"/>
                  </a:lnTo>
                  <a:lnTo>
                    <a:pt x="3782618" y="1637182"/>
                  </a:lnTo>
                  <a:lnTo>
                    <a:pt x="3780739" y="1635340"/>
                  </a:lnTo>
                  <a:lnTo>
                    <a:pt x="3779621" y="1634896"/>
                  </a:lnTo>
                  <a:lnTo>
                    <a:pt x="3776980" y="1634921"/>
                  </a:lnTo>
                  <a:lnTo>
                    <a:pt x="3775875" y="1635404"/>
                  </a:lnTo>
                  <a:lnTo>
                    <a:pt x="3774033" y="1637284"/>
                  </a:lnTo>
                  <a:lnTo>
                    <a:pt x="3773576" y="1638401"/>
                  </a:lnTo>
                  <a:lnTo>
                    <a:pt x="3773716" y="1650530"/>
                  </a:lnTo>
                  <a:lnTo>
                    <a:pt x="3774198" y="1651647"/>
                  </a:lnTo>
                  <a:lnTo>
                    <a:pt x="3776078" y="1653489"/>
                  </a:lnTo>
                  <a:lnTo>
                    <a:pt x="3777208" y="1653933"/>
                  </a:lnTo>
                  <a:lnTo>
                    <a:pt x="3779837" y="1653908"/>
                  </a:lnTo>
                  <a:lnTo>
                    <a:pt x="3780955" y="1653425"/>
                  </a:lnTo>
                  <a:lnTo>
                    <a:pt x="3782784" y="1651546"/>
                  </a:lnTo>
                  <a:lnTo>
                    <a:pt x="3783241" y="1650428"/>
                  </a:lnTo>
                  <a:close/>
                </a:path>
                <a:path w="6781165" h="4225290">
                  <a:moveTo>
                    <a:pt x="3783673" y="1688439"/>
                  </a:moveTo>
                  <a:lnTo>
                    <a:pt x="3783533" y="1676311"/>
                  </a:lnTo>
                  <a:lnTo>
                    <a:pt x="3783063" y="1675206"/>
                  </a:lnTo>
                  <a:lnTo>
                    <a:pt x="3781183" y="1673364"/>
                  </a:lnTo>
                  <a:lnTo>
                    <a:pt x="3780053" y="1672920"/>
                  </a:lnTo>
                  <a:lnTo>
                    <a:pt x="3777424" y="1672945"/>
                  </a:lnTo>
                  <a:lnTo>
                    <a:pt x="3776307" y="1673415"/>
                  </a:lnTo>
                  <a:lnTo>
                    <a:pt x="3774465" y="1675295"/>
                  </a:lnTo>
                  <a:lnTo>
                    <a:pt x="3774008" y="1676425"/>
                  </a:lnTo>
                  <a:lnTo>
                    <a:pt x="3774148" y="1688553"/>
                  </a:lnTo>
                  <a:lnTo>
                    <a:pt x="3774630" y="1689671"/>
                  </a:lnTo>
                  <a:lnTo>
                    <a:pt x="3776510" y="1691500"/>
                  </a:lnTo>
                  <a:lnTo>
                    <a:pt x="3777640" y="1691957"/>
                  </a:lnTo>
                  <a:lnTo>
                    <a:pt x="3780269" y="1691919"/>
                  </a:lnTo>
                  <a:lnTo>
                    <a:pt x="3781387" y="1691449"/>
                  </a:lnTo>
                  <a:lnTo>
                    <a:pt x="3783228" y="1689569"/>
                  </a:lnTo>
                  <a:lnTo>
                    <a:pt x="3783673" y="1688439"/>
                  </a:lnTo>
                  <a:close/>
                </a:path>
                <a:path w="6781165" h="4225290">
                  <a:moveTo>
                    <a:pt x="3784117" y="1726463"/>
                  </a:moveTo>
                  <a:lnTo>
                    <a:pt x="3783977" y="1714334"/>
                  </a:lnTo>
                  <a:lnTo>
                    <a:pt x="3783495" y="1713217"/>
                  </a:lnTo>
                  <a:lnTo>
                    <a:pt x="3781615" y="1711388"/>
                  </a:lnTo>
                  <a:lnTo>
                    <a:pt x="3780485" y="1710931"/>
                  </a:lnTo>
                  <a:lnTo>
                    <a:pt x="3777856" y="1710969"/>
                  </a:lnTo>
                  <a:lnTo>
                    <a:pt x="3776738" y="1711439"/>
                  </a:lnTo>
                  <a:lnTo>
                    <a:pt x="3774897" y="1713318"/>
                  </a:lnTo>
                  <a:lnTo>
                    <a:pt x="3774452" y="1714449"/>
                  </a:lnTo>
                  <a:lnTo>
                    <a:pt x="3774592" y="1726577"/>
                  </a:lnTo>
                  <a:lnTo>
                    <a:pt x="3775062" y="1727695"/>
                  </a:lnTo>
                  <a:lnTo>
                    <a:pt x="3776954" y="1729524"/>
                  </a:lnTo>
                  <a:lnTo>
                    <a:pt x="3778072" y="1729981"/>
                  </a:lnTo>
                  <a:lnTo>
                    <a:pt x="3780701" y="1729943"/>
                  </a:lnTo>
                  <a:lnTo>
                    <a:pt x="3781818" y="1729473"/>
                  </a:lnTo>
                  <a:lnTo>
                    <a:pt x="3783660" y="1727593"/>
                  </a:lnTo>
                  <a:lnTo>
                    <a:pt x="3784117" y="1726463"/>
                  </a:lnTo>
                  <a:close/>
                </a:path>
                <a:path w="6781165" h="4225290">
                  <a:moveTo>
                    <a:pt x="3784549" y="1764487"/>
                  </a:moveTo>
                  <a:lnTo>
                    <a:pt x="3784409" y="1752358"/>
                  </a:lnTo>
                  <a:lnTo>
                    <a:pt x="3783939" y="1751241"/>
                  </a:lnTo>
                  <a:lnTo>
                    <a:pt x="3782047" y="1749412"/>
                  </a:lnTo>
                  <a:lnTo>
                    <a:pt x="3780929" y="1748955"/>
                  </a:lnTo>
                  <a:lnTo>
                    <a:pt x="3778288" y="1748980"/>
                  </a:lnTo>
                  <a:lnTo>
                    <a:pt x="3777183" y="1749463"/>
                  </a:lnTo>
                  <a:lnTo>
                    <a:pt x="3775341" y="1751342"/>
                  </a:lnTo>
                  <a:lnTo>
                    <a:pt x="3774884" y="1752460"/>
                  </a:lnTo>
                  <a:lnTo>
                    <a:pt x="3775024" y="1764601"/>
                  </a:lnTo>
                  <a:lnTo>
                    <a:pt x="3775506" y="1765706"/>
                  </a:lnTo>
                  <a:lnTo>
                    <a:pt x="3777386" y="1767547"/>
                  </a:lnTo>
                  <a:lnTo>
                    <a:pt x="3778516" y="1767992"/>
                  </a:lnTo>
                  <a:lnTo>
                    <a:pt x="3781145" y="1767967"/>
                  </a:lnTo>
                  <a:lnTo>
                    <a:pt x="3782263" y="1767484"/>
                  </a:lnTo>
                  <a:lnTo>
                    <a:pt x="3784092" y="1765617"/>
                  </a:lnTo>
                  <a:lnTo>
                    <a:pt x="3784549" y="1764487"/>
                  </a:lnTo>
                  <a:close/>
                </a:path>
                <a:path w="6781165" h="4225290">
                  <a:moveTo>
                    <a:pt x="3784981" y="1802511"/>
                  </a:moveTo>
                  <a:lnTo>
                    <a:pt x="3784841" y="1790382"/>
                  </a:lnTo>
                  <a:lnTo>
                    <a:pt x="3784371" y="1789264"/>
                  </a:lnTo>
                  <a:lnTo>
                    <a:pt x="3782491" y="1787423"/>
                  </a:lnTo>
                  <a:lnTo>
                    <a:pt x="3781361" y="1786978"/>
                  </a:lnTo>
                  <a:lnTo>
                    <a:pt x="3778732" y="1787004"/>
                  </a:lnTo>
                  <a:lnTo>
                    <a:pt x="3777615" y="1787486"/>
                  </a:lnTo>
                  <a:lnTo>
                    <a:pt x="3775773" y="1789366"/>
                  </a:lnTo>
                  <a:lnTo>
                    <a:pt x="3775329" y="1790484"/>
                  </a:lnTo>
                  <a:lnTo>
                    <a:pt x="3775456" y="1802612"/>
                  </a:lnTo>
                  <a:lnTo>
                    <a:pt x="3775938" y="1803730"/>
                  </a:lnTo>
                  <a:lnTo>
                    <a:pt x="3777818" y="1805571"/>
                  </a:lnTo>
                  <a:lnTo>
                    <a:pt x="3778948" y="1806016"/>
                  </a:lnTo>
                  <a:lnTo>
                    <a:pt x="3781577" y="1805990"/>
                  </a:lnTo>
                  <a:lnTo>
                    <a:pt x="3782695" y="1805508"/>
                  </a:lnTo>
                  <a:lnTo>
                    <a:pt x="3784536" y="1803628"/>
                  </a:lnTo>
                  <a:lnTo>
                    <a:pt x="3784981" y="1802511"/>
                  </a:lnTo>
                  <a:close/>
                </a:path>
                <a:path w="6781165" h="4225290">
                  <a:moveTo>
                    <a:pt x="3785425" y="1840522"/>
                  </a:moveTo>
                  <a:lnTo>
                    <a:pt x="3785285" y="1828393"/>
                  </a:lnTo>
                  <a:lnTo>
                    <a:pt x="3784803" y="1827288"/>
                  </a:lnTo>
                  <a:lnTo>
                    <a:pt x="3782923" y="1825447"/>
                  </a:lnTo>
                  <a:lnTo>
                    <a:pt x="3781793" y="1825002"/>
                  </a:lnTo>
                  <a:lnTo>
                    <a:pt x="3779164" y="1825028"/>
                  </a:lnTo>
                  <a:lnTo>
                    <a:pt x="3778046" y="1825498"/>
                  </a:lnTo>
                  <a:lnTo>
                    <a:pt x="3776205" y="1827377"/>
                  </a:lnTo>
                  <a:lnTo>
                    <a:pt x="3775760" y="1828507"/>
                  </a:lnTo>
                  <a:lnTo>
                    <a:pt x="3775900" y="1840636"/>
                  </a:lnTo>
                  <a:lnTo>
                    <a:pt x="3776370" y="1841754"/>
                  </a:lnTo>
                  <a:lnTo>
                    <a:pt x="3778262" y="1843582"/>
                  </a:lnTo>
                  <a:lnTo>
                    <a:pt x="3779380" y="1844040"/>
                  </a:lnTo>
                  <a:lnTo>
                    <a:pt x="3782009" y="1844001"/>
                  </a:lnTo>
                  <a:lnTo>
                    <a:pt x="3783126" y="1843532"/>
                  </a:lnTo>
                  <a:lnTo>
                    <a:pt x="3784968" y="1841652"/>
                  </a:lnTo>
                  <a:lnTo>
                    <a:pt x="3785425" y="1840522"/>
                  </a:lnTo>
                  <a:close/>
                </a:path>
                <a:path w="6781165" h="4225290">
                  <a:moveTo>
                    <a:pt x="3785857" y="1878545"/>
                  </a:moveTo>
                  <a:lnTo>
                    <a:pt x="3785717" y="1866417"/>
                  </a:lnTo>
                  <a:lnTo>
                    <a:pt x="3785247" y="1865299"/>
                  </a:lnTo>
                  <a:lnTo>
                    <a:pt x="3783355" y="1863471"/>
                  </a:lnTo>
                  <a:lnTo>
                    <a:pt x="3782237" y="1863013"/>
                  </a:lnTo>
                  <a:lnTo>
                    <a:pt x="3779609" y="1863051"/>
                  </a:lnTo>
                  <a:lnTo>
                    <a:pt x="3778491" y="1863521"/>
                  </a:lnTo>
                  <a:lnTo>
                    <a:pt x="3776649" y="1865401"/>
                  </a:lnTo>
                  <a:lnTo>
                    <a:pt x="3776192" y="1866531"/>
                  </a:lnTo>
                  <a:lnTo>
                    <a:pt x="3776332" y="1878660"/>
                  </a:lnTo>
                  <a:lnTo>
                    <a:pt x="3776815" y="1879777"/>
                  </a:lnTo>
                  <a:lnTo>
                    <a:pt x="3778694" y="1881606"/>
                  </a:lnTo>
                  <a:lnTo>
                    <a:pt x="3779824" y="1882063"/>
                  </a:lnTo>
                  <a:lnTo>
                    <a:pt x="3782453" y="1882025"/>
                  </a:lnTo>
                  <a:lnTo>
                    <a:pt x="3783571" y="1881555"/>
                  </a:lnTo>
                  <a:lnTo>
                    <a:pt x="3785412" y="1879676"/>
                  </a:lnTo>
                  <a:lnTo>
                    <a:pt x="3785857" y="1878545"/>
                  </a:lnTo>
                  <a:close/>
                </a:path>
                <a:path w="6781165" h="4225290">
                  <a:moveTo>
                    <a:pt x="3786289" y="1916569"/>
                  </a:moveTo>
                  <a:lnTo>
                    <a:pt x="3786149" y="1904441"/>
                  </a:lnTo>
                  <a:lnTo>
                    <a:pt x="3785679" y="1903323"/>
                  </a:lnTo>
                  <a:lnTo>
                    <a:pt x="3783800" y="1901494"/>
                  </a:lnTo>
                  <a:lnTo>
                    <a:pt x="3782669" y="1901037"/>
                  </a:lnTo>
                  <a:lnTo>
                    <a:pt x="3780040" y="1901063"/>
                  </a:lnTo>
                  <a:lnTo>
                    <a:pt x="3778923" y="1901545"/>
                  </a:lnTo>
                  <a:lnTo>
                    <a:pt x="3777081" y="1903425"/>
                  </a:lnTo>
                  <a:lnTo>
                    <a:pt x="3776637" y="1904542"/>
                  </a:lnTo>
                  <a:lnTo>
                    <a:pt x="3776776" y="1916684"/>
                  </a:lnTo>
                  <a:lnTo>
                    <a:pt x="3777246" y="1917788"/>
                  </a:lnTo>
                  <a:lnTo>
                    <a:pt x="3779126" y="1919630"/>
                  </a:lnTo>
                  <a:lnTo>
                    <a:pt x="3780256" y="1920074"/>
                  </a:lnTo>
                  <a:lnTo>
                    <a:pt x="3782885" y="1920049"/>
                  </a:lnTo>
                  <a:lnTo>
                    <a:pt x="3784003" y="1919566"/>
                  </a:lnTo>
                  <a:lnTo>
                    <a:pt x="3785844" y="1917700"/>
                  </a:lnTo>
                  <a:lnTo>
                    <a:pt x="3786289" y="1916569"/>
                  </a:lnTo>
                  <a:close/>
                </a:path>
                <a:path w="6781165" h="4225290">
                  <a:moveTo>
                    <a:pt x="3786733" y="1954593"/>
                  </a:moveTo>
                  <a:lnTo>
                    <a:pt x="3786594" y="1942465"/>
                  </a:lnTo>
                  <a:lnTo>
                    <a:pt x="3786111" y="1941347"/>
                  </a:lnTo>
                  <a:lnTo>
                    <a:pt x="3784231" y="1939505"/>
                  </a:lnTo>
                  <a:lnTo>
                    <a:pt x="3783101" y="1939061"/>
                  </a:lnTo>
                  <a:lnTo>
                    <a:pt x="3780472" y="1939086"/>
                  </a:lnTo>
                  <a:lnTo>
                    <a:pt x="3779355" y="1939569"/>
                  </a:lnTo>
                  <a:lnTo>
                    <a:pt x="3777513" y="1941449"/>
                  </a:lnTo>
                  <a:lnTo>
                    <a:pt x="3777069" y="1942566"/>
                  </a:lnTo>
                  <a:lnTo>
                    <a:pt x="3777208" y="1954695"/>
                  </a:lnTo>
                  <a:lnTo>
                    <a:pt x="3777678" y="1955812"/>
                  </a:lnTo>
                  <a:lnTo>
                    <a:pt x="3779570" y="1957654"/>
                  </a:lnTo>
                  <a:lnTo>
                    <a:pt x="3780688" y="1958098"/>
                  </a:lnTo>
                  <a:lnTo>
                    <a:pt x="3783317" y="1958073"/>
                  </a:lnTo>
                  <a:lnTo>
                    <a:pt x="3784435" y="1957590"/>
                  </a:lnTo>
                  <a:lnTo>
                    <a:pt x="3786276" y="1955711"/>
                  </a:lnTo>
                  <a:lnTo>
                    <a:pt x="3786733" y="1954593"/>
                  </a:lnTo>
                  <a:close/>
                </a:path>
                <a:path w="6781165" h="4225290">
                  <a:moveTo>
                    <a:pt x="3787165" y="1992604"/>
                  </a:moveTo>
                  <a:lnTo>
                    <a:pt x="3787025" y="1980476"/>
                  </a:lnTo>
                  <a:lnTo>
                    <a:pt x="3786555" y="1979371"/>
                  </a:lnTo>
                  <a:lnTo>
                    <a:pt x="3784663" y="1977529"/>
                  </a:lnTo>
                  <a:lnTo>
                    <a:pt x="3783546" y="1977085"/>
                  </a:lnTo>
                  <a:lnTo>
                    <a:pt x="3780917" y="1977110"/>
                  </a:lnTo>
                  <a:lnTo>
                    <a:pt x="3779799" y="1977580"/>
                  </a:lnTo>
                  <a:lnTo>
                    <a:pt x="3777958" y="1979460"/>
                  </a:lnTo>
                  <a:lnTo>
                    <a:pt x="3777500" y="1980590"/>
                  </a:lnTo>
                  <a:lnTo>
                    <a:pt x="3777640" y="1992718"/>
                  </a:lnTo>
                  <a:lnTo>
                    <a:pt x="3778123" y="1993836"/>
                  </a:lnTo>
                  <a:lnTo>
                    <a:pt x="3780002" y="1995665"/>
                  </a:lnTo>
                  <a:lnTo>
                    <a:pt x="3781133" y="1996122"/>
                  </a:lnTo>
                  <a:lnTo>
                    <a:pt x="3783761" y="1996084"/>
                  </a:lnTo>
                  <a:lnTo>
                    <a:pt x="3784879" y="1995614"/>
                  </a:lnTo>
                  <a:lnTo>
                    <a:pt x="3786721" y="1993734"/>
                  </a:lnTo>
                  <a:lnTo>
                    <a:pt x="3787165" y="1992604"/>
                  </a:lnTo>
                  <a:close/>
                </a:path>
                <a:path w="6781165" h="4225290">
                  <a:moveTo>
                    <a:pt x="3787597" y="2030628"/>
                  </a:moveTo>
                  <a:lnTo>
                    <a:pt x="3787470" y="2018499"/>
                  </a:lnTo>
                  <a:lnTo>
                    <a:pt x="3786987" y="2017382"/>
                  </a:lnTo>
                  <a:lnTo>
                    <a:pt x="3785108" y="2015553"/>
                  </a:lnTo>
                  <a:lnTo>
                    <a:pt x="3783977" y="2015096"/>
                  </a:lnTo>
                  <a:lnTo>
                    <a:pt x="3781348" y="2015134"/>
                  </a:lnTo>
                  <a:lnTo>
                    <a:pt x="3780231" y="2015604"/>
                  </a:lnTo>
                  <a:lnTo>
                    <a:pt x="3778389" y="2017483"/>
                  </a:lnTo>
                  <a:lnTo>
                    <a:pt x="3777945" y="2018614"/>
                  </a:lnTo>
                  <a:lnTo>
                    <a:pt x="3778085" y="2030742"/>
                  </a:lnTo>
                  <a:lnTo>
                    <a:pt x="3778554" y="2031860"/>
                  </a:lnTo>
                  <a:lnTo>
                    <a:pt x="3780434" y="2033689"/>
                  </a:lnTo>
                  <a:lnTo>
                    <a:pt x="3781564" y="2034146"/>
                  </a:lnTo>
                  <a:lnTo>
                    <a:pt x="3784193" y="2034108"/>
                  </a:lnTo>
                  <a:lnTo>
                    <a:pt x="3785311" y="2033638"/>
                  </a:lnTo>
                  <a:lnTo>
                    <a:pt x="3787152" y="2031758"/>
                  </a:lnTo>
                  <a:lnTo>
                    <a:pt x="3787597" y="2030628"/>
                  </a:lnTo>
                  <a:close/>
                </a:path>
                <a:path w="6781165" h="4225290">
                  <a:moveTo>
                    <a:pt x="3788041" y="2068652"/>
                  </a:moveTo>
                  <a:lnTo>
                    <a:pt x="3787902" y="2056523"/>
                  </a:lnTo>
                  <a:lnTo>
                    <a:pt x="3787419" y="2055406"/>
                  </a:lnTo>
                  <a:lnTo>
                    <a:pt x="3785539" y="2053577"/>
                  </a:lnTo>
                  <a:lnTo>
                    <a:pt x="3784409" y="2053120"/>
                  </a:lnTo>
                  <a:lnTo>
                    <a:pt x="3781780" y="2053145"/>
                  </a:lnTo>
                  <a:lnTo>
                    <a:pt x="3780663" y="2053628"/>
                  </a:lnTo>
                  <a:lnTo>
                    <a:pt x="3778834" y="2055507"/>
                  </a:lnTo>
                  <a:lnTo>
                    <a:pt x="3778377" y="2056625"/>
                  </a:lnTo>
                  <a:lnTo>
                    <a:pt x="3778516" y="2068766"/>
                  </a:lnTo>
                  <a:lnTo>
                    <a:pt x="3778986" y="2069871"/>
                  </a:lnTo>
                  <a:lnTo>
                    <a:pt x="3780879" y="2071712"/>
                  </a:lnTo>
                  <a:lnTo>
                    <a:pt x="3781996" y="2072157"/>
                  </a:lnTo>
                  <a:lnTo>
                    <a:pt x="3784638" y="2072132"/>
                  </a:lnTo>
                  <a:lnTo>
                    <a:pt x="3785743" y="2071649"/>
                  </a:lnTo>
                  <a:lnTo>
                    <a:pt x="3787584" y="2069782"/>
                  </a:lnTo>
                  <a:lnTo>
                    <a:pt x="3788041" y="2068652"/>
                  </a:lnTo>
                  <a:close/>
                </a:path>
                <a:path w="6781165" h="4225290">
                  <a:moveTo>
                    <a:pt x="3938867" y="2085251"/>
                  </a:moveTo>
                  <a:lnTo>
                    <a:pt x="3634219" y="2085251"/>
                  </a:lnTo>
                  <a:lnTo>
                    <a:pt x="3634219" y="2351963"/>
                  </a:lnTo>
                  <a:lnTo>
                    <a:pt x="3938867" y="2351963"/>
                  </a:lnTo>
                  <a:lnTo>
                    <a:pt x="3938867" y="2085251"/>
                  </a:lnTo>
                  <a:close/>
                </a:path>
                <a:path w="6781165" h="4225290">
                  <a:moveTo>
                    <a:pt x="4101427" y="2593251"/>
                  </a:moveTo>
                  <a:lnTo>
                    <a:pt x="3796779" y="2593251"/>
                  </a:lnTo>
                  <a:lnTo>
                    <a:pt x="3796779" y="2859963"/>
                  </a:lnTo>
                  <a:lnTo>
                    <a:pt x="4101427" y="2859963"/>
                  </a:lnTo>
                  <a:lnTo>
                    <a:pt x="4101427" y="2593251"/>
                  </a:lnTo>
                  <a:close/>
                </a:path>
                <a:path w="6781165" h="4225290">
                  <a:moveTo>
                    <a:pt x="4682325" y="2396998"/>
                  </a:moveTo>
                  <a:lnTo>
                    <a:pt x="4682172" y="2384869"/>
                  </a:lnTo>
                  <a:lnTo>
                    <a:pt x="4681690" y="2383764"/>
                  </a:lnTo>
                  <a:lnTo>
                    <a:pt x="4679810" y="2381923"/>
                  </a:lnTo>
                  <a:lnTo>
                    <a:pt x="4678680" y="2381478"/>
                  </a:lnTo>
                  <a:lnTo>
                    <a:pt x="4676051" y="2381516"/>
                  </a:lnTo>
                  <a:lnTo>
                    <a:pt x="4674933" y="2381986"/>
                  </a:lnTo>
                  <a:lnTo>
                    <a:pt x="4673092" y="2383866"/>
                  </a:lnTo>
                  <a:lnTo>
                    <a:pt x="4672647" y="2384996"/>
                  </a:lnTo>
                  <a:lnTo>
                    <a:pt x="4672800" y="2397125"/>
                  </a:lnTo>
                  <a:lnTo>
                    <a:pt x="4673282" y="2398230"/>
                  </a:lnTo>
                  <a:lnTo>
                    <a:pt x="4675162" y="2400071"/>
                  </a:lnTo>
                  <a:lnTo>
                    <a:pt x="4676292" y="2400516"/>
                  </a:lnTo>
                  <a:lnTo>
                    <a:pt x="4678921" y="2400490"/>
                  </a:lnTo>
                  <a:lnTo>
                    <a:pt x="4680039" y="2400008"/>
                  </a:lnTo>
                  <a:lnTo>
                    <a:pt x="4681867" y="2398128"/>
                  </a:lnTo>
                  <a:lnTo>
                    <a:pt x="4682325" y="2396998"/>
                  </a:lnTo>
                  <a:close/>
                </a:path>
                <a:path w="6781165" h="4225290">
                  <a:moveTo>
                    <a:pt x="4682795" y="2435009"/>
                  </a:moveTo>
                  <a:lnTo>
                    <a:pt x="4682642" y="2422893"/>
                  </a:lnTo>
                  <a:lnTo>
                    <a:pt x="4682172" y="2421775"/>
                  </a:lnTo>
                  <a:lnTo>
                    <a:pt x="4680280" y="2419947"/>
                  </a:lnTo>
                  <a:lnTo>
                    <a:pt x="4679162" y="2419489"/>
                  </a:lnTo>
                  <a:lnTo>
                    <a:pt x="4676533" y="2419527"/>
                  </a:lnTo>
                  <a:lnTo>
                    <a:pt x="4675416" y="2419997"/>
                  </a:lnTo>
                  <a:lnTo>
                    <a:pt x="4673574" y="2421877"/>
                  </a:lnTo>
                  <a:lnTo>
                    <a:pt x="4673130" y="2423007"/>
                  </a:lnTo>
                  <a:lnTo>
                    <a:pt x="4673282" y="2435136"/>
                  </a:lnTo>
                  <a:lnTo>
                    <a:pt x="4673752" y="2436253"/>
                  </a:lnTo>
                  <a:lnTo>
                    <a:pt x="4675644" y="2438082"/>
                  </a:lnTo>
                  <a:lnTo>
                    <a:pt x="4676762" y="2438527"/>
                  </a:lnTo>
                  <a:lnTo>
                    <a:pt x="4679391" y="2438501"/>
                  </a:lnTo>
                  <a:lnTo>
                    <a:pt x="4680509" y="2438019"/>
                  </a:lnTo>
                  <a:lnTo>
                    <a:pt x="4682350" y="2436139"/>
                  </a:lnTo>
                  <a:lnTo>
                    <a:pt x="4682795" y="2435009"/>
                  </a:lnTo>
                  <a:close/>
                </a:path>
                <a:path w="6781165" h="4225290">
                  <a:moveTo>
                    <a:pt x="4683277" y="2473033"/>
                  </a:moveTo>
                  <a:lnTo>
                    <a:pt x="4683125" y="2460904"/>
                  </a:lnTo>
                  <a:lnTo>
                    <a:pt x="4682642" y="2459786"/>
                  </a:lnTo>
                  <a:lnTo>
                    <a:pt x="4680763" y="2457958"/>
                  </a:lnTo>
                  <a:lnTo>
                    <a:pt x="4679632" y="2457500"/>
                  </a:lnTo>
                  <a:lnTo>
                    <a:pt x="4677003" y="2457539"/>
                  </a:lnTo>
                  <a:lnTo>
                    <a:pt x="4675886" y="2458021"/>
                  </a:lnTo>
                  <a:lnTo>
                    <a:pt x="4674057" y="2459888"/>
                  </a:lnTo>
                  <a:lnTo>
                    <a:pt x="4673600" y="2461018"/>
                  </a:lnTo>
                  <a:lnTo>
                    <a:pt x="4673752" y="2473147"/>
                  </a:lnTo>
                  <a:lnTo>
                    <a:pt x="4674235" y="2474264"/>
                  </a:lnTo>
                  <a:lnTo>
                    <a:pt x="4676114" y="2476093"/>
                  </a:lnTo>
                  <a:lnTo>
                    <a:pt x="4677245" y="2476538"/>
                  </a:lnTo>
                  <a:lnTo>
                    <a:pt x="4679874" y="2476512"/>
                  </a:lnTo>
                  <a:lnTo>
                    <a:pt x="4680991" y="2476030"/>
                  </a:lnTo>
                  <a:lnTo>
                    <a:pt x="4682833" y="2474150"/>
                  </a:lnTo>
                  <a:lnTo>
                    <a:pt x="4683277" y="2473033"/>
                  </a:lnTo>
                  <a:close/>
                </a:path>
                <a:path w="6781165" h="4225290">
                  <a:moveTo>
                    <a:pt x="4683760" y="2511044"/>
                  </a:moveTo>
                  <a:lnTo>
                    <a:pt x="4683607" y="2498915"/>
                  </a:lnTo>
                  <a:lnTo>
                    <a:pt x="4683125" y="2497798"/>
                  </a:lnTo>
                  <a:lnTo>
                    <a:pt x="4681245" y="2495969"/>
                  </a:lnTo>
                  <a:lnTo>
                    <a:pt x="4680115" y="2495512"/>
                  </a:lnTo>
                  <a:lnTo>
                    <a:pt x="4677486" y="2495550"/>
                  </a:lnTo>
                  <a:lnTo>
                    <a:pt x="4676368" y="2496032"/>
                  </a:lnTo>
                  <a:lnTo>
                    <a:pt x="4674527" y="2497912"/>
                  </a:lnTo>
                  <a:lnTo>
                    <a:pt x="4674082" y="2499029"/>
                  </a:lnTo>
                  <a:lnTo>
                    <a:pt x="4674235" y="2511158"/>
                  </a:lnTo>
                  <a:lnTo>
                    <a:pt x="4674705" y="2512276"/>
                  </a:lnTo>
                  <a:lnTo>
                    <a:pt x="4676597" y="2514104"/>
                  </a:lnTo>
                  <a:lnTo>
                    <a:pt x="4677715" y="2514562"/>
                  </a:lnTo>
                  <a:lnTo>
                    <a:pt x="4680356" y="2514523"/>
                  </a:lnTo>
                  <a:lnTo>
                    <a:pt x="4681474" y="2514041"/>
                  </a:lnTo>
                  <a:lnTo>
                    <a:pt x="4683303" y="2512161"/>
                  </a:lnTo>
                  <a:lnTo>
                    <a:pt x="4683760" y="2511044"/>
                  </a:lnTo>
                  <a:close/>
                </a:path>
                <a:path w="6781165" h="4225290">
                  <a:moveTo>
                    <a:pt x="4684230" y="2549055"/>
                  </a:moveTo>
                  <a:lnTo>
                    <a:pt x="4684077" y="2536926"/>
                  </a:lnTo>
                  <a:lnTo>
                    <a:pt x="4683595" y="2535809"/>
                  </a:lnTo>
                  <a:lnTo>
                    <a:pt x="4681715" y="2533980"/>
                  </a:lnTo>
                  <a:lnTo>
                    <a:pt x="4680585" y="2533535"/>
                  </a:lnTo>
                  <a:lnTo>
                    <a:pt x="4677956" y="2533561"/>
                  </a:lnTo>
                  <a:lnTo>
                    <a:pt x="4676838" y="2534043"/>
                  </a:lnTo>
                  <a:lnTo>
                    <a:pt x="4675009" y="2535923"/>
                  </a:lnTo>
                  <a:lnTo>
                    <a:pt x="4674552" y="2537041"/>
                  </a:lnTo>
                  <a:lnTo>
                    <a:pt x="4674705" y="2549169"/>
                  </a:lnTo>
                  <a:lnTo>
                    <a:pt x="4675187" y="2550287"/>
                  </a:lnTo>
                  <a:lnTo>
                    <a:pt x="4677067" y="2552115"/>
                  </a:lnTo>
                  <a:lnTo>
                    <a:pt x="4678197" y="2552573"/>
                  </a:lnTo>
                  <a:lnTo>
                    <a:pt x="4680826" y="2552535"/>
                  </a:lnTo>
                  <a:lnTo>
                    <a:pt x="4681944" y="2552065"/>
                  </a:lnTo>
                  <a:lnTo>
                    <a:pt x="4683785" y="2550185"/>
                  </a:lnTo>
                  <a:lnTo>
                    <a:pt x="4684230" y="2549055"/>
                  </a:lnTo>
                  <a:close/>
                </a:path>
                <a:path w="6781165" h="4225290">
                  <a:moveTo>
                    <a:pt x="4684712" y="2587066"/>
                  </a:moveTo>
                  <a:lnTo>
                    <a:pt x="4684560" y="2574937"/>
                  </a:lnTo>
                  <a:lnTo>
                    <a:pt x="4684077" y="2573820"/>
                  </a:lnTo>
                  <a:lnTo>
                    <a:pt x="4682198" y="2571991"/>
                  </a:lnTo>
                  <a:lnTo>
                    <a:pt x="4681067" y="2571546"/>
                  </a:lnTo>
                  <a:lnTo>
                    <a:pt x="4678438" y="2571572"/>
                  </a:lnTo>
                  <a:lnTo>
                    <a:pt x="4677321" y="2572054"/>
                  </a:lnTo>
                  <a:lnTo>
                    <a:pt x="4675479" y="2573934"/>
                  </a:lnTo>
                  <a:lnTo>
                    <a:pt x="4675035" y="2575064"/>
                  </a:lnTo>
                  <a:lnTo>
                    <a:pt x="4675187" y="2587180"/>
                  </a:lnTo>
                  <a:lnTo>
                    <a:pt x="4675670" y="2588298"/>
                  </a:lnTo>
                  <a:lnTo>
                    <a:pt x="4677549" y="2590127"/>
                  </a:lnTo>
                  <a:lnTo>
                    <a:pt x="4678680" y="2590584"/>
                  </a:lnTo>
                  <a:lnTo>
                    <a:pt x="4681309" y="2590546"/>
                  </a:lnTo>
                  <a:lnTo>
                    <a:pt x="4682426" y="2590076"/>
                  </a:lnTo>
                  <a:lnTo>
                    <a:pt x="4684255" y="2588196"/>
                  </a:lnTo>
                  <a:lnTo>
                    <a:pt x="4684712" y="2587066"/>
                  </a:lnTo>
                  <a:close/>
                </a:path>
                <a:path w="6781165" h="4225290">
                  <a:moveTo>
                    <a:pt x="4685182" y="2625077"/>
                  </a:moveTo>
                  <a:lnTo>
                    <a:pt x="4685030" y="2612948"/>
                  </a:lnTo>
                  <a:lnTo>
                    <a:pt x="4684560" y="2611844"/>
                  </a:lnTo>
                  <a:lnTo>
                    <a:pt x="4682668" y="2610002"/>
                  </a:lnTo>
                  <a:lnTo>
                    <a:pt x="4681550" y="2609558"/>
                  </a:lnTo>
                  <a:lnTo>
                    <a:pt x="4678908" y="2609583"/>
                  </a:lnTo>
                  <a:lnTo>
                    <a:pt x="4677791" y="2610066"/>
                  </a:lnTo>
                  <a:lnTo>
                    <a:pt x="4675962" y="2611945"/>
                  </a:lnTo>
                  <a:lnTo>
                    <a:pt x="4675505" y="2613075"/>
                  </a:lnTo>
                  <a:lnTo>
                    <a:pt x="4675657" y="2625204"/>
                  </a:lnTo>
                  <a:lnTo>
                    <a:pt x="4676140" y="2626309"/>
                  </a:lnTo>
                  <a:lnTo>
                    <a:pt x="4678019" y="2628150"/>
                  </a:lnTo>
                  <a:lnTo>
                    <a:pt x="4679150" y="2628595"/>
                  </a:lnTo>
                  <a:lnTo>
                    <a:pt x="4681779" y="2628557"/>
                  </a:lnTo>
                  <a:lnTo>
                    <a:pt x="4682896" y="2628087"/>
                  </a:lnTo>
                  <a:lnTo>
                    <a:pt x="4684738" y="2626207"/>
                  </a:lnTo>
                  <a:lnTo>
                    <a:pt x="4685182" y="2625077"/>
                  </a:lnTo>
                  <a:close/>
                </a:path>
                <a:path w="6781165" h="4225290">
                  <a:moveTo>
                    <a:pt x="4685665" y="2663088"/>
                  </a:moveTo>
                  <a:lnTo>
                    <a:pt x="4685512" y="2650960"/>
                  </a:lnTo>
                  <a:lnTo>
                    <a:pt x="4685030" y="2649855"/>
                  </a:lnTo>
                  <a:lnTo>
                    <a:pt x="4683150" y="2648013"/>
                  </a:lnTo>
                  <a:lnTo>
                    <a:pt x="4682020" y="2647569"/>
                  </a:lnTo>
                  <a:lnTo>
                    <a:pt x="4679391" y="2647607"/>
                  </a:lnTo>
                  <a:lnTo>
                    <a:pt x="4678273" y="2648077"/>
                  </a:lnTo>
                  <a:lnTo>
                    <a:pt x="4676432" y="2649956"/>
                  </a:lnTo>
                  <a:lnTo>
                    <a:pt x="4675987" y="2651087"/>
                  </a:lnTo>
                  <a:lnTo>
                    <a:pt x="4676140" y="2663215"/>
                  </a:lnTo>
                  <a:lnTo>
                    <a:pt x="4676622" y="2664333"/>
                  </a:lnTo>
                  <a:lnTo>
                    <a:pt x="4678502" y="2666161"/>
                  </a:lnTo>
                  <a:lnTo>
                    <a:pt x="4679632" y="2666606"/>
                  </a:lnTo>
                  <a:lnTo>
                    <a:pt x="4682261" y="2666581"/>
                  </a:lnTo>
                  <a:lnTo>
                    <a:pt x="4683379" y="2666098"/>
                  </a:lnTo>
                  <a:lnTo>
                    <a:pt x="4685208" y="2664218"/>
                  </a:lnTo>
                  <a:lnTo>
                    <a:pt x="4685665" y="2663088"/>
                  </a:lnTo>
                  <a:close/>
                </a:path>
                <a:path w="6781165" h="4225290">
                  <a:moveTo>
                    <a:pt x="4686135" y="2701112"/>
                  </a:moveTo>
                  <a:lnTo>
                    <a:pt x="4685982" y="2688983"/>
                  </a:lnTo>
                  <a:lnTo>
                    <a:pt x="4685512" y="2687866"/>
                  </a:lnTo>
                  <a:lnTo>
                    <a:pt x="4683620" y="2686037"/>
                  </a:lnTo>
                  <a:lnTo>
                    <a:pt x="4682502" y="2685580"/>
                  </a:lnTo>
                  <a:lnTo>
                    <a:pt x="4679874" y="2685618"/>
                  </a:lnTo>
                  <a:lnTo>
                    <a:pt x="4678756" y="2686088"/>
                  </a:lnTo>
                  <a:lnTo>
                    <a:pt x="4676914" y="2687967"/>
                  </a:lnTo>
                  <a:lnTo>
                    <a:pt x="4676470" y="2689098"/>
                  </a:lnTo>
                  <a:lnTo>
                    <a:pt x="4676622" y="2701226"/>
                  </a:lnTo>
                  <a:lnTo>
                    <a:pt x="4677092" y="2702344"/>
                  </a:lnTo>
                  <a:lnTo>
                    <a:pt x="4678972" y="2704173"/>
                  </a:lnTo>
                  <a:lnTo>
                    <a:pt x="4680102" y="2704617"/>
                  </a:lnTo>
                  <a:lnTo>
                    <a:pt x="4682731" y="2704592"/>
                  </a:lnTo>
                  <a:lnTo>
                    <a:pt x="4683849" y="2704109"/>
                  </a:lnTo>
                  <a:lnTo>
                    <a:pt x="4685690" y="2702229"/>
                  </a:lnTo>
                  <a:lnTo>
                    <a:pt x="4686135" y="2701112"/>
                  </a:lnTo>
                  <a:close/>
                </a:path>
                <a:path w="6781165" h="4225290">
                  <a:moveTo>
                    <a:pt x="4686617" y="2739123"/>
                  </a:moveTo>
                  <a:lnTo>
                    <a:pt x="4686465" y="2726994"/>
                  </a:lnTo>
                  <a:lnTo>
                    <a:pt x="4685982" y="2725877"/>
                  </a:lnTo>
                  <a:lnTo>
                    <a:pt x="4684103" y="2724048"/>
                  </a:lnTo>
                  <a:lnTo>
                    <a:pt x="4682972" y="2723591"/>
                  </a:lnTo>
                  <a:lnTo>
                    <a:pt x="4680343" y="2723629"/>
                  </a:lnTo>
                  <a:lnTo>
                    <a:pt x="4679226" y="2724112"/>
                  </a:lnTo>
                  <a:lnTo>
                    <a:pt x="4677397" y="2725978"/>
                  </a:lnTo>
                  <a:lnTo>
                    <a:pt x="4676940" y="2727109"/>
                  </a:lnTo>
                  <a:lnTo>
                    <a:pt x="4677092" y="2739237"/>
                  </a:lnTo>
                  <a:lnTo>
                    <a:pt x="4677575" y="2740355"/>
                  </a:lnTo>
                  <a:lnTo>
                    <a:pt x="4679454" y="2742184"/>
                  </a:lnTo>
                  <a:lnTo>
                    <a:pt x="4680585" y="2742628"/>
                  </a:lnTo>
                  <a:lnTo>
                    <a:pt x="4683214" y="2742603"/>
                  </a:lnTo>
                  <a:lnTo>
                    <a:pt x="4684331" y="2742120"/>
                  </a:lnTo>
                  <a:lnTo>
                    <a:pt x="4686173" y="2740241"/>
                  </a:lnTo>
                  <a:lnTo>
                    <a:pt x="4686617" y="2739123"/>
                  </a:lnTo>
                  <a:close/>
                </a:path>
                <a:path w="6781165" h="4225290">
                  <a:moveTo>
                    <a:pt x="4687100" y="2777134"/>
                  </a:moveTo>
                  <a:lnTo>
                    <a:pt x="4686947" y="2765006"/>
                  </a:lnTo>
                  <a:lnTo>
                    <a:pt x="4686465" y="2763888"/>
                  </a:lnTo>
                  <a:lnTo>
                    <a:pt x="4684585" y="2762059"/>
                  </a:lnTo>
                  <a:lnTo>
                    <a:pt x="4683455" y="2761602"/>
                  </a:lnTo>
                  <a:lnTo>
                    <a:pt x="4680826" y="2761640"/>
                  </a:lnTo>
                  <a:lnTo>
                    <a:pt x="4679708" y="2762123"/>
                  </a:lnTo>
                  <a:lnTo>
                    <a:pt x="4677867" y="2764002"/>
                  </a:lnTo>
                  <a:lnTo>
                    <a:pt x="4677422" y="2765120"/>
                  </a:lnTo>
                  <a:lnTo>
                    <a:pt x="4677575" y="2777248"/>
                  </a:lnTo>
                  <a:lnTo>
                    <a:pt x="4678045" y="2778366"/>
                  </a:lnTo>
                  <a:lnTo>
                    <a:pt x="4679937" y="2780195"/>
                  </a:lnTo>
                  <a:lnTo>
                    <a:pt x="4681055" y="2780652"/>
                  </a:lnTo>
                  <a:lnTo>
                    <a:pt x="4683696" y="2780614"/>
                  </a:lnTo>
                  <a:lnTo>
                    <a:pt x="4684801" y="2780131"/>
                  </a:lnTo>
                  <a:lnTo>
                    <a:pt x="4686643" y="2778252"/>
                  </a:lnTo>
                  <a:lnTo>
                    <a:pt x="4687100" y="2777134"/>
                  </a:lnTo>
                  <a:close/>
                </a:path>
                <a:path w="6781165" h="4225290">
                  <a:moveTo>
                    <a:pt x="4687570" y="2815145"/>
                  </a:moveTo>
                  <a:lnTo>
                    <a:pt x="4687417" y="2803017"/>
                  </a:lnTo>
                  <a:lnTo>
                    <a:pt x="4686935" y="2801899"/>
                  </a:lnTo>
                  <a:lnTo>
                    <a:pt x="4685055" y="2800070"/>
                  </a:lnTo>
                  <a:lnTo>
                    <a:pt x="4683925" y="2799626"/>
                  </a:lnTo>
                  <a:lnTo>
                    <a:pt x="4681296" y="2799651"/>
                  </a:lnTo>
                  <a:lnTo>
                    <a:pt x="4680178" y="2800134"/>
                  </a:lnTo>
                  <a:lnTo>
                    <a:pt x="4678350" y="2802013"/>
                  </a:lnTo>
                  <a:lnTo>
                    <a:pt x="4677892" y="2803131"/>
                  </a:lnTo>
                  <a:lnTo>
                    <a:pt x="4678045" y="2815259"/>
                  </a:lnTo>
                  <a:lnTo>
                    <a:pt x="4678527" y="2816377"/>
                  </a:lnTo>
                  <a:lnTo>
                    <a:pt x="4680407" y="2818206"/>
                  </a:lnTo>
                  <a:lnTo>
                    <a:pt x="4681537" y="2818663"/>
                  </a:lnTo>
                  <a:lnTo>
                    <a:pt x="4684166" y="2818625"/>
                  </a:lnTo>
                  <a:lnTo>
                    <a:pt x="4685284" y="2818155"/>
                  </a:lnTo>
                  <a:lnTo>
                    <a:pt x="4687125" y="2816275"/>
                  </a:lnTo>
                  <a:lnTo>
                    <a:pt x="4687570" y="2815145"/>
                  </a:lnTo>
                  <a:close/>
                </a:path>
                <a:path w="6781165" h="4225290">
                  <a:moveTo>
                    <a:pt x="4688052" y="2853156"/>
                  </a:moveTo>
                  <a:lnTo>
                    <a:pt x="4687900" y="2841028"/>
                  </a:lnTo>
                  <a:lnTo>
                    <a:pt x="4687417" y="2839910"/>
                  </a:lnTo>
                  <a:lnTo>
                    <a:pt x="4685538" y="2838081"/>
                  </a:lnTo>
                  <a:lnTo>
                    <a:pt x="4684407" y="2837637"/>
                  </a:lnTo>
                  <a:lnTo>
                    <a:pt x="4681779" y="2837662"/>
                  </a:lnTo>
                  <a:lnTo>
                    <a:pt x="4680661" y="2838145"/>
                  </a:lnTo>
                  <a:lnTo>
                    <a:pt x="4678819" y="2840024"/>
                  </a:lnTo>
                  <a:lnTo>
                    <a:pt x="4678375" y="2841155"/>
                  </a:lnTo>
                  <a:lnTo>
                    <a:pt x="4678527" y="2853283"/>
                  </a:lnTo>
                  <a:lnTo>
                    <a:pt x="4679010" y="2854388"/>
                  </a:lnTo>
                  <a:lnTo>
                    <a:pt x="4680890" y="2856230"/>
                  </a:lnTo>
                  <a:lnTo>
                    <a:pt x="4682020" y="2856674"/>
                  </a:lnTo>
                  <a:lnTo>
                    <a:pt x="4684649" y="2856636"/>
                  </a:lnTo>
                  <a:lnTo>
                    <a:pt x="4685766" y="2856166"/>
                  </a:lnTo>
                  <a:lnTo>
                    <a:pt x="4687595" y="2854287"/>
                  </a:lnTo>
                  <a:lnTo>
                    <a:pt x="4688052" y="2853156"/>
                  </a:lnTo>
                  <a:close/>
                </a:path>
                <a:path w="6781165" h="4225290">
                  <a:moveTo>
                    <a:pt x="4688522" y="2891167"/>
                  </a:moveTo>
                  <a:lnTo>
                    <a:pt x="4688370" y="2879039"/>
                  </a:lnTo>
                  <a:lnTo>
                    <a:pt x="4687900" y="2877934"/>
                  </a:lnTo>
                  <a:lnTo>
                    <a:pt x="4686008" y="2876092"/>
                  </a:lnTo>
                  <a:lnTo>
                    <a:pt x="4684877" y="2875648"/>
                  </a:lnTo>
                  <a:lnTo>
                    <a:pt x="4682248" y="2875673"/>
                  </a:lnTo>
                  <a:lnTo>
                    <a:pt x="4681131" y="2876156"/>
                  </a:lnTo>
                  <a:lnTo>
                    <a:pt x="4679302" y="2878036"/>
                  </a:lnTo>
                  <a:lnTo>
                    <a:pt x="4678845" y="2879166"/>
                  </a:lnTo>
                  <a:lnTo>
                    <a:pt x="4678997" y="2891294"/>
                  </a:lnTo>
                  <a:lnTo>
                    <a:pt x="4679480" y="2892399"/>
                  </a:lnTo>
                  <a:lnTo>
                    <a:pt x="4681359" y="2894241"/>
                  </a:lnTo>
                  <a:lnTo>
                    <a:pt x="4682490" y="2894685"/>
                  </a:lnTo>
                  <a:lnTo>
                    <a:pt x="4685119" y="2894647"/>
                  </a:lnTo>
                  <a:lnTo>
                    <a:pt x="4686236" y="2894177"/>
                  </a:lnTo>
                  <a:lnTo>
                    <a:pt x="4688078" y="2892298"/>
                  </a:lnTo>
                  <a:lnTo>
                    <a:pt x="4688522" y="2891167"/>
                  </a:lnTo>
                  <a:close/>
                </a:path>
                <a:path w="6781165" h="4225290">
                  <a:moveTo>
                    <a:pt x="4689005" y="2929178"/>
                  </a:moveTo>
                  <a:lnTo>
                    <a:pt x="4688852" y="2917050"/>
                  </a:lnTo>
                  <a:lnTo>
                    <a:pt x="4688370" y="2915945"/>
                  </a:lnTo>
                  <a:lnTo>
                    <a:pt x="4686490" y="2914104"/>
                  </a:lnTo>
                  <a:lnTo>
                    <a:pt x="4685360" y="2913659"/>
                  </a:lnTo>
                  <a:lnTo>
                    <a:pt x="4682731" y="2913697"/>
                  </a:lnTo>
                  <a:lnTo>
                    <a:pt x="4681613" y="2914167"/>
                  </a:lnTo>
                  <a:lnTo>
                    <a:pt x="4679772" y="2916047"/>
                  </a:lnTo>
                  <a:lnTo>
                    <a:pt x="4679327" y="2917177"/>
                  </a:lnTo>
                  <a:lnTo>
                    <a:pt x="4679480" y="2929305"/>
                  </a:lnTo>
                  <a:lnTo>
                    <a:pt x="4679962" y="2930423"/>
                  </a:lnTo>
                  <a:lnTo>
                    <a:pt x="4681842" y="2932252"/>
                  </a:lnTo>
                  <a:lnTo>
                    <a:pt x="4682972" y="2932696"/>
                  </a:lnTo>
                  <a:lnTo>
                    <a:pt x="4685601" y="2932671"/>
                  </a:lnTo>
                  <a:lnTo>
                    <a:pt x="4686719" y="2932188"/>
                  </a:lnTo>
                  <a:lnTo>
                    <a:pt x="4688548" y="2930309"/>
                  </a:lnTo>
                  <a:lnTo>
                    <a:pt x="4689005" y="2929178"/>
                  </a:lnTo>
                  <a:close/>
                </a:path>
                <a:path w="6781165" h="4225290">
                  <a:moveTo>
                    <a:pt x="4689475" y="2967202"/>
                  </a:moveTo>
                  <a:lnTo>
                    <a:pt x="4689322" y="2955074"/>
                  </a:lnTo>
                  <a:lnTo>
                    <a:pt x="4688852" y="2953956"/>
                  </a:lnTo>
                  <a:lnTo>
                    <a:pt x="4686960" y="2952127"/>
                  </a:lnTo>
                  <a:lnTo>
                    <a:pt x="4685843" y="2951670"/>
                  </a:lnTo>
                  <a:lnTo>
                    <a:pt x="4683214" y="2951708"/>
                  </a:lnTo>
                  <a:lnTo>
                    <a:pt x="4682096" y="2952178"/>
                  </a:lnTo>
                  <a:lnTo>
                    <a:pt x="4680255" y="2954058"/>
                  </a:lnTo>
                  <a:lnTo>
                    <a:pt x="4679810" y="2955188"/>
                  </a:lnTo>
                  <a:lnTo>
                    <a:pt x="4679950" y="2967317"/>
                  </a:lnTo>
                  <a:lnTo>
                    <a:pt x="4680432" y="2968434"/>
                  </a:lnTo>
                  <a:lnTo>
                    <a:pt x="4682312" y="2970263"/>
                  </a:lnTo>
                  <a:lnTo>
                    <a:pt x="4683442" y="2970707"/>
                  </a:lnTo>
                  <a:lnTo>
                    <a:pt x="4686071" y="2970682"/>
                  </a:lnTo>
                  <a:lnTo>
                    <a:pt x="4687189" y="2970199"/>
                  </a:lnTo>
                  <a:lnTo>
                    <a:pt x="4689030" y="2968320"/>
                  </a:lnTo>
                  <a:lnTo>
                    <a:pt x="4689475" y="2967202"/>
                  </a:lnTo>
                  <a:close/>
                </a:path>
                <a:path w="6781165" h="4225290">
                  <a:moveTo>
                    <a:pt x="4689957" y="3005213"/>
                  </a:moveTo>
                  <a:lnTo>
                    <a:pt x="4689805" y="2993085"/>
                  </a:lnTo>
                  <a:lnTo>
                    <a:pt x="4689322" y="2991967"/>
                  </a:lnTo>
                  <a:lnTo>
                    <a:pt x="4687443" y="2990138"/>
                  </a:lnTo>
                  <a:lnTo>
                    <a:pt x="4686312" y="2989681"/>
                  </a:lnTo>
                  <a:lnTo>
                    <a:pt x="4683684" y="2989719"/>
                  </a:lnTo>
                  <a:lnTo>
                    <a:pt x="4682566" y="2990202"/>
                  </a:lnTo>
                  <a:lnTo>
                    <a:pt x="4680737" y="2992082"/>
                  </a:lnTo>
                  <a:lnTo>
                    <a:pt x="4680280" y="2993199"/>
                  </a:lnTo>
                  <a:lnTo>
                    <a:pt x="4680432" y="3005328"/>
                  </a:lnTo>
                  <a:lnTo>
                    <a:pt x="4680915" y="3006445"/>
                  </a:lnTo>
                  <a:lnTo>
                    <a:pt x="4682795" y="3008274"/>
                  </a:lnTo>
                  <a:lnTo>
                    <a:pt x="4683925" y="3008719"/>
                  </a:lnTo>
                  <a:lnTo>
                    <a:pt x="4686554" y="3008693"/>
                  </a:lnTo>
                  <a:lnTo>
                    <a:pt x="4687671" y="3008211"/>
                  </a:lnTo>
                  <a:lnTo>
                    <a:pt x="4689513" y="3006331"/>
                  </a:lnTo>
                  <a:lnTo>
                    <a:pt x="4689957" y="3005213"/>
                  </a:lnTo>
                  <a:close/>
                </a:path>
                <a:path w="6781165" h="4225290">
                  <a:moveTo>
                    <a:pt x="4690440" y="3043224"/>
                  </a:moveTo>
                  <a:lnTo>
                    <a:pt x="4690288" y="3031096"/>
                  </a:lnTo>
                  <a:lnTo>
                    <a:pt x="4689805" y="3029978"/>
                  </a:lnTo>
                  <a:lnTo>
                    <a:pt x="4687925" y="3028150"/>
                  </a:lnTo>
                  <a:lnTo>
                    <a:pt x="4686795" y="3027692"/>
                  </a:lnTo>
                  <a:lnTo>
                    <a:pt x="4684166" y="3027730"/>
                  </a:lnTo>
                  <a:lnTo>
                    <a:pt x="4683049" y="3028213"/>
                  </a:lnTo>
                  <a:lnTo>
                    <a:pt x="4681207" y="3030093"/>
                  </a:lnTo>
                  <a:lnTo>
                    <a:pt x="4680763" y="3031210"/>
                  </a:lnTo>
                  <a:lnTo>
                    <a:pt x="4680915" y="3043339"/>
                  </a:lnTo>
                  <a:lnTo>
                    <a:pt x="4681385" y="3044456"/>
                  </a:lnTo>
                  <a:lnTo>
                    <a:pt x="4683277" y="3046285"/>
                  </a:lnTo>
                  <a:lnTo>
                    <a:pt x="4684395" y="3046742"/>
                  </a:lnTo>
                  <a:lnTo>
                    <a:pt x="4687036" y="3046704"/>
                  </a:lnTo>
                  <a:lnTo>
                    <a:pt x="4688141" y="3046222"/>
                  </a:lnTo>
                  <a:lnTo>
                    <a:pt x="4689983" y="3044342"/>
                  </a:lnTo>
                  <a:lnTo>
                    <a:pt x="4690440" y="3043224"/>
                  </a:lnTo>
                  <a:close/>
                </a:path>
                <a:path w="6781165" h="4225290">
                  <a:moveTo>
                    <a:pt x="4690910" y="3081236"/>
                  </a:moveTo>
                  <a:lnTo>
                    <a:pt x="4690757" y="3069107"/>
                  </a:lnTo>
                  <a:lnTo>
                    <a:pt x="4690275" y="3067989"/>
                  </a:lnTo>
                  <a:lnTo>
                    <a:pt x="4688395" y="3066161"/>
                  </a:lnTo>
                  <a:lnTo>
                    <a:pt x="4687265" y="3065716"/>
                  </a:lnTo>
                  <a:lnTo>
                    <a:pt x="4684636" y="3065742"/>
                  </a:lnTo>
                  <a:lnTo>
                    <a:pt x="4683518" y="3066224"/>
                  </a:lnTo>
                  <a:lnTo>
                    <a:pt x="4681690" y="3068104"/>
                  </a:lnTo>
                  <a:lnTo>
                    <a:pt x="4681232" y="3069221"/>
                  </a:lnTo>
                  <a:lnTo>
                    <a:pt x="4681385" y="3081350"/>
                  </a:lnTo>
                  <a:lnTo>
                    <a:pt x="4681867" y="3082467"/>
                  </a:lnTo>
                  <a:lnTo>
                    <a:pt x="4683747" y="3084296"/>
                  </a:lnTo>
                  <a:lnTo>
                    <a:pt x="4684877" y="3084753"/>
                  </a:lnTo>
                  <a:lnTo>
                    <a:pt x="4687506" y="3084715"/>
                  </a:lnTo>
                  <a:lnTo>
                    <a:pt x="4688624" y="3084245"/>
                  </a:lnTo>
                  <a:lnTo>
                    <a:pt x="4690465" y="3082366"/>
                  </a:lnTo>
                  <a:lnTo>
                    <a:pt x="4690910" y="3081236"/>
                  </a:lnTo>
                  <a:close/>
                </a:path>
                <a:path w="6781165" h="4225290">
                  <a:moveTo>
                    <a:pt x="4691392" y="3119247"/>
                  </a:moveTo>
                  <a:lnTo>
                    <a:pt x="4691240" y="3107118"/>
                  </a:lnTo>
                  <a:lnTo>
                    <a:pt x="4690757" y="3106001"/>
                  </a:lnTo>
                  <a:lnTo>
                    <a:pt x="4688878" y="3104172"/>
                  </a:lnTo>
                  <a:lnTo>
                    <a:pt x="4687748" y="3103727"/>
                  </a:lnTo>
                  <a:lnTo>
                    <a:pt x="4685119" y="3103753"/>
                  </a:lnTo>
                  <a:lnTo>
                    <a:pt x="4684001" y="3104235"/>
                  </a:lnTo>
                  <a:lnTo>
                    <a:pt x="4682160" y="3106115"/>
                  </a:lnTo>
                  <a:lnTo>
                    <a:pt x="4681715" y="3107245"/>
                  </a:lnTo>
                  <a:lnTo>
                    <a:pt x="4681867" y="3119374"/>
                  </a:lnTo>
                  <a:lnTo>
                    <a:pt x="4682337" y="3120479"/>
                  </a:lnTo>
                  <a:lnTo>
                    <a:pt x="4684230" y="3122320"/>
                  </a:lnTo>
                  <a:lnTo>
                    <a:pt x="4685360" y="3122765"/>
                  </a:lnTo>
                  <a:lnTo>
                    <a:pt x="4687989" y="3122726"/>
                  </a:lnTo>
                  <a:lnTo>
                    <a:pt x="4689106" y="3122257"/>
                  </a:lnTo>
                  <a:lnTo>
                    <a:pt x="4690935" y="3120377"/>
                  </a:lnTo>
                  <a:lnTo>
                    <a:pt x="4691392" y="3119247"/>
                  </a:lnTo>
                  <a:close/>
                </a:path>
                <a:path w="6781165" h="4225290">
                  <a:moveTo>
                    <a:pt x="4691862" y="3157258"/>
                  </a:moveTo>
                  <a:lnTo>
                    <a:pt x="4691710" y="3145129"/>
                  </a:lnTo>
                  <a:lnTo>
                    <a:pt x="4691240" y="3144024"/>
                  </a:lnTo>
                  <a:lnTo>
                    <a:pt x="4689348" y="3142183"/>
                  </a:lnTo>
                  <a:lnTo>
                    <a:pt x="4688217" y="3141738"/>
                  </a:lnTo>
                  <a:lnTo>
                    <a:pt x="4685589" y="3141776"/>
                  </a:lnTo>
                  <a:lnTo>
                    <a:pt x="4684471" y="3142246"/>
                  </a:lnTo>
                  <a:lnTo>
                    <a:pt x="4682642" y="3144126"/>
                  </a:lnTo>
                  <a:lnTo>
                    <a:pt x="4682185" y="3145256"/>
                  </a:lnTo>
                  <a:lnTo>
                    <a:pt x="4682337" y="3157385"/>
                  </a:lnTo>
                  <a:lnTo>
                    <a:pt x="4682820" y="3158490"/>
                  </a:lnTo>
                  <a:lnTo>
                    <a:pt x="4684700" y="3160331"/>
                  </a:lnTo>
                  <a:lnTo>
                    <a:pt x="4685830" y="3160776"/>
                  </a:lnTo>
                  <a:lnTo>
                    <a:pt x="4688459" y="3160738"/>
                  </a:lnTo>
                  <a:lnTo>
                    <a:pt x="4689576" y="3160268"/>
                  </a:lnTo>
                  <a:lnTo>
                    <a:pt x="4691418" y="3158388"/>
                  </a:lnTo>
                  <a:lnTo>
                    <a:pt x="4691862" y="3157258"/>
                  </a:lnTo>
                  <a:close/>
                </a:path>
                <a:path w="6781165" h="4225290">
                  <a:moveTo>
                    <a:pt x="4692345" y="3195269"/>
                  </a:moveTo>
                  <a:lnTo>
                    <a:pt x="4692193" y="3183140"/>
                  </a:lnTo>
                  <a:lnTo>
                    <a:pt x="4691710" y="3182035"/>
                  </a:lnTo>
                  <a:lnTo>
                    <a:pt x="4689830" y="3180194"/>
                  </a:lnTo>
                  <a:lnTo>
                    <a:pt x="4688700" y="3179749"/>
                  </a:lnTo>
                  <a:lnTo>
                    <a:pt x="4686071" y="3179788"/>
                  </a:lnTo>
                  <a:lnTo>
                    <a:pt x="4684954" y="3180257"/>
                  </a:lnTo>
                  <a:lnTo>
                    <a:pt x="4683112" y="3182137"/>
                  </a:lnTo>
                  <a:lnTo>
                    <a:pt x="4682668" y="3183267"/>
                  </a:lnTo>
                  <a:lnTo>
                    <a:pt x="4682820" y="3195396"/>
                  </a:lnTo>
                  <a:lnTo>
                    <a:pt x="4683303" y="3196513"/>
                  </a:lnTo>
                  <a:lnTo>
                    <a:pt x="4685182" y="3198342"/>
                  </a:lnTo>
                  <a:lnTo>
                    <a:pt x="4686312" y="3198787"/>
                  </a:lnTo>
                  <a:lnTo>
                    <a:pt x="4688941" y="3198761"/>
                  </a:lnTo>
                  <a:lnTo>
                    <a:pt x="4690059" y="3198279"/>
                  </a:lnTo>
                  <a:lnTo>
                    <a:pt x="4691888" y="3196399"/>
                  </a:lnTo>
                  <a:lnTo>
                    <a:pt x="4692345" y="3195269"/>
                  </a:lnTo>
                  <a:close/>
                </a:path>
                <a:path w="6781165" h="4225290">
                  <a:moveTo>
                    <a:pt x="4692815" y="3233293"/>
                  </a:moveTo>
                  <a:lnTo>
                    <a:pt x="4692662" y="3221164"/>
                  </a:lnTo>
                  <a:lnTo>
                    <a:pt x="4692193" y="3220047"/>
                  </a:lnTo>
                  <a:lnTo>
                    <a:pt x="4690300" y="3218218"/>
                  </a:lnTo>
                  <a:lnTo>
                    <a:pt x="4689183" y="3217761"/>
                  </a:lnTo>
                  <a:lnTo>
                    <a:pt x="4686554" y="3217799"/>
                  </a:lnTo>
                  <a:lnTo>
                    <a:pt x="4685436" y="3218269"/>
                  </a:lnTo>
                  <a:lnTo>
                    <a:pt x="4683595" y="3220148"/>
                  </a:lnTo>
                  <a:lnTo>
                    <a:pt x="4683137" y="3221278"/>
                  </a:lnTo>
                  <a:lnTo>
                    <a:pt x="4683290" y="3233407"/>
                  </a:lnTo>
                  <a:lnTo>
                    <a:pt x="4683772" y="3234525"/>
                  </a:lnTo>
                  <a:lnTo>
                    <a:pt x="4685652" y="3236353"/>
                  </a:lnTo>
                  <a:lnTo>
                    <a:pt x="4686782" y="3236798"/>
                  </a:lnTo>
                  <a:lnTo>
                    <a:pt x="4689411" y="3236772"/>
                  </a:lnTo>
                  <a:lnTo>
                    <a:pt x="4690529" y="3236290"/>
                  </a:lnTo>
                  <a:lnTo>
                    <a:pt x="4692370" y="3234410"/>
                  </a:lnTo>
                  <a:lnTo>
                    <a:pt x="4692815" y="3233293"/>
                  </a:lnTo>
                  <a:close/>
                </a:path>
                <a:path w="6781165" h="4225290">
                  <a:moveTo>
                    <a:pt x="4693297" y="3271304"/>
                  </a:moveTo>
                  <a:lnTo>
                    <a:pt x="4693145" y="3259175"/>
                  </a:lnTo>
                  <a:lnTo>
                    <a:pt x="4692662" y="3258058"/>
                  </a:lnTo>
                  <a:lnTo>
                    <a:pt x="4690783" y="3256229"/>
                  </a:lnTo>
                  <a:lnTo>
                    <a:pt x="4689653" y="3255772"/>
                  </a:lnTo>
                  <a:lnTo>
                    <a:pt x="4687024" y="3255810"/>
                  </a:lnTo>
                  <a:lnTo>
                    <a:pt x="4685906" y="3256292"/>
                  </a:lnTo>
                  <a:lnTo>
                    <a:pt x="4684077" y="3258172"/>
                  </a:lnTo>
                  <a:lnTo>
                    <a:pt x="4683620" y="3259290"/>
                  </a:lnTo>
                  <a:lnTo>
                    <a:pt x="4683772" y="3271418"/>
                  </a:lnTo>
                  <a:lnTo>
                    <a:pt x="4684255" y="3272536"/>
                  </a:lnTo>
                  <a:lnTo>
                    <a:pt x="4686135" y="3274364"/>
                  </a:lnTo>
                  <a:lnTo>
                    <a:pt x="4687265" y="3274822"/>
                  </a:lnTo>
                  <a:lnTo>
                    <a:pt x="4689894" y="3274784"/>
                  </a:lnTo>
                  <a:lnTo>
                    <a:pt x="4691011" y="3274301"/>
                  </a:lnTo>
                  <a:lnTo>
                    <a:pt x="4692840" y="3272421"/>
                  </a:lnTo>
                  <a:lnTo>
                    <a:pt x="4693297" y="3271304"/>
                  </a:lnTo>
                  <a:close/>
                </a:path>
                <a:path w="6781165" h="4225290">
                  <a:moveTo>
                    <a:pt x="4693780" y="3309315"/>
                  </a:moveTo>
                  <a:lnTo>
                    <a:pt x="4693628" y="3297186"/>
                  </a:lnTo>
                  <a:lnTo>
                    <a:pt x="4693145" y="3296069"/>
                  </a:lnTo>
                  <a:lnTo>
                    <a:pt x="4691265" y="3294240"/>
                  </a:lnTo>
                  <a:lnTo>
                    <a:pt x="4690135" y="3293783"/>
                  </a:lnTo>
                  <a:lnTo>
                    <a:pt x="4687506" y="3293821"/>
                  </a:lnTo>
                  <a:lnTo>
                    <a:pt x="4686389" y="3294303"/>
                  </a:lnTo>
                  <a:lnTo>
                    <a:pt x="4684547" y="3296183"/>
                  </a:lnTo>
                  <a:lnTo>
                    <a:pt x="4684103" y="3297301"/>
                  </a:lnTo>
                  <a:lnTo>
                    <a:pt x="4684255" y="3309429"/>
                  </a:lnTo>
                  <a:lnTo>
                    <a:pt x="4684725" y="3310547"/>
                  </a:lnTo>
                  <a:lnTo>
                    <a:pt x="4686617" y="3312376"/>
                  </a:lnTo>
                  <a:lnTo>
                    <a:pt x="4687735" y="3312833"/>
                  </a:lnTo>
                  <a:lnTo>
                    <a:pt x="4690376" y="3312795"/>
                  </a:lnTo>
                  <a:lnTo>
                    <a:pt x="4691481" y="3312312"/>
                  </a:lnTo>
                  <a:lnTo>
                    <a:pt x="4693323" y="3310432"/>
                  </a:lnTo>
                  <a:lnTo>
                    <a:pt x="4693780" y="3309315"/>
                  </a:lnTo>
                  <a:close/>
                </a:path>
                <a:path w="6781165" h="4225290">
                  <a:moveTo>
                    <a:pt x="4694250" y="3347326"/>
                  </a:moveTo>
                  <a:lnTo>
                    <a:pt x="4694098" y="3335197"/>
                  </a:lnTo>
                  <a:lnTo>
                    <a:pt x="4693615" y="3334080"/>
                  </a:lnTo>
                  <a:lnTo>
                    <a:pt x="4691735" y="3332251"/>
                  </a:lnTo>
                  <a:lnTo>
                    <a:pt x="4690605" y="3331807"/>
                  </a:lnTo>
                  <a:lnTo>
                    <a:pt x="4687976" y="3331832"/>
                  </a:lnTo>
                  <a:lnTo>
                    <a:pt x="4686859" y="3332315"/>
                  </a:lnTo>
                  <a:lnTo>
                    <a:pt x="4685030" y="3334194"/>
                  </a:lnTo>
                  <a:lnTo>
                    <a:pt x="4684573" y="3335312"/>
                  </a:lnTo>
                  <a:lnTo>
                    <a:pt x="4684725" y="3347440"/>
                  </a:lnTo>
                  <a:lnTo>
                    <a:pt x="4685208" y="3348558"/>
                  </a:lnTo>
                  <a:lnTo>
                    <a:pt x="4687087" y="3350387"/>
                  </a:lnTo>
                  <a:lnTo>
                    <a:pt x="4688217" y="3350844"/>
                  </a:lnTo>
                  <a:lnTo>
                    <a:pt x="4690846" y="3350806"/>
                  </a:lnTo>
                  <a:lnTo>
                    <a:pt x="4691964" y="3350336"/>
                  </a:lnTo>
                  <a:lnTo>
                    <a:pt x="4693805" y="3348456"/>
                  </a:lnTo>
                  <a:lnTo>
                    <a:pt x="4694250" y="3347326"/>
                  </a:lnTo>
                  <a:close/>
                </a:path>
                <a:path w="6781165" h="4225290">
                  <a:moveTo>
                    <a:pt x="4694733" y="3385337"/>
                  </a:moveTo>
                  <a:lnTo>
                    <a:pt x="4694580" y="3373209"/>
                  </a:lnTo>
                  <a:lnTo>
                    <a:pt x="4694098" y="3372091"/>
                  </a:lnTo>
                  <a:lnTo>
                    <a:pt x="4692218" y="3370262"/>
                  </a:lnTo>
                  <a:lnTo>
                    <a:pt x="4691088" y="3369818"/>
                  </a:lnTo>
                  <a:lnTo>
                    <a:pt x="4688459" y="3369843"/>
                  </a:lnTo>
                  <a:lnTo>
                    <a:pt x="4687341" y="3370326"/>
                  </a:lnTo>
                  <a:lnTo>
                    <a:pt x="4685500" y="3372205"/>
                  </a:lnTo>
                  <a:lnTo>
                    <a:pt x="4685055" y="3373336"/>
                  </a:lnTo>
                  <a:lnTo>
                    <a:pt x="4685208" y="3385464"/>
                  </a:lnTo>
                  <a:lnTo>
                    <a:pt x="4685677" y="3386569"/>
                  </a:lnTo>
                  <a:lnTo>
                    <a:pt x="4687570" y="3388410"/>
                  </a:lnTo>
                  <a:lnTo>
                    <a:pt x="4688700" y="3388855"/>
                  </a:lnTo>
                  <a:lnTo>
                    <a:pt x="4691329" y="3388817"/>
                  </a:lnTo>
                  <a:lnTo>
                    <a:pt x="4692447" y="3388347"/>
                  </a:lnTo>
                  <a:lnTo>
                    <a:pt x="4694275" y="3386467"/>
                  </a:lnTo>
                  <a:lnTo>
                    <a:pt x="4694733" y="3385337"/>
                  </a:lnTo>
                  <a:close/>
                </a:path>
                <a:path w="6781165" h="4225290">
                  <a:moveTo>
                    <a:pt x="4695202" y="3423348"/>
                  </a:moveTo>
                  <a:lnTo>
                    <a:pt x="4695050" y="3411220"/>
                  </a:lnTo>
                  <a:lnTo>
                    <a:pt x="4694580" y="3410115"/>
                  </a:lnTo>
                  <a:lnTo>
                    <a:pt x="4692688" y="3408273"/>
                  </a:lnTo>
                  <a:lnTo>
                    <a:pt x="4691558" y="3407829"/>
                  </a:lnTo>
                  <a:lnTo>
                    <a:pt x="4688929" y="3407867"/>
                  </a:lnTo>
                  <a:lnTo>
                    <a:pt x="4687811" y="3408337"/>
                  </a:lnTo>
                  <a:lnTo>
                    <a:pt x="4685982" y="3410216"/>
                  </a:lnTo>
                  <a:lnTo>
                    <a:pt x="4685525" y="3411347"/>
                  </a:lnTo>
                  <a:lnTo>
                    <a:pt x="4685677" y="3423475"/>
                  </a:lnTo>
                  <a:lnTo>
                    <a:pt x="4686160" y="3424580"/>
                  </a:lnTo>
                  <a:lnTo>
                    <a:pt x="4688040" y="3426422"/>
                  </a:lnTo>
                  <a:lnTo>
                    <a:pt x="4689170" y="3426866"/>
                  </a:lnTo>
                  <a:lnTo>
                    <a:pt x="4691799" y="3426828"/>
                  </a:lnTo>
                  <a:lnTo>
                    <a:pt x="4692916" y="3426358"/>
                  </a:lnTo>
                  <a:lnTo>
                    <a:pt x="4694758" y="3424478"/>
                  </a:lnTo>
                  <a:lnTo>
                    <a:pt x="4695202" y="3423348"/>
                  </a:lnTo>
                  <a:close/>
                </a:path>
                <a:path w="6781165" h="4225290">
                  <a:moveTo>
                    <a:pt x="4695685" y="3461359"/>
                  </a:moveTo>
                  <a:lnTo>
                    <a:pt x="4695533" y="3449231"/>
                  </a:lnTo>
                  <a:lnTo>
                    <a:pt x="4695050" y="3448126"/>
                  </a:lnTo>
                  <a:lnTo>
                    <a:pt x="4693170" y="3446284"/>
                  </a:lnTo>
                  <a:lnTo>
                    <a:pt x="4692040" y="3445840"/>
                  </a:lnTo>
                  <a:lnTo>
                    <a:pt x="4689411" y="3445878"/>
                  </a:lnTo>
                  <a:lnTo>
                    <a:pt x="4688294" y="3446348"/>
                  </a:lnTo>
                  <a:lnTo>
                    <a:pt x="4686452" y="3448227"/>
                  </a:lnTo>
                  <a:lnTo>
                    <a:pt x="4686008" y="3449358"/>
                  </a:lnTo>
                  <a:lnTo>
                    <a:pt x="4686160" y="3461486"/>
                  </a:lnTo>
                  <a:lnTo>
                    <a:pt x="4686643" y="3462604"/>
                  </a:lnTo>
                  <a:lnTo>
                    <a:pt x="4688522" y="3464433"/>
                  </a:lnTo>
                  <a:lnTo>
                    <a:pt x="4689653" y="3464877"/>
                  </a:lnTo>
                  <a:lnTo>
                    <a:pt x="4692281" y="3464852"/>
                  </a:lnTo>
                  <a:lnTo>
                    <a:pt x="4693399" y="3464369"/>
                  </a:lnTo>
                  <a:lnTo>
                    <a:pt x="4695228" y="3462490"/>
                  </a:lnTo>
                  <a:lnTo>
                    <a:pt x="4695685" y="3461359"/>
                  </a:lnTo>
                  <a:close/>
                </a:path>
                <a:path w="6781165" h="4225290">
                  <a:moveTo>
                    <a:pt x="4696155" y="3499383"/>
                  </a:moveTo>
                  <a:lnTo>
                    <a:pt x="4696003" y="3487255"/>
                  </a:lnTo>
                  <a:lnTo>
                    <a:pt x="4695533" y="3486137"/>
                  </a:lnTo>
                  <a:lnTo>
                    <a:pt x="4693640" y="3484308"/>
                  </a:lnTo>
                  <a:lnTo>
                    <a:pt x="4692523" y="3483851"/>
                  </a:lnTo>
                  <a:lnTo>
                    <a:pt x="4689894" y="3483889"/>
                  </a:lnTo>
                  <a:lnTo>
                    <a:pt x="4688776" y="3484359"/>
                  </a:lnTo>
                  <a:lnTo>
                    <a:pt x="4686935" y="3486239"/>
                  </a:lnTo>
                  <a:lnTo>
                    <a:pt x="4686478" y="3487369"/>
                  </a:lnTo>
                  <a:lnTo>
                    <a:pt x="4686630" y="3499497"/>
                  </a:lnTo>
                  <a:lnTo>
                    <a:pt x="4687113" y="3500615"/>
                  </a:lnTo>
                  <a:lnTo>
                    <a:pt x="4688992" y="3502444"/>
                  </a:lnTo>
                  <a:lnTo>
                    <a:pt x="4690122" y="3502888"/>
                  </a:lnTo>
                  <a:lnTo>
                    <a:pt x="4692751" y="3502863"/>
                  </a:lnTo>
                  <a:lnTo>
                    <a:pt x="4693869" y="3502380"/>
                  </a:lnTo>
                  <a:lnTo>
                    <a:pt x="4695710" y="3500501"/>
                  </a:lnTo>
                  <a:lnTo>
                    <a:pt x="4696155" y="3499383"/>
                  </a:lnTo>
                  <a:close/>
                </a:path>
                <a:path w="6781165" h="4225290">
                  <a:moveTo>
                    <a:pt x="4696638" y="3537394"/>
                  </a:moveTo>
                  <a:lnTo>
                    <a:pt x="4696485" y="3525266"/>
                  </a:lnTo>
                  <a:lnTo>
                    <a:pt x="4696003" y="3524148"/>
                  </a:lnTo>
                  <a:lnTo>
                    <a:pt x="4694123" y="3522319"/>
                  </a:lnTo>
                  <a:lnTo>
                    <a:pt x="4692993" y="3521862"/>
                  </a:lnTo>
                  <a:lnTo>
                    <a:pt x="4690364" y="3521900"/>
                  </a:lnTo>
                  <a:lnTo>
                    <a:pt x="4689246" y="3522383"/>
                  </a:lnTo>
                  <a:lnTo>
                    <a:pt x="4687417" y="3524262"/>
                  </a:lnTo>
                  <a:lnTo>
                    <a:pt x="4686960" y="3525380"/>
                  </a:lnTo>
                  <a:lnTo>
                    <a:pt x="4687113" y="3537508"/>
                  </a:lnTo>
                  <a:lnTo>
                    <a:pt x="4687595" y="3538626"/>
                  </a:lnTo>
                  <a:lnTo>
                    <a:pt x="4689475" y="3540455"/>
                  </a:lnTo>
                  <a:lnTo>
                    <a:pt x="4690605" y="3540912"/>
                  </a:lnTo>
                  <a:lnTo>
                    <a:pt x="4693234" y="3540874"/>
                  </a:lnTo>
                  <a:lnTo>
                    <a:pt x="4694352" y="3540391"/>
                  </a:lnTo>
                  <a:lnTo>
                    <a:pt x="4696180" y="3538512"/>
                  </a:lnTo>
                  <a:lnTo>
                    <a:pt x="4696638" y="3537394"/>
                  </a:lnTo>
                  <a:close/>
                </a:path>
                <a:path w="6781165" h="4225290">
                  <a:moveTo>
                    <a:pt x="4697120" y="3575405"/>
                  </a:moveTo>
                  <a:lnTo>
                    <a:pt x="4696968" y="3563277"/>
                  </a:lnTo>
                  <a:lnTo>
                    <a:pt x="4696485" y="3562159"/>
                  </a:lnTo>
                  <a:lnTo>
                    <a:pt x="4694606" y="3560330"/>
                  </a:lnTo>
                  <a:lnTo>
                    <a:pt x="4693475" y="3559886"/>
                  </a:lnTo>
                  <a:lnTo>
                    <a:pt x="4690846" y="3559911"/>
                  </a:lnTo>
                  <a:lnTo>
                    <a:pt x="4689729" y="3560394"/>
                  </a:lnTo>
                  <a:lnTo>
                    <a:pt x="4687887" y="3562273"/>
                  </a:lnTo>
                  <a:lnTo>
                    <a:pt x="4687443" y="3563391"/>
                  </a:lnTo>
                  <a:lnTo>
                    <a:pt x="4687595" y="3575520"/>
                  </a:lnTo>
                  <a:lnTo>
                    <a:pt x="4688065" y="3576637"/>
                  </a:lnTo>
                  <a:lnTo>
                    <a:pt x="4689957" y="3578466"/>
                  </a:lnTo>
                  <a:lnTo>
                    <a:pt x="4691075" y="3578923"/>
                  </a:lnTo>
                  <a:lnTo>
                    <a:pt x="4693717" y="3578885"/>
                  </a:lnTo>
                  <a:lnTo>
                    <a:pt x="4694821" y="3578402"/>
                  </a:lnTo>
                  <a:lnTo>
                    <a:pt x="4696663" y="3576523"/>
                  </a:lnTo>
                  <a:lnTo>
                    <a:pt x="4697120" y="3575405"/>
                  </a:lnTo>
                  <a:close/>
                </a:path>
                <a:path w="6781165" h="4225290">
                  <a:moveTo>
                    <a:pt x="4697590" y="3613416"/>
                  </a:moveTo>
                  <a:lnTo>
                    <a:pt x="4697438" y="3601288"/>
                  </a:lnTo>
                  <a:lnTo>
                    <a:pt x="4696955" y="3600170"/>
                  </a:lnTo>
                  <a:lnTo>
                    <a:pt x="4695075" y="3598341"/>
                  </a:lnTo>
                  <a:lnTo>
                    <a:pt x="4693945" y="3597897"/>
                  </a:lnTo>
                  <a:lnTo>
                    <a:pt x="4691316" y="3597922"/>
                  </a:lnTo>
                  <a:lnTo>
                    <a:pt x="4690199" y="3598405"/>
                  </a:lnTo>
                  <a:lnTo>
                    <a:pt x="4688370" y="3600285"/>
                  </a:lnTo>
                  <a:lnTo>
                    <a:pt x="4687913" y="3601402"/>
                  </a:lnTo>
                  <a:lnTo>
                    <a:pt x="4688065" y="3613531"/>
                  </a:lnTo>
                  <a:lnTo>
                    <a:pt x="4688548" y="3614648"/>
                  </a:lnTo>
                  <a:lnTo>
                    <a:pt x="4690427" y="3616477"/>
                  </a:lnTo>
                  <a:lnTo>
                    <a:pt x="4691558" y="3616934"/>
                  </a:lnTo>
                  <a:lnTo>
                    <a:pt x="4694186" y="3616896"/>
                  </a:lnTo>
                  <a:lnTo>
                    <a:pt x="4695304" y="3616426"/>
                  </a:lnTo>
                  <a:lnTo>
                    <a:pt x="4697146" y="3614547"/>
                  </a:lnTo>
                  <a:lnTo>
                    <a:pt x="4697590" y="3613416"/>
                  </a:lnTo>
                  <a:close/>
                </a:path>
                <a:path w="6781165" h="4225290">
                  <a:moveTo>
                    <a:pt x="4698073" y="3651427"/>
                  </a:moveTo>
                  <a:lnTo>
                    <a:pt x="4697920" y="3639299"/>
                  </a:lnTo>
                  <a:lnTo>
                    <a:pt x="4697438" y="3638181"/>
                  </a:lnTo>
                  <a:lnTo>
                    <a:pt x="4695558" y="3636353"/>
                  </a:lnTo>
                  <a:lnTo>
                    <a:pt x="4694428" y="3635908"/>
                  </a:lnTo>
                  <a:lnTo>
                    <a:pt x="4691799" y="3635933"/>
                  </a:lnTo>
                  <a:lnTo>
                    <a:pt x="4690681" y="3636416"/>
                  </a:lnTo>
                  <a:lnTo>
                    <a:pt x="4688840" y="3638296"/>
                  </a:lnTo>
                  <a:lnTo>
                    <a:pt x="4688395" y="3639426"/>
                  </a:lnTo>
                  <a:lnTo>
                    <a:pt x="4688548" y="3651554"/>
                  </a:lnTo>
                  <a:lnTo>
                    <a:pt x="4689018" y="3652659"/>
                  </a:lnTo>
                  <a:lnTo>
                    <a:pt x="4690910" y="3654501"/>
                  </a:lnTo>
                  <a:lnTo>
                    <a:pt x="4692040" y="3654945"/>
                  </a:lnTo>
                  <a:lnTo>
                    <a:pt x="4694669" y="3654907"/>
                  </a:lnTo>
                  <a:lnTo>
                    <a:pt x="4695787" y="3654437"/>
                  </a:lnTo>
                  <a:lnTo>
                    <a:pt x="4697615" y="3652558"/>
                  </a:lnTo>
                  <a:lnTo>
                    <a:pt x="4698073" y="3651427"/>
                  </a:lnTo>
                  <a:close/>
                </a:path>
                <a:path w="6781165" h="4225290">
                  <a:moveTo>
                    <a:pt x="4698543" y="3689439"/>
                  </a:moveTo>
                  <a:lnTo>
                    <a:pt x="4698390" y="3677310"/>
                  </a:lnTo>
                  <a:lnTo>
                    <a:pt x="4697920" y="3676205"/>
                  </a:lnTo>
                  <a:lnTo>
                    <a:pt x="4696028" y="3674364"/>
                  </a:lnTo>
                  <a:lnTo>
                    <a:pt x="4694898" y="3673919"/>
                  </a:lnTo>
                  <a:lnTo>
                    <a:pt x="4692269" y="3673957"/>
                  </a:lnTo>
                  <a:lnTo>
                    <a:pt x="4691151" y="3674427"/>
                  </a:lnTo>
                  <a:lnTo>
                    <a:pt x="4689322" y="3676307"/>
                  </a:lnTo>
                  <a:lnTo>
                    <a:pt x="4688865" y="3677437"/>
                  </a:lnTo>
                  <a:lnTo>
                    <a:pt x="4689018" y="3689566"/>
                  </a:lnTo>
                  <a:lnTo>
                    <a:pt x="4689500" y="3690670"/>
                  </a:lnTo>
                  <a:lnTo>
                    <a:pt x="4691380" y="3692512"/>
                  </a:lnTo>
                  <a:lnTo>
                    <a:pt x="4692510" y="3692956"/>
                  </a:lnTo>
                  <a:lnTo>
                    <a:pt x="4695139" y="3692931"/>
                  </a:lnTo>
                  <a:lnTo>
                    <a:pt x="4696257" y="3692448"/>
                  </a:lnTo>
                  <a:lnTo>
                    <a:pt x="4698098" y="3690569"/>
                  </a:lnTo>
                  <a:lnTo>
                    <a:pt x="4698543" y="3689439"/>
                  </a:lnTo>
                  <a:close/>
                </a:path>
                <a:path w="6781165" h="4225290">
                  <a:moveTo>
                    <a:pt x="4699025" y="3727450"/>
                  </a:moveTo>
                  <a:lnTo>
                    <a:pt x="4698873" y="3715334"/>
                  </a:lnTo>
                  <a:lnTo>
                    <a:pt x="4698390" y="3714216"/>
                  </a:lnTo>
                  <a:lnTo>
                    <a:pt x="4696511" y="3712375"/>
                  </a:lnTo>
                  <a:lnTo>
                    <a:pt x="4695380" y="3711930"/>
                  </a:lnTo>
                  <a:lnTo>
                    <a:pt x="4692751" y="3711968"/>
                  </a:lnTo>
                  <a:lnTo>
                    <a:pt x="4691634" y="3712438"/>
                  </a:lnTo>
                  <a:lnTo>
                    <a:pt x="4689792" y="3714318"/>
                  </a:lnTo>
                  <a:lnTo>
                    <a:pt x="4689348" y="3715448"/>
                  </a:lnTo>
                  <a:lnTo>
                    <a:pt x="4689500" y="3727577"/>
                  </a:lnTo>
                  <a:lnTo>
                    <a:pt x="4689983" y="3728694"/>
                  </a:lnTo>
                  <a:lnTo>
                    <a:pt x="4691862" y="3730523"/>
                  </a:lnTo>
                  <a:lnTo>
                    <a:pt x="4692993" y="3730968"/>
                  </a:lnTo>
                  <a:lnTo>
                    <a:pt x="4695622" y="3730942"/>
                  </a:lnTo>
                  <a:lnTo>
                    <a:pt x="4696739" y="3730460"/>
                  </a:lnTo>
                  <a:lnTo>
                    <a:pt x="4698568" y="3728580"/>
                  </a:lnTo>
                  <a:lnTo>
                    <a:pt x="4699025" y="3727450"/>
                  </a:lnTo>
                  <a:close/>
                </a:path>
                <a:path w="6781165" h="4225290">
                  <a:moveTo>
                    <a:pt x="4699495" y="3765473"/>
                  </a:moveTo>
                  <a:lnTo>
                    <a:pt x="4699343" y="3753345"/>
                  </a:lnTo>
                  <a:lnTo>
                    <a:pt x="4698873" y="3752227"/>
                  </a:lnTo>
                  <a:lnTo>
                    <a:pt x="4696980" y="3750399"/>
                  </a:lnTo>
                  <a:lnTo>
                    <a:pt x="4695863" y="3749941"/>
                  </a:lnTo>
                  <a:lnTo>
                    <a:pt x="4693221" y="3749979"/>
                  </a:lnTo>
                  <a:lnTo>
                    <a:pt x="4692116" y="3750449"/>
                  </a:lnTo>
                  <a:lnTo>
                    <a:pt x="4690275" y="3752329"/>
                  </a:lnTo>
                  <a:lnTo>
                    <a:pt x="4689818" y="3753459"/>
                  </a:lnTo>
                  <a:lnTo>
                    <a:pt x="4689970" y="3765588"/>
                  </a:lnTo>
                  <a:lnTo>
                    <a:pt x="4690453" y="3766705"/>
                  </a:lnTo>
                  <a:lnTo>
                    <a:pt x="4692332" y="3768534"/>
                  </a:lnTo>
                  <a:lnTo>
                    <a:pt x="4693463" y="3768979"/>
                  </a:lnTo>
                  <a:lnTo>
                    <a:pt x="4696091" y="3768953"/>
                  </a:lnTo>
                  <a:lnTo>
                    <a:pt x="4697209" y="3768471"/>
                  </a:lnTo>
                  <a:lnTo>
                    <a:pt x="4699051" y="3766591"/>
                  </a:lnTo>
                  <a:lnTo>
                    <a:pt x="4699495" y="3765473"/>
                  </a:lnTo>
                  <a:close/>
                </a:path>
                <a:path w="6781165" h="4225290">
                  <a:moveTo>
                    <a:pt x="4699978" y="3803485"/>
                  </a:moveTo>
                  <a:lnTo>
                    <a:pt x="4699825" y="3791356"/>
                  </a:lnTo>
                  <a:lnTo>
                    <a:pt x="4699343" y="3790238"/>
                  </a:lnTo>
                  <a:lnTo>
                    <a:pt x="4697463" y="3788410"/>
                  </a:lnTo>
                  <a:lnTo>
                    <a:pt x="4696333" y="3787952"/>
                  </a:lnTo>
                  <a:lnTo>
                    <a:pt x="4693704" y="3787991"/>
                  </a:lnTo>
                  <a:lnTo>
                    <a:pt x="4692586" y="3788473"/>
                  </a:lnTo>
                  <a:lnTo>
                    <a:pt x="4690757" y="3790353"/>
                  </a:lnTo>
                  <a:lnTo>
                    <a:pt x="4690300" y="3791470"/>
                  </a:lnTo>
                  <a:lnTo>
                    <a:pt x="4690453" y="3803599"/>
                  </a:lnTo>
                  <a:lnTo>
                    <a:pt x="4690935" y="3804716"/>
                  </a:lnTo>
                  <a:lnTo>
                    <a:pt x="4692815" y="3806545"/>
                  </a:lnTo>
                  <a:lnTo>
                    <a:pt x="4693945" y="3807002"/>
                  </a:lnTo>
                  <a:lnTo>
                    <a:pt x="4696574" y="3806964"/>
                  </a:lnTo>
                  <a:lnTo>
                    <a:pt x="4697692" y="3806482"/>
                  </a:lnTo>
                  <a:lnTo>
                    <a:pt x="4699520" y="3804602"/>
                  </a:lnTo>
                  <a:lnTo>
                    <a:pt x="4699978" y="3803485"/>
                  </a:lnTo>
                  <a:close/>
                </a:path>
                <a:path w="6781165" h="4225290">
                  <a:moveTo>
                    <a:pt x="4700460" y="3841496"/>
                  </a:moveTo>
                  <a:lnTo>
                    <a:pt x="4700308" y="3829367"/>
                  </a:lnTo>
                  <a:lnTo>
                    <a:pt x="4699825" y="3828250"/>
                  </a:lnTo>
                  <a:lnTo>
                    <a:pt x="4697946" y="3826421"/>
                  </a:lnTo>
                  <a:lnTo>
                    <a:pt x="4696815" y="3825976"/>
                  </a:lnTo>
                  <a:lnTo>
                    <a:pt x="4694186" y="3826002"/>
                  </a:lnTo>
                  <a:lnTo>
                    <a:pt x="4693069" y="3826484"/>
                  </a:lnTo>
                  <a:lnTo>
                    <a:pt x="4691227" y="3828364"/>
                  </a:lnTo>
                  <a:lnTo>
                    <a:pt x="4690783" y="3829481"/>
                  </a:lnTo>
                  <a:lnTo>
                    <a:pt x="4690935" y="3841610"/>
                  </a:lnTo>
                  <a:lnTo>
                    <a:pt x="4691405" y="3842728"/>
                  </a:lnTo>
                  <a:lnTo>
                    <a:pt x="4693297" y="3844556"/>
                  </a:lnTo>
                  <a:lnTo>
                    <a:pt x="4694415" y="3845014"/>
                  </a:lnTo>
                  <a:lnTo>
                    <a:pt x="4697044" y="3844975"/>
                  </a:lnTo>
                  <a:lnTo>
                    <a:pt x="4698162" y="3844493"/>
                  </a:lnTo>
                  <a:lnTo>
                    <a:pt x="4700003" y="3842626"/>
                  </a:lnTo>
                  <a:lnTo>
                    <a:pt x="4700460" y="3841496"/>
                  </a:lnTo>
                  <a:close/>
                </a:path>
                <a:path w="6781165" h="4225290">
                  <a:moveTo>
                    <a:pt x="4700930" y="3879507"/>
                  </a:moveTo>
                  <a:lnTo>
                    <a:pt x="4700778" y="3867378"/>
                  </a:lnTo>
                  <a:lnTo>
                    <a:pt x="4700295" y="3866261"/>
                  </a:lnTo>
                  <a:lnTo>
                    <a:pt x="4698416" y="3864432"/>
                  </a:lnTo>
                  <a:lnTo>
                    <a:pt x="4697285" y="3863987"/>
                  </a:lnTo>
                  <a:lnTo>
                    <a:pt x="4694656" y="3864013"/>
                  </a:lnTo>
                  <a:lnTo>
                    <a:pt x="4693539" y="3864495"/>
                  </a:lnTo>
                  <a:lnTo>
                    <a:pt x="4691710" y="3866375"/>
                  </a:lnTo>
                  <a:lnTo>
                    <a:pt x="4691253" y="3867505"/>
                  </a:lnTo>
                  <a:lnTo>
                    <a:pt x="4691405" y="3879621"/>
                  </a:lnTo>
                  <a:lnTo>
                    <a:pt x="4691888" y="3880739"/>
                  </a:lnTo>
                  <a:lnTo>
                    <a:pt x="4693767" y="3882567"/>
                  </a:lnTo>
                  <a:lnTo>
                    <a:pt x="4694898" y="3883025"/>
                  </a:lnTo>
                  <a:lnTo>
                    <a:pt x="4697527" y="3882987"/>
                  </a:lnTo>
                  <a:lnTo>
                    <a:pt x="4698644" y="3882517"/>
                  </a:lnTo>
                  <a:lnTo>
                    <a:pt x="4700486" y="3880637"/>
                  </a:lnTo>
                  <a:lnTo>
                    <a:pt x="4700930" y="3879507"/>
                  </a:lnTo>
                  <a:close/>
                </a:path>
                <a:path w="6781165" h="4225290">
                  <a:moveTo>
                    <a:pt x="4701413" y="3917518"/>
                  </a:moveTo>
                  <a:lnTo>
                    <a:pt x="4701260" y="3905389"/>
                  </a:lnTo>
                  <a:lnTo>
                    <a:pt x="4700778" y="3904284"/>
                  </a:lnTo>
                  <a:lnTo>
                    <a:pt x="4698898" y="3902443"/>
                  </a:lnTo>
                  <a:lnTo>
                    <a:pt x="4697768" y="3901998"/>
                  </a:lnTo>
                  <a:lnTo>
                    <a:pt x="4695139" y="3902024"/>
                  </a:lnTo>
                  <a:lnTo>
                    <a:pt x="4694021" y="3902506"/>
                  </a:lnTo>
                  <a:lnTo>
                    <a:pt x="4692180" y="3904386"/>
                  </a:lnTo>
                  <a:lnTo>
                    <a:pt x="4691735" y="3905516"/>
                  </a:lnTo>
                  <a:lnTo>
                    <a:pt x="4691888" y="3917645"/>
                  </a:lnTo>
                  <a:lnTo>
                    <a:pt x="4692358" y="3918750"/>
                  </a:lnTo>
                  <a:lnTo>
                    <a:pt x="4694250" y="3920591"/>
                  </a:lnTo>
                  <a:lnTo>
                    <a:pt x="4695380" y="3921036"/>
                  </a:lnTo>
                  <a:lnTo>
                    <a:pt x="4698009" y="3920998"/>
                  </a:lnTo>
                  <a:lnTo>
                    <a:pt x="4699127" y="3920528"/>
                  </a:lnTo>
                  <a:lnTo>
                    <a:pt x="4700956" y="3918648"/>
                  </a:lnTo>
                  <a:lnTo>
                    <a:pt x="4701413" y="3917518"/>
                  </a:lnTo>
                  <a:close/>
                </a:path>
                <a:path w="6781165" h="4225290">
                  <a:moveTo>
                    <a:pt x="4701883" y="3955529"/>
                  </a:moveTo>
                  <a:lnTo>
                    <a:pt x="4701730" y="3943400"/>
                  </a:lnTo>
                  <a:lnTo>
                    <a:pt x="4701260" y="3942296"/>
                  </a:lnTo>
                  <a:lnTo>
                    <a:pt x="4699368" y="3940454"/>
                  </a:lnTo>
                  <a:lnTo>
                    <a:pt x="4698238" y="3940010"/>
                  </a:lnTo>
                  <a:lnTo>
                    <a:pt x="4695609" y="3940048"/>
                  </a:lnTo>
                  <a:lnTo>
                    <a:pt x="4694491" y="3940518"/>
                  </a:lnTo>
                  <a:lnTo>
                    <a:pt x="4692662" y="3942397"/>
                  </a:lnTo>
                  <a:lnTo>
                    <a:pt x="4692205" y="3943527"/>
                  </a:lnTo>
                  <a:lnTo>
                    <a:pt x="4692358" y="3955656"/>
                  </a:lnTo>
                  <a:lnTo>
                    <a:pt x="4692840" y="3956761"/>
                  </a:lnTo>
                  <a:lnTo>
                    <a:pt x="4694720" y="3958602"/>
                  </a:lnTo>
                  <a:lnTo>
                    <a:pt x="4695850" y="3959047"/>
                  </a:lnTo>
                  <a:lnTo>
                    <a:pt x="4698479" y="3959021"/>
                  </a:lnTo>
                  <a:lnTo>
                    <a:pt x="4699597" y="3958539"/>
                  </a:lnTo>
                  <a:lnTo>
                    <a:pt x="4701438" y="3956659"/>
                  </a:lnTo>
                  <a:lnTo>
                    <a:pt x="4701883" y="3955529"/>
                  </a:lnTo>
                  <a:close/>
                </a:path>
                <a:path w="6781165" h="4225290">
                  <a:moveTo>
                    <a:pt x="4702365" y="3993540"/>
                  </a:moveTo>
                  <a:lnTo>
                    <a:pt x="4702213" y="3981424"/>
                  </a:lnTo>
                  <a:lnTo>
                    <a:pt x="4701730" y="3980307"/>
                  </a:lnTo>
                  <a:lnTo>
                    <a:pt x="4699851" y="3978478"/>
                  </a:lnTo>
                  <a:lnTo>
                    <a:pt x="4698720" y="3978021"/>
                  </a:lnTo>
                  <a:lnTo>
                    <a:pt x="4696091" y="3978059"/>
                  </a:lnTo>
                  <a:lnTo>
                    <a:pt x="4694974" y="3978529"/>
                  </a:lnTo>
                  <a:lnTo>
                    <a:pt x="4693132" y="3980408"/>
                  </a:lnTo>
                  <a:lnTo>
                    <a:pt x="4692688" y="3981539"/>
                  </a:lnTo>
                  <a:lnTo>
                    <a:pt x="4692840" y="3993667"/>
                  </a:lnTo>
                  <a:lnTo>
                    <a:pt x="4693323" y="3994785"/>
                  </a:lnTo>
                  <a:lnTo>
                    <a:pt x="4695202" y="3996613"/>
                  </a:lnTo>
                  <a:lnTo>
                    <a:pt x="4696333" y="3997058"/>
                  </a:lnTo>
                  <a:lnTo>
                    <a:pt x="4698962" y="3997033"/>
                  </a:lnTo>
                  <a:lnTo>
                    <a:pt x="4700079" y="3996550"/>
                  </a:lnTo>
                  <a:lnTo>
                    <a:pt x="4701908" y="3994670"/>
                  </a:lnTo>
                  <a:lnTo>
                    <a:pt x="4702365" y="3993540"/>
                  </a:lnTo>
                  <a:close/>
                </a:path>
                <a:path w="6781165" h="4225290">
                  <a:moveTo>
                    <a:pt x="4702835" y="4031564"/>
                  </a:moveTo>
                  <a:lnTo>
                    <a:pt x="4702683" y="4019435"/>
                  </a:lnTo>
                  <a:lnTo>
                    <a:pt x="4702213" y="4018318"/>
                  </a:lnTo>
                  <a:lnTo>
                    <a:pt x="4700321" y="4016489"/>
                  </a:lnTo>
                  <a:lnTo>
                    <a:pt x="4699203" y="4016032"/>
                  </a:lnTo>
                  <a:lnTo>
                    <a:pt x="4696561" y="4016070"/>
                  </a:lnTo>
                  <a:lnTo>
                    <a:pt x="4695456" y="4016540"/>
                  </a:lnTo>
                  <a:lnTo>
                    <a:pt x="4693615" y="4018419"/>
                  </a:lnTo>
                  <a:lnTo>
                    <a:pt x="4693158" y="4019550"/>
                  </a:lnTo>
                  <a:lnTo>
                    <a:pt x="4693310" y="4031678"/>
                  </a:lnTo>
                  <a:lnTo>
                    <a:pt x="4693793" y="4032796"/>
                  </a:lnTo>
                  <a:lnTo>
                    <a:pt x="4695672" y="4034625"/>
                  </a:lnTo>
                  <a:lnTo>
                    <a:pt x="4696803" y="4035069"/>
                  </a:lnTo>
                  <a:lnTo>
                    <a:pt x="4699432" y="4035044"/>
                  </a:lnTo>
                  <a:lnTo>
                    <a:pt x="4700549" y="4034561"/>
                  </a:lnTo>
                  <a:lnTo>
                    <a:pt x="4702391" y="4032681"/>
                  </a:lnTo>
                  <a:lnTo>
                    <a:pt x="4702835" y="4031564"/>
                  </a:lnTo>
                  <a:close/>
                </a:path>
                <a:path w="6781165" h="4225290">
                  <a:moveTo>
                    <a:pt x="4703318" y="4069575"/>
                  </a:moveTo>
                  <a:lnTo>
                    <a:pt x="4703165" y="4057446"/>
                  </a:lnTo>
                  <a:lnTo>
                    <a:pt x="4702683" y="4056329"/>
                  </a:lnTo>
                  <a:lnTo>
                    <a:pt x="4700803" y="4054500"/>
                  </a:lnTo>
                  <a:lnTo>
                    <a:pt x="4699673" y="4054043"/>
                  </a:lnTo>
                  <a:lnTo>
                    <a:pt x="4697044" y="4054081"/>
                  </a:lnTo>
                  <a:lnTo>
                    <a:pt x="4695926" y="4054564"/>
                  </a:lnTo>
                  <a:lnTo>
                    <a:pt x="4694098" y="4056443"/>
                  </a:lnTo>
                  <a:lnTo>
                    <a:pt x="4693640" y="4057561"/>
                  </a:lnTo>
                  <a:lnTo>
                    <a:pt x="4693793" y="4069689"/>
                  </a:lnTo>
                  <a:lnTo>
                    <a:pt x="4694275" y="4070807"/>
                  </a:lnTo>
                  <a:lnTo>
                    <a:pt x="4696155" y="4072636"/>
                  </a:lnTo>
                  <a:lnTo>
                    <a:pt x="4697285" y="4073093"/>
                  </a:lnTo>
                  <a:lnTo>
                    <a:pt x="4699914" y="4073055"/>
                  </a:lnTo>
                  <a:lnTo>
                    <a:pt x="4701032" y="4072572"/>
                  </a:lnTo>
                  <a:lnTo>
                    <a:pt x="4702861" y="4070693"/>
                  </a:lnTo>
                  <a:lnTo>
                    <a:pt x="4703318" y="4069575"/>
                  </a:lnTo>
                  <a:close/>
                </a:path>
                <a:path w="6781165" h="4225290">
                  <a:moveTo>
                    <a:pt x="4703800" y="4107586"/>
                  </a:moveTo>
                  <a:lnTo>
                    <a:pt x="4703648" y="4095458"/>
                  </a:lnTo>
                  <a:lnTo>
                    <a:pt x="4703165" y="4094340"/>
                  </a:lnTo>
                  <a:lnTo>
                    <a:pt x="4701286" y="4092511"/>
                  </a:lnTo>
                  <a:lnTo>
                    <a:pt x="4700155" y="4092067"/>
                  </a:lnTo>
                  <a:lnTo>
                    <a:pt x="4697527" y="4092092"/>
                  </a:lnTo>
                  <a:lnTo>
                    <a:pt x="4696409" y="4092575"/>
                  </a:lnTo>
                  <a:lnTo>
                    <a:pt x="4694567" y="4094454"/>
                  </a:lnTo>
                  <a:lnTo>
                    <a:pt x="4694123" y="4095572"/>
                  </a:lnTo>
                  <a:lnTo>
                    <a:pt x="4694275" y="4107700"/>
                  </a:lnTo>
                  <a:lnTo>
                    <a:pt x="4694745" y="4108818"/>
                  </a:lnTo>
                  <a:lnTo>
                    <a:pt x="4696638" y="4110647"/>
                  </a:lnTo>
                  <a:lnTo>
                    <a:pt x="4697755" y="4111104"/>
                  </a:lnTo>
                  <a:lnTo>
                    <a:pt x="4700384" y="4111066"/>
                  </a:lnTo>
                  <a:lnTo>
                    <a:pt x="4701502" y="4110583"/>
                  </a:lnTo>
                  <a:lnTo>
                    <a:pt x="4703343" y="4108716"/>
                  </a:lnTo>
                  <a:lnTo>
                    <a:pt x="4703800" y="4107586"/>
                  </a:lnTo>
                  <a:close/>
                </a:path>
                <a:path w="6781165" h="4225290">
                  <a:moveTo>
                    <a:pt x="4704270" y="4145597"/>
                  </a:moveTo>
                  <a:lnTo>
                    <a:pt x="4704118" y="4133469"/>
                  </a:lnTo>
                  <a:lnTo>
                    <a:pt x="4703635" y="4132351"/>
                  </a:lnTo>
                  <a:lnTo>
                    <a:pt x="4701756" y="4130522"/>
                  </a:lnTo>
                  <a:lnTo>
                    <a:pt x="4700625" y="4130078"/>
                  </a:lnTo>
                  <a:lnTo>
                    <a:pt x="4697996" y="4130103"/>
                  </a:lnTo>
                  <a:lnTo>
                    <a:pt x="4696879" y="4130586"/>
                  </a:lnTo>
                  <a:lnTo>
                    <a:pt x="4695050" y="4132465"/>
                  </a:lnTo>
                  <a:lnTo>
                    <a:pt x="4694593" y="4133596"/>
                  </a:lnTo>
                  <a:lnTo>
                    <a:pt x="4694745" y="4145711"/>
                  </a:lnTo>
                  <a:lnTo>
                    <a:pt x="4695228" y="4146829"/>
                  </a:lnTo>
                  <a:lnTo>
                    <a:pt x="4697107" y="4148658"/>
                  </a:lnTo>
                  <a:lnTo>
                    <a:pt x="4698238" y="4149115"/>
                  </a:lnTo>
                  <a:lnTo>
                    <a:pt x="4700867" y="4149077"/>
                  </a:lnTo>
                  <a:lnTo>
                    <a:pt x="4701984" y="4148607"/>
                  </a:lnTo>
                  <a:lnTo>
                    <a:pt x="4703826" y="4146727"/>
                  </a:lnTo>
                  <a:lnTo>
                    <a:pt x="4704270" y="4145597"/>
                  </a:lnTo>
                  <a:close/>
                </a:path>
                <a:path w="6781165" h="4225290">
                  <a:moveTo>
                    <a:pt x="4704753" y="4183608"/>
                  </a:moveTo>
                  <a:lnTo>
                    <a:pt x="4704600" y="4171480"/>
                  </a:lnTo>
                  <a:lnTo>
                    <a:pt x="4704118" y="4170375"/>
                  </a:lnTo>
                  <a:lnTo>
                    <a:pt x="4702238" y="4168533"/>
                  </a:lnTo>
                  <a:lnTo>
                    <a:pt x="4701108" y="4168089"/>
                  </a:lnTo>
                  <a:lnTo>
                    <a:pt x="4698479" y="4168114"/>
                  </a:lnTo>
                  <a:lnTo>
                    <a:pt x="4697361" y="4168597"/>
                  </a:lnTo>
                  <a:lnTo>
                    <a:pt x="4695520" y="4170476"/>
                  </a:lnTo>
                  <a:lnTo>
                    <a:pt x="4695075" y="4171607"/>
                  </a:lnTo>
                  <a:lnTo>
                    <a:pt x="4695228" y="4183735"/>
                  </a:lnTo>
                  <a:lnTo>
                    <a:pt x="4695698" y="4184840"/>
                  </a:lnTo>
                  <a:lnTo>
                    <a:pt x="4697590" y="4186682"/>
                  </a:lnTo>
                  <a:lnTo>
                    <a:pt x="4698720" y="4187126"/>
                  </a:lnTo>
                  <a:lnTo>
                    <a:pt x="4701349" y="4187088"/>
                  </a:lnTo>
                  <a:lnTo>
                    <a:pt x="4702467" y="4186618"/>
                  </a:lnTo>
                  <a:lnTo>
                    <a:pt x="4704296" y="4184739"/>
                  </a:lnTo>
                  <a:lnTo>
                    <a:pt x="4704753" y="4183608"/>
                  </a:lnTo>
                  <a:close/>
                </a:path>
                <a:path w="6781165" h="4225290">
                  <a:moveTo>
                    <a:pt x="4705223" y="4221619"/>
                  </a:moveTo>
                  <a:lnTo>
                    <a:pt x="4705070" y="4209491"/>
                  </a:lnTo>
                  <a:lnTo>
                    <a:pt x="4704600" y="4208386"/>
                  </a:lnTo>
                  <a:lnTo>
                    <a:pt x="4702708" y="4206544"/>
                  </a:lnTo>
                  <a:lnTo>
                    <a:pt x="4701578" y="4206100"/>
                  </a:lnTo>
                  <a:lnTo>
                    <a:pt x="4698949" y="4206138"/>
                  </a:lnTo>
                  <a:lnTo>
                    <a:pt x="4697831" y="4206608"/>
                  </a:lnTo>
                  <a:lnTo>
                    <a:pt x="4696003" y="4208488"/>
                  </a:lnTo>
                  <a:lnTo>
                    <a:pt x="4695545" y="4209618"/>
                  </a:lnTo>
                  <a:lnTo>
                    <a:pt x="4695698" y="4221746"/>
                  </a:lnTo>
                  <a:lnTo>
                    <a:pt x="4696180" y="4222851"/>
                  </a:lnTo>
                  <a:lnTo>
                    <a:pt x="4698060" y="4224693"/>
                  </a:lnTo>
                  <a:lnTo>
                    <a:pt x="4699190" y="4225137"/>
                  </a:lnTo>
                  <a:lnTo>
                    <a:pt x="4701819" y="4225112"/>
                  </a:lnTo>
                  <a:lnTo>
                    <a:pt x="4702937" y="4224629"/>
                  </a:lnTo>
                  <a:lnTo>
                    <a:pt x="4704778" y="4222750"/>
                  </a:lnTo>
                  <a:lnTo>
                    <a:pt x="4705223" y="4221619"/>
                  </a:lnTo>
                  <a:close/>
                </a:path>
                <a:path w="6781165" h="4225290">
                  <a:moveTo>
                    <a:pt x="4827346" y="2097709"/>
                  </a:moveTo>
                  <a:lnTo>
                    <a:pt x="4522698" y="2097709"/>
                  </a:lnTo>
                  <a:lnTo>
                    <a:pt x="4522698" y="2364422"/>
                  </a:lnTo>
                  <a:lnTo>
                    <a:pt x="4827346" y="2364422"/>
                  </a:lnTo>
                  <a:lnTo>
                    <a:pt x="4827346" y="2097709"/>
                  </a:lnTo>
                  <a:close/>
                </a:path>
                <a:path w="6781165" h="4225290">
                  <a:moveTo>
                    <a:pt x="6780568" y="3008363"/>
                  </a:moveTo>
                  <a:lnTo>
                    <a:pt x="6475920" y="3008363"/>
                  </a:lnTo>
                  <a:lnTo>
                    <a:pt x="6475920" y="3275063"/>
                  </a:lnTo>
                  <a:lnTo>
                    <a:pt x="6780568" y="3275063"/>
                  </a:lnTo>
                  <a:lnTo>
                    <a:pt x="6780568" y="3008363"/>
                  </a:lnTo>
                  <a:close/>
                </a:path>
              </a:pathLst>
            </a:custGeom>
            <a:solidFill>
              <a:srgbClr val="DF1785"/>
            </a:solidFill>
          </p:spPr>
          <p:txBody>
            <a:bodyPr wrap="square" lIns="0" tIns="0" rIns="0" bIns="0" rtlCol="0"/>
            <a:lstStyle/>
            <a:p>
              <a:endParaRPr sz="800"/>
            </a:p>
          </p:txBody>
        </p:sp>
        <p:pic>
          <p:nvPicPr>
            <p:cNvPr id="30" name="object 30"/>
            <p:cNvPicPr/>
            <p:nvPr/>
          </p:nvPicPr>
          <p:blipFill>
            <a:blip r:embed="rId8" cstate="email">
              <a:extLst>
                <a:ext uri="{28A0092B-C50C-407E-A947-70E740481C1C}">
                  <a14:useLocalDpi xmlns:a14="http://schemas.microsoft.com/office/drawing/2010/main"/>
                </a:ext>
              </a:extLst>
            </a:blip>
            <a:stretch>
              <a:fillRect/>
            </a:stretch>
          </p:blipFill>
          <p:spPr>
            <a:xfrm>
              <a:off x="10840421" y="2570464"/>
              <a:ext cx="7447578" cy="1847849"/>
            </a:xfrm>
            <a:prstGeom prst="rect">
              <a:avLst/>
            </a:prstGeom>
          </p:spPr>
        </p:pic>
      </p:grpSp>
    </p:spTree>
    <p:extLst>
      <p:ext uri="{BB962C8B-B14F-4D97-AF65-F5344CB8AC3E}">
        <p14:creationId xmlns:p14="http://schemas.microsoft.com/office/powerpoint/2010/main" val="1458571617"/>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325991" y="27"/>
            <a:ext cx="6864350" cy="6858000"/>
            <a:chOff x="7988986" y="41"/>
            <a:chExt cx="10296525" cy="10287000"/>
          </a:xfrm>
        </p:grpSpPr>
        <p:sp>
          <p:nvSpPr>
            <p:cNvPr id="3" name="object 3"/>
            <p:cNvSpPr/>
            <p:nvPr/>
          </p:nvSpPr>
          <p:spPr>
            <a:xfrm>
              <a:off x="13445136" y="41"/>
              <a:ext cx="4839335" cy="3848100"/>
            </a:xfrm>
            <a:custGeom>
              <a:avLst/>
              <a:gdLst/>
              <a:ahLst/>
              <a:cxnLst/>
              <a:rect l="l" t="t" r="r" b="b"/>
              <a:pathLst>
                <a:path w="4839334" h="3848100">
                  <a:moveTo>
                    <a:pt x="4838728" y="3847991"/>
                  </a:moveTo>
                  <a:lnTo>
                    <a:pt x="0" y="3847991"/>
                  </a:lnTo>
                  <a:lnTo>
                    <a:pt x="0" y="0"/>
                  </a:lnTo>
                  <a:lnTo>
                    <a:pt x="4838728" y="0"/>
                  </a:lnTo>
                  <a:lnTo>
                    <a:pt x="4838728" y="3847991"/>
                  </a:lnTo>
                  <a:close/>
                </a:path>
              </a:pathLst>
            </a:custGeom>
            <a:solidFill>
              <a:srgbClr val="DF1785"/>
            </a:solidFill>
          </p:spPr>
          <p:txBody>
            <a:bodyPr wrap="square" lIns="0" tIns="0" rIns="0" bIns="0" rtlCol="0"/>
            <a:lstStyle/>
            <a:p>
              <a:endParaRPr sz="800"/>
            </a:p>
          </p:txBody>
        </p:sp>
        <p:sp>
          <p:nvSpPr>
            <p:cNvPr id="4" name="object 4"/>
            <p:cNvSpPr/>
            <p:nvPr/>
          </p:nvSpPr>
          <p:spPr>
            <a:xfrm>
              <a:off x="7988986" y="3851561"/>
              <a:ext cx="10296525" cy="6435725"/>
            </a:xfrm>
            <a:custGeom>
              <a:avLst/>
              <a:gdLst/>
              <a:ahLst/>
              <a:cxnLst/>
              <a:rect l="l" t="t" r="r" b="b"/>
              <a:pathLst>
                <a:path w="10296525" h="6435725">
                  <a:moveTo>
                    <a:pt x="0" y="0"/>
                  </a:moveTo>
                  <a:lnTo>
                    <a:pt x="10296444" y="0"/>
                  </a:lnTo>
                  <a:lnTo>
                    <a:pt x="10296444" y="6435438"/>
                  </a:lnTo>
                  <a:lnTo>
                    <a:pt x="0" y="6435438"/>
                  </a:lnTo>
                  <a:lnTo>
                    <a:pt x="0" y="0"/>
                  </a:lnTo>
                  <a:close/>
                </a:path>
              </a:pathLst>
            </a:custGeom>
            <a:solidFill>
              <a:srgbClr val="58606B"/>
            </a:solidFill>
          </p:spPr>
          <p:txBody>
            <a:bodyPr wrap="square" lIns="0" tIns="0" rIns="0" bIns="0" rtlCol="0"/>
            <a:lstStyle/>
            <a:p>
              <a:endParaRPr sz="800"/>
            </a:p>
          </p:txBody>
        </p:sp>
      </p:grpSp>
      <p:sp>
        <p:nvSpPr>
          <p:cNvPr id="5" name="object 5"/>
          <p:cNvSpPr txBox="1"/>
          <p:nvPr/>
        </p:nvSpPr>
        <p:spPr>
          <a:xfrm>
            <a:off x="6028456" y="2698298"/>
            <a:ext cx="5461000" cy="747022"/>
          </a:xfrm>
          <a:prstGeom prst="rect">
            <a:avLst/>
          </a:prstGeom>
        </p:spPr>
        <p:txBody>
          <a:bodyPr vert="horz" wrap="square" lIns="0" tIns="8467" rIns="0" bIns="0" rtlCol="0">
            <a:spAutoFit/>
          </a:bodyPr>
          <a:lstStyle/>
          <a:p>
            <a:pPr algn="ctr">
              <a:spcBef>
                <a:spcPts val="67"/>
              </a:spcBef>
            </a:pPr>
            <a:r>
              <a:rPr sz="2133" spc="230">
                <a:solidFill>
                  <a:srgbClr val="FFFFFF"/>
                </a:solidFill>
                <a:latin typeface="Century Gothic"/>
                <a:cs typeface="Century Gothic"/>
              </a:rPr>
              <a:t>SUPPORTED</a:t>
            </a:r>
            <a:r>
              <a:rPr sz="2133" spc="-27">
                <a:solidFill>
                  <a:srgbClr val="FFFFFF"/>
                </a:solidFill>
                <a:latin typeface="Century Gothic"/>
                <a:cs typeface="Century Gothic"/>
              </a:rPr>
              <a:t> </a:t>
            </a:r>
            <a:r>
              <a:rPr sz="2133" spc="173">
                <a:solidFill>
                  <a:srgbClr val="FFFFFF"/>
                </a:solidFill>
                <a:latin typeface="Century Gothic"/>
                <a:cs typeface="Century Gothic"/>
              </a:rPr>
              <a:t>RESEARCH</a:t>
            </a:r>
            <a:r>
              <a:rPr sz="2133" spc="-27">
                <a:solidFill>
                  <a:srgbClr val="FFFFFF"/>
                </a:solidFill>
                <a:latin typeface="Century Gothic"/>
                <a:cs typeface="Century Gothic"/>
              </a:rPr>
              <a:t> </a:t>
            </a:r>
            <a:r>
              <a:rPr sz="2133" spc="163">
                <a:solidFill>
                  <a:srgbClr val="FFFFFF"/>
                </a:solidFill>
                <a:latin typeface="Century Gothic"/>
                <a:cs typeface="Century Gothic"/>
              </a:rPr>
              <a:t>IN</a:t>
            </a:r>
            <a:r>
              <a:rPr sz="2133" spc="-27">
                <a:solidFill>
                  <a:srgbClr val="FFFFFF"/>
                </a:solidFill>
                <a:latin typeface="Century Gothic"/>
                <a:cs typeface="Century Gothic"/>
              </a:rPr>
              <a:t> </a:t>
            </a:r>
            <a:r>
              <a:rPr sz="2133" spc="237">
                <a:solidFill>
                  <a:srgbClr val="FFFFFF"/>
                </a:solidFill>
                <a:latin typeface="Century Gothic"/>
                <a:cs typeface="Century Gothic"/>
              </a:rPr>
              <a:t>HEALTH</a:t>
            </a:r>
            <a:endParaRPr sz="2133">
              <a:latin typeface="Century Gothic"/>
              <a:cs typeface="Century Gothic"/>
            </a:endParaRPr>
          </a:p>
          <a:p>
            <a:pPr algn="ctr">
              <a:spcBef>
                <a:spcPts val="40"/>
              </a:spcBef>
            </a:pPr>
            <a:r>
              <a:rPr sz="1333" spc="167">
                <a:solidFill>
                  <a:srgbClr val="FFFFFF"/>
                </a:solidFill>
                <a:latin typeface="Century Gothic"/>
                <a:cs typeface="Century Gothic"/>
              </a:rPr>
              <a:t>RESULTS</a:t>
            </a:r>
            <a:r>
              <a:rPr sz="1333" spc="-27">
                <a:solidFill>
                  <a:srgbClr val="FFFFFF"/>
                </a:solidFill>
                <a:latin typeface="Century Gothic"/>
                <a:cs typeface="Century Gothic"/>
              </a:rPr>
              <a:t> </a:t>
            </a:r>
            <a:r>
              <a:rPr sz="1333" spc="76">
                <a:solidFill>
                  <a:srgbClr val="FFFFFF"/>
                </a:solidFill>
                <a:latin typeface="Century Gothic"/>
                <a:cs typeface="Century Gothic"/>
              </a:rPr>
              <a:t>OF</a:t>
            </a:r>
            <a:r>
              <a:rPr sz="1333" spc="-23">
                <a:solidFill>
                  <a:srgbClr val="FFFFFF"/>
                </a:solidFill>
                <a:latin typeface="Century Gothic"/>
                <a:cs typeface="Century Gothic"/>
              </a:rPr>
              <a:t> </a:t>
            </a:r>
            <a:r>
              <a:rPr sz="1333" spc="180">
                <a:solidFill>
                  <a:srgbClr val="FFFFFF"/>
                </a:solidFill>
                <a:latin typeface="Century Gothic"/>
                <a:cs typeface="Century Gothic"/>
              </a:rPr>
              <a:t>THE</a:t>
            </a:r>
            <a:r>
              <a:rPr sz="1333" spc="-23">
                <a:solidFill>
                  <a:srgbClr val="FFFFFF"/>
                </a:solidFill>
                <a:latin typeface="Century Gothic"/>
                <a:cs typeface="Century Gothic"/>
              </a:rPr>
              <a:t> </a:t>
            </a:r>
            <a:r>
              <a:rPr sz="1333" spc="100">
                <a:solidFill>
                  <a:srgbClr val="FFFFFF"/>
                </a:solidFill>
                <a:latin typeface="Century Gothic"/>
                <a:cs typeface="Century Gothic"/>
              </a:rPr>
              <a:t>SMART</a:t>
            </a:r>
            <a:r>
              <a:rPr sz="1333" spc="-23">
                <a:solidFill>
                  <a:srgbClr val="FFFFFF"/>
                </a:solidFill>
                <a:latin typeface="Century Gothic"/>
                <a:cs typeface="Century Gothic"/>
              </a:rPr>
              <a:t> </a:t>
            </a:r>
            <a:r>
              <a:rPr sz="1333" spc="87">
                <a:solidFill>
                  <a:srgbClr val="FFFFFF"/>
                </a:solidFill>
                <a:latin typeface="Century Gothic"/>
                <a:cs typeface="Century Gothic"/>
              </a:rPr>
              <a:t>SPECIALIZATION</a:t>
            </a:r>
            <a:r>
              <a:rPr sz="1333" spc="-23">
                <a:solidFill>
                  <a:srgbClr val="FFFFFF"/>
                </a:solidFill>
                <a:latin typeface="Century Gothic"/>
                <a:cs typeface="Century Gothic"/>
              </a:rPr>
              <a:t> </a:t>
            </a:r>
            <a:r>
              <a:rPr sz="1333" spc="93">
                <a:solidFill>
                  <a:srgbClr val="FFFFFF"/>
                </a:solidFill>
                <a:latin typeface="Century Gothic"/>
                <a:cs typeface="Century Gothic"/>
              </a:rPr>
              <a:t>STRATEGY</a:t>
            </a:r>
            <a:r>
              <a:rPr sz="1333" spc="-23">
                <a:solidFill>
                  <a:srgbClr val="FFFFFF"/>
                </a:solidFill>
                <a:latin typeface="Century Gothic"/>
                <a:cs typeface="Century Gothic"/>
              </a:rPr>
              <a:t> </a:t>
            </a:r>
            <a:r>
              <a:rPr sz="1333" spc="43">
                <a:solidFill>
                  <a:srgbClr val="FFFFFF"/>
                </a:solidFill>
                <a:latin typeface="Century Gothic"/>
                <a:cs typeface="Century Gothic"/>
              </a:rPr>
              <a:t>2014-2020</a:t>
            </a:r>
            <a:endParaRPr sz="1333">
              <a:latin typeface="Century Gothic"/>
              <a:cs typeface="Century Gothic"/>
            </a:endParaRPr>
          </a:p>
        </p:txBody>
      </p:sp>
      <p:sp>
        <p:nvSpPr>
          <p:cNvPr id="6" name="object 6"/>
          <p:cNvSpPr txBox="1"/>
          <p:nvPr/>
        </p:nvSpPr>
        <p:spPr>
          <a:xfrm>
            <a:off x="7009627" y="3446089"/>
            <a:ext cx="1296247" cy="942416"/>
          </a:xfrm>
          <a:prstGeom prst="rect">
            <a:avLst/>
          </a:prstGeom>
        </p:spPr>
        <p:txBody>
          <a:bodyPr vert="horz" wrap="square" lIns="0" tIns="110913" rIns="0" bIns="0" rtlCol="0">
            <a:spAutoFit/>
          </a:bodyPr>
          <a:lstStyle/>
          <a:p>
            <a:pPr marL="10584">
              <a:spcBef>
                <a:spcPts val="873"/>
              </a:spcBef>
            </a:pPr>
            <a:r>
              <a:rPr sz="2400" spc="63">
                <a:solidFill>
                  <a:srgbClr val="FFFFFF"/>
                </a:solidFill>
                <a:latin typeface="Century Gothic"/>
                <a:cs typeface="Century Gothic"/>
              </a:rPr>
              <a:t>269.75</a:t>
            </a:r>
            <a:endParaRPr sz="2400">
              <a:latin typeface="Century Gothic"/>
              <a:cs typeface="Century Gothic"/>
            </a:endParaRPr>
          </a:p>
          <a:p>
            <a:pPr marL="30482" marR="3387" indent="-22438">
              <a:lnSpc>
                <a:spcPts val="1553"/>
              </a:lnSpc>
              <a:spcBef>
                <a:spcPts val="537"/>
              </a:spcBef>
            </a:pPr>
            <a:r>
              <a:rPr sz="1333" spc="100">
                <a:solidFill>
                  <a:srgbClr val="FFFFFF"/>
                </a:solidFill>
                <a:latin typeface="Century Gothic"/>
                <a:cs typeface="Century Gothic"/>
              </a:rPr>
              <a:t>MLN</a:t>
            </a:r>
            <a:r>
              <a:rPr sz="1333" spc="-43">
                <a:solidFill>
                  <a:srgbClr val="FFFFFF"/>
                </a:solidFill>
                <a:latin typeface="Century Gothic"/>
                <a:cs typeface="Century Gothic"/>
              </a:rPr>
              <a:t> </a:t>
            </a:r>
            <a:r>
              <a:rPr sz="1333" spc="330">
                <a:solidFill>
                  <a:srgbClr val="FFFFFF"/>
                </a:solidFill>
                <a:latin typeface="Century Gothic"/>
                <a:cs typeface="Century Gothic"/>
              </a:rPr>
              <a:t>€</a:t>
            </a:r>
            <a:r>
              <a:rPr sz="1333" spc="-40">
                <a:solidFill>
                  <a:srgbClr val="FFFFFF"/>
                </a:solidFill>
                <a:latin typeface="Century Gothic"/>
                <a:cs typeface="Century Gothic"/>
              </a:rPr>
              <a:t> </a:t>
            </a:r>
            <a:r>
              <a:rPr sz="1333" spc="117">
                <a:solidFill>
                  <a:srgbClr val="FFFFFF"/>
                </a:solidFill>
                <a:latin typeface="Century Gothic"/>
                <a:cs typeface="Century Gothic"/>
              </a:rPr>
              <a:t>PUBLIC </a:t>
            </a:r>
            <a:r>
              <a:rPr sz="1333" spc="-360">
                <a:solidFill>
                  <a:srgbClr val="FFFFFF"/>
                </a:solidFill>
                <a:latin typeface="Century Gothic"/>
                <a:cs typeface="Century Gothic"/>
              </a:rPr>
              <a:t> </a:t>
            </a:r>
            <a:r>
              <a:rPr sz="1333" spc="123">
                <a:solidFill>
                  <a:srgbClr val="FFFFFF"/>
                </a:solidFill>
                <a:latin typeface="Century Gothic"/>
                <a:cs typeface="Century Gothic"/>
              </a:rPr>
              <a:t>INVESTMENTS</a:t>
            </a:r>
            <a:endParaRPr sz="1333">
              <a:latin typeface="Century Gothic"/>
              <a:cs typeface="Century Gothic"/>
            </a:endParaRPr>
          </a:p>
        </p:txBody>
      </p:sp>
      <p:sp>
        <p:nvSpPr>
          <p:cNvPr id="7" name="object 7"/>
          <p:cNvSpPr txBox="1"/>
          <p:nvPr/>
        </p:nvSpPr>
        <p:spPr>
          <a:xfrm>
            <a:off x="9578078" y="4675726"/>
            <a:ext cx="1801283" cy="840679"/>
          </a:xfrm>
          <a:prstGeom prst="rect">
            <a:avLst/>
          </a:prstGeom>
        </p:spPr>
        <p:txBody>
          <a:bodyPr vert="horz" wrap="square" lIns="0" tIns="48260" rIns="0" bIns="0" rtlCol="0">
            <a:spAutoFit/>
          </a:bodyPr>
          <a:lstStyle/>
          <a:p>
            <a:pPr marL="573645">
              <a:spcBef>
                <a:spcPts val="380"/>
              </a:spcBef>
            </a:pPr>
            <a:r>
              <a:rPr sz="2400" spc="-40">
                <a:solidFill>
                  <a:srgbClr val="FFFFFF"/>
                </a:solidFill>
                <a:latin typeface="Century Gothic"/>
                <a:cs typeface="Century Gothic"/>
              </a:rPr>
              <a:t>214</a:t>
            </a:r>
            <a:endParaRPr sz="2400">
              <a:latin typeface="Century Gothic"/>
              <a:cs typeface="Century Gothic"/>
            </a:endParaRPr>
          </a:p>
          <a:p>
            <a:pPr algn="ctr">
              <a:lnSpc>
                <a:spcPts val="1577"/>
              </a:lnSpc>
              <a:spcBef>
                <a:spcPts val="177"/>
              </a:spcBef>
            </a:pPr>
            <a:r>
              <a:rPr sz="1333" spc="143">
                <a:solidFill>
                  <a:srgbClr val="FFFFFF"/>
                </a:solidFill>
                <a:latin typeface="Century Gothic"/>
                <a:cs typeface="Century Gothic"/>
              </a:rPr>
              <a:t>FUNDS</a:t>
            </a:r>
            <a:r>
              <a:rPr sz="1333" spc="-37">
                <a:solidFill>
                  <a:srgbClr val="FFFFFF"/>
                </a:solidFill>
                <a:latin typeface="Century Gothic"/>
                <a:cs typeface="Century Gothic"/>
              </a:rPr>
              <a:t> </a:t>
            </a:r>
            <a:r>
              <a:rPr sz="1333" spc="76">
                <a:solidFill>
                  <a:srgbClr val="FFFFFF"/>
                </a:solidFill>
                <a:latin typeface="Century Gothic"/>
                <a:cs typeface="Century Gothic"/>
              </a:rPr>
              <a:t>TO</a:t>
            </a:r>
            <a:endParaRPr sz="1333">
              <a:latin typeface="Century Gothic"/>
              <a:cs typeface="Century Gothic"/>
            </a:endParaRPr>
          </a:p>
          <a:p>
            <a:pPr algn="ctr">
              <a:lnSpc>
                <a:spcPts val="1577"/>
              </a:lnSpc>
            </a:pPr>
            <a:r>
              <a:rPr sz="1333" spc="47">
                <a:solidFill>
                  <a:srgbClr val="FFFFFF"/>
                </a:solidFill>
                <a:latin typeface="Century Gothic"/>
                <a:cs typeface="Century Gothic"/>
              </a:rPr>
              <a:t>R&amp;D</a:t>
            </a:r>
            <a:r>
              <a:rPr sz="1333" spc="-60">
                <a:solidFill>
                  <a:srgbClr val="FFFFFF"/>
                </a:solidFill>
                <a:latin typeface="Century Gothic"/>
                <a:cs typeface="Century Gothic"/>
              </a:rPr>
              <a:t> </a:t>
            </a:r>
            <a:r>
              <a:rPr sz="1333" spc="97">
                <a:solidFill>
                  <a:srgbClr val="FFFFFF"/>
                </a:solidFill>
                <a:latin typeface="Century Gothic"/>
                <a:cs typeface="Century Gothic"/>
              </a:rPr>
              <a:t>LABORATORIES</a:t>
            </a:r>
            <a:endParaRPr sz="1333">
              <a:latin typeface="Century Gothic"/>
              <a:cs typeface="Century Gothic"/>
            </a:endParaRPr>
          </a:p>
        </p:txBody>
      </p:sp>
      <p:sp>
        <p:nvSpPr>
          <p:cNvPr id="8" name="object 8"/>
          <p:cNvSpPr txBox="1"/>
          <p:nvPr/>
        </p:nvSpPr>
        <p:spPr>
          <a:xfrm>
            <a:off x="6594386" y="5642805"/>
            <a:ext cx="2180167" cy="871457"/>
          </a:xfrm>
          <a:prstGeom prst="rect">
            <a:avLst/>
          </a:prstGeom>
        </p:spPr>
        <p:txBody>
          <a:bodyPr vert="horz" wrap="square" lIns="0" tIns="66040" rIns="0" bIns="0" rtlCol="0">
            <a:spAutoFit/>
          </a:bodyPr>
          <a:lstStyle/>
          <a:p>
            <a:pPr marR="42759" algn="ctr">
              <a:spcBef>
                <a:spcPts val="520"/>
              </a:spcBef>
            </a:pPr>
            <a:r>
              <a:rPr sz="2400" spc="113">
                <a:solidFill>
                  <a:srgbClr val="FFFFFF"/>
                </a:solidFill>
                <a:latin typeface="Century Gothic"/>
                <a:cs typeface="Century Gothic"/>
              </a:rPr>
              <a:t>296</a:t>
            </a:r>
            <a:endParaRPr sz="2400">
              <a:latin typeface="Century Gothic"/>
              <a:cs typeface="Century Gothic"/>
            </a:endParaRPr>
          </a:p>
          <a:p>
            <a:pPr marL="8467" marR="3387" indent="695571">
              <a:lnSpc>
                <a:spcPts val="1553"/>
              </a:lnSpc>
              <a:spcBef>
                <a:spcPts val="343"/>
              </a:spcBef>
            </a:pPr>
            <a:r>
              <a:rPr sz="1333" spc="140">
                <a:solidFill>
                  <a:srgbClr val="FFFFFF"/>
                </a:solidFill>
                <a:latin typeface="Century Gothic"/>
                <a:cs typeface="Century Gothic"/>
              </a:rPr>
              <a:t>FUNDED </a:t>
            </a:r>
            <a:r>
              <a:rPr sz="1333" spc="143">
                <a:solidFill>
                  <a:srgbClr val="FFFFFF"/>
                </a:solidFill>
                <a:latin typeface="Century Gothic"/>
                <a:cs typeface="Century Gothic"/>
              </a:rPr>
              <a:t> </a:t>
            </a:r>
            <a:r>
              <a:rPr sz="1333" spc="120">
                <a:solidFill>
                  <a:srgbClr val="FFFFFF"/>
                </a:solidFill>
                <a:latin typeface="Century Gothic"/>
                <a:cs typeface="Century Gothic"/>
              </a:rPr>
              <a:t>INDUSTRIAL</a:t>
            </a:r>
            <a:r>
              <a:rPr sz="1333" spc="-67">
                <a:solidFill>
                  <a:srgbClr val="FFFFFF"/>
                </a:solidFill>
                <a:latin typeface="Century Gothic"/>
                <a:cs typeface="Century Gothic"/>
              </a:rPr>
              <a:t> </a:t>
            </a:r>
            <a:r>
              <a:rPr sz="1333" spc="107">
                <a:solidFill>
                  <a:srgbClr val="FFFFFF"/>
                </a:solidFill>
                <a:latin typeface="Century Gothic"/>
                <a:cs typeface="Century Gothic"/>
              </a:rPr>
              <a:t>RESEARCHS</a:t>
            </a:r>
            <a:endParaRPr sz="1333">
              <a:latin typeface="Century Gothic"/>
              <a:cs typeface="Century Gothic"/>
            </a:endParaRPr>
          </a:p>
        </p:txBody>
      </p:sp>
      <p:sp>
        <p:nvSpPr>
          <p:cNvPr id="9" name="object 9"/>
          <p:cNvSpPr txBox="1"/>
          <p:nvPr/>
        </p:nvSpPr>
        <p:spPr>
          <a:xfrm>
            <a:off x="9669569" y="5646782"/>
            <a:ext cx="1402080" cy="715517"/>
          </a:xfrm>
          <a:prstGeom prst="rect">
            <a:avLst/>
          </a:prstGeom>
        </p:spPr>
        <p:txBody>
          <a:bodyPr vert="horz" wrap="square" lIns="0" tIns="88900" rIns="0" bIns="0" rtlCol="0">
            <a:spAutoFit/>
          </a:bodyPr>
          <a:lstStyle/>
          <a:p>
            <a:pPr marL="557981">
              <a:spcBef>
                <a:spcPts val="700"/>
              </a:spcBef>
            </a:pPr>
            <a:r>
              <a:rPr sz="2400" spc="-83">
                <a:solidFill>
                  <a:srgbClr val="FFFFFF"/>
                </a:solidFill>
                <a:latin typeface="Century Gothic"/>
                <a:cs typeface="Century Gothic"/>
              </a:rPr>
              <a:t>162</a:t>
            </a:r>
            <a:endParaRPr sz="2400">
              <a:latin typeface="Century Gothic"/>
              <a:cs typeface="Century Gothic"/>
            </a:endParaRPr>
          </a:p>
          <a:p>
            <a:pPr marL="8467">
              <a:spcBef>
                <a:spcPts val="353"/>
              </a:spcBef>
            </a:pPr>
            <a:r>
              <a:rPr sz="1333" spc="153">
                <a:solidFill>
                  <a:srgbClr val="FFFFFF"/>
                </a:solidFill>
                <a:latin typeface="Century Gothic"/>
                <a:cs typeface="Century Gothic"/>
              </a:rPr>
              <a:t>NEW</a:t>
            </a:r>
            <a:r>
              <a:rPr sz="1333" spc="-60">
                <a:solidFill>
                  <a:srgbClr val="FFFFFF"/>
                </a:solidFill>
                <a:latin typeface="Century Gothic"/>
                <a:cs typeface="Century Gothic"/>
              </a:rPr>
              <a:t> </a:t>
            </a:r>
            <a:r>
              <a:rPr sz="1333" spc="143">
                <a:solidFill>
                  <a:srgbClr val="FFFFFF"/>
                </a:solidFill>
                <a:latin typeface="Century Gothic"/>
                <a:cs typeface="Century Gothic"/>
              </a:rPr>
              <a:t>STARTUPS</a:t>
            </a:r>
            <a:endParaRPr sz="1333">
              <a:latin typeface="Century Gothic"/>
              <a:cs typeface="Century Gothic"/>
            </a:endParaRPr>
          </a:p>
        </p:txBody>
      </p:sp>
      <p:sp>
        <p:nvSpPr>
          <p:cNvPr id="10" name="object 10"/>
          <p:cNvSpPr txBox="1"/>
          <p:nvPr/>
        </p:nvSpPr>
        <p:spPr>
          <a:xfrm>
            <a:off x="9814280" y="3530431"/>
            <a:ext cx="1208617" cy="829565"/>
          </a:xfrm>
          <a:prstGeom prst="rect">
            <a:avLst/>
          </a:prstGeom>
        </p:spPr>
        <p:txBody>
          <a:bodyPr vert="horz" wrap="square" lIns="0" tIns="37253" rIns="0" bIns="0" rtlCol="0">
            <a:spAutoFit/>
          </a:bodyPr>
          <a:lstStyle/>
          <a:p>
            <a:pPr marL="394566">
              <a:spcBef>
                <a:spcPts val="293"/>
              </a:spcBef>
            </a:pPr>
            <a:r>
              <a:rPr sz="2400" spc="153">
                <a:solidFill>
                  <a:srgbClr val="FFFFFF"/>
                </a:solidFill>
                <a:latin typeface="Century Gothic"/>
                <a:cs typeface="Century Gothic"/>
              </a:rPr>
              <a:t>605</a:t>
            </a:r>
            <a:endParaRPr sz="2400">
              <a:latin typeface="Century Gothic"/>
              <a:cs typeface="Century Gothic"/>
            </a:endParaRPr>
          </a:p>
          <a:p>
            <a:pPr marL="150714" marR="3387" indent="-142670">
              <a:lnSpc>
                <a:spcPts val="1553"/>
              </a:lnSpc>
              <a:spcBef>
                <a:spcPts val="220"/>
              </a:spcBef>
            </a:pPr>
            <a:r>
              <a:rPr sz="1333" spc="140">
                <a:solidFill>
                  <a:srgbClr val="FFFFFF"/>
                </a:solidFill>
                <a:latin typeface="Century Gothic"/>
                <a:cs typeface="Century Gothic"/>
              </a:rPr>
              <a:t>FUNDED</a:t>
            </a:r>
            <a:r>
              <a:rPr sz="1333" spc="-70">
                <a:solidFill>
                  <a:srgbClr val="FFFFFF"/>
                </a:solidFill>
                <a:latin typeface="Century Gothic"/>
                <a:cs typeface="Century Gothic"/>
              </a:rPr>
              <a:t> </a:t>
            </a:r>
            <a:r>
              <a:rPr sz="1333" spc="47">
                <a:solidFill>
                  <a:srgbClr val="FFFFFF"/>
                </a:solidFill>
                <a:latin typeface="Century Gothic"/>
                <a:cs typeface="Century Gothic"/>
              </a:rPr>
              <a:t>R&amp;D </a:t>
            </a:r>
            <a:r>
              <a:rPr sz="1333" spc="-360">
                <a:solidFill>
                  <a:srgbClr val="FFFFFF"/>
                </a:solidFill>
                <a:latin typeface="Century Gothic"/>
                <a:cs typeface="Century Gothic"/>
              </a:rPr>
              <a:t> </a:t>
            </a:r>
            <a:r>
              <a:rPr sz="1333" spc="83">
                <a:solidFill>
                  <a:srgbClr val="FFFFFF"/>
                </a:solidFill>
                <a:latin typeface="Century Gothic"/>
                <a:cs typeface="Century Gothic"/>
              </a:rPr>
              <a:t>PROJECTS</a:t>
            </a:r>
            <a:endParaRPr sz="1333">
              <a:latin typeface="Century Gothic"/>
              <a:cs typeface="Century Gothic"/>
            </a:endParaRPr>
          </a:p>
        </p:txBody>
      </p:sp>
      <p:sp>
        <p:nvSpPr>
          <p:cNvPr id="11" name="object 11"/>
          <p:cNvSpPr txBox="1">
            <a:spLocks noGrp="1"/>
          </p:cNvSpPr>
          <p:nvPr>
            <p:ph type="title"/>
          </p:nvPr>
        </p:nvSpPr>
        <p:spPr>
          <a:xfrm>
            <a:off x="10418397" y="638199"/>
            <a:ext cx="1168400" cy="377882"/>
          </a:xfrm>
          <a:prstGeom prst="rect">
            <a:avLst/>
          </a:prstGeom>
        </p:spPr>
        <p:txBody>
          <a:bodyPr vert="horz" wrap="square" lIns="0" tIns="8467" rIns="0" bIns="0" rtlCol="0">
            <a:spAutoFit/>
          </a:bodyPr>
          <a:lstStyle/>
          <a:p>
            <a:pPr marL="8467">
              <a:spcBef>
                <a:spcPts val="67"/>
              </a:spcBef>
            </a:pPr>
            <a:r>
              <a:rPr spc="-60">
                <a:solidFill>
                  <a:srgbClr val="FFFFFF"/>
                </a:solidFill>
              </a:rPr>
              <a:t>+</a:t>
            </a:r>
            <a:r>
              <a:rPr spc="-73">
                <a:solidFill>
                  <a:srgbClr val="FFFFFF"/>
                </a:solidFill>
              </a:rPr>
              <a:t> </a:t>
            </a:r>
            <a:r>
              <a:rPr spc="100">
                <a:solidFill>
                  <a:srgbClr val="FFFFFF"/>
                </a:solidFill>
              </a:rPr>
              <a:t>30.6%</a:t>
            </a:r>
          </a:p>
        </p:txBody>
      </p:sp>
      <p:sp>
        <p:nvSpPr>
          <p:cNvPr id="12" name="object 12"/>
          <p:cNvSpPr txBox="1"/>
          <p:nvPr/>
        </p:nvSpPr>
        <p:spPr>
          <a:xfrm>
            <a:off x="9548822" y="659789"/>
            <a:ext cx="713317" cy="223993"/>
          </a:xfrm>
          <a:prstGeom prst="rect">
            <a:avLst/>
          </a:prstGeom>
        </p:spPr>
        <p:txBody>
          <a:bodyPr vert="horz" wrap="square" lIns="0" tIns="8467" rIns="0" bIns="0" rtlCol="0">
            <a:spAutoFit/>
          </a:bodyPr>
          <a:lstStyle/>
          <a:p>
            <a:pPr marL="8467">
              <a:spcBef>
                <a:spcPts val="67"/>
              </a:spcBef>
            </a:pPr>
            <a:r>
              <a:rPr sz="1400" spc="183">
                <a:solidFill>
                  <a:srgbClr val="FFFFFF"/>
                </a:solidFill>
                <a:latin typeface="Century Gothic"/>
                <a:cs typeface="Century Gothic"/>
              </a:rPr>
              <a:t>E</a:t>
            </a:r>
            <a:r>
              <a:rPr sz="1400" spc="50">
                <a:solidFill>
                  <a:srgbClr val="FFFFFF"/>
                </a:solidFill>
                <a:latin typeface="Century Gothic"/>
                <a:cs typeface="Century Gothic"/>
              </a:rPr>
              <a:t>M</a:t>
            </a:r>
            <a:r>
              <a:rPr sz="1400" spc="103">
                <a:solidFill>
                  <a:srgbClr val="FFFFFF"/>
                </a:solidFill>
                <a:latin typeface="Century Gothic"/>
                <a:cs typeface="Century Gothic"/>
              </a:rPr>
              <a:t>I</a:t>
            </a:r>
            <a:r>
              <a:rPr sz="1400" spc="177">
                <a:solidFill>
                  <a:srgbClr val="FFFFFF"/>
                </a:solidFill>
                <a:latin typeface="Century Gothic"/>
                <a:cs typeface="Century Gothic"/>
              </a:rPr>
              <a:t>L</a:t>
            </a:r>
            <a:r>
              <a:rPr sz="1400" spc="103">
                <a:solidFill>
                  <a:srgbClr val="FFFFFF"/>
                </a:solidFill>
                <a:latin typeface="Century Gothic"/>
                <a:cs typeface="Century Gothic"/>
              </a:rPr>
              <a:t>I</a:t>
            </a:r>
            <a:r>
              <a:rPr sz="1400" spc="-33">
                <a:solidFill>
                  <a:srgbClr val="FFFFFF"/>
                </a:solidFill>
                <a:latin typeface="Century Gothic"/>
                <a:cs typeface="Century Gothic"/>
              </a:rPr>
              <a:t>A</a:t>
            </a:r>
            <a:r>
              <a:rPr sz="1400" spc="67">
                <a:solidFill>
                  <a:srgbClr val="FFFFFF"/>
                </a:solidFill>
                <a:latin typeface="Century Gothic"/>
                <a:cs typeface="Century Gothic"/>
              </a:rPr>
              <a:t>-</a:t>
            </a:r>
            <a:endParaRPr sz="1400">
              <a:latin typeface="Century Gothic"/>
              <a:cs typeface="Century Gothic"/>
            </a:endParaRPr>
          </a:p>
        </p:txBody>
      </p:sp>
      <p:graphicFrame>
        <p:nvGraphicFramePr>
          <p:cNvPr id="13" name="object 13"/>
          <p:cNvGraphicFramePr>
            <a:graphicFrameLocks noGrp="1"/>
          </p:cNvGraphicFramePr>
          <p:nvPr/>
        </p:nvGraphicFramePr>
        <p:xfrm>
          <a:off x="9247891" y="883495"/>
          <a:ext cx="2335105" cy="1877272"/>
        </p:xfrm>
        <a:graphic>
          <a:graphicData uri="http://schemas.openxmlformats.org/drawingml/2006/table">
            <a:tbl>
              <a:tblPr firstRow="1" bandRow="1">
                <a:tableStyleId>{2D5ABB26-0587-4C30-8999-92F81FD0307C}</a:tableStyleId>
              </a:tblPr>
              <a:tblGrid>
                <a:gridCol w="1102359">
                  <a:extLst>
                    <a:ext uri="{9D8B030D-6E8A-4147-A177-3AD203B41FA5}">
                      <a16:colId xmlns:a16="http://schemas.microsoft.com/office/drawing/2014/main" val="20000"/>
                    </a:ext>
                  </a:extLst>
                </a:gridCol>
                <a:gridCol w="1232746">
                  <a:extLst>
                    <a:ext uri="{9D8B030D-6E8A-4147-A177-3AD203B41FA5}">
                      <a16:colId xmlns:a16="http://schemas.microsoft.com/office/drawing/2014/main" val="20001"/>
                    </a:ext>
                  </a:extLst>
                </a:gridCol>
              </a:tblGrid>
              <a:tr h="258967">
                <a:tc>
                  <a:txBody>
                    <a:bodyPr/>
                    <a:lstStyle/>
                    <a:p>
                      <a:pPr marR="137160" algn="r">
                        <a:lnSpc>
                          <a:spcPts val="2455"/>
                        </a:lnSpc>
                      </a:pPr>
                      <a:r>
                        <a:rPr sz="1400" spc="15">
                          <a:solidFill>
                            <a:srgbClr val="FFFFFF"/>
                          </a:solidFill>
                          <a:latin typeface="Century Gothic"/>
                          <a:cs typeface="Century Gothic"/>
                        </a:rPr>
                        <a:t>ROMAGNA</a:t>
                      </a:r>
                      <a:endParaRPr sz="1400">
                        <a:latin typeface="Century Gothic"/>
                        <a:cs typeface="Century Gothic"/>
                      </a:endParaRPr>
                    </a:p>
                  </a:txBody>
                  <a:tcPr marL="0" marR="0" marT="0" marB="0">
                    <a:solidFill>
                      <a:srgbClr val="DF1785"/>
                    </a:solidFill>
                  </a:tcPr>
                </a:tc>
                <a:tc>
                  <a:txBody>
                    <a:bodyPr/>
                    <a:lstStyle/>
                    <a:p>
                      <a:pPr>
                        <a:lnSpc>
                          <a:spcPct val="100000"/>
                        </a:lnSpc>
                      </a:pPr>
                      <a:endParaRPr sz="1600">
                        <a:latin typeface="Times New Roman"/>
                        <a:cs typeface="Times New Roman"/>
                      </a:endParaRPr>
                    </a:p>
                  </a:txBody>
                  <a:tcPr marL="0" marR="0" marT="0" marB="0">
                    <a:solidFill>
                      <a:srgbClr val="DF1785"/>
                    </a:solidFill>
                  </a:tcPr>
                </a:tc>
                <a:extLst>
                  <a:ext uri="{0D108BD9-81ED-4DB2-BD59-A6C34878D82A}">
                    <a16:rowId xmlns:a16="http://schemas.microsoft.com/office/drawing/2014/main" val="10000"/>
                  </a:ext>
                </a:extLst>
              </a:tr>
              <a:tr h="487193">
                <a:tc>
                  <a:txBody>
                    <a:bodyPr/>
                    <a:lstStyle/>
                    <a:p>
                      <a:pPr marR="167005" algn="r">
                        <a:lnSpc>
                          <a:spcPct val="100000"/>
                        </a:lnSpc>
                        <a:spcBef>
                          <a:spcPts val="1810"/>
                        </a:spcBef>
                      </a:pPr>
                      <a:r>
                        <a:rPr sz="1400" spc="65">
                          <a:solidFill>
                            <a:srgbClr val="FFFFFF"/>
                          </a:solidFill>
                          <a:latin typeface="Century Gothic"/>
                          <a:cs typeface="Century Gothic"/>
                        </a:rPr>
                        <a:t>EU19</a:t>
                      </a:r>
                      <a:endParaRPr sz="1400">
                        <a:latin typeface="Century Gothic"/>
                        <a:cs typeface="Century Gothic"/>
                      </a:endParaRPr>
                    </a:p>
                  </a:txBody>
                  <a:tcPr marL="0" marR="0" marT="153247" marB="0">
                    <a:solidFill>
                      <a:srgbClr val="DF1785"/>
                    </a:solidFill>
                  </a:tcPr>
                </a:tc>
                <a:tc>
                  <a:txBody>
                    <a:bodyPr/>
                    <a:lstStyle/>
                    <a:p>
                      <a:pPr marL="114300">
                        <a:lnSpc>
                          <a:spcPct val="100000"/>
                        </a:lnSpc>
                        <a:spcBef>
                          <a:spcPts val="380"/>
                        </a:spcBef>
                      </a:pPr>
                      <a:r>
                        <a:rPr sz="2400" spc="-114">
                          <a:solidFill>
                            <a:srgbClr val="FFFFFF"/>
                          </a:solidFill>
                          <a:latin typeface="Century Gothic"/>
                          <a:cs typeface="Century Gothic"/>
                        </a:rPr>
                        <a:t>+</a:t>
                      </a:r>
                      <a:r>
                        <a:rPr sz="2400" spc="-85">
                          <a:solidFill>
                            <a:srgbClr val="FFFFFF"/>
                          </a:solidFill>
                          <a:latin typeface="Century Gothic"/>
                          <a:cs typeface="Century Gothic"/>
                        </a:rPr>
                        <a:t> </a:t>
                      </a:r>
                      <a:r>
                        <a:rPr sz="2400" spc="-105">
                          <a:solidFill>
                            <a:srgbClr val="FFFFFF"/>
                          </a:solidFill>
                          <a:latin typeface="Century Gothic"/>
                          <a:cs typeface="Century Gothic"/>
                        </a:rPr>
                        <a:t>19.3%</a:t>
                      </a:r>
                      <a:endParaRPr sz="2400">
                        <a:latin typeface="Century Gothic"/>
                        <a:cs typeface="Century Gothic"/>
                      </a:endParaRPr>
                    </a:p>
                  </a:txBody>
                  <a:tcPr marL="0" marR="0" marT="32173" marB="0">
                    <a:solidFill>
                      <a:srgbClr val="DF1785"/>
                    </a:solidFill>
                  </a:tcPr>
                </a:tc>
                <a:extLst>
                  <a:ext uri="{0D108BD9-81ED-4DB2-BD59-A6C34878D82A}">
                    <a16:rowId xmlns:a16="http://schemas.microsoft.com/office/drawing/2014/main" val="10001"/>
                  </a:ext>
                </a:extLst>
              </a:tr>
              <a:tr h="444963">
                <a:tc>
                  <a:txBody>
                    <a:bodyPr/>
                    <a:lstStyle/>
                    <a:p>
                      <a:pPr marR="106680" algn="r">
                        <a:lnSpc>
                          <a:spcPct val="100000"/>
                        </a:lnSpc>
                        <a:spcBef>
                          <a:spcPts val="2000"/>
                        </a:spcBef>
                      </a:pPr>
                      <a:r>
                        <a:rPr sz="1400" spc="155">
                          <a:solidFill>
                            <a:srgbClr val="FFFFFF"/>
                          </a:solidFill>
                          <a:latin typeface="Century Gothic"/>
                          <a:cs typeface="Century Gothic"/>
                        </a:rPr>
                        <a:t>ITALY</a:t>
                      </a:r>
                      <a:endParaRPr sz="1400">
                        <a:latin typeface="Century Gothic"/>
                        <a:cs typeface="Century Gothic"/>
                      </a:endParaRPr>
                    </a:p>
                  </a:txBody>
                  <a:tcPr marL="0" marR="0" marT="169333" marB="0">
                    <a:solidFill>
                      <a:srgbClr val="DF1785"/>
                    </a:solidFill>
                  </a:tcPr>
                </a:tc>
                <a:tc>
                  <a:txBody>
                    <a:bodyPr/>
                    <a:lstStyle/>
                    <a:p>
                      <a:pPr marL="137160">
                        <a:lnSpc>
                          <a:spcPct val="100000"/>
                        </a:lnSpc>
                        <a:spcBef>
                          <a:spcPts val="750"/>
                        </a:spcBef>
                      </a:pPr>
                      <a:r>
                        <a:rPr sz="2400" spc="-114">
                          <a:solidFill>
                            <a:srgbClr val="FFFFFF"/>
                          </a:solidFill>
                          <a:latin typeface="Century Gothic"/>
                          <a:cs typeface="Century Gothic"/>
                        </a:rPr>
                        <a:t>+</a:t>
                      </a:r>
                      <a:r>
                        <a:rPr sz="2400" spc="-120">
                          <a:solidFill>
                            <a:srgbClr val="FFFFFF"/>
                          </a:solidFill>
                          <a:latin typeface="Century Gothic"/>
                          <a:cs typeface="Century Gothic"/>
                        </a:rPr>
                        <a:t> </a:t>
                      </a:r>
                      <a:r>
                        <a:rPr sz="2400" spc="85">
                          <a:solidFill>
                            <a:srgbClr val="FFFFFF"/>
                          </a:solidFill>
                          <a:latin typeface="Century Gothic"/>
                          <a:cs typeface="Century Gothic"/>
                        </a:rPr>
                        <a:t>22.4%</a:t>
                      </a:r>
                      <a:endParaRPr sz="2400">
                        <a:latin typeface="Century Gothic"/>
                        <a:cs typeface="Century Gothic"/>
                      </a:endParaRPr>
                    </a:p>
                  </a:txBody>
                  <a:tcPr marL="0" marR="0" marT="63500" marB="0">
                    <a:solidFill>
                      <a:srgbClr val="DF1785"/>
                    </a:solidFill>
                  </a:tcPr>
                </a:tc>
                <a:extLst>
                  <a:ext uri="{0D108BD9-81ED-4DB2-BD59-A6C34878D82A}">
                    <a16:rowId xmlns:a16="http://schemas.microsoft.com/office/drawing/2014/main" val="10002"/>
                  </a:ext>
                </a:extLst>
              </a:tr>
            </a:tbl>
          </a:graphicData>
        </a:graphic>
      </p:graphicFrame>
      <p:sp>
        <p:nvSpPr>
          <p:cNvPr id="14" name="object 14"/>
          <p:cNvSpPr txBox="1"/>
          <p:nvPr/>
        </p:nvSpPr>
        <p:spPr>
          <a:xfrm>
            <a:off x="5785364" y="727671"/>
            <a:ext cx="2753360" cy="1330278"/>
          </a:xfrm>
          <a:prstGeom prst="rect">
            <a:avLst/>
          </a:prstGeom>
        </p:spPr>
        <p:txBody>
          <a:bodyPr vert="horz" wrap="square" lIns="0" tIns="22013" rIns="0" bIns="0" rtlCol="0">
            <a:spAutoFit/>
          </a:bodyPr>
          <a:lstStyle/>
          <a:p>
            <a:pPr marL="8467" marR="3387">
              <a:lnSpc>
                <a:spcPts val="2200"/>
              </a:lnSpc>
              <a:spcBef>
                <a:spcPts val="173"/>
              </a:spcBef>
            </a:pPr>
            <a:r>
              <a:rPr sz="1867" spc="153">
                <a:solidFill>
                  <a:srgbClr val="DF1785"/>
                </a:solidFill>
                <a:latin typeface="Century Gothic"/>
                <a:cs typeface="Century Gothic"/>
              </a:rPr>
              <a:t>INTRAMURAL </a:t>
            </a:r>
            <a:r>
              <a:rPr sz="1867" spc="157">
                <a:solidFill>
                  <a:srgbClr val="DF1785"/>
                </a:solidFill>
                <a:latin typeface="Century Gothic"/>
                <a:cs typeface="Century Gothic"/>
              </a:rPr>
              <a:t> </a:t>
            </a:r>
            <a:r>
              <a:rPr sz="1867" spc="207">
                <a:solidFill>
                  <a:srgbClr val="DF1785"/>
                </a:solidFill>
                <a:latin typeface="Century Gothic"/>
                <a:cs typeface="Century Gothic"/>
              </a:rPr>
              <a:t>EXPENDITURE</a:t>
            </a:r>
            <a:r>
              <a:rPr sz="1867" spc="-27">
                <a:solidFill>
                  <a:srgbClr val="DF1785"/>
                </a:solidFill>
                <a:latin typeface="Century Gothic"/>
                <a:cs typeface="Century Gothic"/>
              </a:rPr>
              <a:t> </a:t>
            </a:r>
            <a:r>
              <a:rPr sz="1867" spc="143">
                <a:solidFill>
                  <a:srgbClr val="DF1785"/>
                </a:solidFill>
                <a:latin typeface="Century Gothic"/>
                <a:cs typeface="Century Gothic"/>
              </a:rPr>
              <a:t>IN</a:t>
            </a:r>
            <a:r>
              <a:rPr sz="1867" spc="-23">
                <a:solidFill>
                  <a:srgbClr val="DF1785"/>
                </a:solidFill>
                <a:latin typeface="Century Gothic"/>
                <a:cs typeface="Century Gothic"/>
              </a:rPr>
              <a:t> </a:t>
            </a:r>
            <a:r>
              <a:rPr sz="1867" spc="76">
                <a:solidFill>
                  <a:srgbClr val="DF1785"/>
                </a:solidFill>
                <a:latin typeface="Century Gothic"/>
                <a:cs typeface="Century Gothic"/>
              </a:rPr>
              <a:t>R&amp;D </a:t>
            </a:r>
            <a:r>
              <a:rPr sz="1867" spc="-507">
                <a:solidFill>
                  <a:srgbClr val="DF1785"/>
                </a:solidFill>
                <a:latin typeface="Century Gothic"/>
                <a:cs typeface="Century Gothic"/>
              </a:rPr>
              <a:t> </a:t>
            </a:r>
            <a:r>
              <a:rPr sz="1867" spc="136">
                <a:solidFill>
                  <a:srgbClr val="DF1785"/>
                </a:solidFill>
                <a:latin typeface="Century Gothic"/>
                <a:cs typeface="Century Gothic"/>
              </a:rPr>
              <a:t>IN</a:t>
            </a:r>
            <a:r>
              <a:rPr sz="1867" spc="-43">
                <a:solidFill>
                  <a:srgbClr val="DF1785"/>
                </a:solidFill>
                <a:latin typeface="Century Gothic"/>
                <a:cs typeface="Century Gothic"/>
              </a:rPr>
              <a:t> </a:t>
            </a:r>
            <a:r>
              <a:rPr sz="1867" spc="253">
                <a:solidFill>
                  <a:srgbClr val="DF1785"/>
                </a:solidFill>
                <a:latin typeface="Century Gothic"/>
                <a:cs typeface="Century Gothic"/>
              </a:rPr>
              <a:t>THE</a:t>
            </a:r>
            <a:r>
              <a:rPr sz="1867" spc="-43">
                <a:solidFill>
                  <a:srgbClr val="DF1785"/>
                </a:solidFill>
                <a:latin typeface="Century Gothic"/>
                <a:cs typeface="Century Gothic"/>
              </a:rPr>
              <a:t> </a:t>
            </a:r>
            <a:r>
              <a:rPr sz="1867" spc="153">
                <a:solidFill>
                  <a:srgbClr val="DF1785"/>
                </a:solidFill>
                <a:latin typeface="Century Gothic"/>
                <a:cs typeface="Century Gothic"/>
              </a:rPr>
              <a:t>PERIOD</a:t>
            </a:r>
            <a:r>
              <a:rPr sz="1867" spc="-43">
                <a:solidFill>
                  <a:srgbClr val="DF1785"/>
                </a:solidFill>
                <a:latin typeface="Century Gothic"/>
                <a:cs typeface="Century Gothic"/>
              </a:rPr>
              <a:t> 2015-19</a:t>
            </a:r>
            <a:endParaRPr sz="1867">
              <a:latin typeface="Century Gothic"/>
              <a:cs typeface="Century Gothic"/>
            </a:endParaRPr>
          </a:p>
          <a:p>
            <a:pPr marL="8467">
              <a:lnSpc>
                <a:spcPts val="1350"/>
              </a:lnSpc>
            </a:pPr>
            <a:r>
              <a:rPr i="1" spc="120">
                <a:solidFill>
                  <a:srgbClr val="DF1785"/>
                </a:solidFill>
                <a:latin typeface="Calibri"/>
                <a:cs typeface="Calibri"/>
              </a:rPr>
              <a:t>Source:</a:t>
            </a:r>
            <a:r>
              <a:rPr i="1" spc="30">
                <a:solidFill>
                  <a:srgbClr val="DF1785"/>
                </a:solidFill>
                <a:latin typeface="Calibri"/>
                <a:cs typeface="Calibri"/>
              </a:rPr>
              <a:t> </a:t>
            </a:r>
            <a:r>
              <a:rPr i="1" spc="136">
                <a:solidFill>
                  <a:srgbClr val="DF1785"/>
                </a:solidFill>
                <a:latin typeface="Calibri"/>
                <a:cs typeface="Calibri"/>
              </a:rPr>
              <a:t>Eurostat</a:t>
            </a:r>
            <a:endParaRPr>
              <a:latin typeface="Calibri"/>
              <a:cs typeface="Calibri"/>
            </a:endParaRPr>
          </a:p>
        </p:txBody>
      </p:sp>
      <p:grpSp>
        <p:nvGrpSpPr>
          <p:cNvPr id="15" name="object 15"/>
          <p:cNvGrpSpPr/>
          <p:nvPr/>
        </p:nvGrpSpPr>
        <p:grpSpPr>
          <a:xfrm>
            <a:off x="0" y="2"/>
            <a:ext cx="6225117" cy="6858000"/>
            <a:chOff x="0" y="3"/>
            <a:chExt cx="9337675" cy="10287000"/>
          </a:xfrm>
        </p:grpSpPr>
        <p:pic>
          <p:nvPicPr>
            <p:cNvPr id="16" name="object 16"/>
            <p:cNvPicPr/>
            <p:nvPr/>
          </p:nvPicPr>
          <p:blipFill>
            <a:blip r:embed="rId2" cstate="email">
              <a:extLst>
                <a:ext uri="{28A0092B-C50C-407E-A947-70E740481C1C}">
                  <a14:useLocalDpi xmlns:a14="http://schemas.microsoft.com/office/drawing/2010/main"/>
                </a:ext>
              </a:extLst>
            </a:blip>
            <a:stretch>
              <a:fillRect/>
            </a:stretch>
          </p:blipFill>
          <p:spPr>
            <a:xfrm>
              <a:off x="0" y="3"/>
              <a:ext cx="8004163" cy="10286996"/>
            </a:xfrm>
            <a:prstGeom prst="rect">
              <a:avLst/>
            </a:prstGeom>
          </p:spPr>
        </p:pic>
        <p:sp>
          <p:nvSpPr>
            <p:cNvPr id="17" name="object 17"/>
            <p:cNvSpPr/>
            <p:nvPr/>
          </p:nvSpPr>
          <p:spPr>
            <a:xfrm>
              <a:off x="0" y="7246263"/>
              <a:ext cx="9337675" cy="1724025"/>
            </a:xfrm>
            <a:custGeom>
              <a:avLst/>
              <a:gdLst/>
              <a:ahLst/>
              <a:cxnLst/>
              <a:rect l="l" t="t" r="r" b="b"/>
              <a:pathLst>
                <a:path w="9337675" h="1724025">
                  <a:moveTo>
                    <a:pt x="9337635" y="1724020"/>
                  </a:moveTo>
                  <a:lnTo>
                    <a:pt x="9324831" y="1724020"/>
                  </a:lnTo>
                  <a:lnTo>
                    <a:pt x="0" y="1692702"/>
                  </a:lnTo>
                  <a:lnTo>
                    <a:pt x="0" y="0"/>
                  </a:lnTo>
                  <a:lnTo>
                    <a:pt x="9310394" y="0"/>
                  </a:lnTo>
                  <a:lnTo>
                    <a:pt x="9337635" y="1724020"/>
                  </a:lnTo>
                  <a:close/>
                </a:path>
              </a:pathLst>
            </a:custGeom>
            <a:solidFill>
              <a:srgbClr val="DF1785"/>
            </a:solidFill>
          </p:spPr>
          <p:txBody>
            <a:bodyPr wrap="square" lIns="0" tIns="0" rIns="0" bIns="0" rtlCol="0"/>
            <a:lstStyle/>
            <a:p>
              <a:endParaRPr sz="800"/>
            </a:p>
          </p:txBody>
        </p:sp>
      </p:grpSp>
      <p:sp>
        <p:nvSpPr>
          <p:cNvPr id="18" name="object 18"/>
          <p:cNvSpPr txBox="1"/>
          <p:nvPr/>
        </p:nvSpPr>
        <p:spPr>
          <a:xfrm>
            <a:off x="444299" y="5146009"/>
            <a:ext cx="5217583" cy="418983"/>
          </a:xfrm>
          <a:prstGeom prst="rect">
            <a:avLst/>
          </a:prstGeom>
        </p:spPr>
        <p:txBody>
          <a:bodyPr vert="horz" wrap="square" lIns="0" tIns="8467" rIns="0" bIns="0" rtlCol="0">
            <a:spAutoFit/>
          </a:bodyPr>
          <a:lstStyle/>
          <a:p>
            <a:pPr marL="8467">
              <a:spcBef>
                <a:spcPts val="67"/>
              </a:spcBef>
            </a:pPr>
            <a:r>
              <a:rPr sz="2667" spc="217">
                <a:solidFill>
                  <a:srgbClr val="FFFFFF"/>
                </a:solidFill>
                <a:latin typeface="Century Gothic"/>
                <a:cs typeface="Century Gothic"/>
              </a:rPr>
              <a:t>RESEARCH</a:t>
            </a:r>
            <a:r>
              <a:rPr sz="2667" spc="-43">
                <a:solidFill>
                  <a:srgbClr val="FFFFFF"/>
                </a:solidFill>
                <a:latin typeface="Century Gothic"/>
                <a:cs typeface="Century Gothic"/>
              </a:rPr>
              <a:t> </a:t>
            </a:r>
            <a:r>
              <a:rPr sz="2667" spc="127">
                <a:solidFill>
                  <a:srgbClr val="FFFFFF"/>
                </a:solidFill>
                <a:latin typeface="Century Gothic"/>
                <a:cs typeface="Century Gothic"/>
              </a:rPr>
              <a:t>AND</a:t>
            </a:r>
            <a:r>
              <a:rPr sz="2667" spc="-40">
                <a:solidFill>
                  <a:srgbClr val="FFFFFF"/>
                </a:solidFill>
                <a:latin typeface="Century Gothic"/>
                <a:cs typeface="Century Gothic"/>
              </a:rPr>
              <a:t> </a:t>
            </a:r>
            <a:r>
              <a:rPr sz="2667" spc="127">
                <a:solidFill>
                  <a:srgbClr val="FFFFFF"/>
                </a:solidFill>
                <a:latin typeface="Century Gothic"/>
                <a:cs typeface="Century Gothic"/>
              </a:rPr>
              <a:t>INNOVATION</a:t>
            </a:r>
            <a:endParaRPr sz="2667">
              <a:latin typeface="Century Gothic"/>
              <a:cs typeface="Century Gothic"/>
            </a:endParaRPr>
          </a:p>
        </p:txBody>
      </p:sp>
      <p:sp>
        <p:nvSpPr>
          <p:cNvPr id="19" name="object 19"/>
          <p:cNvSpPr txBox="1"/>
          <p:nvPr/>
        </p:nvSpPr>
        <p:spPr>
          <a:xfrm>
            <a:off x="7239506" y="4584312"/>
            <a:ext cx="809413" cy="751851"/>
          </a:xfrm>
          <a:prstGeom prst="rect">
            <a:avLst/>
          </a:prstGeom>
        </p:spPr>
        <p:txBody>
          <a:bodyPr vert="horz" wrap="square" lIns="0" tIns="112183" rIns="0" bIns="0" rtlCol="0">
            <a:spAutoFit/>
          </a:bodyPr>
          <a:lstStyle/>
          <a:p>
            <a:pPr marL="50379">
              <a:spcBef>
                <a:spcPts val="883"/>
              </a:spcBef>
            </a:pPr>
            <a:r>
              <a:rPr sz="2400" spc="177">
                <a:solidFill>
                  <a:srgbClr val="FFFFFF"/>
                </a:solidFill>
                <a:latin typeface="Century Gothic"/>
                <a:cs typeface="Century Gothic"/>
              </a:rPr>
              <a:t>497</a:t>
            </a:r>
            <a:endParaRPr sz="2400">
              <a:latin typeface="Century Gothic"/>
              <a:cs typeface="Century Gothic"/>
            </a:endParaRPr>
          </a:p>
          <a:p>
            <a:pPr marL="8467">
              <a:spcBef>
                <a:spcPts val="453"/>
              </a:spcBef>
            </a:pPr>
            <a:r>
              <a:rPr sz="1333" spc="133">
                <a:solidFill>
                  <a:srgbClr val="FFFFFF"/>
                </a:solidFill>
                <a:latin typeface="Century Gothic"/>
                <a:cs typeface="Century Gothic"/>
              </a:rPr>
              <a:t>PATENTS</a:t>
            </a:r>
            <a:endParaRPr sz="1333">
              <a:latin typeface="Century Gothic"/>
              <a:cs typeface="Century Gothic"/>
            </a:endParaRPr>
          </a:p>
        </p:txBody>
      </p:sp>
    </p:spTree>
    <p:extLst>
      <p:ext uri="{BB962C8B-B14F-4D97-AF65-F5344CB8AC3E}">
        <p14:creationId xmlns:p14="http://schemas.microsoft.com/office/powerpoint/2010/main" val="779228563"/>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1282" y="0"/>
            <a:ext cx="12190730" cy="6858000"/>
            <a:chOff x="1923" y="0"/>
            <a:chExt cx="18286095" cy="10287000"/>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1923" y="0"/>
              <a:ext cx="7943849" cy="10286999"/>
            </a:xfrm>
            <a:prstGeom prst="rect">
              <a:avLst/>
            </a:prstGeom>
          </p:spPr>
        </p:pic>
        <p:sp>
          <p:nvSpPr>
            <p:cNvPr id="4" name="object 4"/>
            <p:cNvSpPr/>
            <p:nvPr/>
          </p:nvSpPr>
          <p:spPr>
            <a:xfrm>
              <a:off x="7946442" y="0"/>
              <a:ext cx="10341610" cy="6116320"/>
            </a:xfrm>
            <a:custGeom>
              <a:avLst/>
              <a:gdLst/>
              <a:ahLst/>
              <a:cxnLst/>
              <a:rect l="l" t="t" r="r" b="b"/>
              <a:pathLst>
                <a:path w="10341610" h="6116320">
                  <a:moveTo>
                    <a:pt x="0" y="6115898"/>
                  </a:moveTo>
                  <a:lnTo>
                    <a:pt x="0" y="0"/>
                  </a:lnTo>
                  <a:lnTo>
                    <a:pt x="10341557" y="0"/>
                  </a:lnTo>
                  <a:lnTo>
                    <a:pt x="10341557" y="6115898"/>
                  </a:lnTo>
                  <a:lnTo>
                    <a:pt x="0" y="6115898"/>
                  </a:lnTo>
                  <a:close/>
                </a:path>
              </a:pathLst>
            </a:custGeom>
            <a:solidFill>
              <a:srgbClr val="DF1785"/>
            </a:solidFill>
          </p:spPr>
          <p:txBody>
            <a:bodyPr wrap="square" lIns="0" tIns="0" rIns="0" bIns="0" rtlCol="0"/>
            <a:lstStyle/>
            <a:p>
              <a:endParaRPr sz="800"/>
            </a:p>
          </p:txBody>
        </p:sp>
        <p:pic>
          <p:nvPicPr>
            <p:cNvPr id="5" name="object 5"/>
            <p:cNvPicPr/>
            <p:nvPr/>
          </p:nvPicPr>
          <p:blipFill>
            <a:blip r:embed="rId3" cstate="email">
              <a:extLst>
                <a:ext uri="{28A0092B-C50C-407E-A947-70E740481C1C}">
                  <a14:useLocalDpi xmlns:a14="http://schemas.microsoft.com/office/drawing/2010/main"/>
                </a:ext>
              </a:extLst>
            </a:blip>
            <a:stretch>
              <a:fillRect/>
            </a:stretch>
          </p:blipFill>
          <p:spPr>
            <a:xfrm>
              <a:off x="9481715" y="1582735"/>
              <a:ext cx="7277099" cy="4133849"/>
            </a:xfrm>
            <a:prstGeom prst="rect">
              <a:avLst/>
            </a:prstGeom>
          </p:spPr>
        </p:pic>
        <p:pic>
          <p:nvPicPr>
            <p:cNvPr id="6" name="object 6"/>
            <p:cNvPicPr/>
            <p:nvPr/>
          </p:nvPicPr>
          <p:blipFill>
            <a:blip r:embed="rId4" cstate="email">
              <a:extLst>
                <a:ext uri="{28A0092B-C50C-407E-A947-70E740481C1C}">
                  <a14:useLocalDpi xmlns:a14="http://schemas.microsoft.com/office/drawing/2010/main"/>
                </a:ext>
              </a:extLst>
            </a:blip>
            <a:stretch>
              <a:fillRect/>
            </a:stretch>
          </p:blipFill>
          <p:spPr>
            <a:xfrm>
              <a:off x="9669651" y="6964124"/>
              <a:ext cx="3341076" cy="2376858"/>
            </a:xfrm>
            <a:prstGeom prst="rect">
              <a:avLst/>
            </a:prstGeom>
          </p:spPr>
        </p:pic>
      </p:grpSp>
      <p:sp>
        <p:nvSpPr>
          <p:cNvPr id="7" name="object 7"/>
          <p:cNvSpPr txBox="1">
            <a:spLocks noGrp="1"/>
          </p:cNvSpPr>
          <p:nvPr>
            <p:ph type="title"/>
          </p:nvPr>
        </p:nvSpPr>
        <p:spPr>
          <a:xfrm>
            <a:off x="6072402" y="389404"/>
            <a:ext cx="5076613" cy="336781"/>
          </a:xfrm>
          <a:prstGeom prst="rect">
            <a:avLst/>
          </a:prstGeom>
        </p:spPr>
        <p:txBody>
          <a:bodyPr vert="horz" wrap="square" lIns="0" tIns="8467" rIns="0" bIns="0" rtlCol="0">
            <a:spAutoFit/>
          </a:bodyPr>
          <a:lstStyle/>
          <a:p>
            <a:pPr marL="8467">
              <a:spcBef>
                <a:spcPts val="67"/>
              </a:spcBef>
            </a:pPr>
            <a:r>
              <a:rPr sz="2133" spc="220">
                <a:solidFill>
                  <a:srgbClr val="FFFFFF"/>
                </a:solidFill>
              </a:rPr>
              <a:t>UNIVERSITIES</a:t>
            </a:r>
            <a:r>
              <a:rPr sz="2133" spc="-33">
                <a:solidFill>
                  <a:srgbClr val="FFFFFF"/>
                </a:solidFill>
              </a:rPr>
              <a:t> </a:t>
            </a:r>
            <a:r>
              <a:rPr sz="2133" spc="127">
                <a:solidFill>
                  <a:srgbClr val="FFFFFF"/>
                </a:solidFill>
              </a:rPr>
              <a:t>OF</a:t>
            </a:r>
            <a:r>
              <a:rPr sz="2133" spc="-33">
                <a:solidFill>
                  <a:srgbClr val="FFFFFF"/>
                </a:solidFill>
              </a:rPr>
              <a:t> </a:t>
            </a:r>
            <a:r>
              <a:rPr sz="2133" spc="87">
                <a:solidFill>
                  <a:srgbClr val="FFFFFF"/>
                </a:solidFill>
              </a:rPr>
              <a:t>EMILIA-ROMAGNA</a:t>
            </a:r>
            <a:endParaRPr sz="2133"/>
          </a:p>
        </p:txBody>
      </p:sp>
      <p:grpSp>
        <p:nvGrpSpPr>
          <p:cNvPr id="8" name="object 8"/>
          <p:cNvGrpSpPr/>
          <p:nvPr/>
        </p:nvGrpSpPr>
        <p:grpSpPr>
          <a:xfrm>
            <a:off x="45" y="4446158"/>
            <a:ext cx="11508317" cy="2098040"/>
            <a:chOff x="67" y="6669237"/>
            <a:chExt cx="17262475" cy="3147060"/>
          </a:xfrm>
        </p:grpSpPr>
        <p:pic>
          <p:nvPicPr>
            <p:cNvPr id="9" name="object 9"/>
            <p:cNvPicPr/>
            <p:nvPr/>
          </p:nvPicPr>
          <p:blipFill>
            <a:blip r:embed="rId5" cstate="email">
              <a:extLst>
                <a:ext uri="{28A0092B-C50C-407E-A947-70E740481C1C}">
                  <a14:useLocalDpi xmlns:a14="http://schemas.microsoft.com/office/drawing/2010/main"/>
                </a:ext>
              </a:extLst>
            </a:blip>
            <a:stretch>
              <a:fillRect/>
            </a:stretch>
          </p:blipFill>
          <p:spPr>
            <a:xfrm>
              <a:off x="14047732" y="6669237"/>
              <a:ext cx="3214425" cy="3146792"/>
            </a:xfrm>
            <a:prstGeom prst="rect">
              <a:avLst/>
            </a:prstGeom>
          </p:spPr>
        </p:pic>
        <p:sp>
          <p:nvSpPr>
            <p:cNvPr id="10" name="object 10"/>
            <p:cNvSpPr/>
            <p:nvPr/>
          </p:nvSpPr>
          <p:spPr>
            <a:xfrm>
              <a:off x="67" y="6955130"/>
              <a:ext cx="8810625" cy="1685925"/>
            </a:xfrm>
            <a:custGeom>
              <a:avLst/>
              <a:gdLst/>
              <a:ahLst/>
              <a:cxnLst/>
              <a:rect l="l" t="t" r="r" b="b"/>
              <a:pathLst>
                <a:path w="8810625" h="1685925">
                  <a:moveTo>
                    <a:pt x="8794819" y="1685898"/>
                  </a:moveTo>
                  <a:lnTo>
                    <a:pt x="0" y="1685898"/>
                  </a:lnTo>
                  <a:lnTo>
                    <a:pt x="0" y="0"/>
                  </a:lnTo>
                  <a:lnTo>
                    <a:pt x="8810447" y="24038"/>
                  </a:lnTo>
                  <a:lnTo>
                    <a:pt x="8794819" y="1685898"/>
                  </a:lnTo>
                  <a:close/>
                </a:path>
              </a:pathLst>
            </a:custGeom>
            <a:solidFill>
              <a:srgbClr val="DF1785"/>
            </a:solidFill>
          </p:spPr>
          <p:txBody>
            <a:bodyPr wrap="square" lIns="0" tIns="0" rIns="0" bIns="0" rtlCol="0"/>
            <a:lstStyle/>
            <a:p>
              <a:endParaRPr sz="800"/>
            </a:p>
          </p:txBody>
        </p:sp>
      </p:grpSp>
      <p:sp>
        <p:nvSpPr>
          <p:cNvPr id="11" name="object 11"/>
          <p:cNvSpPr txBox="1"/>
          <p:nvPr/>
        </p:nvSpPr>
        <p:spPr>
          <a:xfrm>
            <a:off x="519959" y="4988056"/>
            <a:ext cx="4846320" cy="418983"/>
          </a:xfrm>
          <a:prstGeom prst="rect">
            <a:avLst/>
          </a:prstGeom>
        </p:spPr>
        <p:txBody>
          <a:bodyPr vert="horz" wrap="square" lIns="0" tIns="8467" rIns="0" bIns="0" rtlCol="0">
            <a:spAutoFit/>
          </a:bodyPr>
          <a:lstStyle/>
          <a:p>
            <a:pPr marL="8467">
              <a:spcBef>
                <a:spcPts val="67"/>
              </a:spcBef>
            </a:pPr>
            <a:r>
              <a:rPr sz="2667" spc="157">
                <a:solidFill>
                  <a:srgbClr val="FFFFFF"/>
                </a:solidFill>
                <a:latin typeface="Century Gothic"/>
                <a:cs typeface="Century Gothic"/>
              </a:rPr>
              <a:t>TRAINING</a:t>
            </a:r>
            <a:r>
              <a:rPr sz="2667" spc="-37">
                <a:solidFill>
                  <a:srgbClr val="FFFFFF"/>
                </a:solidFill>
                <a:latin typeface="Century Gothic"/>
                <a:cs typeface="Century Gothic"/>
              </a:rPr>
              <a:t> </a:t>
            </a:r>
            <a:r>
              <a:rPr sz="2667" spc="127">
                <a:solidFill>
                  <a:srgbClr val="FFFFFF"/>
                </a:solidFill>
                <a:latin typeface="Century Gothic"/>
                <a:cs typeface="Century Gothic"/>
              </a:rPr>
              <a:t>AND</a:t>
            </a:r>
            <a:r>
              <a:rPr sz="2667" spc="-33">
                <a:solidFill>
                  <a:srgbClr val="FFFFFF"/>
                </a:solidFill>
                <a:latin typeface="Century Gothic"/>
                <a:cs typeface="Century Gothic"/>
              </a:rPr>
              <a:t> </a:t>
            </a:r>
            <a:r>
              <a:rPr sz="2667" spc="157">
                <a:solidFill>
                  <a:srgbClr val="FFFFFF"/>
                </a:solidFill>
                <a:latin typeface="Century Gothic"/>
                <a:cs typeface="Century Gothic"/>
              </a:rPr>
              <a:t>EDUCATION</a:t>
            </a:r>
            <a:endParaRPr sz="2667">
              <a:latin typeface="Century Gothic"/>
              <a:cs typeface="Century Gothic"/>
            </a:endParaRPr>
          </a:p>
        </p:txBody>
      </p:sp>
    </p:spTree>
    <p:extLst>
      <p:ext uri="{BB962C8B-B14F-4D97-AF65-F5344CB8AC3E}">
        <p14:creationId xmlns:p14="http://schemas.microsoft.com/office/powerpoint/2010/main" val="309644344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0"/>
            <a:ext cx="12189460" cy="6858000"/>
            <a:chOff x="0" y="0"/>
            <a:chExt cx="18284190" cy="10287000"/>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10244659" y="0"/>
              <a:ext cx="8039099" cy="10286998"/>
            </a:xfrm>
            <a:prstGeom prst="rect">
              <a:avLst/>
            </a:prstGeom>
          </p:spPr>
        </p:pic>
        <p:sp>
          <p:nvSpPr>
            <p:cNvPr id="4" name="object 4"/>
            <p:cNvSpPr/>
            <p:nvPr/>
          </p:nvSpPr>
          <p:spPr>
            <a:xfrm>
              <a:off x="0" y="0"/>
              <a:ext cx="10248900" cy="5118100"/>
            </a:xfrm>
            <a:custGeom>
              <a:avLst/>
              <a:gdLst/>
              <a:ahLst/>
              <a:cxnLst/>
              <a:rect l="l" t="t" r="r" b="b"/>
              <a:pathLst>
                <a:path w="10248900" h="5118100">
                  <a:moveTo>
                    <a:pt x="10248853" y="5118080"/>
                  </a:moveTo>
                  <a:lnTo>
                    <a:pt x="0" y="5118080"/>
                  </a:lnTo>
                  <a:lnTo>
                    <a:pt x="0" y="0"/>
                  </a:lnTo>
                  <a:lnTo>
                    <a:pt x="10248853" y="0"/>
                  </a:lnTo>
                  <a:lnTo>
                    <a:pt x="10248853" y="5118080"/>
                  </a:lnTo>
                  <a:close/>
                </a:path>
              </a:pathLst>
            </a:custGeom>
            <a:solidFill>
              <a:srgbClr val="DF1785"/>
            </a:solidFill>
          </p:spPr>
          <p:txBody>
            <a:bodyPr wrap="square" lIns="0" tIns="0" rIns="0" bIns="0" rtlCol="0"/>
            <a:lstStyle/>
            <a:p>
              <a:endParaRPr sz="800"/>
            </a:p>
          </p:txBody>
        </p:sp>
      </p:grpSp>
      <p:sp>
        <p:nvSpPr>
          <p:cNvPr id="5" name="object 5"/>
          <p:cNvSpPr txBox="1"/>
          <p:nvPr/>
        </p:nvSpPr>
        <p:spPr>
          <a:xfrm>
            <a:off x="892371" y="464444"/>
            <a:ext cx="4811183" cy="652700"/>
          </a:xfrm>
          <a:prstGeom prst="rect">
            <a:avLst/>
          </a:prstGeom>
        </p:spPr>
        <p:txBody>
          <a:bodyPr vert="horz" wrap="square" lIns="0" tIns="8467" rIns="0" bIns="0" rtlCol="0">
            <a:spAutoFit/>
          </a:bodyPr>
          <a:lstStyle/>
          <a:p>
            <a:pPr algn="ctr">
              <a:lnSpc>
                <a:spcPts val="2557"/>
              </a:lnSpc>
              <a:spcBef>
                <a:spcPts val="67"/>
              </a:spcBef>
            </a:pPr>
            <a:r>
              <a:rPr sz="2133" spc="270">
                <a:solidFill>
                  <a:srgbClr val="FFFFFF"/>
                </a:solidFill>
                <a:latin typeface="Century Gothic"/>
                <a:cs typeface="Century Gothic"/>
              </a:rPr>
              <a:t>H</a:t>
            </a:r>
            <a:r>
              <a:rPr sz="2133" spc="280">
                <a:solidFill>
                  <a:srgbClr val="FFFFFF"/>
                </a:solidFill>
                <a:latin typeface="Century Gothic"/>
                <a:cs typeface="Century Gothic"/>
              </a:rPr>
              <a:t>E</a:t>
            </a:r>
            <a:r>
              <a:rPr sz="2133" spc="-20">
                <a:solidFill>
                  <a:srgbClr val="FFFFFF"/>
                </a:solidFill>
                <a:latin typeface="Century Gothic"/>
                <a:cs typeface="Century Gothic"/>
              </a:rPr>
              <a:t>A</a:t>
            </a:r>
            <a:r>
              <a:rPr sz="2133" spc="277">
                <a:solidFill>
                  <a:srgbClr val="FFFFFF"/>
                </a:solidFill>
                <a:latin typeface="Century Gothic"/>
                <a:cs typeface="Century Gothic"/>
              </a:rPr>
              <a:t>L</a:t>
            </a:r>
            <a:r>
              <a:rPr sz="2133" spc="339">
                <a:solidFill>
                  <a:srgbClr val="FFFFFF"/>
                </a:solidFill>
                <a:latin typeface="Century Gothic"/>
                <a:cs typeface="Century Gothic"/>
              </a:rPr>
              <a:t>T</a:t>
            </a:r>
            <a:r>
              <a:rPr sz="2133" spc="273">
                <a:solidFill>
                  <a:srgbClr val="FFFFFF"/>
                </a:solidFill>
                <a:latin typeface="Century Gothic"/>
                <a:cs typeface="Century Gothic"/>
              </a:rPr>
              <a:t>H</a:t>
            </a:r>
            <a:r>
              <a:rPr sz="2133" spc="-20">
                <a:solidFill>
                  <a:srgbClr val="FFFFFF"/>
                </a:solidFill>
                <a:latin typeface="Century Gothic"/>
                <a:cs typeface="Century Gothic"/>
              </a:rPr>
              <a:t> </a:t>
            </a:r>
            <a:r>
              <a:rPr sz="2133" spc="-153">
                <a:solidFill>
                  <a:srgbClr val="FFFFFF"/>
                </a:solidFill>
                <a:latin typeface="Century Gothic"/>
                <a:cs typeface="Century Gothic"/>
              </a:rPr>
              <a:t>&amp;</a:t>
            </a:r>
            <a:r>
              <a:rPr sz="2133" spc="-20">
                <a:solidFill>
                  <a:srgbClr val="FFFFFF"/>
                </a:solidFill>
                <a:latin typeface="Century Gothic"/>
                <a:cs typeface="Century Gothic"/>
              </a:rPr>
              <a:t> </a:t>
            </a:r>
            <a:r>
              <a:rPr sz="2133" spc="350">
                <a:solidFill>
                  <a:srgbClr val="FFFFFF"/>
                </a:solidFill>
                <a:latin typeface="Century Gothic"/>
                <a:cs typeface="Century Gothic"/>
              </a:rPr>
              <a:t>W</a:t>
            </a:r>
            <a:r>
              <a:rPr sz="2133" spc="280">
                <a:solidFill>
                  <a:srgbClr val="FFFFFF"/>
                </a:solidFill>
                <a:latin typeface="Century Gothic"/>
                <a:cs typeface="Century Gothic"/>
              </a:rPr>
              <a:t>E</a:t>
            </a:r>
            <a:r>
              <a:rPr sz="2133" spc="277">
                <a:solidFill>
                  <a:srgbClr val="FFFFFF"/>
                </a:solidFill>
                <a:latin typeface="Century Gothic"/>
                <a:cs typeface="Century Gothic"/>
              </a:rPr>
              <a:t>LL</a:t>
            </a:r>
            <a:r>
              <a:rPr sz="2133" spc="150">
                <a:solidFill>
                  <a:srgbClr val="FFFFFF"/>
                </a:solidFill>
                <a:latin typeface="Century Gothic"/>
                <a:cs typeface="Century Gothic"/>
              </a:rPr>
              <a:t>N</a:t>
            </a:r>
            <a:r>
              <a:rPr sz="2133" spc="280">
                <a:solidFill>
                  <a:srgbClr val="FFFFFF"/>
                </a:solidFill>
                <a:latin typeface="Century Gothic"/>
                <a:cs typeface="Century Gothic"/>
              </a:rPr>
              <a:t>E</a:t>
            </a:r>
            <a:r>
              <a:rPr sz="2133" spc="257">
                <a:solidFill>
                  <a:srgbClr val="FFFFFF"/>
                </a:solidFill>
                <a:latin typeface="Century Gothic"/>
                <a:cs typeface="Century Gothic"/>
              </a:rPr>
              <a:t>S</a:t>
            </a:r>
            <a:r>
              <a:rPr sz="2133" spc="260">
                <a:solidFill>
                  <a:srgbClr val="FFFFFF"/>
                </a:solidFill>
                <a:latin typeface="Century Gothic"/>
                <a:cs typeface="Century Gothic"/>
              </a:rPr>
              <a:t>S</a:t>
            </a:r>
            <a:r>
              <a:rPr sz="2133" spc="-20">
                <a:solidFill>
                  <a:srgbClr val="FFFFFF"/>
                </a:solidFill>
                <a:latin typeface="Century Gothic"/>
                <a:cs typeface="Century Gothic"/>
              </a:rPr>
              <a:t> </a:t>
            </a:r>
            <a:r>
              <a:rPr sz="2133" spc="280">
                <a:solidFill>
                  <a:srgbClr val="FFFFFF"/>
                </a:solidFill>
                <a:latin typeface="Century Gothic"/>
                <a:cs typeface="Century Gothic"/>
              </a:rPr>
              <a:t>E</a:t>
            </a:r>
            <a:r>
              <a:rPr sz="2133" spc="169">
                <a:solidFill>
                  <a:srgbClr val="FFFFFF"/>
                </a:solidFill>
                <a:latin typeface="Century Gothic"/>
                <a:cs typeface="Century Gothic"/>
              </a:rPr>
              <a:t>D</a:t>
            </a:r>
            <a:r>
              <a:rPr sz="2133" spc="287">
                <a:solidFill>
                  <a:srgbClr val="FFFFFF"/>
                </a:solidFill>
                <a:latin typeface="Century Gothic"/>
                <a:cs typeface="Century Gothic"/>
              </a:rPr>
              <a:t>U</a:t>
            </a:r>
            <a:r>
              <a:rPr sz="2133" spc="-197">
                <a:solidFill>
                  <a:srgbClr val="FFFFFF"/>
                </a:solidFill>
                <a:latin typeface="Century Gothic"/>
                <a:cs typeface="Century Gothic"/>
              </a:rPr>
              <a:t>C</a:t>
            </a:r>
            <a:r>
              <a:rPr sz="2133" spc="-20">
                <a:solidFill>
                  <a:srgbClr val="FFFFFF"/>
                </a:solidFill>
                <a:latin typeface="Century Gothic"/>
                <a:cs typeface="Century Gothic"/>
              </a:rPr>
              <a:t>A</a:t>
            </a:r>
            <a:r>
              <a:rPr sz="2133" spc="339">
                <a:solidFill>
                  <a:srgbClr val="FFFFFF"/>
                </a:solidFill>
                <a:latin typeface="Century Gothic"/>
                <a:cs typeface="Century Gothic"/>
              </a:rPr>
              <a:t>T</a:t>
            </a:r>
            <a:r>
              <a:rPr sz="2133" spc="173">
                <a:solidFill>
                  <a:srgbClr val="FFFFFF"/>
                </a:solidFill>
                <a:latin typeface="Century Gothic"/>
                <a:cs typeface="Century Gothic"/>
              </a:rPr>
              <a:t>I</a:t>
            </a:r>
            <a:r>
              <a:rPr sz="2133" spc="-67">
                <a:solidFill>
                  <a:srgbClr val="FFFFFF"/>
                </a:solidFill>
                <a:latin typeface="Century Gothic"/>
                <a:cs typeface="Century Gothic"/>
              </a:rPr>
              <a:t>O</a:t>
            </a:r>
            <a:r>
              <a:rPr sz="2133" spc="153">
                <a:solidFill>
                  <a:srgbClr val="FFFFFF"/>
                </a:solidFill>
                <a:latin typeface="Century Gothic"/>
                <a:cs typeface="Century Gothic"/>
              </a:rPr>
              <a:t>N</a:t>
            </a:r>
            <a:endParaRPr sz="2133">
              <a:latin typeface="Century Gothic"/>
              <a:cs typeface="Century Gothic"/>
            </a:endParaRPr>
          </a:p>
          <a:p>
            <a:pPr algn="ctr">
              <a:lnSpc>
                <a:spcPts val="2553"/>
              </a:lnSpc>
            </a:pPr>
            <a:r>
              <a:rPr sz="2133" spc="157">
                <a:solidFill>
                  <a:srgbClr val="FFFFFF"/>
                </a:solidFill>
                <a:latin typeface="Century Gothic"/>
                <a:cs typeface="Century Gothic"/>
              </a:rPr>
              <a:t>IN</a:t>
            </a:r>
            <a:r>
              <a:rPr sz="2133" spc="-47">
                <a:solidFill>
                  <a:srgbClr val="FFFFFF"/>
                </a:solidFill>
                <a:latin typeface="Century Gothic"/>
                <a:cs typeface="Century Gothic"/>
              </a:rPr>
              <a:t> </a:t>
            </a:r>
            <a:r>
              <a:rPr sz="2133" spc="76">
                <a:solidFill>
                  <a:srgbClr val="FFFFFF"/>
                </a:solidFill>
                <a:latin typeface="Century Gothic"/>
                <a:cs typeface="Century Gothic"/>
              </a:rPr>
              <a:t>EMILIA-ROMAGNA</a:t>
            </a:r>
            <a:endParaRPr sz="2133">
              <a:latin typeface="Century Gothic"/>
              <a:cs typeface="Century Gothic"/>
            </a:endParaRPr>
          </a:p>
        </p:txBody>
      </p:sp>
      <p:sp>
        <p:nvSpPr>
          <p:cNvPr id="6" name="object 6"/>
          <p:cNvSpPr txBox="1"/>
          <p:nvPr/>
        </p:nvSpPr>
        <p:spPr>
          <a:xfrm>
            <a:off x="4827157" y="1474122"/>
            <a:ext cx="1643380" cy="1737613"/>
          </a:xfrm>
          <a:prstGeom prst="rect">
            <a:avLst/>
          </a:prstGeom>
        </p:spPr>
        <p:txBody>
          <a:bodyPr vert="horz" wrap="square" lIns="0" tIns="8467" rIns="0" bIns="0" rtlCol="0">
            <a:spAutoFit/>
          </a:bodyPr>
          <a:lstStyle/>
          <a:p>
            <a:pPr marR="130393" algn="ctr">
              <a:spcBef>
                <a:spcPts val="67"/>
              </a:spcBef>
            </a:pPr>
            <a:r>
              <a:rPr sz="4800" spc="93">
                <a:solidFill>
                  <a:srgbClr val="FFFFFF"/>
                </a:solidFill>
                <a:latin typeface="Century Gothic"/>
                <a:cs typeface="Century Gothic"/>
              </a:rPr>
              <a:t>2</a:t>
            </a:r>
            <a:endParaRPr sz="4800">
              <a:latin typeface="Century Gothic"/>
              <a:cs typeface="Century Gothic"/>
            </a:endParaRPr>
          </a:p>
          <a:p>
            <a:pPr marL="8467" marR="3387" indent="270524">
              <a:lnSpc>
                <a:spcPts val="2553"/>
              </a:lnSpc>
              <a:spcBef>
                <a:spcPts val="123"/>
              </a:spcBef>
            </a:pPr>
            <a:r>
              <a:rPr sz="2133" spc="167">
                <a:solidFill>
                  <a:srgbClr val="FFFFFF"/>
                </a:solidFill>
                <a:latin typeface="Century Gothic"/>
                <a:cs typeface="Century Gothic"/>
              </a:rPr>
              <a:t>HIGHER </a:t>
            </a:r>
            <a:r>
              <a:rPr sz="2133" spc="169">
                <a:solidFill>
                  <a:srgbClr val="FFFFFF"/>
                </a:solidFill>
                <a:latin typeface="Century Gothic"/>
                <a:cs typeface="Century Gothic"/>
              </a:rPr>
              <a:t> </a:t>
            </a:r>
            <a:r>
              <a:rPr sz="2133" spc="110">
                <a:solidFill>
                  <a:srgbClr val="FFFFFF"/>
                </a:solidFill>
                <a:latin typeface="Century Gothic"/>
                <a:cs typeface="Century Gothic"/>
              </a:rPr>
              <a:t>TECHNICAL </a:t>
            </a:r>
            <a:r>
              <a:rPr sz="2133" spc="-583">
                <a:solidFill>
                  <a:srgbClr val="FFFFFF"/>
                </a:solidFill>
                <a:latin typeface="Century Gothic"/>
                <a:cs typeface="Century Gothic"/>
              </a:rPr>
              <a:t> </a:t>
            </a:r>
            <a:r>
              <a:rPr sz="2133" spc="247">
                <a:solidFill>
                  <a:srgbClr val="FFFFFF"/>
                </a:solidFill>
                <a:latin typeface="Century Gothic"/>
                <a:cs typeface="Century Gothic"/>
              </a:rPr>
              <a:t>INSTITUTES</a:t>
            </a:r>
            <a:endParaRPr sz="2133">
              <a:latin typeface="Century Gothic"/>
              <a:cs typeface="Century Gothic"/>
            </a:endParaRPr>
          </a:p>
        </p:txBody>
      </p:sp>
      <p:sp>
        <p:nvSpPr>
          <p:cNvPr id="7" name="object 7"/>
          <p:cNvSpPr txBox="1"/>
          <p:nvPr/>
        </p:nvSpPr>
        <p:spPr>
          <a:xfrm>
            <a:off x="1187538" y="3599358"/>
            <a:ext cx="3486573" cy="1226832"/>
          </a:xfrm>
          <a:prstGeom prst="rect">
            <a:avLst/>
          </a:prstGeom>
        </p:spPr>
        <p:txBody>
          <a:bodyPr vert="horz" wrap="square" lIns="0" tIns="8467" rIns="0" bIns="0" rtlCol="0">
            <a:spAutoFit/>
          </a:bodyPr>
          <a:lstStyle/>
          <a:p>
            <a:pPr marL="8467">
              <a:lnSpc>
                <a:spcPts val="1910"/>
              </a:lnSpc>
              <a:spcBef>
                <a:spcPts val="67"/>
              </a:spcBef>
              <a:tabLst>
                <a:tab pos="548667" algn="l"/>
              </a:tabLst>
            </a:pPr>
            <a:r>
              <a:rPr sz="1600" spc="-30">
                <a:solidFill>
                  <a:srgbClr val="58606B"/>
                </a:solidFill>
                <a:latin typeface="Century Gothic"/>
                <a:cs typeface="Century Gothic"/>
              </a:rPr>
              <a:t>105	</a:t>
            </a:r>
            <a:r>
              <a:rPr sz="1600" spc="113">
                <a:solidFill>
                  <a:srgbClr val="58606B"/>
                </a:solidFill>
                <a:latin typeface="Century Gothic"/>
                <a:cs typeface="Century Gothic"/>
              </a:rPr>
              <a:t>COURSES</a:t>
            </a:r>
            <a:endParaRPr sz="1600">
              <a:latin typeface="Century Gothic"/>
              <a:cs typeface="Century Gothic"/>
            </a:endParaRPr>
          </a:p>
          <a:p>
            <a:pPr marL="117693">
              <a:lnSpc>
                <a:spcPts val="1900"/>
              </a:lnSpc>
              <a:tabLst>
                <a:tab pos="575339" algn="l"/>
              </a:tabLst>
            </a:pPr>
            <a:r>
              <a:rPr sz="1600" spc="-297">
                <a:solidFill>
                  <a:srgbClr val="58606B"/>
                </a:solidFill>
                <a:latin typeface="Century Gothic"/>
                <a:cs typeface="Century Gothic"/>
              </a:rPr>
              <a:t>1</a:t>
            </a:r>
            <a:r>
              <a:rPr sz="1600" spc="30">
                <a:solidFill>
                  <a:srgbClr val="58606B"/>
                </a:solidFill>
                <a:latin typeface="Century Gothic"/>
                <a:cs typeface="Century Gothic"/>
              </a:rPr>
              <a:t>2	</a:t>
            </a:r>
            <a:r>
              <a:rPr sz="1600" spc="-310">
                <a:solidFill>
                  <a:srgbClr val="58606B"/>
                </a:solidFill>
                <a:latin typeface="Century Gothic"/>
                <a:cs typeface="Century Gothic"/>
              </a:rPr>
              <a:t>1</a:t>
            </a:r>
            <a:r>
              <a:rPr sz="1600" spc="30">
                <a:solidFill>
                  <a:srgbClr val="58606B"/>
                </a:solidFill>
                <a:latin typeface="Century Gothic"/>
                <a:cs typeface="Century Gothic"/>
              </a:rPr>
              <a:t>°</a:t>
            </a:r>
            <a:r>
              <a:rPr sz="1600" spc="-27">
                <a:solidFill>
                  <a:srgbClr val="58606B"/>
                </a:solidFill>
                <a:latin typeface="Century Gothic"/>
                <a:cs typeface="Century Gothic"/>
              </a:rPr>
              <a:t> </a:t>
            </a:r>
            <a:r>
              <a:rPr sz="1600" spc="203">
                <a:solidFill>
                  <a:srgbClr val="58606B"/>
                </a:solidFill>
                <a:latin typeface="Century Gothic"/>
                <a:cs typeface="Century Gothic"/>
              </a:rPr>
              <a:t>L</a:t>
            </a:r>
            <a:r>
              <a:rPr sz="1600" spc="210">
                <a:solidFill>
                  <a:srgbClr val="58606B"/>
                </a:solidFill>
                <a:latin typeface="Century Gothic"/>
                <a:cs typeface="Century Gothic"/>
              </a:rPr>
              <a:t>E</a:t>
            </a:r>
            <a:r>
              <a:rPr sz="1600" spc="-7">
                <a:solidFill>
                  <a:srgbClr val="58606B"/>
                </a:solidFill>
                <a:latin typeface="Century Gothic"/>
                <a:cs typeface="Century Gothic"/>
              </a:rPr>
              <a:t>V</a:t>
            </a:r>
            <a:r>
              <a:rPr sz="1600" spc="210">
                <a:solidFill>
                  <a:srgbClr val="58606B"/>
                </a:solidFill>
                <a:latin typeface="Century Gothic"/>
                <a:cs typeface="Century Gothic"/>
              </a:rPr>
              <a:t>E</a:t>
            </a:r>
            <a:r>
              <a:rPr sz="1600" spc="203">
                <a:solidFill>
                  <a:srgbClr val="58606B"/>
                </a:solidFill>
                <a:latin typeface="Century Gothic"/>
                <a:cs typeface="Century Gothic"/>
              </a:rPr>
              <a:t>L</a:t>
            </a:r>
            <a:r>
              <a:rPr sz="1600" spc="-27">
                <a:solidFill>
                  <a:srgbClr val="58606B"/>
                </a:solidFill>
                <a:latin typeface="Century Gothic"/>
                <a:cs typeface="Century Gothic"/>
              </a:rPr>
              <a:t> </a:t>
            </a:r>
            <a:r>
              <a:rPr sz="1600" spc="57">
                <a:solidFill>
                  <a:srgbClr val="58606B"/>
                </a:solidFill>
                <a:latin typeface="Century Gothic"/>
                <a:cs typeface="Century Gothic"/>
              </a:rPr>
              <a:t>M</a:t>
            </a:r>
            <a:r>
              <a:rPr sz="1600" spc="-37">
                <a:solidFill>
                  <a:srgbClr val="58606B"/>
                </a:solidFill>
                <a:latin typeface="Century Gothic"/>
                <a:cs typeface="Century Gothic"/>
              </a:rPr>
              <a:t>A</a:t>
            </a:r>
            <a:r>
              <a:rPr sz="1600" spc="187">
                <a:solidFill>
                  <a:srgbClr val="58606B"/>
                </a:solidFill>
                <a:latin typeface="Century Gothic"/>
                <a:cs typeface="Century Gothic"/>
              </a:rPr>
              <a:t>S</a:t>
            </a:r>
            <a:r>
              <a:rPr sz="1600" spc="237">
                <a:solidFill>
                  <a:srgbClr val="58606B"/>
                </a:solidFill>
                <a:latin typeface="Century Gothic"/>
                <a:cs typeface="Century Gothic"/>
              </a:rPr>
              <a:t>T</a:t>
            </a:r>
            <a:r>
              <a:rPr sz="1600" spc="210">
                <a:solidFill>
                  <a:srgbClr val="58606B"/>
                </a:solidFill>
                <a:latin typeface="Century Gothic"/>
                <a:cs typeface="Century Gothic"/>
              </a:rPr>
              <a:t>E</a:t>
            </a:r>
            <a:r>
              <a:rPr sz="1600" spc="183">
                <a:solidFill>
                  <a:srgbClr val="58606B"/>
                </a:solidFill>
                <a:latin typeface="Century Gothic"/>
                <a:cs typeface="Century Gothic"/>
              </a:rPr>
              <a:t>R</a:t>
            </a:r>
            <a:r>
              <a:rPr sz="1600" spc="-27">
                <a:solidFill>
                  <a:srgbClr val="58606B"/>
                </a:solidFill>
                <a:latin typeface="Century Gothic"/>
                <a:cs typeface="Century Gothic"/>
              </a:rPr>
              <a:t> </a:t>
            </a:r>
            <a:r>
              <a:rPr sz="1600" spc="-153">
                <a:solidFill>
                  <a:srgbClr val="58606B"/>
                </a:solidFill>
                <a:latin typeface="Century Gothic"/>
                <a:cs typeface="Century Gothic"/>
              </a:rPr>
              <a:t>C</a:t>
            </a:r>
            <a:r>
              <a:rPr sz="1600" spc="-50">
                <a:solidFill>
                  <a:srgbClr val="58606B"/>
                </a:solidFill>
                <a:latin typeface="Century Gothic"/>
                <a:cs typeface="Century Gothic"/>
              </a:rPr>
              <a:t>O</a:t>
            </a:r>
            <a:r>
              <a:rPr sz="1600" spc="217">
                <a:solidFill>
                  <a:srgbClr val="58606B"/>
                </a:solidFill>
                <a:latin typeface="Century Gothic"/>
                <a:cs typeface="Century Gothic"/>
              </a:rPr>
              <a:t>U</a:t>
            </a:r>
            <a:r>
              <a:rPr sz="1600" spc="183">
                <a:solidFill>
                  <a:srgbClr val="58606B"/>
                </a:solidFill>
                <a:latin typeface="Century Gothic"/>
                <a:cs typeface="Century Gothic"/>
              </a:rPr>
              <a:t>R</a:t>
            </a:r>
            <a:r>
              <a:rPr sz="1600" spc="187">
                <a:solidFill>
                  <a:srgbClr val="58606B"/>
                </a:solidFill>
                <a:latin typeface="Century Gothic"/>
                <a:cs typeface="Century Gothic"/>
              </a:rPr>
              <a:t>S</a:t>
            </a:r>
            <a:r>
              <a:rPr sz="1600" spc="210">
                <a:solidFill>
                  <a:srgbClr val="58606B"/>
                </a:solidFill>
                <a:latin typeface="Century Gothic"/>
                <a:cs typeface="Century Gothic"/>
              </a:rPr>
              <a:t>E</a:t>
            </a:r>
            <a:r>
              <a:rPr sz="1600" spc="187">
                <a:solidFill>
                  <a:srgbClr val="58606B"/>
                </a:solidFill>
                <a:latin typeface="Century Gothic"/>
                <a:cs typeface="Century Gothic"/>
              </a:rPr>
              <a:t>S</a:t>
            </a:r>
            <a:endParaRPr sz="1600">
              <a:latin typeface="Century Gothic"/>
              <a:cs typeface="Century Gothic"/>
            </a:endParaRPr>
          </a:p>
          <a:p>
            <a:pPr marL="117693">
              <a:lnSpc>
                <a:spcPts val="1900"/>
              </a:lnSpc>
              <a:tabLst>
                <a:tab pos="589733" algn="l"/>
              </a:tabLst>
            </a:pPr>
            <a:r>
              <a:rPr sz="1600" spc="-76">
                <a:solidFill>
                  <a:srgbClr val="58606B"/>
                </a:solidFill>
                <a:latin typeface="Century Gothic"/>
                <a:cs typeface="Century Gothic"/>
              </a:rPr>
              <a:t>18	</a:t>
            </a:r>
            <a:r>
              <a:rPr sz="1600" spc="23">
                <a:solidFill>
                  <a:srgbClr val="58606B"/>
                </a:solidFill>
                <a:latin typeface="Century Gothic"/>
                <a:cs typeface="Century Gothic"/>
              </a:rPr>
              <a:t>2°</a:t>
            </a:r>
            <a:r>
              <a:rPr sz="1600" spc="-43">
                <a:solidFill>
                  <a:srgbClr val="58606B"/>
                </a:solidFill>
                <a:latin typeface="Century Gothic"/>
                <a:cs typeface="Century Gothic"/>
              </a:rPr>
              <a:t> </a:t>
            </a:r>
            <a:r>
              <a:rPr sz="1600" spc="163">
                <a:solidFill>
                  <a:srgbClr val="58606B"/>
                </a:solidFill>
                <a:latin typeface="Century Gothic"/>
                <a:cs typeface="Century Gothic"/>
              </a:rPr>
              <a:t>LEVEL</a:t>
            </a:r>
            <a:r>
              <a:rPr sz="1600" spc="-43">
                <a:solidFill>
                  <a:srgbClr val="58606B"/>
                </a:solidFill>
                <a:latin typeface="Century Gothic"/>
                <a:cs typeface="Century Gothic"/>
              </a:rPr>
              <a:t> </a:t>
            </a:r>
            <a:r>
              <a:rPr sz="1600" spc="140">
                <a:solidFill>
                  <a:srgbClr val="58606B"/>
                </a:solidFill>
                <a:latin typeface="Century Gothic"/>
                <a:cs typeface="Century Gothic"/>
              </a:rPr>
              <a:t>MASTER</a:t>
            </a:r>
            <a:r>
              <a:rPr sz="1600" spc="-40">
                <a:solidFill>
                  <a:srgbClr val="58606B"/>
                </a:solidFill>
                <a:latin typeface="Century Gothic"/>
                <a:cs typeface="Century Gothic"/>
              </a:rPr>
              <a:t> </a:t>
            </a:r>
            <a:r>
              <a:rPr sz="1600" spc="113">
                <a:solidFill>
                  <a:srgbClr val="58606B"/>
                </a:solidFill>
                <a:latin typeface="Century Gothic"/>
                <a:cs typeface="Century Gothic"/>
              </a:rPr>
              <a:t>COURSES</a:t>
            </a:r>
            <a:endParaRPr sz="1600">
              <a:latin typeface="Century Gothic"/>
              <a:cs typeface="Century Gothic"/>
            </a:endParaRPr>
          </a:p>
          <a:p>
            <a:pPr marL="117693">
              <a:lnSpc>
                <a:spcPts val="1900"/>
              </a:lnSpc>
              <a:tabLst>
                <a:tab pos="584229" algn="l"/>
              </a:tabLst>
            </a:pPr>
            <a:r>
              <a:rPr sz="1600" spc="-100">
                <a:solidFill>
                  <a:srgbClr val="58606B"/>
                </a:solidFill>
                <a:latin typeface="Century Gothic"/>
                <a:cs typeface="Century Gothic"/>
              </a:rPr>
              <a:t>16	</a:t>
            </a:r>
            <a:r>
              <a:rPr sz="1600" spc="180">
                <a:solidFill>
                  <a:srgbClr val="58606B"/>
                </a:solidFill>
                <a:latin typeface="Century Gothic"/>
                <a:cs typeface="Century Gothic"/>
              </a:rPr>
              <a:t>PHD</a:t>
            </a:r>
            <a:r>
              <a:rPr sz="1600" spc="-43">
                <a:solidFill>
                  <a:srgbClr val="58606B"/>
                </a:solidFill>
                <a:latin typeface="Century Gothic"/>
                <a:cs typeface="Century Gothic"/>
              </a:rPr>
              <a:t> </a:t>
            </a:r>
            <a:r>
              <a:rPr sz="1600" spc="113">
                <a:solidFill>
                  <a:srgbClr val="58606B"/>
                </a:solidFill>
                <a:latin typeface="Century Gothic"/>
                <a:cs typeface="Century Gothic"/>
              </a:rPr>
              <a:t>COURSES</a:t>
            </a:r>
            <a:endParaRPr sz="1600">
              <a:latin typeface="Century Gothic"/>
              <a:cs typeface="Century Gothic"/>
            </a:endParaRPr>
          </a:p>
          <a:p>
            <a:pPr marL="117693">
              <a:lnSpc>
                <a:spcPts val="1910"/>
              </a:lnSpc>
              <a:tabLst>
                <a:tab pos="589733" algn="l"/>
              </a:tabLst>
            </a:pPr>
            <a:r>
              <a:rPr sz="1600" spc="-76">
                <a:solidFill>
                  <a:srgbClr val="58606B"/>
                </a:solidFill>
                <a:latin typeface="Century Gothic"/>
                <a:cs typeface="Century Gothic"/>
              </a:rPr>
              <a:t>18	</a:t>
            </a:r>
            <a:r>
              <a:rPr sz="1600" spc="107">
                <a:solidFill>
                  <a:srgbClr val="58606B"/>
                </a:solidFill>
                <a:latin typeface="Century Gothic"/>
                <a:cs typeface="Century Gothic"/>
              </a:rPr>
              <a:t>SPECIALIZATION</a:t>
            </a:r>
            <a:r>
              <a:rPr sz="1600" spc="-40">
                <a:solidFill>
                  <a:srgbClr val="58606B"/>
                </a:solidFill>
                <a:latin typeface="Century Gothic"/>
                <a:cs typeface="Century Gothic"/>
              </a:rPr>
              <a:t> </a:t>
            </a:r>
            <a:r>
              <a:rPr sz="1600" spc="113">
                <a:solidFill>
                  <a:srgbClr val="58606B"/>
                </a:solidFill>
                <a:latin typeface="Century Gothic"/>
                <a:cs typeface="Century Gothic"/>
              </a:rPr>
              <a:t>COURSES</a:t>
            </a:r>
            <a:endParaRPr sz="1600">
              <a:latin typeface="Century Gothic"/>
              <a:cs typeface="Century Gothic"/>
            </a:endParaRPr>
          </a:p>
        </p:txBody>
      </p:sp>
      <p:grpSp>
        <p:nvGrpSpPr>
          <p:cNvPr id="8" name="object 8"/>
          <p:cNvGrpSpPr/>
          <p:nvPr/>
        </p:nvGrpSpPr>
        <p:grpSpPr>
          <a:xfrm>
            <a:off x="771945" y="4746091"/>
            <a:ext cx="11420263" cy="1920240"/>
            <a:chOff x="1157917" y="7119137"/>
            <a:chExt cx="17130395" cy="2880360"/>
          </a:xfrm>
        </p:grpSpPr>
        <p:pic>
          <p:nvPicPr>
            <p:cNvPr id="9" name="object 9"/>
            <p:cNvPicPr/>
            <p:nvPr/>
          </p:nvPicPr>
          <p:blipFill>
            <a:blip r:embed="rId3" cstate="email">
              <a:extLst>
                <a:ext uri="{28A0092B-C50C-407E-A947-70E740481C1C}">
                  <a14:useLocalDpi xmlns:a14="http://schemas.microsoft.com/office/drawing/2010/main"/>
                </a:ext>
              </a:extLst>
            </a:blip>
            <a:stretch>
              <a:fillRect/>
            </a:stretch>
          </p:blipFill>
          <p:spPr>
            <a:xfrm>
              <a:off x="1157917" y="8596858"/>
              <a:ext cx="7073103" cy="1402079"/>
            </a:xfrm>
            <a:prstGeom prst="rect">
              <a:avLst/>
            </a:prstGeom>
          </p:spPr>
        </p:pic>
        <p:sp>
          <p:nvSpPr>
            <p:cNvPr id="10" name="object 10"/>
            <p:cNvSpPr/>
            <p:nvPr/>
          </p:nvSpPr>
          <p:spPr>
            <a:xfrm>
              <a:off x="9481780" y="7119137"/>
              <a:ext cx="8806815" cy="1685925"/>
            </a:xfrm>
            <a:custGeom>
              <a:avLst/>
              <a:gdLst/>
              <a:ahLst/>
              <a:cxnLst/>
              <a:rect l="l" t="t" r="r" b="b"/>
              <a:pathLst>
                <a:path w="8806815" h="1685925">
                  <a:moveTo>
                    <a:pt x="8794819" y="1685898"/>
                  </a:moveTo>
                  <a:lnTo>
                    <a:pt x="0" y="1685898"/>
                  </a:lnTo>
                  <a:lnTo>
                    <a:pt x="0" y="0"/>
                  </a:lnTo>
                  <a:lnTo>
                    <a:pt x="8806219" y="24026"/>
                  </a:lnTo>
                  <a:lnTo>
                    <a:pt x="8806219" y="473626"/>
                  </a:lnTo>
                  <a:lnTo>
                    <a:pt x="8794819" y="1685898"/>
                  </a:lnTo>
                  <a:close/>
                </a:path>
              </a:pathLst>
            </a:custGeom>
            <a:solidFill>
              <a:srgbClr val="DF1785"/>
            </a:solidFill>
          </p:spPr>
          <p:txBody>
            <a:bodyPr wrap="square" lIns="0" tIns="0" rIns="0" bIns="0" rtlCol="0"/>
            <a:lstStyle/>
            <a:p>
              <a:endParaRPr sz="800"/>
            </a:p>
          </p:txBody>
        </p:sp>
      </p:grpSp>
      <p:sp>
        <p:nvSpPr>
          <p:cNvPr id="11" name="object 11"/>
          <p:cNvSpPr txBox="1">
            <a:spLocks noGrp="1"/>
          </p:cNvSpPr>
          <p:nvPr>
            <p:ph type="title"/>
          </p:nvPr>
        </p:nvSpPr>
        <p:spPr>
          <a:xfrm>
            <a:off x="501065" y="1451508"/>
            <a:ext cx="1933363" cy="1088269"/>
          </a:xfrm>
          <a:prstGeom prst="rect">
            <a:avLst/>
          </a:prstGeom>
        </p:spPr>
        <p:txBody>
          <a:bodyPr vert="horz" wrap="square" lIns="0" tIns="8467" rIns="0" bIns="0" rtlCol="0">
            <a:spAutoFit/>
          </a:bodyPr>
          <a:lstStyle/>
          <a:p>
            <a:pPr marR="154524" algn="ctr">
              <a:spcBef>
                <a:spcPts val="67"/>
              </a:spcBef>
            </a:pPr>
            <a:r>
              <a:rPr sz="4800" spc="93">
                <a:solidFill>
                  <a:srgbClr val="FFFFFF"/>
                </a:solidFill>
              </a:rPr>
              <a:t>5</a:t>
            </a:r>
            <a:endParaRPr sz="4800"/>
          </a:p>
          <a:p>
            <a:pPr marL="8467">
              <a:spcBef>
                <a:spcPts val="57"/>
              </a:spcBef>
            </a:pPr>
            <a:r>
              <a:rPr sz="2133" spc="207">
                <a:solidFill>
                  <a:srgbClr val="FFFFFF"/>
                </a:solidFill>
              </a:rPr>
              <a:t>UNIVERSITIES</a:t>
            </a:r>
            <a:endParaRPr sz="2133"/>
          </a:p>
        </p:txBody>
      </p:sp>
      <p:sp>
        <p:nvSpPr>
          <p:cNvPr id="12" name="object 12"/>
          <p:cNvSpPr txBox="1"/>
          <p:nvPr/>
        </p:nvSpPr>
        <p:spPr>
          <a:xfrm>
            <a:off x="3131988" y="1459290"/>
            <a:ext cx="1240367" cy="1088269"/>
          </a:xfrm>
          <a:prstGeom prst="rect">
            <a:avLst/>
          </a:prstGeom>
        </p:spPr>
        <p:txBody>
          <a:bodyPr vert="horz" wrap="square" lIns="0" tIns="8467" rIns="0" bIns="0" rtlCol="0">
            <a:spAutoFit/>
          </a:bodyPr>
          <a:lstStyle/>
          <a:p>
            <a:pPr algn="ctr">
              <a:spcBef>
                <a:spcPts val="67"/>
              </a:spcBef>
            </a:pPr>
            <a:r>
              <a:rPr sz="4800" spc="210">
                <a:solidFill>
                  <a:srgbClr val="FFFFFF"/>
                </a:solidFill>
                <a:latin typeface="Century Gothic"/>
                <a:cs typeface="Century Gothic"/>
              </a:rPr>
              <a:t>7</a:t>
            </a:r>
            <a:endParaRPr sz="4800">
              <a:latin typeface="Century Gothic"/>
              <a:cs typeface="Century Gothic"/>
            </a:endParaRPr>
          </a:p>
          <a:p>
            <a:pPr algn="ctr">
              <a:spcBef>
                <a:spcPts val="57"/>
              </a:spcBef>
            </a:pPr>
            <a:r>
              <a:rPr sz="2133" spc="103">
                <a:solidFill>
                  <a:srgbClr val="FFFFFF"/>
                </a:solidFill>
                <a:latin typeface="Century Gothic"/>
                <a:cs typeface="Century Gothic"/>
              </a:rPr>
              <a:t>CAMPUS</a:t>
            </a:r>
            <a:endParaRPr sz="2133">
              <a:latin typeface="Century Gothic"/>
              <a:cs typeface="Century Gothic"/>
            </a:endParaRPr>
          </a:p>
        </p:txBody>
      </p:sp>
      <p:sp>
        <p:nvSpPr>
          <p:cNvPr id="13" name="object 13"/>
          <p:cNvSpPr txBox="1"/>
          <p:nvPr/>
        </p:nvSpPr>
        <p:spPr>
          <a:xfrm>
            <a:off x="6833421" y="5073371"/>
            <a:ext cx="4846320" cy="418983"/>
          </a:xfrm>
          <a:prstGeom prst="rect">
            <a:avLst/>
          </a:prstGeom>
        </p:spPr>
        <p:txBody>
          <a:bodyPr vert="horz" wrap="square" lIns="0" tIns="8467" rIns="0" bIns="0" rtlCol="0">
            <a:spAutoFit/>
          </a:bodyPr>
          <a:lstStyle/>
          <a:p>
            <a:pPr marL="8467">
              <a:spcBef>
                <a:spcPts val="67"/>
              </a:spcBef>
            </a:pPr>
            <a:r>
              <a:rPr sz="2667" spc="157">
                <a:solidFill>
                  <a:srgbClr val="FFFFFF"/>
                </a:solidFill>
                <a:latin typeface="Century Gothic"/>
                <a:cs typeface="Century Gothic"/>
              </a:rPr>
              <a:t>TRAINING</a:t>
            </a:r>
            <a:r>
              <a:rPr sz="2667" spc="-37">
                <a:solidFill>
                  <a:srgbClr val="FFFFFF"/>
                </a:solidFill>
                <a:latin typeface="Century Gothic"/>
                <a:cs typeface="Century Gothic"/>
              </a:rPr>
              <a:t> </a:t>
            </a:r>
            <a:r>
              <a:rPr sz="2667" spc="127">
                <a:solidFill>
                  <a:srgbClr val="FFFFFF"/>
                </a:solidFill>
                <a:latin typeface="Century Gothic"/>
                <a:cs typeface="Century Gothic"/>
              </a:rPr>
              <a:t>AND</a:t>
            </a:r>
            <a:r>
              <a:rPr sz="2667" spc="-33">
                <a:solidFill>
                  <a:srgbClr val="FFFFFF"/>
                </a:solidFill>
                <a:latin typeface="Century Gothic"/>
                <a:cs typeface="Century Gothic"/>
              </a:rPr>
              <a:t> </a:t>
            </a:r>
            <a:r>
              <a:rPr sz="2667" spc="157">
                <a:solidFill>
                  <a:srgbClr val="FFFFFF"/>
                </a:solidFill>
                <a:latin typeface="Century Gothic"/>
                <a:cs typeface="Century Gothic"/>
              </a:rPr>
              <a:t>EDUCATION</a:t>
            </a:r>
            <a:endParaRPr sz="2667">
              <a:latin typeface="Century Gothic"/>
              <a:cs typeface="Century Gothic"/>
            </a:endParaRPr>
          </a:p>
        </p:txBody>
      </p:sp>
    </p:spTree>
    <p:extLst>
      <p:ext uri="{BB962C8B-B14F-4D97-AF65-F5344CB8AC3E}">
        <p14:creationId xmlns:p14="http://schemas.microsoft.com/office/powerpoint/2010/main" val="107604888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1"/>
            <a:ext cx="5822950" cy="6858000"/>
            <a:chOff x="0" y="1"/>
            <a:chExt cx="8734425" cy="10287000"/>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0" y="1"/>
              <a:ext cx="7467599" cy="10286998"/>
            </a:xfrm>
            <a:prstGeom prst="rect">
              <a:avLst/>
            </a:prstGeom>
          </p:spPr>
        </p:pic>
        <p:sp>
          <p:nvSpPr>
            <p:cNvPr id="4" name="object 4"/>
            <p:cNvSpPr/>
            <p:nvPr/>
          </p:nvSpPr>
          <p:spPr>
            <a:xfrm>
              <a:off x="57" y="7507761"/>
              <a:ext cx="8734425" cy="1819910"/>
            </a:xfrm>
            <a:custGeom>
              <a:avLst/>
              <a:gdLst/>
              <a:ahLst/>
              <a:cxnLst/>
              <a:rect l="l" t="t" r="r" b="b"/>
              <a:pathLst>
                <a:path w="8734425" h="1819909">
                  <a:moveTo>
                    <a:pt x="8734329" y="1819297"/>
                  </a:moveTo>
                  <a:lnTo>
                    <a:pt x="0" y="1786129"/>
                  </a:lnTo>
                  <a:lnTo>
                    <a:pt x="0" y="0"/>
                  </a:lnTo>
                  <a:lnTo>
                    <a:pt x="8708900" y="0"/>
                  </a:lnTo>
                  <a:lnTo>
                    <a:pt x="8734329" y="1819297"/>
                  </a:lnTo>
                  <a:close/>
                </a:path>
              </a:pathLst>
            </a:custGeom>
            <a:solidFill>
              <a:srgbClr val="DF1785"/>
            </a:solidFill>
          </p:spPr>
          <p:txBody>
            <a:bodyPr wrap="square" lIns="0" tIns="0" rIns="0" bIns="0" rtlCol="0"/>
            <a:lstStyle/>
            <a:p>
              <a:endParaRPr sz="800"/>
            </a:p>
          </p:txBody>
        </p:sp>
      </p:grpSp>
      <p:sp>
        <p:nvSpPr>
          <p:cNvPr id="5" name="object 5"/>
          <p:cNvSpPr txBox="1">
            <a:spLocks noGrp="1"/>
          </p:cNvSpPr>
          <p:nvPr>
            <p:ph type="title"/>
          </p:nvPr>
        </p:nvSpPr>
        <p:spPr>
          <a:xfrm>
            <a:off x="413395" y="224665"/>
            <a:ext cx="7301208" cy="1843347"/>
          </a:xfrm>
          <a:prstGeom prst="rect">
            <a:avLst/>
          </a:prstGeom>
        </p:spPr>
        <p:txBody>
          <a:bodyPr vert="horz" wrap="square" lIns="0" tIns="8467" rIns="0" bIns="0" rtlCol="0">
            <a:spAutoFit/>
          </a:bodyPr>
          <a:lstStyle/>
          <a:p>
            <a:pPr marL="4830475" marR="74510" algn="ctr">
              <a:lnSpc>
                <a:spcPts val="2867"/>
              </a:lnSpc>
              <a:spcBef>
                <a:spcPts val="67"/>
              </a:spcBef>
            </a:pPr>
            <a:r>
              <a:rPr spc="327"/>
              <a:t>THE</a:t>
            </a:r>
            <a:r>
              <a:rPr spc="-50"/>
              <a:t> </a:t>
            </a:r>
            <a:r>
              <a:rPr spc="90"/>
              <a:t>EMILIA-ROMAGNA</a:t>
            </a:r>
          </a:p>
          <a:p>
            <a:pPr marL="4830475" algn="ctr">
              <a:lnSpc>
                <a:spcPts val="2867"/>
              </a:lnSpc>
            </a:pPr>
            <a:r>
              <a:rPr spc="143"/>
              <a:t>HIGH</a:t>
            </a:r>
            <a:r>
              <a:rPr spc="-40"/>
              <a:t> </a:t>
            </a:r>
            <a:r>
              <a:rPr spc="103"/>
              <a:t>TECHNOLOGY</a:t>
            </a:r>
            <a:r>
              <a:rPr spc="-37"/>
              <a:t> </a:t>
            </a:r>
            <a:r>
              <a:rPr spc="257"/>
              <a:t>NETWORK</a:t>
            </a:r>
          </a:p>
        </p:txBody>
      </p:sp>
      <p:sp>
        <p:nvSpPr>
          <p:cNvPr id="6" name="object 6"/>
          <p:cNvSpPr txBox="1"/>
          <p:nvPr/>
        </p:nvSpPr>
        <p:spPr>
          <a:xfrm>
            <a:off x="8001953" y="2578232"/>
            <a:ext cx="1613747" cy="624103"/>
          </a:xfrm>
          <a:prstGeom prst="rect">
            <a:avLst/>
          </a:prstGeom>
        </p:spPr>
        <p:txBody>
          <a:bodyPr vert="horz" wrap="square" lIns="0" tIns="8467" rIns="0" bIns="0" rtlCol="0">
            <a:spAutoFit/>
          </a:bodyPr>
          <a:lstStyle/>
          <a:p>
            <a:pPr marR="76627" algn="ctr">
              <a:spcBef>
                <a:spcPts val="67"/>
              </a:spcBef>
            </a:pPr>
            <a:r>
              <a:rPr sz="2400" spc="-87">
                <a:solidFill>
                  <a:srgbClr val="58606B"/>
                </a:solidFill>
                <a:latin typeface="Century Gothic"/>
                <a:cs typeface="Century Gothic"/>
              </a:rPr>
              <a:t>10</a:t>
            </a:r>
            <a:endParaRPr sz="2400">
              <a:latin typeface="Century Gothic"/>
              <a:cs typeface="Century Gothic"/>
            </a:endParaRPr>
          </a:p>
          <a:p>
            <a:pPr marL="8467">
              <a:spcBef>
                <a:spcPts val="20"/>
              </a:spcBef>
            </a:pPr>
            <a:r>
              <a:rPr sz="1600" spc="237">
                <a:solidFill>
                  <a:srgbClr val="58606B"/>
                </a:solidFill>
                <a:latin typeface="Century Gothic"/>
                <a:cs typeface="Century Gothic"/>
              </a:rPr>
              <a:t>T</a:t>
            </a:r>
            <a:r>
              <a:rPr sz="1600" spc="210">
                <a:solidFill>
                  <a:srgbClr val="58606B"/>
                </a:solidFill>
                <a:latin typeface="Century Gothic"/>
                <a:cs typeface="Century Gothic"/>
              </a:rPr>
              <a:t>E</a:t>
            </a:r>
            <a:r>
              <a:rPr sz="1600" spc="-153">
                <a:solidFill>
                  <a:srgbClr val="58606B"/>
                </a:solidFill>
                <a:latin typeface="Century Gothic"/>
                <a:cs typeface="Century Gothic"/>
              </a:rPr>
              <a:t>C</a:t>
            </a:r>
            <a:r>
              <a:rPr sz="1600" spc="207">
                <a:solidFill>
                  <a:srgbClr val="58606B"/>
                </a:solidFill>
                <a:latin typeface="Century Gothic"/>
                <a:cs typeface="Century Gothic"/>
              </a:rPr>
              <a:t>H</a:t>
            </a:r>
            <a:r>
              <a:rPr sz="1600" spc="117">
                <a:solidFill>
                  <a:srgbClr val="58606B"/>
                </a:solidFill>
                <a:latin typeface="Century Gothic"/>
                <a:cs typeface="Century Gothic"/>
              </a:rPr>
              <a:t>N</a:t>
            </a:r>
            <a:r>
              <a:rPr sz="1600" spc="-50">
                <a:solidFill>
                  <a:srgbClr val="58606B"/>
                </a:solidFill>
                <a:latin typeface="Century Gothic"/>
                <a:cs typeface="Century Gothic"/>
              </a:rPr>
              <a:t>O</a:t>
            </a:r>
            <a:r>
              <a:rPr sz="1600" spc="200">
                <a:solidFill>
                  <a:srgbClr val="58606B"/>
                </a:solidFill>
                <a:latin typeface="Century Gothic"/>
                <a:cs typeface="Century Gothic"/>
              </a:rPr>
              <a:t>P</a:t>
            </a:r>
            <a:r>
              <a:rPr sz="1600" spc="-50">
                <a:solidFill>
                  <a:srgbClr val="58606B"/>
                </a:solidFill>
                <a:latin typeface="Century Gothic"/>
                <a:cs typeface="Century Gothic"/>
              </a:rPr>
              <a:t>O</a:t>
            </a:r>
            <a:r>
              <a:rPr sz="1600" spc="203">
                <a:solidFill>
                  <a:srgbClr val="58606B"/>
                </a:solidFill>
                <a:latin typeface="Century Gothic"/>
                <a:cs typeface="Century Gothic"/>
              </a:rPr>
              <a:t>L</a:t>
            </a:r>
            <a:r>
              <a:rPr sz="1600" spc="210">
                <a:solidFill>
                  <a:srgbClr val="58606B"/>
                </a:solidFill>
                <a:latin typeface="Century Gothic"/>
                <a:cs typeface="Century Gothic"/>
              </a:rPr>
              <a:t>E</a:t>
            </a:r>
            <a:r>
              <a:rPr sz="1600" spc="187">
                <a:solidFill>
                  <a:srgbClr val="58606B"/>
                </a:solidFill>
                <a:latin typeface="Century Gothic"/>
                <a:cs typeface="Century Gothic"/>
              </a:rPr>
              <a:t>S</a:t>
            </a:r>
            <a:endParaRPr sz="1600">
              <a:latin typeface="Century Gothic"/>
              <a:cs typeface="Century Gothic"/>
            </a:endParaRPr>
          </a:p>
        </p:txBody>
      </p:sp>
      <p:sp>
        <p:nvSpPr>
          <p:cNvPr id="7" name="object 7"/>
          <p:cNvSpPr txBox="1"/>
          <p:nvPr/>
        </p:nvSpPr>
        <p:spPr>
          <a:xfrm>
            <a:off x="9892243" y="2578232"/>
            <a:ext cx="1698413" cy="1121675"/>
          </a:xfrm>
          <a:prstGeom prst="rect">
            <a:avLst/>
          </a:prstGeom>
        </p:spPr>
        <p:txBody>
          <a:bodyPr vert="horz" wrap="square" lIns="0" tIns="8467" rIns="0" bIns="0" rtlCol="0">
            <a:spAutoFit/>
          </a:bodyPr>
          <a:lstStyle/>
          <a:p>
            <a:pPr algn="ctr">
              <a:spcBef>
                <a:spcPts val="67"/>
              </a:spcBef>
            </a:pPr>
            <a:r>
              <a:rPr sz="2400" spc="87">
                <a:solidFill>
                  <a:srgbClr val="58606B"/>
                </a:solidFill>
                <a:latin typeface="Century Gothic"/>
                <a:cs typeface="Century Gothic"/>
              </a:rPr>
              <a:t>20+</a:t>
            </a:r>
            <a:endParaRPr sz="2400">
              <a:latin typeface="Century Gothic"/>
              <a:cs typeface="Century Gothic"/>
            </a:endParaRPr>
          </a:p>
          <a:p>
            <a:pPr marL="8467" marR="3387" algn="ctr">
              <a:lnSpc>
                <a:spcPts val="1900"/>
              </a:lnSpc>
              <a:spcBef>
                <a:spcPts val="100"/>
              </a:spcBef>
            </a:pPr>
            <a:r>
              <a:rPr sz="1600" spc="110">
                <a:solidFill>
                  <a:srgbClr val="58606B"/>
                </a:solidFill>
                <a:latin typeface="Century Gothic"/>
                <a:cs typeface="Century Gothic"/>
              </a:rPr>
              <a:t>INCUBATORS </a:t>
            </a:r>
            <a:r>
              <a:rPr sz="1600" spc="-143">
                <a:solidFill>
                  <a:srgbClr val="58606B"/>
                </a:solidFill>
                <a:latin typeface="Century Gothic"/>
                <a:cs typeface="Century Gothic"/>
              </a:rPr>
              <a:t>&amp; </a:t>
            </a:r>
            <a:r>
              <a:rPr sz="1600" spc="-140">
                <a:solidFill>
                  <a:srgbClr val="58606B"/>
                </a:solidFill>
                <a:latin typeface="Century Gothic"/>
                <a:cs typeface="Century Gothic"/>
              </a:rPr>
              <a:t> </a:t>
            </a:r>
            <a:r>
              <a:rPr sz="1600" spc="173">
                <a:solidFill>
                  <a:srgbClr val="58606B"/>
                </a:solidFill>
                <a:latin typeface="Century Gothic"/>
                <a:cs typeface="Century Gothic"/>
              </a:rPr>
              <a:t>STARTUP </a:t>
            </a:r>
            <a:r>
              <a:rPr sz="1600" spc="177">
                <a:solidFill>
                  <a:srgbClr val="58606B"/>
                </a:solidFill>
                <a:latin typeface="Century Gothic"/>
                <a:cs typeface="Century Gothic"/>
              </a:rPr>
              <a:t> </a:t>
            </a:r>
            <a:r>
              <a:rPr sz="1600" spc="-37">
                <a:solidFill>
                  <a:srgbClr val="58606B"/>
                </a:solidFill>
                <a:latin typeface="Century Gothic"/>
                <a:cs typeface="Century Gothic"/>
              </a:rPr>
              <a:t>A</a:t>
            </a:r>
            <a:r>
              <a:rPr sz="1600" spc="-153">
                <a:solidFill>
                  <a:srgbClr val="58606B"/>
                </a:solidFill>
                <a:latin typeface="Century Gothic"/>
                <a:cs typeface="Century Gothic"/>
              </a:rPr>
              <a:t>CC</a:t>
            </a:r>
            <a:r>
              <a:rPr sz="1600" spc="210">
                <a:solidFill>
                  <a:srgbClr val="58606B"/>
                </a:solidFill>
                <a:latin typeface="Century Gothic"/>
                <a:cs typeface="Century Gothic"/>
              </a:rPr>
              <a:t>E</a:t>
            </a:r>
            <a:r>
              <a:rPr sz="1600" spc="203">
                <a:solidFill>
                  <a:srgbClr val="58606B"/>
                </a:solidFill>
                <a:latin typeface="Century Gothic"/>
                <a:cs typeface="Century Gothic"/>
              </a:rPr>
              <a:t>L</a:t>
            </a:r>
            <a:r>
              <a:rPr sz="1600" spc="210">
                <a:solidFill>
                  <a:srgbClr val="58606B"/>
                </a:solidFill>
                <a:latin typeface="Century Gothic"/>
                <a:cs typeface="Century Gothic"/>
              </a:rPr>
              <a:t>E</a:t>
            </a:r>
            <a:r>
              <a:rPr sz="1600" spc="183">
                <a:solidFill>
                  <a:srgbClr val="58606B"/>
                </a:solidFill>
                <a:latin typeface="Century Gothic"/>
                <a:cs typeface="Century Gothic"/>
              </a:rPr>
              <a:t>R</a:t>
            </a:r>
            <a:r>
              <a:rPr sz="1600" spc="-37">
                <a:solidFill>
                  <a:srgbClr val="58606B"/>
                </a:solidFill>
                <a:latin typeface="Century Gothic"/>
                <a:cs typeface="Century Gothic"/>
              </a:rPr>
              <a:t>A</a:t>
            </a:r>
            <a:r>
              <a:rPr sz="1600" spc="237">
                <a:solidFill>
                  <a:srgbClr val="58606B"/>
                </a:solidFill>
                <a:latin typeface="Century Gothic"/>
                <a:cs typeface="Century Gothic"/>
              </a:rPr>
              <a:t>T</a:t>
            </a:r>
            <a:r>
              <a:rPr sz="1600" spc="-50">
                <a:solidFill>
                  <a:srgbClr val="58606B"/>
                </a:solidFill>
                <a:latin typeface="Century Gothic"/>
                <a:cs typeface="Century Gothic"/>
              </a:rPr>
              <a:t>O</a:t>
            </a:r>
            <a:r>
              <a:rPr sz="1600" spc="183">
                <a:solidFill>
                  <a:srgbClr val="58606B"/>
                </a:solidFill>
                <a:latin typeface="Century Gothic"/>
                <a:cs typeface="Century Gothic"/>
              </a:rPr>
              <a:t>R</a:t>
            </a:r>
            <a:r>
              <a:rPr sz="1600" spc="187">
                <a:solidFill>
                  <a:srgbClr val="58606B"/>
                </a:solidFill>
                <a:latin typeface="Century Gothic"/>
                <a:cs typeface="Century Gothic"/>
              </a:rPr>
              <a:t>S</a:t>
            </a:r>
            <a:endParaRPr sz="1600">
              <a:latin typeface="Century Gothic"/>
              <a:cs typeface="Century Gothic"/>
            </a:endParaRPr>
          </a:p>
        </p:txBody>
      </p:sp>
      <p:sp>
        <p:nvSpPr>
          <p:cNvPr id="8" name="object 8"/>
          <p:cNvSpPr txBox="1"/>
          <p:nvPr/>
        </p:nvSpPr>
        <p:spPr>
          <a:xfrm>
            <a:off x="5142804" y="2578233"/>
            <a:ext cx="2488777" cy="1121675"/>
          </a:xfrm>
          <a:prstGeom prst="rect">
            <a:avLst/>
          </a:prstGeom>
        </p:spPr>
        <p:txBody>
          <a:bodyPr vert="horz" wrap="square" lIns="0" tIns="8467" rIns="0" bIns="0" rtlCol="0">
            <a:spAutoFit/>
          </a:bodyPr>
          <a:lstStyle/>
          <a:p>
            <a:pPr marR="76627" algn="ctr">
              <a:spcBef>
                <a:spcPts val="67"/>
              </a:spcBef>
            </a:pPr>
            <a:r>
              <a:rPr sz="2400" spc="97">
                <a:solidFill>
                  <a:srgbClr val="58606B"/>
                </a:solidFill>
                <a:latin typeface="Century Gothic"/>
                <a:cs typeface="Century Gothic"/>
              </a:rPr>
              <a:t>92</a:t>
            </a:r>
            <a:endParaRPr sz="2400">
              <a:latin typeface="Century Gothic"/>
              <a:cs typeface="Century Gothic"/>
            </a:endParaRPr>
          </a:p>
          <a:p>
            <a:pPr marL="8467" marR="3387" algn="ctr">
              <a:lnSpc>
                <a:spcPts val="1900"/>
              </a:lnSpc>
              <a:spcBef>
                <a:spcPts val="100"/>
              </a:spcBef>
              <a:tabLst>
                <a:tab pos="658316" algn="l"/>
              </a:tabLst>
            </a:pPr>
            <a:r>
              <a:rPr sz="1600" spc="147">
                <a:solidFill>
                  <a:srgbClr val="58606B"/>
                </a:solidFill>
                <a:latin typeface="Century Gothic"/>
                <a:cs typeface="Century Gothic"/>
              </a:rPr>
              <a:t>INDUSTRIAL</a:t>
            </a:r>
            <a:r>
              <a:rPr sz="1600" spc="-57">
                <a:solidFill>
                  <a:srgbClr val="58606B"/>
                </a:solidFill>
                <a:latin typeface="Century Gothic"/>
                <a:cs typeface="Century Gothic"/>
              </a:rPr>
              <a:t> </a:t>
            </a:r>
            <a:r>
              <a:rPr sz="1600" spc="123">
                <a:solidFill>
                  <a:srgbClr val="58606B"/>
                </a:solidFill>
                <a:latin typeface="Century Gothic"/>
                <a:cs typeface="Century Gothic"/>
              </a:rPr>
              <a:t>RESEARCH </a:t>
            </a:r>
            <a:r>
              <a:rPr sz="1600" spc="-430">
                <a:solidFill>
                  <a:srgbClr val="58606B"/>
                </a:solidFill>
                <a:latin typeface="Century Gothic"/>
                <a:cs typeface="Century Gothic"/>
              </a:rPr>
              <a:t> </a:t>
            </a:r>
            <a:r>
              <a:rPr sz="1600" spc="160">
                <a:solidFill>
                  <a:srgbClr val="58606B"/>
                </a:solidFill>
                <a:latin typeface="Century Gothic"/>
                <a:cs typeface="Century Gothic"/>
              </a:rPr>
              <a:t>LABS	</a:t>
            </a:r>
            <a:r>
              <a:rPr sz="1600" spc="70">
                <a:solidFill>
                  <a:srgbClr val="58606B"/>
                </a:solidFill>
                <a:latin typeface="Century Gothic"/>
                <a:cs typeface="Century Gothic"/>
              </a:rPr>
              <a:t>AND </a:t>
            </a:r>
            <a:r>
              <a:rPr sz="1600" spc="73">
                <a:solidFill>
                  <a:srgbClr val="58606B"/>
                </a:solidFill>
                <a:latin typeface="Century Gothic"/>
                <a:cs typeface="Century Gothic"/>
              </a:rPr>
              <a:t> </a:t>
            </a:r>
            <a:r>
              <a:rPr sz="1600" spc="67">
                <a:solidFill>
                  <a:srgbClr val="58606B"/>
                </a:solidFill>
                <a:latin typeface="Century Gothic"/>
                <a:cs typeface="Century Gothic"/>
              </a:rPr>
              <a:t>INNOVATION</a:t>
            </a:r>
            <a:r>
              <a:rPr sz="1600" spc="-37">
                <a:solidFill>
                  <a:srgbClr val="58606B"/>
                </a:solidFill>
                <a:latin typeface="Century Gothic"/>
                <a:cs typeface="Century Gothic"/>
              </a:rPr>
              <a:t> </a:t>
            </a:r>
            <a:r>
              <a:rPr sz="1600" spc="140">
                <a:solidFill>
                  <a:srgbClr val="58606B"/>
                </a:solidFill>
                <a:latin typeface="Century Gothic"/>
                <a:cs typeface="Century Gothic"/>
              </a:rPr>
              <a:t>CENTRES</a:t>
            </a:r>
            <a:endParaRPr sz="1600">
              <a:latin typeface="Century Gothic"/>
              <a:cs typeface="Century Gothic"/>
            </a:endParaRPr>
          </a:p>
        </p:txBody>
      </p:sp>
      <p:sp>
        <p:nvSpPr>
          <p:cNvPr id="9" name="object 9"/>
          <p:cNvSpPr txBox="1"/>
          <p:nvPr/>
        </p:nvSpPr>
        <p:spPr>
          <a:xfrm>
            <a:off x="639434" y="4245415"/>
            <a:ext cx="10638790" cy="1521784"/>
          </a:xfrm>
          <a:prstGeom prst="rect">
            <a:avLst/>
          </a:prstGeom>
        </p:spPr>
        <p:txBody>
          <a:bodyPr vert="horz" wrap="square" lIns="0" tIns="8467" rIns="0" bIns="0" rtlCol="0">
            <a:spAutoFit/>
          </a:bodyPr>
          <a:lstStyle/>
          <a:p>
            <a:pPr marL="5658980">
              <a:spcBef>
                <a:spcPts val="67"/>
              </a:spcBef>
            </a:pPr>
            <a:r>
              <a:rPr sz="2400" spc="183">
                <a:solidFill>
                  <a:srgbClr val="DF1785"/>
                </a:solidFill>
                <a:latin typeface="Century Gothic"/>
                <a:cs typeface="Century Gothic"/>
              </a:rPr>
              <a:t>OPEN</a:t>
            </a:r>
            <a:r>
              <a:rPr sz="2400" spc="-33">
                <a:solidFill>
                  <a:srgbClr val="DF1785"/>
                </a:solidFill>
                <a:latin typeface="Century Gothic"/>
                <a:cs typeface="Century Gothic"/>
              </a:rPr>
              <a:t> </a:t>
            </a:r>
            <a:r>
              <a:rPr sz="2400" spc="117">
                <a:solidFill>
                  <a:srgbClr val="DF1785"/>
                </a:solidFill>
                <a:latin typeface="Century Gothic"/>
                <a:cs typeface="Century Gothic"/>
              </a:rPr>
              <a:t>INNOVATION</a:t>
            </a:r>
            <a:r>
              <a:rPr sz="2400" spc="-33">
                <a:solidFill>
                  <a:srgbClr val="DF1785"/>
                </a:solidFill>
                <a:latin typeface="Century Gothic"/>
                <a:cs typeface="Century Gothic"/>
              </a:rPr>
              <a:t> </a:t>
            </a:r>
            <a:r>
              <a:rPr sz="2400" spc="213">
                <a:solidFill>
                  <a:srgbClr val="DF1785"/>
                </a:solidFill>
                <a:latin typeface="Century Gothic"/>
                <a:cs typeface="Century Gothic"/>
              </a:rPr>
              <a:t>INITIATIVES</a:t>
            </a:r>
            <a:endParaRPr sz="2400">
              <a:latin typeface="Century Gothic"/>
              <a:cs typeface="Century Gothic"/>
            </a:endParaRPr>
          </a:p>
          <a:p>
            <a:pPr>
              <a:lnSpc>
                <a:spcPct val="100000"/>
              </a:lnSpc>
            </a:pPr>
            <a:endParaRPr sz="2933">
              <a:latin typeface="Century Gothic"/>
              <a:cs typeface="Century Gothic"/>
            </a:endParaRPr>
          </a:p>
          <a:p>
            <a:pPr marL="8467">
              <a:spcBef>
                <a:spcPts val="2247"/>
              </a:spcBef>
            </a:pPr>
            <a:r>
              <a:rPr sz="2667" spc="127">
                <a:solidFill>
                  <a:srgbClr val="FFFFFF"/>
                </a:solidFill>
                <a:latin typeface="Century Gothic"/>
                <a:cs typeface="Century Gothic"/>
              </a:rPr>
              <a:t>INNOVATION</a:t>
            </a:r>
            <a:r>
              <a:rPr sz="2667" spc="-33">
                <a:solidFill>
                  <a:srgbClr val="FFFFFF"/>
                </a:solidFill>
                <a:latin typeface="Century Gothic"/>
                <a:cs typeface="Century Gothic"/>
              </a:rPr>
              <a:t> </a:t>
            </a:r>
            <a:r>
              <a:rPr sz="2667" spc="187">
                <a:solidFill>
                  <a:srgbClr val="FFFFFF"/>
                </a:solidFill>
                <a:latin typeface="Century Gothic"/>
                <a:cs typeface="Century Gothic"/>
              </a:rPr>
              <a:t>ECOSYSTEM</a:t>
            </a:r>
            <a:endParaRPr sz="2667">
              <a:latin typeface="Century Gothic"/>
              <a:cs typeface="Century Gothic"/>
            </a:endParaRPr>
          </a:p>
        </p:txBody>
      </p:sp>
      <p:pic>
        <p:nvPicPr>
          <p:cNvPr id="10" name="object 10"/>
          <p:cNvPicPr/>
          <p:nvPr/>
        </p:nvPicPr>
        <p:blipFill>
          <a:blip r:embed="rId3" cstate="email">
            <a:extLst>
              <a:ext uri="{28A0092B-C50C-407E-A947-70E740481C1C}">
                <a14:useLocalDpi xmlns:a14="http://schemas.microsoft.com/office/drawing/2010/main"/>
              </a:ext>
            </a:extLst>
          </a:blip>
          <a:stretch>
            <a:fillRect/>
          </a:stretch>
        </p:blipFill>
        <p:spPr>
          <a:xfrm>
            <a:off x="6105324" y="5450913"/>
            <a:ext cx="2442873" cy="473384"/>
          </a:xfrm>
          <a:prstGeom prst="rect">
            <a:avLst/>
          </a:prstGeom>
        </p:spPr>
      </p:pic>
      <p:pic>
        <p:nvPicPr>
          <p:cNvPr id="11" name="object 11"/>
          <p:cNvPicPr/>
          <p:nvPr/>
        </p:nvPicPr>
        <p:blipFill>
          <a:blip r:embed="rId4" cstate="email">
            <a:extLst>
              <a:ext uri="{28A0092B-C50C-407E-A947-70E740481C1C}">
                <a14:useLocalDpi xmlns:a14="http://schemas.microsoft.com/office/drawing/2010/main"/>
              </a:ext>
            </a:extLst>
          </a:blip>
          <a:stretch>
            <a:fillRect/>
          </a:stretch>
        </p:blipFill>
        <p:spPr>
          <a:xfrm>
            <a:off x="8892056" y="5316851"/>
            <a:ext cx="2802918" cy="680702"/>
          </a:xfrm>
          <a:prstGeom prst="rect">
            <a:avLst/>
          </a:prstGeom>
        </p:spPr>
      </p:pic>
      <p:pic>
        <p:nvPicPr>
          <p:cNvPr id="12" name="object 12"/>
          <p:cNvPicPr/>
          <p:nvPr/>
        </p:nvPicPr>
        <p:blipFill>
          <a:blip r:embed="rId5" cstate="email">
            <a:extLst>
              <a:ext uri="{28A0092B-C50C-407E-A947-70E740481C1C}">
                <a14:useLocalDpi xmlns:a14="http://schemas.microsoft.com/office/drawing/2010/main"/>
              </a:ext>
            </a:extLst>
          </a:blip>
          <a:stretch>
            <a:fillRect/>
          </a:stretch>
        </p:blipFill>
        <p:spPr>
          <a:xfrm>
            <a:off x="7545726" y="1403287"/>
            <a:ext cx="2283790" cy="840105"/>
          </a:xfrm>
          <a:prstGeom prst="rect">
            <a:avLst/>
          </a:prstGeom>
        </p:spPr>
      </p:pic>
    </p:spTree>
    <p:extLst>
      <p:ext uri="{BB962C8B-B14F-4D97-AF65-F5344CB8AC3E}">
        <p14:creationId xmlns:p14="http://schemas.microsoft.com/office/powerpoint/2010/main" val="212338802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7685215" y="886915"/>
            <a:ext cx="2902797" cy="586485"/>
          </a:xfrm>
          <a:prstGeom prst="rect">
            <a:avLst/>
          </a:prstGeom>
        </p:spPr>
        <p:txBody>
          <a:bodyPr vert="horz" wrap="square" lIns="0" tIns="22013" rIns="0" bIns="0" rtlCol="0">
            <a:spAutoFit/>
          </a:bodyPr>
          <a:lstStyle/>
          <a:p>
            <a:pPr marL="8467" marR="3387">
              <a:lnSpc>
                <a:spcPts val="2200"/>
              </a:lnSpc>
              <a:spcBef>
                <a:spcPts val="173"/>
              </a:spcBef>
            </a:pPr>
            <a:r>
              <a:rPr sz="1867" spc="17">
                <a:solidFill>
                  <a:srgbClr val="FFFFFF"/>
                </a:solidFill>
                <a:latin typeface="Century Gothic"/>
                <a:cs typeface="Century Gothic"/>
              </a:rPr>
              <a:t>ECONOMIC </a:t>
            </a:r>
            <a:r>
              <a:rPr sz="1867" spc="87">
                <a:solidFill>
                  <a:srgbClr val="FFFFFF"/>
                </a:solidFill>
                <a:latin typeface="Century Gothic"/>
                <a:cs typeface="Century Gothic"/>
              </a:rPr>
              <a:t>AND </a:t>
            </a:r>
            <a:r>
              <a:rPr sz="1867" spc="90">
                <a:solidFill>
                  <a:srgbClr val="FFFFFF"/>
                </a:solidFill>
                <a:latin typeface="Century Gothic"/>
                <a:cs typeface="Century Gothic"/>
              </a:rPr>
              <a:t> </a:t>
            </a:r>
            <a:r>
              <a:rPr sz="1867" spc="67">
                <a:solidFill>
                  <a:srgbClr val="FFFFFF"/>
                </a:solidFill>
                <a:latin typeface="Century Gothic"/>
                <a:cs typeface="Century Gothic"/>
              </a:rPr>
              <a:t>OCCUPATIONAL</a:t>
            </a:r>
            <a:r>
              <a:rPr sz="1867" spc="-43">
                <a:solidFill>
                  <a:srgbClr val="FFFFFF"/>
                </a:solidFill>
                <a:latin typeface="Century Gothic"/>
                <a:cs typeface="Century Gothic"/>
              </a:rPr>
              <a:t> </a:t>
            </a:r>
            <a:r>
              <a:rPr sz="1867" spc="147">
                <a:solidFill>
                  <a:srgbClr val="FFFFFF"/>
                </a:solidFill>
                <a:latin typeface="Century Gothic"/>
                <a:cs typeface="Century Gothic"/>
              </a:rPr>
              <a:t>VALUE</a:t>
            </a:r>
            <a:endParaRPr sz="1867">
              <a:latin typeface="Century Gothic"/>
              <a:cs typeface="Century Gothic"/>
            </a:endParaRPr>
          </a:p>
        </p:txBody>
      </p:sp>
      <p:sp>
        <p:nvSpPr>
          <p:cNvPr id="3" name="object 3"/>
          <p:cNvSpPr txBox="1"/>
          <p:nvPr/>
        </p:nvSpPr>
        <p:spPr>
          <a:xfrm>
            <a:off x="7685214" y="2282622"/>
            <a:ext cx="2907877" cy="295872"/>
          </a:xfrm>
          <a:prstGeom prst="rect">
            <a:avLst/>
          </a:prstGeom>
        </p:spPr>
        <p:txBody>
          <a:bodyPr vert="horz" wrap="square" lIns="0" tIns="8467" rIns="0" bIns="0" rtlCol="0">
            <a:spAutoFit/>
          </a:bodyPr>
          <a:lstStyle/>
          <a:p>
            <a:pPr marL="8467">
              <a:spcBef>
                <a:spcPts val="67"/>
              </a:spcBef>
            </a:pPr>
            <a:r>
              <a:rPr sz="1867" spc="136">
                <a:solidFill>
                  <a:srgbClr val="FFFFFF"/>
                </a:solidFill>
                <a:latin typeface="Century Gothic"/>
                <a:cs typeface="Century Gothic"/>
              </a:rPr>
              <a:t>QUALITY</a:t>
            </a:r>
            <a:r>
              <a:rPr sz="1867" spc="-33">
                <a:solidFill>
                  <a:srgbClr val="FFFFFF"/>
                </a:solidFill>
                <a:latin typeface="Century Gothic"/>
                <a:cs typeface="Century Gothic"/>
              </a:rPr>
              <a:t> </a:t>
            </a:r>
            <a:r>
              <a:rPr sz="1867" spc="110">
                <a:solidFill>
                  <a:srgbClr val="FFFFFF"/>
                </a:solidFill>
                <a:latin typeface="Century Gothic"/>
                <a:cs typeface="Century Gothic"/>
              </a:rPr>
              <a:t>OF</a:t>
            </a:r>
            <a:r>
              <a:rPr sz="1867" spc="-33">
                <a:solidFill>
                  <a:srgbClr val="FFFFFF"/>
                </a:solidFill>
                <a:latin typeface="Century Gothic"/>
                <a:cs typeface="Century Gothic"/>
              </a:rPr>
              <a:t> </a:t>
            </a:r>
            <a:r>
              <a:rPr sz="1867" spc="150">
                <a:solidFill>
                  <a:srgbClr val="FFFFFF"/>
                </a:solidFill>
                <a:latin typeface="Century Gothic"/>
                <a:cs typeface="Century Gothic"/>
              </a:rPr>
              <a:t>RESEARCH</a:t>
            </a:r>
            <a:endParaRPr sz="1867">
              <a:latin typeface="Century Gothic"/>
              <a:cs typeface="Century Gothic"/>
            </a:endParaRPr>
          </a:p>
        </p:txBody>
      </p:sp>
      <p:sp>
        <p:nvSpPr>
          <p:cNvPr id="4" name="object 4"/>
          <p:cNvSpPr txBox="1"/>
          <p:nvPr/>
        </p:nvSpPr>
        <p:spPr>
          <a:xfrm>
            <a:off x="7685215" y="3217871"/>
            <a:ext cx="3348143" cy="586485"/>
          </a:xfrm>
          <a:prstGeom prst="rect">
            <a:avLst/>
          </a:prstGeom>
        </p:spPr>
        <p:txBody>
          <a:bodyPr vert="horz" wrap="square" lIns="0" tIns="22013" rIns="0" bIns="0" rtlCol="0">
            <a:spAutoFit/>
          </a:bodyPr>
          <a:lstStyle/>
          <a:p>
            <a:pPr marL="8467" marR="3387">
              <a:lnSpc>
                <a:spcPts val="2200"/>
              </a:lnSpc>
              <a:spcBef>
                <a:spcPts val="173"/>
              </a:spcBef>
            </a:pPr>
            <a:r>
              <a:rPr sz="1867" spc="150">
                <a:solidFill>
                  <a:srgbClr val="FFFFFF"/>
                </a:solidFill>
                <a:latin typeface="Century Gothic"/>
                <a:cs typeface="Century Gothic"/>
              </a:rPr>
              <a:t>DISTINCTIVE</a:t>
            </a:r>
            <a:r>
              <a:rPr sz="1867" spc="-40">
                <a:solidFill>
                  <a:srgbClr val="FFFFFF"/>
                </a:solidFill>
                <a:latin typeface="Century Gothic"/>
                <a:cs typeface="Century Gothic"/>
              </a:rPr>
              <a:t> </a:t>
            </a:r>
            <a:r>
              <a:rPr sz="1867" spc="150">
                <a:solidFill>
                  <a:srgbClr val="FFFFFF"/>
                </a:solidFill>
                <a:latin typeface="Century Gothic"/>
                <a:cs typeface="Century Gothic"/>
              </a:rPr>
              <a:t>ASPECTS</a:t>
            </a:r>
            <a:r>
              <a:rPr sz="1867" spc="-37">
                <a:solidFill>
                  <a:srgbClr val="FFFFFF"/>
                </a:solidFill>
                <a:latin typeface="Century Gothic"/>
                <a:cs typeface="Century Gothic"/>
              </a:rPr>
              <a:t> </a:t>
            </a:r>
            <a:r>
              <a:rPr sz="1867" spc="87">
                <a:solidFill>
                  <a:srgbClr val="FFFFFF"/>
                </a:solidFill>
                <a:latin typeface="Century Gothic"/>
                <a:cs typeface="Century Gothic"/>
              </a:rPr>
              <a:t>AND </a:t>
            </a:r>
            <a:r>
              <a:rPr sz="1867" spc="-507">
                <a:solidFill>
                  <a:srgbClr val="FFFFFF"/>
                </a:solidFill>
                <a:latin typeface="Century Gothic"/>
                <a:cs typeface="Century Gothic"/>
              </a:rPr>
              <a:t> </a:t>
            </a:r>
            <a:r>
              <a:rPr sz="1867" spc="180">
                <a:solidFill>
                  <a:srgbClr val="FFFFFF"/>
                </a:solidFill>
                <a:latin typeface="Century Gothic"/>
                <a:cs typeface="Century Gothic"/>
              </a:rPr>
              <a:t>UNIQUENESS</a:t>
            </a:r>
            <a:endParaRPr sz="1867">
              <a:latin typeface="Century Gothic"/>
              <a:cs typeface="Century Gothic"/>
            </a:endParaRPr>
          </a:p>
        </p:txBody>
      </p:sp>
      <p:sp>
        <p:nvSpPr>
          <p:cNvPr id="5" name="object 5"/>
          <p:cNvSpPr/>
          <p:nvPr/>
        </p:nvSpPr>
        <p:spPr>
          <a:xfrm>
            <a:off x="1" y="2685774"/>
            <a:ext cx="5971963" cy="1562100"/>
          </a:xfrm>
          <a:custGeom>
            <a:avLst/>
            <a:gdLst/>
            <a:ahLst/>
            <a:cxnLst/>
            <a:rect l="l" t="t" r="r" b="b"/>
            <a:pathLst>
              <a:path w="8957945" h="2343150">
                <a:moveTo>
                  <a:pt x="8957721" y="2343107"/>
                </a:moveTo>
                <a:lnTo>
                  <a:pt x="0" y="2300758"/>
                </a:lnTo>
                <a:lnTo>
                  <a:pt x="0" y="0"/>
                </a:lnTo>
                <a:lnTo>
                  <a:pt x="8931541" y="0"/>
                </a:lnTo>
                <a:lnTo>
                  <a:pt x="8957721" y="2343107"/>
                </a:lnTo>
                <a:close/>
              </a:path>
            </a:pathLst>
          </a:custGeom>
          <a:solidFill>
            <a:srgbClr val="FFFFFF"/>
          </a:solidFill>
        </p:spPr>
        <p:txBody>
          <a:bodyPr wrap="square" lIns="0" tIns="0" rIns="0" bIns="0" rtlCol="0"/>
          <a:lstStyle/>
          <a:p>
            <a:endParaRPr sz="800"/>
          </a:p>
        </p:txBody>
      </p:sp>
      <p:sp>
        <p:nvSpPr>
          <p:cNvPr id="6" name="object 6"/>
          <p:cNvSpPr txBox="1"/>
          <p:nvPr/>
        </p:nvSpPr>
        <p:spPr>
          <a:xfrm>
            <a:off x="7685214" y="4341118"/>
            <a:ext cx="2130213" cy="586485"/>
          </a:xfrm>
          <a:prstGeom prst="rect">
            <a:avLst/>
          </a:prstGeom>
        </p:spPr>
        <p:txBody>
          <a:bodyPr vert="horz" wrap="square" lIns="0" tIns="22013" rIns="0" bIns="0" rtlCol="0">
            <a:spAutoFit/>
          </a:bodyPr>
          <a:lstStyle/>
          <a:p>
            <a:pPr marL="8467" marR="3387">
              <a:lnSpc>
                <a:spcPts val="2200"/>
              </a:lnSpc>
              <a:spcBef>
                <a:spcPts val="173"/>
              </a:spcBef>
            </a:pPr>
            <a:r>
              <a:rPr sz="1867" spc="203">
                <a:solidFill>
                  <a:srgbClr val="FFFFFF"/>
                </a:solidFill>
                <a:latin typeface="Century Gothic"/>
                <a:cs typeface="Century Gothic"/>
              </a:rPr>
              <a:t>INDUSTRIES</a:t>
            </a:r>
            <a:r>
              <a:rPr sz="1867" spc="-43">
                <a:solidFill>
                  <a:srgbClr val="FFFFFF"/>
                </a:solidFill>
                <a:latin typeface="Century Gothic"/>
                <a:cs typeface="Century Gothic"/>
              </a:rPr>
              <a:t> </a:t>
            </a:r>
            <a:r>
              <a:rPr sz="1867" spc="87">
                <a:solidFill>
                  <a:srgbClr val="FFFFFF"/>
                </a:solidFill>
                <a:latin typeface="Century Gothic"/>
                <a:cs typeface="Century Gothic"/>
              </a:rPr>
              <a:t>AND </a:t>
            </a:r>
            <a:r>
              <a:rPr sz="1867" spc="-507">
                <a:solidFill>
                  <a:srgbClr val="FFFFFF"/>
                </a:solidFill>
                <a:latin typeface="Century Gothic"/>
                <a:cs typeface="Century Gothic"/>
              </a:rPr>
              <a:t> </a:t>
            </a:r>
            <a:r>
              <a:rPr sz="1867" spc="193">
                <a:solidFill>
                  <a:srgbClr val="FFFFFF"/>
                </a:solidFill>
                <a:latin typeface="Century Gothic"/>
                <a:cs typeface="Century Gothic"/>
              </a:rPr>
              <a:t>KEY</a:t>
            </a:r>
            <a:r>
              <a:rPr sz="1867" spc="-27">
                <a:solidFill>
                  <a:srgbClr val="FFFFFF"/>
                </a:solidFill>
                <a:latin typeface="Century Gothic"/>
                <a:cs typeface="Century Gothic"/>
              </a:rPr>
              <a:t> </a:t>
            </a:r>
            <a:r>
              <a:rPr sz="1867" spc="180">
                <a:solidFill>
                  <a:srgbClr val="FFFFFF"/>
                </a:solidFill>
                <a:latin typeface="Century Gothic"/>
                <a:cs typeface="Century Gothic"/>
              </a:rPr>
              <a:t>PLAYERS</a:t>
            </a:r>
            <a:endParaRPr sz="1867">
              <a:latin typeface="Century Gothic"/>
              <a:cs typeface="Century Gothic"/>
            </a:endParaRPr>
          </a:p>
        </p:txBody>
      </p:sp>
      <p:sp>
        <p:nvSpPr>
          <p:cNvPr id="7" name="object 7"/>
          <p:cNvSpPr txBox="1"/>
          <p:nvPr/>
        </p:nvSpPr>
        <p:spPr>
          <a:xfrm>
            <a:off x="7685215" y="5750521"/>
            <a:ext cx="1775883" cy="295872"/>
          </a:xfrm>
          <a:prstGeom prst="rect">
            <a:avLst/>
          </a:prstGeom>
        </p:spPr>
        <p:txBody>
          <a:bodyPr vert="horz" wrap="square" lIns="0" tIns="8467" rIns="0" bIns="0" rtlCol="0">
            <a:spAutoFit/>
          </a:bodyPr>
          <a:lstStyle/>
          <a:p>
            <a:pPr marL="8467">
              <a:spcBef>
                <a:spcPts val="67"/>
              </a:spcBef>
            </a:pPr>
            <a:r>
              <a:rPr sz="1867" spc="143">
                <a:solidFill>
                  <a:srgbClr val="FFFFFF"/>
                </a:solidFill>
                <a:latin typeface="Century Gothic"/>
                <a:cs typeface="Century Gothic"/>
              </a:rPr>
              <a:t>EXCELLENCES</a:t>
            </a:r>
            <a:endParaRPr sz="1867">
              <a:latin typeface="Century Gothic"/>
              <a:cs typeface="Century Gothic"/>
            </a:endParaRPr>
          </a:p>
        </p:txBody>
      </p:sp>
      <p:sp>
        <p:nvSpPr>
          <p:cNvPr id="8" name="object 8"/>
          <p:cNvSpPr txBox="1"/>
          <p:nvPr/>
        </p:nvSpPr>
        <p:spPr>
          <a:xfrm>
            <a:off x="191998" y="2830100"/>
            <a:ext cx="4532206" cy="1060120"/>
          </a:xfrm>
          <a:prstGeom prst="rect">
            <a:avLst/>
          </a:prstGeom>
        </p:spPr>
        <p:txBody>
          <a:bodyPr vert="horz" wrap="square" lIns="0" tIns="8467" rIns="0" bIns="0" rtlCol="0">
            <a:spAutoFit/>
          </a:bodyPr>
          <a:lstStyle/>
          <a:p>
            <a:pPr marL="8467">
              <a:lnSpc>
                <a:spcPts val="3804"/>
              </a:lnSpc>
              <a:spcBef>
                <a:spcPts val="67"/>
              </a:spcBef>
            </a:pPr>
            <a:r>
              <a:rPr sz="3200" spc="343">
                <a:solidFill>
                  <a:srgbClr val="58606B"/>
                </a:solidFill>
                <a:latin typeface="Century Gothic"/>
                <a:cs typeface="Century Gothic"/>
              </a:rPr>
              <a:t>HEALTH</a:t>
            </a:r>
            <a:r>
              <a:rPr sz="3200" spc="-60">
                <a:solidFill>
                  <a:srgbClr val="58606B"/>
                </a:solidFill>
                <a:latin typeface="Century Gothic"/>
                <a:cs typeface="Century Gothic"/>
              </a:rPr>
              <a:t> </a:t>
            </a:r>
            <a:r>
              <a:rPr sz="3200" spc="323">
                <a:solidFill>
                  <a:srgbClr val="58606B"/>
                </a:solidFill>
                <a:latin typeface="Century Gothic"/>
                <a:cs typeface="Century Gothic"/>
              </a:rPr>
              <a:t>ASSETS</a:t>
            </a:r>
            <a:r>
              <a:rPr sz="3200" spc="-57">
                <a:solidFill>
                  <a:srgbClr val="58606B"/>
                </a:solidFill>
                <a:latin typeface="Century Gothic"/>
                <a:cs typeface="Century Gothic"/>
              </a:rPr>
              <a:t> </a:t>
            </a:r>
            <a:r>
              <a:rPr sz="3200" spc="237">
                <a:solidFill>
                  <a:srgbClr val="58606B"/>
                </a:solidFill>
                <a:latin typeface="Century Gothic"/>
                <a:cs typeface="Century Gothic"/>
              </a:rPr>
              <a:t>IN</a:t>
            </a:r>
            <a:endParaRPr sz="3200">
              <a:latin typeface="Century Gothic"/>
              <a:cs typeface="Century Gothic"/>
            </a:endParaRPr>
          </a:p>
          <a:p>
            <a:pPr marL="8467">
              <a:lnSpc>
                <a:spcPts val="4444"/>
              </a:lnSpc>
            </a:pPr>
            <a:r>
              <a:rPr sz="3734" spc="153">
                <a:solidFill>
                  <a:srgbClr val="58606B"/>
                </a:solidFill>
                <a:latin typeface="Century Gothic"/>
                <a:cs typeface="Century Gothic"/>
              </a:rPr>
              <a:t>EMILIA-ROMAGNA</a:t>
            </a:r>
            <a:endParaRPr sz="3734">
              <a:latin typeface="Century Gothic"/>
              <a:cs typeface="Century Gothic"/>
            </a:endParaRPr>
          </a:p>
        </p:txBody>
      </p:sp>
      <p:pic>
        <p:nvPicPr>
          <p:cNvPr id="9" name="object 9"/>
          <p:cNvPicPr/>
          <p:nvPr/>
        </p:nvPicPr>
        <p:blipFill>
          <a:blip r:embed="rId2" cstate="email">
            <a:extLst>
              <a:ext uri="{28A0092B-C50C-407E-A947-70E740481C1C}">
                <a14:useLocalDpi xmlns:a14="http://schemas.microsoft.com/office/drawing/2010/main"/>
              </a:ext>
            </a:extLst>
          </a:blip>
          <a:stretch>
            <a:fillRect/>
          </a:stretch>
        </p:blipFill>
        <p:spPr>
          <a:xfrm>
            <a:off x="6016724" y="950583"/>
            <a:ext cx="781049" cy="5283199"/>
          </a:xfrm>
          <a:prstGeom prst="rect">
            <a:avLst/>
          </a:prstGeom>
        </p:spPr>
      </p:pic>
    </p:spTree>
    <p:extLst>
      <p:ext uri="{BB962C8B-B14F-4D97-AF65-F5344CB8AC3E}">
        <p14:creationId xmlns:p14="http://schemas.microsoft.com/office/powerpoint/2010/main" val="297437634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4561249"/>
            <a:ext cx="12191577" cy="2297007"/>
            <a:chOff x="0" y="6841873"/>
            <a:chExt cx="18287365" cy="3445510"/>
          </a:xfrm>
        </p:grpSpPr>
        <p:sp>
          <p:nvSpPr>
            <p:cNvPr id="3" name="object 3"/>
            <p:cNvSpPr/>
            <p:nvPr/>
          </p:nvSpPr>
          <p:spPr>
            <a:xfrm>
              <a:off x="0" y="6841873"/>
              <a:ext cx="18287365" cy="3445510"/>
            </a:xfrm>
            <a:custGeom>
              <a:avLst/>
              <a:gdLst/>
              <a:ahLst/>
              <a:cxnLst/>
              <a:rect l="l" t="t" r="r" b="b"/>
              <a:pathLst>
                <a:path w="18287365" h="3445509">
                  <a:moveTo>
                    <a:pt x="0" y="3445127"/>
                  </a:moveTo>
                  <a:lnTo>
                    <a:pt x="0" y="0"/>
                  </a:lnTo>
                  <a:lnTo>
                    <a:pt x="18286839" y="0"/>
                  </a:lnTo>
                  <a:lnTo>
                    <a:pt x="18286839" y="3445127"/>
                  </a:lnTo>
                  <a:lnTo>
                    <a:pt x="0" y="3445127"/>
                  </a:lnTo>
                  <a:close/>
                </a:path>
              </a:pathLst>
            </a:custGeom>
            <a:solidFill>
              <a:srgbClr val="DF1785"/>
            </a:solidFill>
          </p:spPr>
          <p:txBody>
            <a:bodyPr wrap="square" lIns="0" tIns="0" rIns="0" bIns="0" rtlCol="0"/>
            <a:lstStyle/>
            <a:p>
              <a:endParaRPr sz="800"/>
            </a:p>
          </p:txBody>
        </p:sp>
        <p:pic>
          <p:nvPicPr>
            <p:cNvPr id="4" name="object 4"/>
            <p:cNvPicPr/>
            <p:nvPr/>
          </p:nvPicPr>
          <p:blipFill>
            <a:blip r:embed="rId2" cstate="email">
              <a:extLst>
                <a:ext uri="{28A0092B-C50C-407E-A947-70E740481C1C}">
                  <a14:useLocalDpi xmlns:a14="http://schemas.microsoft.com/office/drawing/2010/main"/>
                </a:ext>
              </a:extLst>
            </a:blip>
            <a:stretch>
              <a:fillRect/>
            </a:stretch>
          </p:blipFill>
          <p:spPr>
            <a:xfrm>
              <a:off x="13489145" y="7414769"/>
              <a:ext cx="1314449" cy="1171574"/>
            </a:xfrm>
            <a:prstGeom prst="rect">
              <a:avLst/>
            </a:prstGeom>
          </p:spPr>
        </p:pic>
      </p:grpSp>
      <p:pic>
        <p:nvPicPr>
          <p:cNvPr id="5" name="object 5"/>
          <p:cNvPicPr/>
          <p:nvPr/>
        </p:nvPicPr>
        <p:blipFill>
          <a:blip r:embed="rId3" cstate="email">
            <a:extLst>
              <a:ext uri="{28A0092B-C50C-407E-A947-70E740481C1C}">
                <a14:useLocalDpi xmlns:a14="http://schemas.microsoft.com/office/drawing/2010/main"/>
              </a:ext>
            </a:extLst>
          </a:blip>
          <a:stretch>
            <a:fillRect/>
          </a:stretch>
        </p:blipFill>
        <p:spPr>
          <a:xfrm>
            <a:off x="37798" y="2"/>
            <a:ext cx="12154202" cy="2942353"/>
          </a:xfrm>
          <a:prstGeom prst="rect">
            <a:avLst/>
          </a:prstGeom>
        </p:spPr>
      </p:pic>
      <p:pic>
        <p:nvPicPr>
          <p:cNvPr id="6" name="object 6"/>
          <p:cNvPicPr/>
          <p:nvPr/>
        </p:nvPicPr>
        <p:blipFill>
          <a:blip r:embed="rId4" cstate="email">
            <a:extLst>
              <a:ext uri="{28A0092B-C50C-407E-A947-70E740481C1C}">
                <a14:useLocalDpi xmlns:a14="http://schemas.microsoft.com/office/drawing/2010/main"/>
              </a:ext>
            </a:extLst>
          </a:blip>
          <a:stretch>
            <a:fillRect/>
          </a:stretch>
        </p:blipFill>
        <p:spPr>
          <a:xfrm>
            <a:off x="225917" y="4693969"/>
            <a:ext cx="965199" cy="1085849"/>
          </a:xfrm>
          <a:prstGeom prst="rect">
            <a:avLst/>
          </a:prstGeom>
        </p:spPr>
      </p:pic>
      <p:sp>
        <p:nvSpPr>
          <p:cNvPr id="7" name="object 7"/>
          <p:cNvSpPr txBox="1"/>
          <p:nvPr/>
        </p:nvSpPr>
        <p:spPr>
          <a:xfrm>
            <a:off x="381991" y="5837694"/>
            <a:ext cx="863600" cy="439715"/>
          </a:xfrm>
          <a:prstGeom prst="rect">
            <a:avLst/>
          </a:prstGeom>
        </p:spPr>
        <p:txBody>
          <a:bodyPr vert="horz" wrap="square" lIns="0" tIns="18203" rIns="0" bIns="0" rtlCol="0">
            <a:spAutoFit/>
          </a:bodyPr>
          <a:lstStyle/>
          <a:p>
            <a:pPr marL="41489" marR="3387" indent="-33445">
              <a:lnSpc>
                <a:spcPts val="1653"/>
              </a:lnSpc>
              <a:spcBef>
                <a:spcPts val="143"/>
              </a:spcBef>
            </a:pPr>
            <a:r>
              <a:rPr sz="1400" spc="90">
                <a:solidFill>
                  <a:srgbClr val="FFFFFF"/>
                </a:solidFill>
                <a:latin typeface="Century Gothic"/>
                <a:cs typeface="Century Gothic"/>
              </a:rPr>
              <a:t>PHARMA </a:t>
            </a:r>
            <a:r>
              <a:rPr sz="1400" spc="-380">
                <a:solidFill>
                  <a:srgbClr val="FFFFFF"/>
                </a:solidFill>
                <a:latin typeface="Century Gothic"/>
                <a:cs typeface="Century Gothic"/>
              </a:rPr>
              <a:t> </a:t>
            </a:r>
            <a:r>
              <a:rPr sz="1400" spc="-100">
                <a:solidFill>
                  <a:srgbClr val="FFFFFF"/>
                </a:solidFill>
                <a:latin typeface="Century Gothic"/>
                <a:cs typeface="Century Gothic"/>
              </a:rPr>
              <a:t>&amp;</a:t>
            </a:r>
            <a:r>
              <a:rPr sz="1400" spc="-13">
                <a:solidFill>
                  <a:srgbClr val="FFFFFF"/>
                </a:solidFill>
                <a:latin typeface="Century Gothic"/>
                <a:cs typeface="Century Gothic"/>
              </a:rPr>
              <a:t> A</a:t>
            </a:r>
            <a:r>
              <a:rPr sz="1400" spc="223">
                <a:solidFill>
                  <a:srgbClr val="FFFFFF"/>
                </a:solidFill>
                <a:latin typeface="Century Gothic"/>
                <a:cs typeface="Century Gothic"/>
              </a:rPr>
              <a:t>T</a:t>
            </a:r>
            <a:r>
              <a:rPr sz="1400" spc="50">
                <a:solidFill>
                  <a:srgbClr val="FFFFFF"/>
                </a:solidFill>
                <a:latin typeface="Century Gothic"/>
                <a:cs typeface="Century Gothic"/>
              </a:rPr>
              <a:t>M</a:t>
            </a:r>
            <a:r>
              <a:rPr sz="1400" spc="180">
                <a:solidFill>
                  <a:srgbClr val="FFFFFF"/>
                </a:solidFill>
                <a:latin typeface="Century Gothic"/>
                <a:cs typeface="Century Gothic"/>
              </a:rPr>
              <a:t>P</a:t>
            </a:r>
            <a:r>
              <a:rPr sz="1400" spc="169">
                <a:solidFill>
                  <a:srgbClr val="FFFFFF"/>
                </a:solidFill>
                <a:latin typeface="Century Gothic"/>
                <a:cs typeface="Century Gothic"/>
              </a:rPr>
              <a:t>S</a:t>
            </a:r>
            <a:endParaRPr sz="1400">
              <a:latin typeface="Century Gothic"/>
              <a:cs typeface="Century Gothic"/>
            </a:endParaRPr>
          </a:p>
        </p:txBody>
      </p:sp>
      <p:pic>
        <p:nvPicPr>
          <p:cNvPr id="8" name="object 8"/>
          <p:cNvPicPr/>
          <p:nvPr/>
        </p:nvPicPr>
        <p:blipFill>
          <a:blip r:embed="rId5" cstate="email">
            <a:extLst>
              <a:ext uri="{28A0092B-C50C-407E-A947-70E740481C1C}">
                <a14:useLocalDpi xmlns:a14="http://schemas.microsoft.com/office/drawing/2010/main"/>
              </a:ext>
            </a:extLst>
          </a:blip>
          <a:stretch>
            <a:fillRect/>
          </a:stretch>
        </p:blipFill>
        <p:spPr>
          <a:xfrm>
            <a:off x="2112250" y="5009390"/>
            <a:ext cx="787399" cy="527049"/>
          </a:xfrm>
          <a:prstGeom prst="rect">
            <a:avLst/>
          </a:prstGeom>
        </p:spPr>
      </p:pic>
      <p:sp>
        <p:nvSpPr>
          <p:cNvPr id="9" name="object 9"/>
          <p:cNvSpPr txBox="1"/>
          <p:nvPr/>
        </p:nvSpPr>
        <p:spPr>
          <a:xfrm>
            <a:off x="1641537" y="5837694"/>
            <a:ext cx="1484207" cy="439715"/>
          </a:xfrm>
          <a:prstGeom prst="rect">
            <a:avLst/>
          </a:prstGeom>
        </p:spPr>
        <p:txBody>
          <a:bodyPr vert="horz" wrap="square" lIns="0" tIns="18203" rIns="0" bIns="0" rtlCol="0">
            <a:spAutoFit/>
          </a:bodyPr>
          <a:lstStyle/>
          <a:p>
            <a:pPr marL="8467" marR="3387" indent="112189">
              <a:lnSpc>
                <a:spcPts val="1653"/>
              </a:lnSpc>
              <a:spcBef>
                <a:spcPts val="143"/>
              </a:spcBef>
            </a:pPr>
            <a:r>
              <a:rPr sz="1400" spc="83">
                <a:solidFill>
                  <a:srgbClr val="FFFFFF"/>
                </a:solidFill>
                <a:latin typeface="Century Gothic"/>
                <a:cs typeface="Century Gothic"/>
              </a:rPr>
              <a:t>BIOMEDICAL </a:t>
            </a:r>
            <a:r>
              <a:rPr sz="1400" spc="87">
                <a:solidFill>
                  <a:srgbClr val="FFFFFF"/>
                </a:solidFill>
                <a:latin typeface="Century Gothic"/>
                <a:cs typeface="Century Gothic"/>
              </a:rPr>
              <a:t> </a:t>
            </a:r>
            <a:r>
              <a:rPr sz="1400" spc="223">
                <a:solidFill>
                  <a:srgbClr val="FFFFFF"/>
                </a:solidFill>
                <a:latin typeface="Century Gothic"/>
                <a:cs typeface="Century Gothic"/>
              </a:rPr>
              <a:t>T</a:t>
            </a:r>
            <a:r>
              <a:rPr sz="1400" spc="187">
                <a:solidFill>
                  <a:srgbClr val="FFFFFF"/>
                </a:solidFill>
                <a:latin typeface="Century Gothic"/>
                <a:cs typeface="Century Gothic"/>
              </a:rPr>
              <a:t>E</a:t>
            </a:r>
            <a:r>
              <a:rPr sz="1400" spc="-127">
                <a:solidFill>
                  <a:srgbClr val="FFFFFF"/>
                </a:solidFill>
                <a:latin typeface="Century Gothic"/>
                <a:cs typeface="Century Gothic"/>
              </a:rPr>
              <a:t>C</a:t>
            </a:r>
            <a:r>
              <a:rPr sz="1400" spc="180">
                <a:solidFill>
                  <a:srgbClr val="FFFFFF"/>
                </a:solidFill>
                <a:latin typeface="Century Gothic"/>
                <a:cs typeface="Century Gothic"/>
              </a:rPr>
              <a:t>H</a:t>
            </a:r>
            <a:r>
              <a:rPr sz="1400" spc="100">
                <a:solidFill>
                  <a:srgbClr val="FFFFFF"/>
                </a:solidFill>
                <a:latin typeface="Century Gothic"/>
                <a:cs typeface="Century Gothic"/>
              </a:rPr>
              <a:t>N</a:t>
            </a:r>
            <a:r>
              <a:rPr sz="1400" spc="-43">
                <a:solidFill>
                  <a:srgbClr val="FFFFFF"/>
                </a:solidFill>
                <a:latin typeface="Century Gothic"/>
                <a:cs typeface="Century Gothic"/>
              </a:rPr>
              <a:t>O</a:t>
            </a:r>
            <a:r>
              <a:rPr sz="1400" spc="183">
                <a:solidFill>
                  <a:srgbClr val="FFFFFF"/>
                </a:solidFill>
                <a:latin typeface="Century Gothic"/>
                <a:cs typeface="Century Gothic"/>
              </a:rPr>
              <a:t>L</a:t>
            </a:r>
            <a:r>
              <a:rPr sz="1400" spc="-43">
                <a:solidFill>
                  <a:srgbClr val="FFFFFF"/>
                </a:solidFill>
                <a:latin typeface="Century Gothic"/>
                <a:cs typeface="Century Gothic"/>
              </a:rPr>
              <a:t>O</a:t>
            </a:r>
            <a:r>
              <a:rPr sz="1400" spc="-143">
                <a:solidFill>
                  <a:srgbClr val="FFFFFF"/>
                </a:solidFill>
                <a:latin typeface="Century Gothic"/>
                <a:cs typeface="Century Gothic"/>
              </a:rPr>
              <a:t>G</a:t>
            </a:r>
            <a:r>
              <a:rPr sz="1400" spc="117">
                <a:solidFill>
                  <a:srgbClr val="FFFFFF"/>
                </a:solidFill>
                <a:latin typeface="Century Gothic"/>
                <a:cs typeface="Century Gothic"/>
              </a:rPr>
              <a:t>I</a:t>
            </a:r>
            <a:r>
              <a:rPr sz="1400" spc="187">
                <a:solidFill>
                  <a:srgbClr val="FFFFFF"/>
                </a:solidFill>
                <a:latin typeface="Century Gothic"/>
                <a:cs typeface="Century Gothic"/>
              </a:rPr>
              <a:t>E</a:t>
            </a:r>
            <a:r>
              <a:rPr sz="1400" spc="169">
                <a:solidFill>
                  <a:srgbClr val="FFFFFF"/>
                </a:solidFill>
                <a:latin typeface="Century Gothic"/>
                <a:cs typeface="Century Gothic"/>
              </a:rPr>
              <a:t>S</a:t>
            </a:r>
            <a:endParaRPr sz="1400">
              <a:latin typeface="Century Gothic"/>
              <a:cs typeface="Century Gothic"/>
            </a:endParaRPr>
          </a:p>
        </p:txBody>
      </p:sp>
      <p:pic>
        <p:nvPicPr>
          <p:cNvPr id="10" name="object 10"/>
          <p:cNvPicPr/>
          <p:nvPr/>
        </p:nvPicPr>
        <p:blipFill>
          <a:blip r:embed="rId6" cstate="email">
            <a:extLst>
              <a:ext uri="{28A0092B-C50C-407E-A947-70E740481C1C}">
                <a14:useLocalDpi xmlns:a14="http://schemas.microsoft.com/office/drawing/2010/main"/>
              </a:ext>
            </a:extLst>
          </a:blip>
          <a:stretch>
            <a:fillRect/>
          </a:stretch>
        </p:blipFill>
        <p:spPr>
          <a:xfrm>
            <a:off x="3625879" y="4969582"/>
            <a:ext cx="1085849" cy="755649"/>
          </a:xfrm>
          <a:prstGeom prst="rect">
            <a:avLst/>
          </a:prstGeom>
        </p:spPr>
      </p:pic>
      <p:sp>
        <p:nvSpPr>
          <p:cNvPr id="11" name="object 11"/>
          <p:cNvSpPr txBox="1"/>
          <p:nvPr/>
        </p:nvSpPr>
        <p:spPr>
          <a:xfrm>
            <a:off x="3745262" y="5862432"/>
            <a:ext cx="921597" cy="657723"/>
          </a:xfrm>
          <a:prstGeom prst="rect">
            <a:avLst/>
          </a:prstGeom>
        </p:spPr>
        <p:txBody>
          <a:bodyPr vert="horz" wrap="square" lIns="0" tIns="18203" rIns="0" bIns="0" rtlCol="0">
            <a:spAutoFit/>
          </a:bodyPr>
          <a:lstStyle/>
          <a:p>
            <a:pPr marL="8467" marR="3387" indent="8890" algn="just">
              <a:lnSpc>
                <a:spcPts val="1653"/>
              </a:lnSpc>
              <a:spcBef>
                <a:spcPts val="143"/>
              </a:spcBef>
            </a:pPr>
            <a:r>
              <a:rPr sz="1400" spc="76">
                <a:solidFill>
                  <a:srgbClr val="FFFFFF"/>
                </a:solidFill>
                <a:latin typeface="Century Gothic"/>
                <a:cs typeface="Century Gothic"/>
              </a:rPr>
              <a:t>BIG</a:t>
            </a:r>
            <a:r>
              <a:rPr sz="1400" spc="-57">
                <a:solidFill>
                  <a:srgbClr val="FFFFFF"/>
                </a:solidFill>
                <a:latin typeface="Century Gothic"/>
                <a:cs typeface="Century Gothic"/>
              </a:rPr>
              <a:t> </a:t>
            </a:r>
            <a:r>
              <a:rPr sz="1400" spc="76">
                <a:solidFill>
                  <a:srgbClr val="FFFFFF"/>
                </a:solidFill>
                <a:latin typeface="Century Gothic"/>
                <a:cs typeface="Century Gothic"/>
              </a:rPr>
              <a:t>DATA </a:t>
            </a:r>
            <a:r>
              <a:rPr sz="1400" spc="-380">
                <a:solidFill>
                  <a:srgbClr val="FFFFFF"/>
                </a:solidFill>
                <a:latin typeface="Century Gothic"/>
                <a:cs typeface="Century Gothic"/>
              </a:rPr>
              <a:t> </a:t>
            </a:r>
            <a:r>
              <a:rPr sz="1400" spc="-100">
                <a:solidFill>
                  <a:srgbClr val="FFFFFF"/>
                </a:solidFill>
                <a:latin typeface="Century Gothic"/>
                <a:cs typeface="Century Gothic"/>
              </a:rPr>
              <a:t>&amp;</a:t>
            </a:r>
            <a:r>
              <a:rPr sz="1400" spc="-13">
                <a:solidFill>
                  <a:srgbClr val="FFFFFF"/>
                </a:solidFill>
                <a:latin typeface="Century Gothic"/>
                <a:cs typeface="Century Gothic"/>
              </a:rPr>
              <a:t> </a:t>
            </a:r>
            <a:r>
              <a:rPr sz="1400" spc="113">
                <a:solidFill>
                  <a:srgbClr val="FFFFFF"/>
                </a:solidFill>
                <a:latin typeface="Century Gothic"/>
                <a:cs typeface="Century Gothic"/>
              </a:rPr>
              <a:t>D</a:t>
            </a:r>
            <a:r>
              <a:rPr sz="1400" spc="117">
                <a:solidFill>
                  <a:srgbClr val="FFFFFF"/>
                </a:solidFill>
                <a:latin typeface="Century Gothic"/>
                <a:cs typeface="Century Gothic"/>
              </a:rPr>
              <a:t>I</a:t>
            </a:r>
            <a:r>
              <a:rPr sz="1400" spc="-143">
                <a:solidFill>
                  <a:srgbClr val="FFFFFF"/>
                </a:solidFill>
                <a:latin typeface="Century Gothic"/>
                <a:cs typeface="Century Gothic"/>
              </a:rPr>
              <a:t>G</a:t>
            </a:r>
            <a:r>
              <a:rPr sz="1400" spc="117">
                <a:solidFill>
                  <a:srgbClr val="FFFFFF"/>
                </a:solidFill>
                <a:latin typeface="Century Gothic"/>
                <a:cs typeface="Century Gothic"/>
              </a:rPr>
              <a:t>I</a:t>
            </a:r>
            <a:r>
              <a:rPr sz="1400" spc="223">
                <a:solidFill>
                  <a:srgbClr val="FFFFFF"/>
                </a:solidFill>
                <a:latin typeface="Century Gothic"/>
                <a:cs typeface="Century Gothic"/>
              </a:rPr>
              <a:t>T</a:t>
            </a:r>
            <a:r>
              <a:rPr sz="1400" spc="-13">
                <a:solidFill>
                  <a:srgbClr val="FFFFFF"/>
                </a:solidFill>
                <a:latin typeface="Century Gothic"/>
                <a:cs typeface="Century Gothic"/>
              </a:rPr>
              <a:t>A</a:t>
            </a:r>
            <a:r>
              <a:rPr sz="1400" spc="133">
                <a:solidFill>
                  <a:srgbClr val="FFFFFF"/>
                </a:solidFill>
                <a:latin typeface="Century Gothic"/>
                <a:cs typeface="Century Gothic"/>
              </a:rPr>
              <a:t>L  </a:t>
            </a:r>
            <a:r>
              <a:rPr sz="1400" spc="157">
                <a:solidFill>
                  <a:srgbClr val="FFFFFF"/>
                </a:solidFill>
                <a:latin typeface="Century Gothic"/>
                <a:cs typeface="Century Gothic"/>
              </a:rPr>
              <a:t>HEALTH</a:t>
            </a:r>
            <a:endParaRPr sz="1400">
              <a:latin typeface="Century Gothic"/>
              <a:cs typeface="Century Gothic"/>
            </a:endParaRPr>
          </a:p>
        </p:txBody>
      </p:sp>
      <p:pic>
        <p:nvPicPr>
          <p:cNvPr id="12" name="object 12"/>
          <p:cNvPicPr/>
          <p:nvPr/>
        </p:nvPicPr>
        <p:blipFill>
          <a:blip r:embed="rId7" cstate="email">
            <a:extLst>
              <a:ext uri="{28A0092B-C50C-407E-A947-70E740481C1C}">
                <a14:useLocalDpi xmlns:a14="http://schemas.microsoft.com/office/drawing/2010/main"/>
              </a:ext>
            </a:extLst>
          </a:blip>
          <a:stretch>
            <a:fillRect/>
          </a:stretch>
        </p:blipFill>
        <p:spPr>
          <a:xfrm>
            <a:off x="5471383" y="4839331"/>
            <a:ext cx="977899" cy="933449"/>
          </a:xfrm>
          <a:prstGeom prst="rect">
            <a:avLst/>
          </a:prstGeom>
        </p:spPr>
      </p:pic>
      <p:sp>
        <p:nvSpPr>
          <p:cNvPr id="13" name="object 13"/>
          <p:cNvSpPr txBox="1"/>
          <p:nvPr/>
        </p:nvSpPr>
        <p:spPr>
          <a:xfrm>
            <a:off x="5088396" y="5957618"/>
            <a:ext cx="1382183" cy="223993"/>
          </a:xfrm>
          <a:prstGeom prst="rect">
            <a:avLst/>
          </a:prstGeom>
        </p:spPr>
        <p:txBody>
          <a:bodyPr vert="horz" wrap="square" lIns="0" tIns="8467" rIns="0" bIns="0" rtlCol="0">
            <a:spAutoFit/>
          </a:bodyPr>
          <a:lstStyle/>
          <a:p>
            <a:pPr marL="8467">
              <a:spcBef>
                <a:spcPts val="67"/>
              </a:spcBef>
            </a:pPr>
            <a:r>
              <a:rPr sz="1400" spc="-43">
                <a:solidFill>
                  <a:srgbClr val="FFFFFF"/>
                </a:solidFill>
                <a:latin typeface="Century Gothic"/>
                <a:cs typeface="Century Gothic"/>
              </a:rPr>
              <a:t>O</a:t>
            </a:r>
            <a:r>
              <a:rPr sz="1400" spc="167">
                <a:solidFill>
                  <a:srgbClr val="FFFFFF"/>
                </a:solidFill>
                <a:latin typeface="Century Gothic"/>
                <a:cs typeface="Century Gothic"/>
              </a:rPr>
              <a:t>R</a:t>
            </a:r>
            <a:r>
              <a:rPr sz="1400" spc="223">
                <a:solidFill>
                  <a:srgbClr val="FFFFFF"/>
                </a:solidFill>
                <a:latin typeface="Century Gothic"/>
                <a:cs typeface="Century Gothic"/>
              </a:rPr>
              <a:t>T</a:t>
            </a:r>
            <a:r>
              <a:rPr sz="1400" spc="180">
                <a:solidFill>
                  <a:srgbClr val="FFFFFF"/>
                </a:solidFill>
                <a:latin typeface="Century Gothic"/>
                <a:cs typeface="Century Gothic"/>
              </a:rPr>
              <a:t>H</a:t>
            </a:r>
            <a:r>
              <a:rPr sz="1400" spc="-43">
                <a:solidFill>
                  <a:srgbClr val="FFFFFF"/>
                </a:solidFill>
                <a:latin typeface="Century Gothic"/>
                <a:cs typeface="Century Gothic"/>
              </a:rPr>
              <a:t>O</a:t>
            </a:r>
            <a:r>
              <a:rPr sz="1400" spc="180">
                <a:solidFill>
                  <a:srgbClr val="FFFFFF"/>
                </a:solidFill>
                <a:latin typeface="Century Gothic"/>
                <a:cs typeface="Century Gothic"/>
              </a:rPr>
              <a:t>P</a:t>
            </a:r>
            <a:r>
              <a:rPr sz="1400" spc="187">
                <a:solidFill>
                  <a:srgbClr val="FFFFFF"/>
                </a:solidFill>
                <a:latin typeface="Century Gothic"/>
                <a:cs typeface="Century Gothic"/>
              </a:rPr>
              <a:t>E</a:t>
            </a:r>
            <a:r>
              <a:rPr sz="1400" spc="113">
                <a:solidFill>
                  <a:srgbClr val="FFFFFF"/>
                </a:solidFill>
                <a:latin typeface="Century Gothic"/>
                <a:cs typeface="Century Gothic"/>
              </a:rPr>
              <a:t>D</a:t>
            </a:r>
            <a:r>
              <a:rPr sz="1400" spc="117">
                <a:solidFill>
                  <a:srgbClr val="FFFFFF"/>
                </a:solidFill>
                <a:latin typeface="Century Gothic"/>
                <a:cs typeface="Century Gothic"/>
              </a:rPr>
              <a:t>I</a:t>
            </a:r>
            <a:r>
              <a:rPr sz="1400" spc="-127">
                <a:solidFill>
                  <a:srgbClr val="FFFFFF"/>
                </a:solidFill>
                <a:latin typeface="Century Gothic"/>
                <a:cs typeface="Century Gothic"/>
              </a:rPr>
              <a:t>C</a:t>
            </a:r>
            <a:r>
              <a:rPr sz="1400" spc="169">
                <a:solidFill>
                  <a:srgbClr val="FFFFFF"/>
                </a:solidFill>
                <a:latin typeface="Century Gothic"/>
                <a:cs typeface="Century Gothic"/>
              </a:rPr>
              <a:t>S</a:t>
            </a:r>
            <a:endParaRPr sz="1400">
              <a:latin typeface="Century Gothic"/>
              <a:cs typeface="Century Gothic"/>
            </a:endParaRPr>
          </a:p>
        </p:txBody>
      </p:sp>
      <p:pic>
        <p:nvPicPr>
          <p:cNvPr id="14" name="object 14"/>
          <p:cNvPicPr/>
          <p:nvPr/>
        </p:nvPicPr>
        <p:blipFill>
          <a:blip r:embed="rId8" cstate="email">
            <a:extLst>
              <a:ext uri="{28A0092B-C50C-407E-A947-70E740481C1C}">
                <a14:useLocalDpi xmlns:a14="http://schemas.microsoft.com/office/drawing/2010/main"/>
              </a:ext>
            </a:extLst>
          </a:blip>
          <a:stretch>
            <a:fillRect/>
          </a:stretch>
        </p:blipFill>
        <p:spPr>
          <a:xfrm>
            <a:off x="7230982" y="4839331"/>
            <a:ext cx="793749" cy="895349"/>
          </a:xfrm>
          <a:prstGeom prst="rect">
            <a:avLst/>
          </a:prstGeom>
        </p:spPr>
      </p:pic>
      <p:sp>
        <p:nvSpPr>
          <p:cNvPr id="15" name="object 15"/>
          <p:cNvSpPr txBox="1"/>
          <p:nvPr/>
        </p:nvSpPr>
        <p:spPr>
          <a:xfrm>
            <a:off x="6818017" y="5949085"/>
            <a:ext cx="1615440" cy="223993"/>
          </a:xfrm>
          <a:prstGeom prst="rect">
            <a:avLst/>
          </a:prstGeom>
        </p:spPr>
        <p:txBody>
          <a:bodyPr vert="horz" wrap="square" lIns="0" tIns="8467" rIns="0" bIns="0" rtlCol="0">
            <a:spAutoFit/>
          </a:bodyPr>
          <a:lstStyle/>
          <a:p>
            <a:pPr marL="8467">
              <a:spcBef>
                <a:spcPts val="67"/>
              </a:spcBef>
            </a:pPr>
            <a:r>
              <a:rPr sz="1400" spc="97">
                <a:solidFill>
                  <a:srgbClr val="FFFFFF"/>
                </a:solidFill>
                <a:latin typeface="Century Gothic"/>
                <a:cs typeface="Century Gothic"/>
              </a:rPr>
              <a:t>NEUROSCIENCES</a:t>
            </a:r>
            <a:endParaRPr sz="1400">
              <a:latin typeface="Century Gothic"/>
              <a:cs typeface="Century Gothic"/>
            </a:endParaRPr>
          </a:p>
        </p:txBody>
      </p:sp>
      <p:sp>
        <p:nvSpPr>
          <p:cNvPr id="16" name="object 16"/>
          <p:cNvSpPr txBox="1"/>
          <p:nvPr/>
        </p:nvSpPr>
        <p:spPr>
          <a:xfrm>
            <a:off x="8794477" y="5937643"/>
            <a:ext cx="1688677" cy="223993"/>
          </a:xfrm>
          <a:prstGeom prst="rect">
            <a:avLst/>
          </a:prstGeom>
        </p:spPr>
        <p:txBody>
          <a:bodyPr vert="horz" wrap="square" lIns="0" tIns="8467" rIns="0" bIns="0" rtlCol="0">
            <a:spAutoFit/>
          </a:bodyPr>
          <a:lstStyle/>
          <a:p>
            <a:pPr marL="8467">
              <a:spcBef>
                <a:spcPts val="67"/>
              </a:spcBef>
            </a:pPr>
            <a:r>
              <a:rPr sz="1400" spc="103">
                <a:solidFill>
                  <a:srgbClr val="FFFFFF"/>
                </a:solidFill>
                <a:latin typeface="Century Gothic"/>
                <a:cs typeface="Century Gothic"/>
              </a:rPr>
              <a:t>NUTRACEUTICALS</a:t>
            </a:r>
            <a:endParaRPr sz="1400">
              <a:latin typeface="Century Gothic"/>
              <a:cs typeface="Century Gothic"/>
            </a:endParaRPr>
          </a:p>
        </p:txBody>
      </p:sp>
      <p:sp>
        <p:nvSpPr>
          <p:cNvPr id="17" name="object 17"/>
          <p:cNvSpPr txBox="1"/>
          <p:nvPr/>
        </p:nvSpPr>
        <p:spPr>
          <a:xfrm>
            <a:off x="10879967" y="5923154"/>
            <a:ext cx="764963" cy="439715"/>
          </a:xfrm>
          <a:prstGeom prst="rect">
            <a:avLst/>
          </a:prstGeom>
        </p:spPr>
        <p:txBody>
          <a:bodyPr vert="horz" wrap="square" lIns="0" tIns="18203" rIns="0" bIns="0" rtlCol="0">
            <a:spAutoFit/>
          </a:bodyPr>
          <a:lstStyle/>
          <a:p>
            <a:pPr marL="8467" marR="3387">
              <a:lnSpc>
                <a:spcPts val="1653"/>
              </a:lnSpc>
              <a:spcBef>
                <a:spcPts val="143"/>
              </a:spcBef>
            </a:pPr>
            <a:r>
              <a:rPr sz="1400" spc="70">
                <a:solidFill>
                  <a:srgbClr val="FFFFFF"/>
                </a:solidFill>
                <a:latin typeface="Century Gothic"/>
                <a:cs typeface="Century Gothic"/>
              </a:rPr>
              <a:t>ANIMAL </a:t>
            </a:r>
            <a:r>
              <a:rPr sz="1400" spc="-380">
                <a:solidFill>
                  <a:srgbClr val="FFFFFF"/>
                </a:solidFill>
                <a:latin typeface="Century Gothic"/>
                <a:cs typeface="Century Gothic"/>
              </a:rPr>
              <a:t> </a:t>
            </a:r>
            <a:r>
              <a:rPr sz="1400" spc="180">
                <a:solidFill>
                  <a:srgbClr val="FFFFFF"/>
                </a:solidFill>
                <a:latin typeface="Century Gothic"/>
                <a:cs typeface="Century Gothic"/>
              </a:rPr>
              <a:t>H</a:t>
            </a:r>
            <a:r>
              <a:rPr sz="1400" spc="187">
                <a:solidFill>
                  <a:srgbClr val="FFFFFF"/>
                </a:solidFill>
                <a:latin typeface="Century Gothic"/>
                <a:cs typeface="Century Gothic"/>
              </a:rPr>
              <a:t>E</a:t>
            </a:r>
            <a:r>
              <a:rPr sz="1400" spc="-13">
                <a:solidFill>
                  <a:srgbClr val="FFFFFF"/>
                </a:solidFill>
                <a:latin typeface="Century Gothic"/>
                <a:cs typeface="Century Gothic"/>
              </a:rPr>
              <a:t>A</a:t>
            </a:r>
            <a:r>
              <a:rPr sz="1400" spc="183">
                <a:solidFill>
                  <a:srgbClr val="FFFFFF"/>
                </a:solidFill>
                <a:latin typeface="Century Gothic"/>
                <a:cs typeface="Century Gothic"/>
              </a:rPr>
              <a:t>L</a:t>
            </a:r>
            <a:r>
              <a:rPr sz="1400" spc="223">
                <a:solidFill>
                  <a:srgbClr val="FFFFFF"/>
                </a:solidFill>
                <a:latin typeface="Century Gothic"/>
                <a:cs typeface="Century Gothic"/>
              </a:rPr>
              <a:t>T</a:t>
            </a:r>
            <a:r>
              <a:rPr sz="1400" spc="180">
                <a:solidFill>
                  <a:srgbClr val="FFFFFF"/>
                </a:solidFill>
                <a:latin typeface="Century Gothic"/>
                <a:cs typeface="Century Gothic"/>
              </a:rPr>
              <a:t>H</a:t>
            </a:r>
            <a:endParaRPr sz="1400">
              <a:latin typeface="Century Gothic"/>
              <a:cs typeface="Century Gothic"/>
            </a:endParaRPr>
          </a:p>
        </p:txBody>
      </p:sp>
      <p:pic>
        <p:nvPicPr>
          <p:cNvPr id="18" name="object 18"/>
          <p:cNvPicPr/>
          <p:nvPr/>
        </p:nvPicPr>
        <p:blipFill>
          <a:blip r:embed="rId9" cstate="email">
            <a:extLst>
              <a:ext uri="{28A0092B-C50C-407E-A947-70E740481C1C}">
                <a14:useLocalDpi xmlns:a14="http://schemas.microsoft.com/office/drawing/2010/main"/>
              </a:ext>
            </a:extLst>
          </a:blip>
          <a:stretch>
            <a:fillRect/>
          </a:stretch>
        </p:blipFill>
        <p:spPr>
          <a:xfrm>
            <a:off x="10790960" y="4913249"/>
            <a:ext cx="965199" cy="946149"/>
          </a:xfrm>
          <a:prstGeom prst="rect">
            <a:avLst/>
          </a:prstGeom>
        </p:spPr>
      </p:pic>
      <p:sp>
        <p:nvSpPr>
          <p:cNvPr id="19" name="object 19"/>
          <p:cNvSpPr/>
          <p:nvPr/>
        </p:nvSpPr>
        <p:spPr>
          <a:xfrm>
            <a:off x="6200484" y="289306"/>
            <a:ext cx="5991860" cy="1752600"/>
          </a:xfrm>
          <a:custGeom>
            <a:avLst/>
            <a:gdLst/>
            <a:ahLst/>
            <a:cxnLst/>
            <a:rect l="l" t="t" r="r" b="b"/>
            <a:pathLst>
              <a:path w="8987790" h="2628900">
                <a:moveTo>
                  <a:pt x="8987271" y="2628774"/>
                </a:moveTo>
                <a:lnTo>
                  <a:pt x="0" y="2581004"/>
                </a:lnTo>
                <a:lnTo>
                  <a:pt x="0" y="0"/>
                </a:lnTo>
                <a:lnTo>
                  <a:pt x="8984053" y="0"/>
                </a:lnTo>
                <a:lnTo>
                  <a:pt x="8987271" y="323133"/>
                </a:lnTo>
                <a:lnTo>
                  <a:pt x="8987271" y="2628774"/>
                </a:lnTo>
                <a:close/>
              </a:path>
            </a:pathLst>
          </a:custGeom>
          <a:solidFill>
            <a:srgbClr val="FFFFFF"/>
          </a:solidFill>
        </p:spPr>
        <p:txBody>
          <a:bodyPr wrap="square" lIns="0" tIns="0" rIns="0" bIns="0" rtlCol="0"/>
          <a:lstStyle/>
          <a:p>
            <a:endParaRPr sz="800"/>
          </a:p>
        </p:txBody>
      </p:sp>
      <p:sp>
        <p:nvSpPr>
          <p:cNvPr id="20" name="object 20"/>
          <p:cNvSpPr txBox="1">
            <a:spLocks noGrp="1"/>
          </p:cNvSpPr>
          <p:nvPr>
            <p:ph type="title"/>
          </p:nvPr>
        </p:nvSpPr>
        <p:spPr>
          <a:xfrm>
            <a:off x="6522569" y="534752"/>
            <a:ext cx="5177367" cy="1034472"/>
          </a:xfrm>
          <a:prstGeom prst="rect">
            <a:avLst/>
          </a:prstGeom>
        </p:spPr>
        <p:txBody>
          <a:bodyPr vert="horz" wrap="square" lIns="0" tIns="8467" rIns="0" bIns="0" rtlCol="0">
            <a:spAutoFit/>
          </a:bodyPr>
          <a:lstStyle/>
          <a:p>
            <a:pPr marL="8467">
              <a:lnSpc>
                <a:spcPts val="2857"/>
              </a:lnSpc>
              <a:spcBef>
                <a:spcPts val="67"/>
              </a:spcBef>
            </a:pPr>
            <a:r>
              <a:rPr spc="257">
                <a:solidFill>
                  <a:srgbClr val="58606B"/>
                </a:solidFill>
              </a:rPr>
              <a:t>HEALTH</a:t>
            </a:r>
            <a:r>
              <a:rPr spc="-47">
                <a:solidFill>
                  <a:srgbClr val="58606B"/>
                </a:solidFill>
              </a:rPr>
              <a:t> </a:t>
            </a:r>
            <a:r>
              <a:rPr spc="243">
                <a:solidFill>
                  <a:srgbClr val="58606B"/>
                </a:solidFill>
              </a:rPr>
              <a:t>ASSETS</a:t>
            </a:r>
            <a:r>
              <a:rPr spc="-47">
                <a:solidFill>
                  <a:srgbClr val="58606B"/>
                </a:solidFill>
              </a:rPr>
              <a:t> </a:t>
            </a:r>
            <a:r>
              <a:rPr spc="177">
                <a:solidFill>
                  <a:srgbClr val="58606B"/>
                </a:solidFill>
              </a:rPr>
              <a:t>IN</a:t>
            </a:r>
          </a:p>
          <a:p>
            <a:pPr marL="8467">
              <a:lnSpc>
                <a:spcPts val="5097"/>
              </a:lnSpc>
            </a:pPr>
            <a:r>
              <a:rPr sz="4267" spc="177">
                <a:solidFill>
                  <a:srgbClr val="58606B"/>
                </a:solidFill>
              </a:rPr>
              <a:t>EMILIA-ROMAGNA</a:t>
            </a:r>
            <a:endParaRPr sz="4267"/>
          </a:p>
        </p:txBody>
      </p:sp>
      <p:sp>
        <p:nvSpPr>
          <p:cNvPr id="21" name="object 21"/>
          <p:cNvSpPr txBox="1"/>
          <p:nvPr/>
        </p:nvSpPr>
        <p:spPr>
          <a:xfrm>
            <a:off x="6522569" y="1620602"/>
            <a:ext cx="1459230" cy="285549"/>
          </a:xfrm>
          <a:prstGeom prst="rect">
            <a:avLst/>
          </a:prstGeom>
        </p:spPr>
        <p:txBody>
          <a:bodyPr vert="horz" wrap="square" lIns="0" tIns="8467" rIns="0" bIns="0" rtlCol="0">
            <a:spAutoFit/>
          </a:bodyPr>
          <a:lstStyle/>
          <a:p>
            <a:pPr marL="8467">
              <a:spcBef>
                <a:spcPts val="67"/>
              </a:spcBef>
            </a:pPr>
            <a:r>
              <a:rPr sz="1800" spc="47">
                <a:solidFill>
                  <a:srgbClr val="58606B"/>
                </a:solidFill>
                <a:latin typeface="Century Gothic"/>
                <a:cs typeface="Century Gothic"/>
              </a:rPr>
              <a:t>Identified</a:t>
            </a:r>
            <a:r>
              <a:rPr sz="1800" spc="-73">
                <a:solidFill>
                  <a:srgbClr val="58606B"/>
                </a:solidFill>
                <a:latin typeface="Century Gothic"/>
                <a:cs typeface="Century Gothic"/>
              </a:rPr>
              <a:t> </a:t>
            </a:r>
            <a:r>
              <a:rPr sz="1800">
                <a:solidFill>
                  <a:srgbClr val="58606B"/>
                </a:solidFill>
                <a:latin typeface="Century Gothic"/>
                <a:cs typeface="Century Gothic"/>
              </a:rPr>
              <a:t>by</a:t>
            </a:r>
            <a:endParaRPr sz="1800">
              <a:latin typeface="Century Gothic"/>
              <a:cs typeface="Century Gothic"/>
            </a:endParaRPr>
          </a:p>
        </p:txBody>
      </p:sp>
      <p:pic>
        <p:nvPicPr>
          <p:cNvPr id="22" name="object 22"/>
          <p:cNvPicPr/>
          <p:nvPr/>
        </p:nvPicPr>
        <p:blipFill>
          <a:blip r:embed="rId10" cstate="email">
            <a:extLst>
              <a:ext uri="{28A0092B-C50C-407E-A947-70E740481C1C}">
                <a14:useLocalDpi xmlns:a14="http://schemas.microsoft.com/office/drawing/2010/main"/>
              </a:ext>
            </a:extLst>
          </a:blip>
          <a:stretch>
            <a:fillRect/>
          </a:stretch>
        </p:blipFill>
        <p:spPr>
          <a:xfrm>
            <a:off x="4867147" y="3367846"/>
            <a:ext cx="63500" cy="63499"/>
          </a:xfrm>
          <a:prstGeom prst="rect">
            <a:avLst/>
          </a:prstGeom>
        </p:spPr>
      </p:pic>
      <p:sp>
        <p:nvSpPr>
          <p:cNvPr id="23" name="object 23"/>
          <p:cNvSpPr txBox="1"/>
          <p:nvPr/>
        </p:nvSpPr>
        <p:spPr>
          <a:xfrm>
            <a:off x="5028842" y="3251429"/>
            <a:ext cx="5712037" cy="993434"/>
          </a:xfrm>
          <a:prstGeom prst="rect">
            <a:avLst/>
          </a:prstGeom>
        </p:spPr>
        <p:txBody>
          <a:bodyPr vert="horz" wrap="square" lIns="0" tIns="18626" rIns="0" bIns="0" rtlCol="0">
            <a:spAutoFit/>
          </a:bodyPr>
          <a:lstStyle/>
          <a:p>
            <a:pPr marL="8467" marR="1634148">
              <a:lnSpc>
                <a:spcPts val="1900"/>
              </a:lnSpc>
              <a:spcBef>
                <a:spcPts val="146"/>
              </a:spcBef>
            </a:pPr>
            <a:r>
              <a:rPr sz="1600" spc="103">
                <a:solidFill>
                  <a:srgbClr val="58606B"/>
                </a:solidFill>
                <a:latin typeface="Century Gothic"/>
                <a:cs typeface="Century Gothic"/>
              </a:rPr>
              <a:t>RELEVANCE</a:t>
            </a:r>
            <a:r>
              <a:rPr sz="1600" spc="-30">
                <a:solidFill>
                  <a:srgbClr val="58606B"/>
                </a:solidFill>
                <a:latin typeface="Century Gothic"/>
                <a:cs typeface="Century Gothic"/>
              </a:rPr>
              <a:t> </a:t>
            </a:r>
            <a:r>
              <a:rPr sz="1600" spc="100">
                <a:solidFill>
                  <a:srgbClr val="58606B"/>
                </a:solidFill>
                <a:latin typeface="Century Gothic"/>
                <a:cs typeface="Century Gothic"/>
              </a:rPr>
              <a:t>AT</a:t>
            </a:r>
            <a:r>
              <a:rPr sz="1600" spc="-27">
                <a:solidFill>
                  <a:srgbClr val="58606B"/>
                </a:solidFill>
                <a:latin typeface="Century Gothic"/>
                <a:cs typeface="Century Gothic"/>
              </a:rPr>
              <a:t> </a:t>
            </a:r>
            <a:r>
              <a:rPr sz="1600" spc="117">
                <a:solidFill>
                  <a:srgbClr val="58606B"/>
                </a:solidFill>
                <a:latin typeface="Century Gothic"/>
                <a:cs typeface="Century Gothic"/>
              </a:rPr>
              <a:t>INTERNATIONAL</a:t>
            </a:r>
            <a:r>
              <a:rPr sz="1600" spc="-30">
                <a:solidFill>
                  <a:srgbClr val="58606B"/>
                </a:solidFill>
                <a:latin typeface="Century Gothic"/>
                <a:cs typeface="Century Gothic"/>
              </a:rPr>
              <a:t> </a:t>
            </a:r>
            <a:r>
              <a:rPr sz="1600" spc="163">
                <a:solidFill>
                  <a:srgbClr val="58606B"/>
                </a:solidFill>
                <a:latin typeface="Century Gothic"/>
                <a:cs typeface="Century Gothic"/>
              </a:rPr>
              <a:t>LEVEL </a:t>
            </a:r>
            <a:r>
              <a:rPr sz="1600" spc="-433">
                <a:solidFill>
                  <a:srgbClr val="58606B"/>
                </a:solidFill>
                <a:latin typeface="Century Gothic"/>
                <a:cs typeface="Century Gothic"/>
              </a:rPr>
              <a:t> </a:t>
            </a:r>
            <a:r>
              <a:rPr sz="1600" spc="136">
                <a:solidFill>
                  <a:srgbClr val="58606B"/>
                </a:solidFill>
                <a:latin typeface="Century Gothic"/>
                <a:cs typeface="Century Gothic"/>
              </a:rPr>
              <a:t>POTENTIAL</a:t>
            </a:r>
            <a:endParaRPr sz="1600">
              <a:latin typeface="Century Gothic"/>
              <a:cs typeface="Century Gothic"/>
            </a:endParaRPr>
          </a:p>
          <a:p>
            <a:pPr marL="8467" marR="3387">
              <a:lnSpc>
                <a:spcPts val="1900"/>
              </a:lnSpc>
            </a:pPr>
            <a:r>
              <a:rPr sz="1600" spc="133">
                <a:solidFill>
                  <a:srgbClr val="58606B"/>
                </a:solidFill>
                <a:latin typeface="Century Gothic"/>
                <a:cs typeface="Century Gothic"/>
              </a:rPr>
              <a:t>OPPORTUNITY</a:t>
            </a:r>
            <a:r>
              <a:rPr sz="1600" spc="-27">
                <a:solidFill>
                  <a:srgbClr val="58606B"/>
                </a:solidFill>
                <a:latin typeface="Century Gothic"/>
                <a:cs typeface="Century Gothic"/>
              </a:rPr>
              <a:t> </a:t>
            </a:r>
            <a:r>
              <a:rPr sz="1600" spc="93">
                <a:solidFill>
                  <a:srgbClr val="58606B"/>
                </a:solidFill>
                <a:latin typeface="Century Gothic"/>
                <a:cs typeface="Century Gothic"/>
              </a:rPr>
              <a:t>TO</a:t>
            </a:r>
            <a:r>
              <a:rPr sz="1600" spc="-27">
                <a:solidFill>
                  <a:srgbClr val="58606B"/>
                </a:solidFill>
                <a:latin typeface="Century Gothic"/>
                <a:cs typeface="Century Gothic"/>
              </a:rPr>
              <a:t> </a:t>
            </a:r>
            <a:r>
              <a:rPr sz="1600" spc="93">
                <a:solidFill>
                  <a:srgbClr val="58606B"/>
                </a:solidFill>
                <a:latin typeface="Century Gothic"/>
                <a:cs typeface="Century Gothic"/>
              </a:rPr>
              <a:t>ATTRACT</a:t>
            </a:r>
            <a:r>
              <a:rPr sz="1600" spc="-23">
                <a:solidFill>
                  <a:srgbClr val="58606B"/>
                </a:solidFill>
                <a:latin typeface="Century Gothic"/>
                <a:cs typeface="Century Gothic"/>
              </a:rPr>
              <a:t> </a:t>
            </a:r>
            <a:r>
              <a:rPr sz="1600" spc="103">
                <a:solidFill>
                  <a:srgbClr val="58606B"/>
                </a:solidFill>
                <a:latin typeface="Century Gothic"/>
                <a:cs typeface="Century Gothic"/>
              </a:rPr>
              <a:t>SCIENTIFIC</a:t>
            </a:r>
            <a:r>
              <a:rPr sz="1600" spc="-27">
                <a:solidFill>
                  <a:srgbClr val="58606B"/>
                </a:solidFill>
                <a:latin typeface="Century Gothic"/>
                <a:cs typeface="Century Gothic"/>
              </a:rPr>
              <a:t> </a:t>
            </a:r>
            <a:r>
              <a:rPr sz="1600" spc="70">
                <a:solidFill>
                  <a:srgbClr val="58606B"/>
                </a:solidFill>
                <a:latin typeface="Century Gothic"/>
                <a:cs typeface="Century Gothic"/>
              </a:rPr>
              <a:t>AND</a:t>
            </a:r>
            <a:r>
              <a:rPr sz="1600" spc="-23">
                <a:solidFill>
                  <a:srgbClr val="58606B"/>
                </a:solidFill>
                <a:latin typeface="Century Gothic"/>
                <a:cs typeface="Century Gothic"/>
              </a:rPr>
              <a:t> </a:t>
            </a:r>
            <a:r>
              <a:rPr sz="1600" spc="190">
                <a:solidFill>
                  <a:srgbClr val="58606B"/>
                </a:solidFill>
                <a:latin typeface="Century Gothic"/>
                <a:cs typeface="Century Gothic"/>
              </a:rPr>
              <a:t>BUSINESS </a:t>
            </a:r>
            <a:r>
              <a:rPr sz="1600" spc="-433">
                <a:solidFill>
                  <a:srgbClr val="58606B"/>
                </a:solidFill>
                <a:latin typeface="Century Gothic"/>
                <a:cs typeface="Century Gothic"/>
              </a:rPr>
              <a:t> </a:t>
            </a:r>
            <a:r>
              <a:rPr sz="1600" spc="83">
                <a:solidFill>
                  <a:srgbClr val="58606B"/>
                </a:solidFill>
                <a:latin typeface="Century Gothic"/>
                <a:cs typeface="Century Gothic"/>
              </a:rPr>
              <a:t>COLLABORATIONS</a:t>
            </a:r>
            <a:endParaRPr sz="1600">
              <a:latin typeface="Century Gothic"/>
              <a:cs typeface="Century Gothic"/>
            </a:endParaRPr>
          </a:p>
        </p:txBody>
      </p:sp>
      <p:pic>
        <p:nvPicPr>
          <p:cNvPr id="24" name="object 24"/>
          <p:cNvPicPr/>
          <p:nvPr/>
        </p:nvPicPr>
        <p:blipFill>
          <a:blip r:embed="rId10" cstate="email">
            <a:extLst>
              <a:ext uri="{28A0092B-C50C-407E-A947-70E740481C1C}">
                <a14:useLocalDpi xmlns:a14="http://schemas.microsoft.com/office/drawing/2010/main"/>
              </a:ext>
            </a:extLst>
          </a:blip>
          <a:stretch>
            <a:fillRect/>
          </a:stretch>
        </p:blipFill>
        <p:spPr>
          <a:xfrm>
            <a:off x="4867147" y="3609146"/>
            <a:ext cx="63500" cy="63499"/>
          </a:xfrm>
          <a:prstGeom prst="rect">
            <a:avLst/>
          </a:prstGeom>
        </p:spPr>
      </p:pic>
      <p:pic>
        <p:nvPicPr>
          <p:cNvPr id="25" name="object 25"/>
          <p:cNvPicPr/>
          <p:nvPr/>
        </p:nvPicPr>
        <p:blipFill>
          <a:blip r:embed="rId10" cstate="email">
            <a:extLst>
              <a:ext uri="{28A0092B-C50C-407E-A947-70E740481C1C}">
                <a14:useLocalDpi xmlns:a14="http://schemas.microsoft.com/office/drawing/2010/main"/>
              </a:ext>
            </a:extLst>
          </a:blip>
          <a:stretch>
            <a:fillRect/>
          </a:stretch>
        </p:blipFill>
        <p:spPr>
          <a:xfrm>
            <a:off x="4867147" y="3850446"/>
            <a:ext cx="63500" cy="63499"/>
          </a:xfrm>
          <a:prstGeom prst="rect">
            <a:avLst/>
          </a:prstGeom>
        </p:spPr>
      </p:pic>
      <p:sp>
        <p:nvSpPr>
          <p:cNvPr id="26" name="object 26"/>
          <p:cNvSpPr txBox="1"/>
          <p:nvPr/>
        </p:nvSpPr>
        <p:spPr>
          <a:xfrm>
            <a:off x="1242765" y="3406538"/>
            <a:ext cx="2573867" cy="665204"/>
          </a:xfrm>
          <a:prstGeom prst="rect">
            <a:avLst/>
          </a:prstGeom>
        </p:spPr>
        <p:txBody>
          <a:bodyPr vert="horz" wrap="square" lIns="0" tIns="8467" rIns="0" bIns="0" rtlCol="0">
            <a:spAutoFit/>
          </a:bodyPr>
          <a:lstStyle/>
          <a:p>
            <a:pPr marL="8467">
              <a:spcBef>
                <a:spcPts val="67"/>
              </a:spcBef>
            </a:pPr>
            <a:r>
              <a:rPr sz="4267" spc="187">
                <a:solidFill>
                  <a:srgbClr val="DF1785"/>
                </a:solidFill>
                <a:latin typeface="Century Gothic"/>
                <a:cs typeface="Century Gothic"/>
              </a:rPr>
              <a:t>7</a:t>
            </a:r>
            <a:r>
              <a:rPr sz="4267" spc="-97">
                <a:solidFill>
                  <a:srgbClr val="DF1785"/>
                </a:solidFill>
                <a:latin typeface="Century Gothic"/>
                <a:cs typeface="Century Gothic"/>
              </a:rPr>
              <a:t> </a:t>
            </a:r>
            <a:r>
              <a:rPr sz="4267" spc="463">
                <a:solidFill>
                  <a:srgbClr val="DF1785"/>
                </a:solidFill>
                <a:latin typeface="Century Gothic"/>
                <a:cs typeface="Century Gothic"/>
              </a:rPr>
              <a:t>ASSETS</a:t>
            </a:r>
            <a:endParaRPr sz="4267">
              <a:latin typeface="Century Gothic"/>
              <a:cs typeface="Century Gothic"/>
            </a:endParaRPr>
          </a:p>
        </p:txBody>
      </p:sp>
      <p:pic>
        <p:nvPicPr>
          <p:cNvPr id="27" name="object 27"/>
          <p:cNvPicPr/>
          <p:nvPr/>
        </p:nvPicPr>
        <p:blipFill>
          <a:blip r:embed="rId11" cstate="email">
            <a:extLst>
              <a:ext uri="{28A0092B-C50C-407E-A947-70E740481C1C}">
                <a14:useLocalDpi xmlns:a14="http://schemas.microsoft.com/office/drawing/2010/main"/>
              </a:ext>
            </a:extLst>
          </a:blip>
          <a:stretch>
            <a:fillRect/>
          </a:stretch>
        </p:blipFill>
        <p:spPr>
          <a:xfrm>
            <a:off x="8121829" y="1536367"/>
            <a:ext cx="374649" cy="374649"/>
          </a:xfrm>
          <a:prstGeom prst="rect">
            <a:avLst/>
          </a:prstGeom>
        </p:spPr>
      </p:pic>
    </p:spTree>
    <p:extLst>
      <p:ext uri="{BB962C8B-B14F-4D97-AF65-F5344CB8AC3E}">
        <p14:creationId xmlns:p14="http://schemas.microsoft.com/office/powerpoint/2010/main" val="145309794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Ioannis </a:t>
            </a:r>
            <a:r>
              <a:rPr lang="es-ES" err="1"/>
              <a:t>Kroustalis</a:t>
            </a:r>
            <a:r>
              <a:rPr lang="es-ES"/>
              <a:t>	</a:t>
            </a: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pPr algn="ctr"/>
            <a:r>
              <a:rPr lang="es-ES" err="1"/>
              <a:t>Cohesion</a:t>
            </a:r>
            <a:r>
              <a:rPr lang="es-ES"/>
              <a:t> </a:t>
            </a:r>
            <a:r>
              <a:rPr lang="es-ES" err="1"/>
              <a:t>support</a:t>
            </a:r>
            <a:r>
              <a:rPr lang="es-ES"/>
              <a:t> </a:t>
            </a:r>
            <a:r>
              <a:rPr lang="es-ES" err="1"/>
              <a:t>under</a:t>
            </a:r>
            <a:r>
              <a:rPr lang="es-ES"/>
              <a:t> </a:t>
            </a:r>
            <a:r>
              <a:rPr lang="es-ES" err="1"/>
              <a:t>the</a:t>
            </a:r>
            <a:r>
              <a:rPr lang="es-ES"/>
              <a:t> Smart </a:t>
            </a:r>
            <a:r>
              <a:rPr lang="es-ES" err="1"/>
              <a:t>Europe</a:t>
            </a:r>
            <a:r>
              <a:rPr lang="es-ES"/>
              <a:t> </a:t>
            </a:r>
            <a:r>
              <a:rPr lang="es-ES" err="1"/>
              <a:t>policy</a:t>
            </a:r>
            <a:r>
              <a:rPr lang="es-ES"/>
              <a:t> </a:t>
            </a:r>
            <a:r>
              <a:rPr lang="es-ES" err="1"/>
              <a:t>objective</a:t>
            </a:r>
            <a:r>
              <a:rPr lang="es-ES"/>
              <a:t> </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21" name="Rectangle: Rounded Corners 4">
            <a:extLst>
              <a:ext uri="{FF2B5EF4-FFF2-40B4-BE49-F238E27FC236}">
                <a16:creationId xmlns:a16="http://schemas.microsoft.com/office/drawing/2014/main" id="{EFDEA81B-E45C-4D1E-A4B0-17027B163FD0}"/>
              </a:ext>
            </a:extLst>
          </p:cNvPr>
          <p:cNvSpPr txBox="1"/>
          <p:nvPr/>
        </p:nvSpPr>
        <p:spPr>
          <a:xfrm>
            <a:off x="166757" y="2843408"/>
            <a:ext cx="11593121" cy="2693096"/>
          </a:xfrm>
          <a:prstGeom prst="rect">
            <a:avLst/>
          </a:prstGeom>
          <a:noFill/>
          <a:ln>
            <a:noFill/>
          </a:ln>
          <a:effectLst/>
        </p:spPr>
        <p:txBody>
          <a:bodyPr spcFirstLastPara="0" vert="horz" wrap="square" lIns="87630" tIns="87630" rIns="87630" bIns="87630" numCol="1" spcCol="1270" anchor="ctr" anchorCtr="0">
            <a:noAutofit/>
          </a:bodyPr>
          <a:lstStyle/>
          <a:p>
            <a:pPr marL="0" marR="0" lvl="0" indent="0" algn="l" defTabSz="1022350" rtl="0" eaLnBrk="1" fontAlgn="auto" latinLnBrk="0" hangingPunct="1">
              <a:lnSpc>
                <a:spcPct val="90000"/>
              </a:lnSpc>
              <a:spcBef>
                <a:spcPct val="0"/>
              </a:spcBef>
              <a:spcAft>
                <a:spcPct val="35000"/>
              </a:spcAft>
              <a:buClrTx/>
              <a:buSzTx/>
              <a:buFontTx/>
              <a:buNone/>
              <a:tabLst/>
              <a:defRPr/>
            </a:pPr>
            <a:r>
              <a:rPr kumimoji="0" lang="en-GB" sz="2300" b="1" i="0" u="none" strike="noStrike" kern="1200" cap="none" spc="0" normalizeH="0" baseline="0" noProof="0">
                <a:ln>
                  <a:noFill/>
                </a:ln>
                <a:solidFill>
                  <a:schemeClr val="tx2"/>
                </a:solidFill>
                <a:effectLst/>
                <a:uLnTx/>
                <a:uFillTx/>
                <a:latin typeface="Arial"/>
                <a:ea typeface="+mn-ea"/>
                <a:cs typeface="+mn-cs"/>
              </a:rPr>
              <a:t>Support provided through 5 specific objectives:</a:t>
            </a:r>
          </a:p>
          <a:p>
            <a:pPr marL="0" marR="0" lvl="0" indent="0" algn="l" defTabSz="1022350" rtl="0" eaLnBrk="1" fontAlgn="auto" latinLnBrk="0" hangingPunct="1">
              <a:lnSpc>
                <a:spcPct val="90000"/>
              </a:lnSpc>
              <a:spcBef>
                <a:spcPct val="0"/>
              </a:spcBef>
              <a:spcAft>
                <a:spcPct val="35000"/>
              </a:spcAft>
              <a:buClrTx/>
              <a:buSzTx/>
              <a:buFontTx/>
              <a:buNone/>
              <a:tabLst/>
              <a:defRPr/>
            </a:pPr>
            <a:r>
              <a:rPr lang="en-US">
                <a:solidFill>
                  <a:schemeClr val="tx2"/>
                </a:solidFill>
              </a:rPr>
              <a:t>Specific objective 1.1: Developing and enhancing research and innovation capacities and the uptake of advanced technologies</a:t>
            </a:r>
          </a:p>
          <a:p>
            <a:pPr marL="0" marR="0" lvl="0" indent="0" algn="l" defTabSz="1022350" rtl="0" eaLnBrk="1" fontAlgn="auto" latinLnBrk="0" hangingPunct="1">
              <a:lnSpc>
                <a:spcPct val="90000"/>
              </a:lnSpc>
              <a:spcBef>
                <a:spcPct val="0"/>
              </a:spcBef>
              <a:spcAft>
                <a:spcPct val="35000"/>
              </a:spcAft>
              <a:buClrTx/>
              <a:buSzTx/>
              <a:buFontTx/>
              <a:buNone/>
              <a:tabLst/>
              <a:defRPr/>
            </a:pPr>
            <a:r>
              <a:rPr lang="en-US">
                <a:solidFill>
                  <a:schemeClr val="tx2"/>
                </a:solidFill>
              </a:rPr>
              <a:t>Specific objective 1.2: Reaping the benefits of </a:t>
            </a:r>
            <a:r>
              <a:rPr lang="en-US" err="1">
                <a:solidFill>
                  <a:schemeClr val="tx2"/>
                </a:solidFill>
              </a:rPr>
              <a:t>digitisation</a:t>
            </a:r>
            <a:r>
              <a:rPr lang="en-US">
                <a:solidFill>
                  <a:schemeClr val="tx2"/>
                </a:solidFill>
              </a:rPr>
              <a:t> for citizens, companies, research </a:t>
            </a:r>
            <a:r>
              <a:rPr lang="en-US" err="1">
                <a:solidFill>
                  <a:schemeClr val="tx2"/>
                </a:solidFill>
              </a:rPr>
              <a:t>organisation</a:t>
            </a:r>
            <a:r>
              <a:rPr lang="en-US">
                <a:solidFill>
                  <a:schemeClr val="tx2"/>
                </a:solidFill>
              </a:rPr>
              <a:t> and public authorities</a:t>
            </a:r>
          </a:p>
          <a:p>
            <a:pPr marL="0" marR="0" lvl="0" indent="0" algn="l" defTabSz="1022350" rtl="0" eaLnBrk="1" fontAlgn="auto" latinLnBrk="0" hangingPunct="1">
              <a:lnSpc>
                <a:spcPct val="90000"/>
              </a:lnSpc>
              <a:spcBef>
                <a:spcPct val="0"/>
              </a:spcBef>
              <a:spcAft>
                <a:spcPct val="35000"/>
              </a:spcAft>
              <a:buClrTx/>
              <a:buSzTx/>
              <a:buFontTx/>
              <a:buNone/>
              <a:tabLst/>
              <a:defRPr/>
            </a:pPr>
            <a:r>
              <a:rPr lang="en-US" u="sng">
                <a:solidFill>
                  <a:schemeClr val="tx2"/>
                </a:solidFill>
              </a:rPr>
              <a:t>Specific objective 1.3: Enhancing sustainable growth and competitiveness of SMEs and job creation in SMEs, including by productive investments</a:t>
            </a:r>
          </a:p>
          <a:p>
            <a:pPr marL="0" marR="0" lvl="0" indent="0" algn="l" defTabSz="1022350" rtl="0" eaLnBrk="1" fontAlgn="auto" latinLnBrk="0" hangingPunct="1">
              <a:lnSpc>
                <a:spcPct val="90000"/>
              </a:lnSpc>
              <a:spcBef>
                <a:spcPct val="0"/>
              </a:spcBef>
              <a:spcAft>
                <a:spcPct val="35000"/>
              </a:spcAft>
              <a:buClrTx/>
              <a:buSzTx/>
              <a:buFontTx/>
              <a:buNone/>
              <a:tabLst/>
              <a:defRPr/>
            </a:pPr>
            <a:r>
              <a:rPr lang="en-US">
                <a:solidFill>
                  <a:schemeClr val="tx2"/>
                </a:solidFill>
              </a:rPr>
              <a:t>Specific objective 1.4: Developing skills for smart </a:t>
            </a:r>
            <a:r>
              <a:rPr lang="en-US" err="1">
                <a:solidFill>
                  <a:schemeClr val="tx2"/>
                </a:solidFill>
              </a:rPr>
              <a:t>specialisation</a:t>
            </a:r>
            <a:r>
              <a:rPr lang="en-US">
                <a:solidFill>
                  <a:schemeClr val="tx2"/>
                </a:solidFill>
              </a:rPr>
              <a:t>, industrial transition and entrepreneurship</a:t>
            </a:r>
          </a:p>
          <a:p>
            <a:pPr marL="0" marR="0" lvl="0" indent="0" algn="l" defTabSz="1022350" rtl="0" eaLnBrk="1" fontAlgn="auto" latinLnBrk="0" hangingPunct="1">
              <a:lnSpc>
                <a:spcPct val="90000"/>
              </a:lnSpc>
              <a:spcBef>
                <a:spcPct val="0"/>
              </a:spcBef>
              <a:spcAft>
                <a:spcPct val="35000"/>
              </a:spcAft>
              <a:buClrTx/>
              <a:buSzTx/>
              <a:buFontTx/>
              <a:buNone/>
              <a:tabLst/>
              <a:defRPr/>
            </a:pPr>
            <a:r>
              <a:rPr lang="en-US">
                <a:solidFill>
                  <a:schemeClr val="tx2"/>
                </a:solidFill>
              </a:rPr>
              <a:t>Specific objective 1.5: Enhancing digital connectivity</a:t>
            </a:r>
          </a:p>
          <a:p>
            <a:pPr marL="0" marR="0" lvl="0" indent="0" algn="l" defTabSz="1022350" rtl="0" eaLnBrk="1" fontAlgn="auto" latinLnBrk="0" hangingPunct="1">
              <a:lnSpc>
                <a:spcPct val="90000"/>
              </a:lnSpc>
              <a:spcBef>
                <a:spcPct val="0"/>
              </a:spcBef>
              <a:spcAft>
                <a:spcPct val="35000"/>
              </a:spcAft>
              <a:buClrTx/>
              <a:buSzTx/>
              <a:buFontTx/>
              <a:buNone/>
              <a:tabLst/>
              <a:defRPr/>
            </a:pPr>
            <a:endParaRPr kumimoji="0" lang="en-GB" sz="2300" b="1" i="0" u="none" strike="noStrike" kern="1200" cap="none" spc="0" normalizeH="0" baseline="0" noProof="0">
              <a:ln>
                <a:noFill/>
              </a:ln>
              <a:solidFill>
                <a:schemeClr val="tx2"/>
              </a:solidFill>
              <a:effectLst/>
              <a:uLnTx/>
              <a:uFillTx/>
              <a:latin typeface="Arial"/>
              <a:ea typeface="+mn-ea"/>
              <a:cs typeface="+mn-cs"/>
            </a:endParaRPr>
          </a:p>
        </p:txBody>
      </p:sp>
    </p:spTree>
    <p:extLst>
      <p:ext uri="{BB962C8B-B14F-4D97-AF65-F5344CB8AC3E}">
        <p14:creationId xmlns:p14="http://schemas.microsoft.com/office/powerpoint/2010/main" val="4060674117"/>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14439"/>
            <a:ext cx="6554893" cy="6843607"/>
            <a:chOff x="0" y="21658"/>
            <a:chExt cx="9832340" cy="10265410"/>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0" y="21658"/>
              <a:ext cx="9829799" cy="4505324"/>
            </a:xfrm>
            <a:prstGeom prst="rect">
              <a:avLst/>
            </a:prstGeom>
          </p:spPr>
        </p:pic>
        <p:sp>
          <p:nvSpPr>
            <p:cNvPr id="4" name="object 4"/>
            <p:cNvSpPr/>
            <p:nvPr/>
          </p:nvSpPr>
          <p:spPr>
            <a:xfrm>
              <a:off x="2097685" y="4521600"/>
              <a:ext cx="7734300" cy="5765800"/>
            </a:xfrm>
            <a:custGeom>
              <a:avLst/>
              <a:gdLst/>
              <a:ahLst/>
              <a:cxnLst/>
              <a:rect l="l" t="t" r="r" b="b"/>
              <a:pathLst>
                <a:path w="7734300" h="5765800">
                  <a:moveTo>
                    <a:pt x="0" y="0"/>
                  </a:moveTo>
                  <a:lnTo>
                    <a:pt x="7734272" y="0"/>
                  </a:lnTo>
                  <a:lnTo>
                    <a:pt x="7734272" y="5765400"/>
                  </a:lnTo>
                  <a:lnTo>
                    <a:pt x="0" y="5765400"/>
                  </a:lnTo>
                  <a:lnTo>
                    <a:pt x="0" y="0"/>
                  </a:lnTo>
                  <a:close/>
                </a:path>
              </a:pathLst>
            </a:custGeom>
            <a:solidFill>
              <a:srgbClr val="DF1785"/>
            </a:solidFill>
          </p:spPr>
          <p:txBody>
            <a:bodyPr wrap="square" lIns="0" tIns="0" rIns="0" bIns="0" rtlCol="0"/>
            <a:lstStyle/>
            <a:p>
              <a:endParaRPr sz="800"/>
            </a:p>
          </p:txBody>
        </p:sp>
        <p:pic>
          <p:nvPicPr>
            <p:cNvPr id="5" name="object 5"/>
            <p:cNvPicPr/>
            <p:nvPr/>
          </p:nvPicPr>
          <p:blipFill>
            <a:blip r:embed="rId3" cstate="email">
              <a:extLst>
                <a:ext uri="{28A0092B-C50C-407E-A947-70E740481C1C}">
                  <a14:useLocalDpi xmlns:a14="http://schemas.microsoft.com/office/drawing/2010/main"/>
                </a:ext>
              </a:extLst>
            </a:blip>
            <a:stretch>
              <a:fillRect/>
            </a:stretch>
          </p:blipFill>
          <p:spPr>
            <a:xfrm>
              <a:off x="582116" y="5292565"/>
              <a:ext cx="1173188" cy="1012232"/>
            </a:xfrm>
            <a:prstGeom prst="rect">
              <a:avLst/>
            </a:prstGeom>
          </p:spPr>
        </p:pic>
      </p:grpSp>
      <p:pic>
        <p:nvPicPr>
          <p:cNvPr id="6" name="object 6"/>
          <p:cNvPicPr/>
          <p:nvPr/>
        </p:nvPicPr>
        <p:blipFill>
          <a:blip r:embed="rId4" cstate="email">
            <a:extLst>
              <a:ext uri="{28A0092B-C50C-407E-A947-70E740481C1C}">
                <a14:useLocalDpi xmlns:a14="http://schemas.microsoft.com/office/drawing/2010/main"/>
              </a:ext>
            </a:extLst>
          </a:blip>
          <a:stretch>
            <a:fillRect/>
          </a:stretch>
        </p:blipFill>
        <p:spPr>
          <a:xfrm>
            <a:off x="7016341" y="2159249"/>
            <a:ext cx="539399" cy="525780"/>
          </a:xfrm>
          <a:prstGeom prst="rect">
            <a:avLst/>
          </a:prstGeom>
        </p:spPr>
      </p:pic>
      <p:sp>
        <p:nvSpPr>
          <p:cNvPr id="7" name="object 7"/>
          <p:cNvSpPr txBox="1"/>
          <p:nvPr/>
        </p:nvSpPr>
        <p:spPr>
          <a:xfrm>
            <a:off x="1511905" y="5692007"/>
            <a:ext cx="4346787" cy="506121"/>
          </a:xfrm>
          <a:prstGeom prst="rect">
            <a:avLst/>
          </a:prstGeom>
        </p:spPr>
        <p:txBody>
          <a:bodyPr vert="horz" wrap="square" lIns="0" tIns="18626" rIns="0" bIns="0" rtlCol="0">
            <a:spAutoFit/>
          </a:bodyPr>
          <a:lstStyle/>
          <a:p>
            <a:pPr marL="8467" marR="3387">
              <a:lnSpc>
                <a:spcPts val="1900"/>
              </a:lnSpc>
              <a:spcBef>
                <a:spcPts val="146"/>
              </a:spcBef>
            </a:pPr>
            <a:r>
              <a:rPr sz="1600" spc="103">
                <a:solidFill>
                  <a:srgbClr val="FFFFFF"/>
                </a:solidFill>
                <a:latin typeface="Century Gothic"/>
                <a:cs typeface="Century Gothic"/>
              </a:rPr>
              <a:t>The</a:t>
            </a:r>
            <a:r>
              <a:rPr sz="1600" spc="-17">
                <a:solidFill>
                  <a:srgbClr val="FFFFFF"/>
                </a:solidFill>
                <a:latin typeface="Century Gothic"/>
                <a:cs typeface="Century Gothic"/>
              </a:rPr>
              <a:t> </a:t>
            </a:r>
            <a:r>
              <a:rPr sz="1600" spc="80">
                <a:solidFill>
                  <a:srgbClr val="FFFFFF"/>
                </a:solidFill>
                <a:latin typeface="Century Gothic"/>
                <a:cs typeface="Century Gothic"/>
              </a:rPr>
              <a:t>world's</a:t>
            </a:r>
            <a:r>
              <a:rPr sz="1600" spc="-13">
                <a:solidFill>
                  <a:srgbClr val="FFFFFF"/>
                </a:solidFill>
                <a:latin typeface="Century Gothic"/>
                <a:cs typeface="Century Gothic"/>
              </a:rPr>
              <a:t> </a:t>
            </a:r>
            <a:r>
              <a:rPr sz="1600" spc="130">
                <a:solidFill>
                  <a:srgbClr val="FFFFFF"/>
                </a:solidFill>
                <a:latin typeface="Century Gothic"/>
                <a:cs typeface="Century Gothic"/>
              </a:rPr>
              <a:t>first</a:t>
            </a:r>
            <a:r>
              <a:rPr sz="1600" spc="-13">
                <a:solidFill>
                  <a:srgbClr val="FFFFFF"/>
                </a:solidFill>
                <a:latin typeface="Century Gothic"/>
                <a:cs typeface="Century Gothic"/>
              </a:rPr>
              <a:t> </a:t>
            </a:r>
            <a:r>
              <a:rPr sz="1600" spc="107">
                <a:solidFill>
                  <a:srgbClr val="FFFFFF"/>
                </a:solidFill>
                <a:latin typeface="Century Gothic"/>
                <a:cs typeface="Century Gothic"/>
              </a:rPr>
              <a:t>stem</a:t>
            </a:r>
            <a:r>
              <a:rPr sz="1600" spc="-13">
                <a:solidFill>
                  <a:srgbClr val="FFFFFF"/>
                </a:solidFill>
                <a:latin typeface="Century Gothic"/>
                <a:cs typeface="Century Gothic"/>
              </a:rPr>
              <a:t> </a:t>
            </a:r>
            <a:r>
              <a:rPr sz="1600" spc="10">
                <a:solidFill>
                  <a:srgbClr val="FFFFFF"/>
                </a:solidFill>
                <a:latin typeface="Century Gothic"/>
                <a:cs typeface="Century Gothic"/>
              </a:rPr>
              <a:t>cell-based</a:t>
            </a:r>
            <a:r>
              <a:rPr sz="1600" spc="-13">
                <a:solidFill>
                  <a:srgbClr val="FFFFFF"/>
                </a:solidFill>
                <a:latin typeface="Century Gothic"/>
                <a:cs typeface="Century Gothic"/>
              </a:rPr>
              <a:t> </a:t>
            </a:r>
            <a:r>
              <a:rPr sz="1600" spc="76">
                <a:solidFill>
                  <a:srgbClr val="FFFFFF"/>
                </a:solidFill>
                <a:latin typeface="Century Gothic"/>
                <a:cs typeface="Century Gothic"/>
              </a:rPr>
              <a:t>drug</a:t>
            </a:r>
            <a:r>
              <a:rPr sz="1600" spc="-13">
                <a:solidFill>
                  <a:srgbClr val="FFFFFF"/>
                </a:solidFill>
                <a:latin typeface="Century Gothic"/>
                <a:cs typeface="Century Gothic"/>
              </a:rPr>
              <a:t> </a:t>
            </a:r>
            <a:r>
              <a:rPr sz="1600" spc="50">
                <a:solidFill>
                  <a:srgbClr val="FFFFFF"/>
                </a:solidFill>
                <a:latin typeface="Century Gothic"/>
                <a:cs typeface="Century Gothic"/>
              </a:rPr>
              <a:t>was </a:t>
            </a:r>
            <a:r>
              <a:rPr sz="1600" spc="-430">
                <a:solidFill>
                  <a:srgbClr val="FFFFFF"/>
                </a:solidFill>
                <a:latin typeface="Century Gothic"/>
                <a:cs typeface="Century Gothic"/>
              </a:rPr>
              <a:t> </a:t>
            </a:r>
            <a:r>
              <a:rPr sz="1600" spc="-13">
                <a:solidFill>
                  <a:srgbClr val="FFFFFF"/>
                </a:solidFill>
                <a:latin typeface="Century Gothic"/>
                <a:cs typeface="Century Gothic"/>
              </a:rPr>
              <a:t>created</a:t>
            </a:r>
            <a:r>
              <a:rPr sz="1600" spc="-17">
                <a:solidFill>
                  <a:srgbClr val="FFFFFF"/>
                </a:solidFill>
                <a:latin typeface="Century Gothic"/>
                <a:cs typeface="Century Gothic"/>
              </a:rPr>
              <a:t> </a:t>
            </a:r>
            <a:r>
              <a:rPr sz="1600" spc="17">
                <a:solidFill>
                  <a:srgbClr val="FFFFFF"/>
                </a:solidFill>
                <a:latin typeface="Century Gothic"/>
                <a:cs typeface="Century Gothic"/>
              </a:rPr>
              <a:t>by</a:t>
            </a:r>
            <a:r>
              <a:rPr sz="1600" spc="-13">
                <a:solidFill>
                  <a:srgbClr val="FFFFFF"/>
                </a:solidFill>
                <a:latin typeface="Century Gothic"/>
                <a:cs typeface="Century Gothic"/>
              </a:rPr>
              <a:t> </a:t>
            </a:r>
            <a:r>
              <a:rPr sz="1600" spc="87">
                <a:solidFill>
                  <a:srgbClr val="FFFFFF"/>
                </a:solidFill>
                <a:latin typeface="Century Gothic"/>
                <a:cs typeface="Century Gothic"/>
              </a:rPr>
              <a:t>Holostem</a:t>
            </a:r>
            <a:endParaRPr sz="1600">
              <a:latin typeface="Century Gothic"/>
              <a:cs typeface="Century Gothic"/>
            </a:endParaRPr>
          </a:p>
        </p:txBody>
      </p:sp>
      <p:pic>
        <p:nvPicPr>
          <p:cNvPr id="8" name="object 8"/>
          <p:cNvPicPr/>
          <p:nvPr/>
        </p:nvPicPr>
        <p:blipFill>
          <a:blip r:embed="rId5" cstate="email">
            <a:extLst>
              <a:ext uri="{28A0092B-C50C-407E-A947-70E740481C1C}">
                <a14:useLocalDpi xmlns:a14="http://schemas.microsoft.com/office/drawing/2010/main"/>
              </a:ext>
            </a:extLst>
          </a:blip>
          <a:stretch>
            <a:fillRect/>
          </a:stretch>
        </p:blipFill>
        <p:spPr>
          <a:xfrm>
            <a:off x="0" y="4554163"/>
            <a:ext cx="1401777" cy="863599"/>
          </a:xfrm>
          <a:prstGeom prst="rect">
            <a:avLst/>
          </a:prstGeom>
        </p:spPr>
      </p:pic>
      <p:pic>
        <p:nvPicPr>
          <p:cNvPr id="9" name="object 9"/>
          <p:cNvPicPr/>
          <p:nvPr/>
        </p:nvPicPr>
        <p:blipFill>
          <a:blip r:embed="rId6" cstate="email">
            <a:extLst>
              <a:ext uri="{28A0092B-C50C-407E-A947-70E740481C1C}">
                <a14:useLocalDpi xmlns:a14="http://schemas.microsoft.com/office/drawing/2010/main"/>
              </a:ext>
            </a:extLst>
          </a:blip>
          <a:stretch>
            <a:fillRect/>
          </a:stretch>
        </p:blipFill>
        <p:spPr>
          <a:xfrm>
            <a:off x="396426" y="5741898"/>
            <a:ext cx="799045" cy="660037"/>
          </a:xfrm>
          <a:prstGeom prst="rect">
            <a:avLst/>
          </a:prstGeom>
        </p:spPr>
      </p:pic>
      <p:sp>
        <p:nvSpPr>
          <p:cNvPr id="10" name="object 10"/>
          <p:cNvSpPr txBox="1"/>
          <p:nvPr/>
        </p:nvSpPr>
        <p:spPr>
          <a:xfrm>
            <a:off x="1553324" y="4783868"/>
            <a:ext cx="727710" cy="254771"/>
          </a:xfrm>
          <a:prstGeom prst="rect">
            <a:avLst/>
          </a:prstGeom>
        </p:spPr>
        <p:txBody>
          <a:bodyPr vert="horz" wrap="square" lIns="0" tIns="8467" rIns="0" bIns="0" rtlCol="0">
            <a:spAutoFit/>
          </a:bodyPr>
          <a:lstStyle/>
          <a:p>
            <a:pPr marL="8467">
              <a:spcBef>
                <a:spcPts val="67"/>
              </a:spcBef>
            </a:pPr>
            <a:r>
              <a:rPr sz="1600" spc="-13">
                <a:solidFill>
                  <a:srgbClr val="FFFFFF"/>
                </a:solidFill>
                <a:latin typeface="Century Gothic"/>
                <a:cs typeface="Century Gothic"/>
              </a:rPr>
              <a:t>A</a:t>
            </a:r>
            <a:r>
              <a:rPr sz="1600" spc="257">
                <a:solidFill>
                  <a:srgbClr val="FFFFFF"/>
                </a:solidFill>
                <a:latin typeface="Century Gothic"/>
                <a:cs typeface="Century Gothic"/>
              </a:rPr>
              <a:t>T</a:t>
            </a:r>
            <a:r>
              <a:rPr sz="1600" spc="57">
                <a:solidFill>
                  <a:srgbClr val="FFFFFF"/>
                </a:solidFill>
                <a:latin typeface="Century Gothic"/>
                <a:cs typeface="Century Gothic"/>
              </a:rPr>
              <a:t>M</a:t>
            </a:r>
            <a:r>
              <a:rPr sz="1600" spc="207">
                <a:solidFill>
                  <a:srgbClr val="FFFFFF"/>
                </a:solidFill>
                <a:latin typeface="Century Gothic"/>
                <a:cs typeface="Century Gothic"/>
              </a:rPr>
              <a:t>P</a:t>
            </a:r>
            <a:r>
              <a:rPr sz="1600" spc="180">
                <a:solidFill>
                  <a:srgbClr val="FFFFFF"/>
                </a:solidFill>
                <a:latin typeface="Century Gothic"/>
                <a:cs typeface="Century Gothic"/>
              </a:rPr>
              <a:t>s</a:t>
            </a:r>
            <a:endParaRPr sz="1600">
              <a:latin typeface="Century Gothic"/>
              <a:cs typeface="Century Gothic"/>
            </a:endParaRPr>
          </a:p>
        </p:txBody>
      </p:sp>
      <p:sp>
        <p:nvSpPr>
          <p:cNvPr id="11" name="object 11"/>
          <p:cNvSpPr txBox="1"/>
          <p:nvPr/>
        </p:nvSpPr>
        <p:spPr>
          <a:xfrm>
            <a:off x="1497443" y="3592455"/>
            <a:ext cx="3888740" cy="506121"/>
          </a:xfrm>
          <a:prstGeom prst="rect">
            <a:avLst/>
          </a:prstGeom>
        </p:spPr>
        <p:txBody>
          <a:bodyPr vert="horz" wrap="square" lIns="0" tIns="18626" rIns="0" bIns="0" rtlCol="0">
            <a:spAutoFit/>
          </a:bodyPr>
          <a:lstStyle/>
          <a:p>
            <a:pPr marL="1129510" marR="28788" indent="-1096064">
              <a:lnSpc>
                <a:spcPts val="1900"/>
              </a:lnSpc>
              <a:spcBef>
                <a:spcPts val="146"/>
              </a:spcBef>
              <a:tabLst>
                <a:tab pos="1129510" algn="l"/>
              </a:tabLst>
            </a:pPr>
            <a:r>
              <a:rPr sz="2400" spc="310" baseline="-25462">
                <a:solidFill>
                  <a:srgbClr val="FFFFFF"/>
                </a:solidFill>
                <a:latin typeface="Century Gothic"/>
                <a:cs typeface="Century Gothic"/>
              </a:rPr>
              <a:t>P</a:t>
            </a:r>
            <a:r>
              <a:rPr sz="2400" spc="305" baseline="-25462">
                <a:solidFill>
                  <a:srgbClr val="FFFFFF"/>
                </a:solidFill>
                <a:latin typeface="Century Gothic"/>
                <a:cs typeface="Century Gothic"/>
              </a:rPr>
              <a:t>H</a:t>
            </a:r>
            <a:r>
              <a:rPr sz="2400" spc="-20" baseline="-25462">
                <a:solidFill>
                  <a:srgbClr val="FFFFFF"/>
                </a:solidFill>
                <a:latin typeface="Century Gothic"/>
                <a:cs typeface="Century Gothic"/>
              </a:rPr>
              <a:t>A</a:t>
            </a:r>
            <a:r>
              <a:rPr sz="2400" spc="285" baseline="-25462">
                <a:solidFill>
                  <a:srgbClr val="FFFFFF"/>
                </a:solidFill>
                <a:latin typeface="Century Gothic"/>
                <a:cs typeface="Century Gothic"/>
              </a:rPr>
              <a:t>R</a:t>
            </a:r>
            <a:r>
              <a:rPr sz="2400" spc="85" baseline="-25462">
                <a:solidFill>
                  <a:srgbClr val="FFFFFF"/>
                </a:solidFill>
                <a:latin typeface="Century Gothic"/>
                <a:cs typeface="Century Gothic"/>
              </a:rPr>
              <a:t>M</a:t>
            </a:r>
            <a:r>
              <a:rPr sz="2400" spc="-20" baseline="-25462">
                <a:solidFill>
                  <a:srgbClr val="FFFFFF"/>
                </a:solidFill>
                <a:latin typeface="Century Gothic"/>
                <a:cs typeface="Century Gothic"/>
              </a:rPr>
              <a:t>A	</a:t>
            </a:r>
            <a:r>
              <a:rPr sz="1600" spc="-310">
                <a:solidFill>
                  <a:srgbClr val="FFFFFF"/>
                </a:solidFill>
                <a:latin typeface="Century Gothic"/>
                <a:cs typeface="Century Gothic"/>
              </a:rPr>
              <a:t>1</a:t>
            </a:r>
            <a:r>
              <a:rPr sz="1600" spc="-107">
                <a:solidFill>
                  <a:srgbClr val="FFFFFF"/>
                </a:solidFill>
                <a:latin typeface="Century Gothic"/>
                <a:cs typeface="Century Gothic"/>
              </a:rPr>
              <a:t>.</a:t>
            </a:r>
            <a:r>
              <a:rPr sz="1600" spc="169">
                <a:solidFill>
                  <a:srgbClr val="FFFFFF"/>
                </a:solidFill>
                <a:latin typeface="Century Gothic"/>
                <a:cs typeface="Century Gothic"/>
              </a:rPr>
              <a:t>4</a:t>
            </a:r>
            <a:r>
              <a:rPr sz="1600" spc="-27">
                <a:solidFill>
                  <a:srgbClr val="FFFFFF"/>
                </a:solidFill>
                <a:latin typeface="Century Gothic"/>
                <a:cs typeface="Century Gothic"/>
              </a:rPr>
              <a:t> </a:t>
            </a:r>
            <a:r>
              <a:rPr sz="1600" spc="-7">
                <a:solidFill>
                  <a:srgbClr val="FFFFFF"/>
                </a:solidFill>
                <a:latin typeface="Century Gothic"/>
                <a:cs typeface="Century Gothic"/>
              </a:rPr>
              <a:t>b</a:t>
            </a:r>
            <a:r>
              <a:rPr sz="1600" spc="110">
                <a:solidFill>
                  <a:srgbClr val="FFFFFF"/>
                </a:solidFill>
                <a:latin typeface="Century Gothic"/>
                <a:cs typeface="Century Gothic"/>
              </a:rPr>
              <a:t>illi</a:t>
            </a:r>
            <a:r>
              <a:rPr sz="1600" spc="-47">
                <a:solidFill>
                  <a:srgbClr val="FFFFFF"/>
                </a:solidFill>
                <a:latin typeface="Century Gothic"/>
                <a:cs typeface="Century Gothic"/>
              </a:rPr>
              <a:t>o</a:t>
            </a:r>
            <a:r>
              <a:rPr sz="1600" spc="107">
                <a:solidFill>
                  <a:srgbClr val="FFFFFF"/>
                </a:solidFill>
                <a:latin typeface="Century Gothic"/>
                <a:cs typeface="Century Gothic"/>
              </a:rPr>
              <a:t>n</a:t>
            </a:r>
            <a:r>
              <a:rPr sz="1600" spc="-27">
                <a:solidFill>
                  <a:srgbClr val="FFFFFF"/>
                </a:solidFill>
                <a:latin typeface="Century Gothic"/>
                <a:cs typeface="Century Gothic"/>
              </a:rPr>
              <a:t> </a:t>
            </a:r>
            <a:r>
              <a:rPr sz="1600" spc="-76">
                <a:solidFill>
                  <a:srgbClr val="FFFFFF"/>
                </a:solidFill>
                <a:latin typeface="Century Gothic"/>
                <a:cs typeface="Century Gothic"/>
              </a:rPr>
              <a:t>e</a:t>
            </a:r>
            <a:r>
              <a:rPr sz="1600" spc="103">
                <a:solidFill>
                  <a:srgbClr val="FFFFFF"/>
                </a:solidFill>
                <a:latin typeface="Century Gothic"/>
                <a:cs typeface="Century Gothic"/>
              </a:rPr>
              <a:t>u</a:t>
            </a:r>
            <a:r>
              <a:rPr sz="1600" spc="160">
                <a:solidFill>
                  <a:srgbClr val="FFFFFF"/>
                </a:solidFill>
                <a:latin typeface="Century Gothic"/>
                <a:cs typeface="Century Gothic"/>
              </a:rPr>
              <a:t>r</a:t>
            </a:r>
            <a:r>
              <a:rPr sz="1600" spc="-47">
                <a:solidFill>
                  <a:srgbClr val="FFFFFF"/>
                </a:solidFill>
                <a:latin typeface="Century Gothic"/>
                <a:cs typeface="Century Gothic"/>
              </a:rPr>
              <a:t>o</a:t>
            </a:r>
            <a:r>
              <a:rPr sz="1600" spc="160">
                <a:solidFill>
                  <a:srgbClr val="FFFFFF"/>
                </a:solidFill>
                <a:latin typeface="Century Gothic"/>
                <a:cs typeface="Century Gothic"/>
              </a:rPr>
              <a:t>s</a:t>
            </a:r>
            <a:r>
              <a:rPr sz="1600" spc="-27">
                <a:solidFill>
                  <a:srgbClr val="FFFFFF"/>
                </a:solidFill>
                <a:latin typeface="Century Gothic"/>
                <a:cs typeface="Century Gothic"/>
              </a:rPr>
              <a:t> </a:t>
            </a:r>
            <a:r>
              <a:rPr sz="1600" spc="110">
                <a:solidFill>
                  <a:srgbClr val="FFFFFF"/>
                </a:solidFill>
                <a:latin typeface="Century Gothic"/>
                <a:cs typeface="Century Gothic"/>
              </a:rPr>
              <a:t>i</a:t>
            </a:r>
            <a:r>
              <a:rPr sz="1600" spc="107">
                <a:solidFill>
                  <a:srgbClr val="FFFFFF"/>
                </a:solidFill>
                <a:latin typeface="Century Gothic"/>
                <a:cs typeface="Century Gothic"/>
              </a:rPr>
              <a:t>n</a:t>
            </a:r>
            <a:r>
              <a:rPr sz="1600" spc="-27">
                <a:solidFill>
                  <a:srgbClr val="FFFFFF"/>
                </a:solidFill>
                <a:latin typeface="Century Gothic"/>
                <a:cs typeface="Century Gothic"/>
              </a:rPr>
              <a:t> </a:t>
            </a:r>
            <a:r>
              <a:rPr sz="1600" spc="107">
                <a:solidFill>
                  <a:srgbClr val="FFFFFF"/>
                </a:solidFill>
                <a:latin typeface="Century Gothic"/>
                <a:cs typeface="Century Gothic"/>
              </a:rPr>
              <a:t>t</a:t>
            </a:r>
            <a:r>
              <a:rPr sz="1600" spc="103">
                <a:solidFill>
                  <a:srgbClr val="FFFFFF"/>
                </a:solidFill>
                <a:latin typeface="Century Gothic"/>
                <a:cs typeface="Century Gothic"/>
              </a:rPr>
              <a:t>u</a:t>
            </a:r>
            <a:r>
              <a:rPr sz="1600" spc="160">
                <a:solidFill>
                  <a:srgbClr val="FFFFFF"/>
                </a:solidFill>
                <a:latin typeface="Century Gothic"/>
                <a:cs typeface="Century Gothic"/>
              </a:rPr>
              <a:t>r</a:t>
            </a:r>
            <a:r>
              <a:rPr sz="1600" spc="107">
                <a:solidFill>
                  <a:srgbClr val="FFFFFF"/>
                </a:solidFill>
                <a:latin typeface="Century Gothic"/>
                <a:cs typeface="Century Gothic"/>
              </a:rPr>
              <a:t>n</a:t>
            </a:r>
            <a:r>
              <a:rPr sz="1600" spc="-47">
                <a:solidFill>
                  <a:srgbClr val="FFFFFF"/>
                </a:solidFill>
                <a:latin typeface="Century Gothic"/>
                <a:cs typeface="Century Gothic"/>
              </a:rPr>
              <a:t>o</a:t>
            </a:r>
            <a:r>
              <a:rPr sz="1600" spc="-20">
                <a:solidFill>
                  <a:srgbClr val="FFFFFF"/>
                </a:solidFill>
                <a:latin typeface="Century Gothic"/>
                <a:cs typeface="Century Gothic"/>
              </a:rPr>
              <a:t>v</a:t>
            </a:r>
            <a:r>
              <a:rPr sz="1600" spc="-76">
                <a:solidFill>
                  <a:srgbClr val="FFFFFF"/>
                </a:solidFill>
                <a:latin typeface="Century Gothic"/>
                <a:cs typeface="Century Gothic"/>
              </a:rPr>
              <a:t>e</a:t>
            </a:r>
            <a:r>
              <a:rPr sz="1600" spc="150">
                <a:solidFill>
                  <a:srgbClr val="FFFFFF"/>
                </a:solidFill>
                <a:latin typeface="Century Gothic"/>
                <a:cs typeface="Century Gothic"/>
              </a:rPr>
              <a:t>r  </a:t>
            </a:r>
            <a:r>
              <a:rPr sz="1600" spc="23">
                <a:solidFill>
                  <a:srgbClr val="FFFFFF"/>
                </a:solidFill>
                <a:latin typeface="Century Gothic"/>
                <a:cs typeface="Century Gothic"/>
              </a:rPr>
              <a:t>More</a:t>
            </a:r>
            <a:r>
              <a:rPr sz="1600" spc="-30">
                <a:solidFill>
                  <a:srgbClr val="FFFFFF"/>
                </a:solidFill>
                <a:latin typeface="Century Gothic"/>
                <a:cs typeface="Century Gothic"/>
              </a:rPr>
              <a:t> </a:t>
            </a:r>
            <a:r>
              <a:rPr sz="1600" spc="43">
                <a:solidFill>
                  <a:srgbClr val="FFFFFF"/>
                </a:solidFill>
                <a:latin typeface="Century Gothic"/>
                <a:cs typeface="Century Gothic"/>
              </a:rPr>
              <a:t>than</a:t>
            </a:r>
            <a:r>
              <a:rPr sz="1600" spc="-30">
                <a:solidFill>
                  <a:srgbClr val="FFFFFF"/>
                </a:solidFill>
                <a:latin typeface="Century Gothic"/>
                <a:cs typeface="Century Gothic"/>
              </a:rPr>
              <a:t> </a:t>
            </a:r>
            <a:r>
              <a:rPr sz="1600" spc="53">
                <a:solidFill>
                  <a:srgbClr val="FFFFFF"/>
                </a:solidFill>
                <a:latin typeface="Century Gothic"/>
                <a:cs typeface="Century Gothic"/>
              </a:rPr>
              <a:t>4,035</a:t>
            </a:r>
            <a:r>
              <a:rPr sz="1600" spc="-30">
                <a:solidFill>
                  <a:srgbClr val="FFFFFF"/>
                </a:solidFill>
                <a:latin typeface="Century Gothic"/>
                <a:cs typeface="Century Gothic"/>
              </a:rPr>
              <a:t> </a:t>
            </a:r>
            <a:r>
              <a:rPr sz="1600" spc="53">
                <a:solidFill>
                  <a:srgbClr val="FFFFFF"/>
                </a:solidFill>
                <a:latin typeface="Century Gothic"/>
                <a:cs typeface="Century Gothic"/>
              </a:rPr>
              <a:t>jobs</a:t>
            </a:r>
            <a:endParaRPr sz="1600">
              <a:latin typeface="Century Gothic"/>
              <a:cs typeface="Century Gothic"/>
            </a:endParaRPr>
          </a:p>
        </p:txBody>
      </p:sp>
      <p:sp>
        <p:nvSpPr>
          <p:cNvPr id="12" name="object 12"/>
          <p:cNvSpPr txBox="1"/>
          <p:nvPr/>
        </p:nvSpPr>
        <p:spPr>
          <a:xfrm>
            <a:off x="2611204" y="4706477"/>
            <a:ext cx="3637703" cy="506121"/>
          </a:xfrm>
          <a:prstGeom prst="rect">
            <a:avLst/>
          </a:prstGeom>
        </p:spPr>
        <p:txBody>
          <a:bodyPr vert="horz" wrap="square" lIns="0" tIns="18626" rIns="0" bIns="0" rtlCol="0">
            <a:spAutoFit/>
          </a:bodyPr>
          <a:lstStyle/>
          <a:p>
            <a:pPr marL="8467" marR="3387">
              <a:lnSpc>
                <a:spcPts val="1900"/>
              </a:lnSpc>
              <a:spcBef>
                <a:spcPts val="146"/>
              </a:spcBef>
            </a:pPr>
            <a:r>
              <a:rPr sz="1600" spc="87">
                <a:solidFill>
                  <a:srgbClr val="FFFFFF"/>
                </a:solidFill>
                <a:latin typeface="Century Gothic"/>
                <a:cs typeface="Century Gothic"/>
              </a:rPr>
              <a:t>University</a:t>
            </a:r>
            <a:r>
              <a:rPr sz="1600" spc="-33">
                <a:solidFill>
                  <a:srgbClr val="FFFFFF"/>
                </a:solidFill>
                <a:latin typeface="Century Gothic"/>
                <a:cs typeface="Century Gothic"/>
              </a:rPr>
              <a:t> </a:t>
            </a:r>
            <a:r>
              <a:rPr sz="1600" spc="-3">
                <a:solidFill>
                  <a:srgbClr val="FFFFFF"/>
                </a:solidFill>
                <a:latin typeface="Century Gothic"/>
                <a:cs typeface="Century Gothic"/>
              </a:rPr>
              <a:t>of</a:t>
            </a:r>
            <a:r>
              <a:rPr sz="1600" spc="-30">
                <a:solidFill>
                  <a:srgbClr val="FFFFFF"/>
                </a:solidFill>
                <a:latin typeface="Century Gothic"/>
                <a:cs typeface="Century Gothic"/>
              </a:rPr>
              <a:t> </a:t>
            </a:r>
            <a:r>
              <a:rPr sz="1600" spc="40">
                <a:solidFill>
                  <a:srgbClr val="FFFFFF"/>
                </a:solidFill>
                <a:latin typeface="Century Gothic"/>
                <a:cs typeface="Century Gothic"/>
              </a:rPr>
              <a:t>Bologna</a:t>
            </a:r>
            <a:r>
              <a:rPr sz="1600" spc="-30">
                <a:solidFill>
                  <a:srgbClr val="FFFFFF"/>
                </a:solidFill>
                <a:latin typeface="Century Gothic"/>
                <a:cs typeface="Century Gothic"/>
              </a:rPr>
              <a:t> </a:t>
            </a:r>
            <a:r>
              <a:rPr sz="1600" spc="87">
                <a:solidFill>
                  <a:srgbClr val="FFFFFF"/>
                </a:solidFill>
                <a:latin typeface="Century Gothic"/>
                <a:cs typeface="Century Gothic"/>
              </a:rPr>
              <a:t>ranks</a:t>
            </a:r>
            <a:r>
              <a:rPr sz="1600" spc="-30">
                <a:solidFill>
                  <a:srgbClr val="FFFFFF"/>
                </a:solidFill>
                <a:latin typeface="Century Gothic"/>
                <a:cs typeface="Century Gothic"/>
              </a:rPr>
              <a:t> </a:t>
            </a:r>
            <a:r>
              <a:rPr sz="1600" spc="80">
                <a:solidFill>
                  <a:srgbClr val="FFFFFF"/>
                </a:solidFill>
                <a:latin typeface="Century Gothic"/>
                <a:cs typeface="Century Gothic"/>
              </a:rPr>
              <a:t>95th</a:t>
            </a:r>
            <a:r>
              <a:rPr sz="1600" spc="-33">
                <a:solidFill>
                  <a:srgbClr val="FFFFFF"/>
                </a:solidFill>
                <a:latin typeface="Century Gothic"/>
                <a:cs typeface="Century Gothic"/>
              </a:rPr>
              <a:t> </a:t>
            </a:r>
            <a:r>
              <a:rPr sz="1600" spc="30">
                <a:solidFill>
                  <a:srgbClr val="FFFFFF"/>
                </a:solidFill>
                <a:latin typeface="Century Gothic"/>
                <a:cs typeface="Century Gothic"/>
              </a:rPr>
              <a:t>on </a:t>
            </a:r>
            <a:r>
              <a:rPr sz="1600" spc="-430">
                <a:solidFill>
                  <a:srgbClr val="FFFFFF"/>
                </a:solidFill>
                <a:latin typeface="Century Gothic"/>
                <a:cs typeface="Century Gothic"/>
              </a:rPr>
              <a:t> </a:t>
            </a:r>
            <a:r>
              <a:rPr sz="1600" spc="-17">
                <a:solidFill>
                  <a:srgbClr val="FFFFFF"/>
                </a:solidFill>
                <a:latin typeface="Century Gothic"/>
                <a:cs typeface="Century Gothic"/>
              </a:rPr>
              <a:t>160</a:t>
            </a:r>
            <a:r>
              <a:rPr sz="1600" spc="-30">
                <a:solidFill>
                  <a:srgbClr val="FFFFFF"/>
                </a:solidFill>
                <a:latin typeface="Century Gothic"/>
                <a:cs typeface="Century Gothic"/>
              </a:rPr>
              <a:t> </a:t>
            </a:r>
            <a:r>
              <a:rPr sz="1600" spc="100">
                <a:solidFill>
                  <a:srgbClr val="FFFFFF"/>
                </a:solidFill>
                <a:latin typeface="Century Gothic"/>
                <a:cs typeface="Century Gothic"/>
              </a:rPr>
              <a:t>with</a:t>
            </a:r>
            <a:r>
              <a:rPr sz="1600" spc="-27">
                <a:solidFill>
                  <a:srgbClr val="FFFFFF"/>
                </a:solidFill>
                <a:latin typeface="Century Gothic"/>
                <a:cs typeface="Century Gothic"/>
              </a:rPr>
              <a:t> </a:t>
            </a:r>
            <a:r>
              <a:rPr sz="1600" spc="-50">
                <a:solidFill>
                  <a:srgbClr val="FFFFFF"/>
                </a:solidFill>
                <a:latin typeface="Century Gothic"/>
                <a:cs typeface="Century Gothic"/>
              </a:rPr>
              <a:t>1,852</a:t>
            </a:r>
            <a:r>
              <a:rPr sz="1600" spc="-27">
                <a:solidFill>
                  <a:srgbClr val="FFFFFF"/>
                </a:solidFill>
                <a:latin typeface="Century Gothic"/>
                <a:cs typeface="Century Gothic"/>
              </a:rPr>
              <a:t> </a:t>
            </a:r>
            <a:r>
              <a:rPr sz="1600" spc="37">
                <a:solidFill>
                  <a:srgbClr val="FFFFFF"/>
                </a:solidFill>
                <a:latin typeface="Century Gothic"/>
                <a:cs typeface="Century Gothic"/>
              </a:rPr>
              <a:t>publications</a:t>
            </a:r>
            <a:endParaRPr sz="1600">
              <a:latin typeface="Century Gothic"/>
              <a:cs typeface="Century Gothic"/>
            </a:endParaRPr>
          </a:p>
        </p:txBody>
      </p:sp>
      <p:sp>
        <p:nvSpPr>
          <p:cNvPr id="13" name="object 13"/>
          <p:cNvSpPr txBox="1">
            <a:spLocks noGrp="1"/>
          </p:cNvSpPr>
          <p:nvPr>
            <p:ph type="title"/>
          </p:nvPr>
        </p:nvSpPr>
        <p:spPr>
          <a:xfrm>
            <a:off x="7765159" y="663447"/>
            <a:ext cx="2494703" cy="377882"/>
          </a:xfrm>
          <a:prstGeom prst="rect">
            <a:avLst/>
          </a:prstGeom>
        </p:spPr>
        <p:txBody>
          <a:bodyPr vert="horz" wrap="square" lIns="0" tIns="8467" rIns="0" bIns="0" rtlCol="0">
            <a:spAutoFit/>
          </a:bodyPr>
          <a:lstStyle/>
          <a:p>
            <a:pPr marL="8467">
              <a:spcBef>
                <a:spcPts val="67"/>
              </a:spcBef>
            </a:pPr>
            <a:r>
              <a:rPr spc="110">
                <a:solidFill>
                  <a:srgbClr val="58606B"/>
                </a:solidFill>
              </a:rPr>
              <a:t>GLOBAL</a:t>
            </a:r>
            <a:r>
              <a:rPr spc="-76">
                <a:solidFill>
                  <a:srgbClr val="58606B"/>
                </a:solidFill>
              </a:rPr>
              <a:t> </a:t>
            </a:r>
            <a:r>
              <a:rPr spc="263">
                <a:solidFill>
                  <a:srgbClr val="58606B"/>
                </a:solidFill>
              </a:rPr>
              <a:t>TREND</a:t>
            </a:r>
          </a:p>
        </p:txBody>
      </p:sp>
      <p:sp>
        <p:nvSpPr>
          <p:cNvPr id="14" name="object 14"/>
          <p:cNvSpPr/>
          <p:nvPr/>
        </p:nvSpPr>
        <p:spPr>
          <a:xfrm>
            <a:off x="7780361" y="1140287"/>
            <a:ext cx="2660650" cy="25400"/>
          </a:xfrm>
          <a:custGeom>
            <a:avLst/>
            <a:gdLst/>
            <a:ahLst/>
            <a:cxnLst/>
            <a:rect l="l" t="t" r="r" b="b"/>
            <a:pathLst>
              <a:path w="3990975" h="38100">
                <a:moveTo>
                  <a:pt x="0" y="0"/>
                </a:moveTo>
                <a:lnTo>
                  <a:pt x="3990936" y="37892"/>
                </a:lnTo>
              </a:path>
            </a:pathLst>
          </a:custGeom>
          <a:ln w="19049">
            <a:solidFill>
              <a:srgbClr val="58606B"/>
            </a:solidFill>
          </a:ln>
        </p:spPr>
        <p:txBody>
          <a:bodyPr wrap="square" lIns="0" tIns="0" rIns="0" bIns="0" rtlCol="0"/>
          <a:lstStyle/>
          <a:p>
            <a:endParaRPr sz="800"/>
          </a:p>
        </p:txBody>
      </p:sp>
      <p:sp>
        <p:nvSpPr>
          <p:cNvPr id="15" name="object 15"/>
          <p:cNvSpPr/>
          <p:nvPr/>
        </p:nvSpPr>
        <p:spPr>
          <a:xfrm>
            <a:off x="10730668" y="567792"/>
            <a:ext cx="1143000" cy="1054100"/>
          </a:xfrm>
          <a:custGeom>
            <a:avLst/>
            <a:gdLst/>
            <a:ahLst/>
            <a:cxnLst/>
            <a:rect l="l" t="t" r="r" b="b"/>
            <a:pathLst>
              <a:path w="1714500" h="1581150">
                <a:moveTo>
                  <a:pt x="857217" y="1581136"/>
                </a:moveTo>
                <a:lnTo>
                  <a:pt x="806844" y="1579794"/>
                </a:lnTo>
                <a:lnTo>
                  <a:pt x="757239" y="1575818"/>
                </a:lnTo>
                <a:lnTo>
                  <a:pt x="708482" y="1569282"/>
                </a:lnTo>
                <a:lnTo>
                  <a:pt x="660651" y="1560259"/>
                </a:lnTo>
                <a:lnTo>
                  <a:pt x="613830" y="1548824"/>
                </a:lnTo>
                <a:lnTo>
                  <a:pt x="568096" y="1535051"/>
                </a:lnTo>
                <a:lnTo>
                  <a:pt x="523531" y="1519014"/>
                </a:lnTo>
                <a:lnTo>
                  <a:pt x="480216" y="1500788"/>
                </a:lnTo>
                <a:lnTo>
                  <a:pt x="438230" y="1480446"/>
                </a:lnTo>
                <a:lnTo>
                  <a:pt x="397654" y="1458063"/>
                </a:lnTo>
                <a:lnTo>
                  <a:pt x="358569" y="1433712"/>
                </a:lnTo>
                <a:lnTo>
                  <a:pt x="321054" y="1407468"/>
                </a:lnTo>
                <a:lnTo>
                  <a:pt x="285190" y="1379405"/>
                </a:lnTo>
                <a:lnTo>
                  <a:pt x="251057" y="1349597"/>
                </a:lnTo>
                <a:lnTo>
                  <a:pt x="218736" y="1318118"/>
                </a:lnTo>
                <a:lnTo>
                  <a:pt x="188307" y="1285042"/>
                </a:lnTo>
                <a:lnTo>
                  <a:pt x="159851" y="1250444"/>
                </a:lnTo>
                <a:lnTo>
                  <a:pt x="133448" y="1214397"/>
                </a:lnTo>
                <a:lnTo>
                  <a:pt x="109177" y="1176976"/>
                </a:lnTo>
                <a:lnTo>
                  <a:pt x="87121" y="1138255"/>
                </a:lnTo>
                <a:lnTo>
                  <a:pt x="67358" y="1098307"/>
                </a:lnTo>
                <a:lnTo>
                  <a:pt x="49970" y="1057207"/>
                </a:lnTo>
                <a:lnTo>
                  <a:pt x="35036" y="1015030"/>
                </a:lnTo>
                <a:lnTo>
                  <a:pt x="22637" y="971849"/>
                </a:lnTo>
                <a:lnTo>
                  <a:pt x="12854" y="927738"/>
                </a:lnTo>
                <a:lnTo>
                  <a:pt x="5766" y="882771"/>
                </a:lnTo>
                <a:lnTo>
                  <a:pt x="1455" y="837023"/>
                </a:lnTo>
                <a:lnTo>
                  <a:pt x="0" y="790568"/>
                </a:lnTo>
                <a:lnTo>
                  <a:pt x="1455" y="744113"/>
                </a:lnTo>
                <a:lnTo>
                  <a:pt x="5766" y="698365"/>
                </a:lnTo>
                <a:lnTo>
                  <a:pt x="12854" y="653398"/>
                </a:lnTo>
                <a:lnTo>
                  <a:pt x="22637" y="609287"/>
                </a:lnTo>
                <a:lnTo>
                  <a:pt x="35036" y="566106"/>
                </a:lnTo>
                <a:lnTo>
                  <a:pt x="49970" y="523929"/>
                </a:lnTo>
                <a:lnTo>
                  <a:pt x="67358" y="482829"/>
                </a:lnTo>
                <a:lnTo>
                  <a:pt x="87121" y="442881"/>
                </a:lnTo>
                <a:lnTo>
                  <a:pt x="109177" y="404160"/>
                </a:lnTo>
                <a:lnTo>
                  <a:pt x="133448" y="366739"/>
                </a:lnTo>
                <a:lnTo>
                  <a:pt x="159851" y="330692"/>
                </a:lnTo>
                <a:lnTo>
                  <a:pt x="188307" y="296094"/>
                </a:lnTo>
                <a:lnTo>
                  <a:pt x="218736" y="263018"/>
                </a:lnTo>
                <a:lnTo>
                  <a:pt x="251057" y="231539"/>
                </a:lnTo>
                <a:lnTo>
                  <a:pt x="285190" y="201731"/>
                </a:lnTo>
                <a:lnTo>
                  <a:pt x="321054" y="173668"/>
                </a:lnTo>
                <a:lnTo>
                  <a:pt x="358569" y="147424"/>
                </a:lnTo>
                <a:lnTo>
                  <a:pt x="397654" y="123073"/>
                </a:lnTo>
                <a:lnTo>
                  <a:pt x="438230" y="100690"/>
                </a:lnTo>
                <a:lnTo>
                  <a:pt x="480216" y="80348"/>
                </a:lnTo>
                <a:lnTo>
                  <a:pt x="523531" y="62122"/>
                </a:lnTo>
                <a:lnTo>
                  <a:pt x="568096" y="46085"/>
                </a:lnTo>
                <a:lnTo>
                  <a:pt x="613830" y="32312"/>
                </a:lnTo>
                <a:lnTo>
                  <a:pt x="660651" y="20877"/>
                </a:lnTo>
                <a:lnTo>
                  <a:pt x="708482" y="11854"/>
                </a:lnTo>
                <a:lnTo>
                  <a:pt x="757239" y="5318"/>
                </a:lnTo>
                <a:lnTo>
                  <a:pt x="806844" y="1341"/>
                </a:lnTo>
                <a:lnTo>
                  <a:pt x="857217" y="0"/>
                </a:lnTo>
                <a:lnTo>
                  <a:pt x="907589" y="1341"/>
                </a:lnTo>
                <a:lnTo>
                  <a:pt x="957194" y="5318"/>
                </a:lnTo>
                <a:lnTo>
                  <a:pt x="1005952" y="11854"/>
                </a:lnTo>
                <a:lnTo>
                  <a:pt x="1053782" y="20877"/>
                </a:lnTo>
                <a:lnTo>
                  <a:pt x="1100604" y="32312"/>
                </a:lnTo>
                <a:lnTo>
                  <a:pt x="1146337" y="46085"/>
                </a:lnTo>
                <a:lnTo>
                  <a:pt x="1190902" y="62122"/>
                </a:lnTo>
                <a:lnTo>
                  <a:pt x="1234217" y="80348"/>
                </a:lnTo>
                <a:lnTo>
                  <a:pt x="1276203" y="100690"/>
                </a:lnTo>
                <a:lnTo>
                  <a:pt x="1316779" y="123073"/>
                </a:lnTo>
                <a:lnTo>
                  <a:pt x="1355865" y="147424"/>
                </a:lnTo>
                <a:lnTo>
                  <a:pt x="1393380" y="173668"/>
                </a:lnTo>
                <a:lnTo>
                  <a:pt x="1429244" y="201731"/>
                </a:lnTo>
                <a:lnTo>
                  <a:pt x="1463376" y="231539"/>
                </a:lnTo>
                <a:lnTo>
                  <a:pt x="1495697" y="263018"/>
                </a:lnTo>
                <a:lnTo>
                  <a:pt x="1526126" y="296094"/>
                </a:lnTo>
                <a:lnTo>
                  <a:pt x="1554582" y="330692"/>
                </a:lnTo>
                <a:lnTo>
                  <a:pt x="1580986" y="366739"/>
                </a:lnTo>
                <a:lnTo>
                  <a:pt x="1605256" y="404160"/>
                </a:lnTo>
                <a:lnTo>
                  <a:pt x="1627312" y="442881"/>
                </a:lnTo>
                <a:lnTo>
                  <a:pt x="1647075" y="482829"/>
                </a:lnTo>
                <a:lnTo>
                  <a:pt x="1664464" y="523929"/>
                </a:lnTo>
                <a:lnTo>
                  <a:pt x="1679397" y="566106"/>
                </a:lnTo>
                <a:lnTo>
                  <a:pt x="1691796" y="609287"/>
                </a:lnTo>
                <a:lnTo>
                  <a:pt x="1701580" y="653398"/>
                </a:lnTo>
                <a:lnTo>
                  <a:pt x="1708667" y="698365"/>
                </a:lnTo>
                <a:lnTo>
                  <a:pt x="1712979" y="744113"/>
                </a:lnTo>
                <a:lnTo>
                  <a:pt x="1714434" y="790568"/>
                </a:lnTo>
                <a:lnTo>
                  <a:pt x="1712979" y="837023"/>
                </a:lnTo>
                <a:lnTo>
                  <a:pt x="1708667" y="882771"/>
                </a:lnTo>
                <a:lnTo>
                  <a:pt x="1701580" y="927738"/>
                </a:lnTo>
                <a:lnTo>
                  <a:pt x="1691796" y="971849"/>
                </a:lnTo>
                <a:lnTo>
                  <a:pt x="1679397" y="1015030"/>
                </a:lnTo>
                <a:lnTo>
                  <a:pt x="1664464" y="1057207"/>
                </a:lnTo>
                <a:lnTo>
                  <a:pt x="1647075" y="1098307"/>
                </a:lnTo>
                <a:lnTo>
                  <a:pt x="1627312" y="1138255"/>
                </a:lnTo>
                <a:lnTo>
                  <a:pt x="1605256" y="1176976"/>
                </a:lnTo>
                <a:lnTo>
                  <a:pt x="1580986" y="1214397"/>
                </a:lnTo>
                <a:lnTo>
                  <a:pt x="1554582" y="1250444"/>
                </a:lnTo>
                <a:lnTo>
                  <a:pt x="1526126" y="1285042"/>
                </a:lnTo>
                <a:lnTo>
                  <a:pt x="1495697" y="1318118"/>
                </a:lnTo>
                <a:lnTo>
                  <a:pt x="1463376" y="1349597"/>
                </a:lnTo>
                <a:lnTo>
                  <a:pt x="1429244" y="1379405"/>
                </a:lnTo>
                <a:lnTo>
                  <a:pt x="1393380" y="1407468"/>
                </a:lnTo>
                <a:lnTo>
                  <a:pt x="1355865" y="1433712"/>
                </a:lnTo>
                <a:lnTo>
                  <a:pt x="1316779" y="1458063"/>
                </a:lnTo>
                <a:lnTo>
                  <a:pt x="1276203" y="1480446"/>
                </a:lnTo>
                <a:lnTo>
                  <a:pt x="1234217" y="1500788"/>
                </a:lnTo>
                <a:lnTo>
                  <a:pt x="1190902" y="1519014"/>
                </a:lnTo>
                <a:lnTo>
                  <a:pt x="1146337" y="1535051"/>
                </a:lnTo>
                <a:lnTo>
                  <a:pt x="1100604" y="1548824"/>
                </a:lnTo>
                <a:lnTo>
                  <a:pt x="1053782" y="1560259"/>
                </a:lnTo>
                <a:lnTo>
                  <a:pt x="1005952" y="1569282"/>
                </a:lnTo>
                <a:lnTo>
                  <a:pt x="957194" y="1575818"/>
                </a:lnTo>
                <a:lnTo>
                  <a:pt x="907589" y="1579794"/>
                </a:lnTo>
                <a:lnTo>
                  <a:pt x="857217" y="1581136"/>
                </a:lnTo>
                <a:close/>
              </a:path>
            </a:pathLst>
          </a:custGeom>
          <a:solidFill>
            <a:srgbClr val="58606B"/>
          </a:solidFill>
        </p:spPr>
        <p:txBody>
          <a:bodyPr wrap="square" lIns="0" tIns="0" rIns="0" bIns="0" rtlCol="0"/>
          <a:lstStyle/>
          <a:p>
            <a:endParaRPr sz="800"/>
          </a:p>
        </p:txBody>
      </p:sp>
      <p:sp>
        <p:nvSpPr>
          <p:cNvPr id="16" name="object 16"/>
          <p:cNvSpPr txBox="1"/>
          <p:nvPr/>
        </p:nvSpPr>
        <p:spPr>
          <a:xfrm>
            <a:off x="10783095" y="858240"/>
            <a:ext cx="785707" cy="336781"/>
          </a:xfrm>
          <a:prstGeom prst="rect">
            <a:avLst/>
          </a:prstGeom>
        </p:spPr>
        <p:txBody>
          <a:bodyPr vert="horz" wrap="square" lIns="0" tIns="8467" rIns="0" bIns="0" rtlCol="0">
            <a:spAutoFit/>
          </a:bodyPr>
          <a:lstStyle/>
          <a:p>
            <a:pPr marL="8467">
              <a:spcBef>
                <a:spcPts val="67"/>
              </a:spcBef>
            </a:pPr>
            <a:r>
              <a:rPr sz="2133" spc="-53">
                <a:solidFill>
                  <a:srgbClr val="FFFFFF"/>
                </a:solidFill>
                <a:latin typeface="Century Gothic"/>
                <a:cs typeface="Century Gothic"/>
              </a:rPr>
              <a:t>+</a:t>
            </a:r>
            <a:r>
              <a:rPr sz="2133" spc="-73">
                <a:solidFill>
                  <a:srgbClr val="FFFFFF"/>
                </a:solidFill>
                <a:latin typeface="Century Gothic"/>
                <a:cs typeface="Century Gothic"/>
              </a:rPr>
              <a:t> </a:t>
            </a:r>
            <a:r>
              <a:rPr sz="2133" spc="70">
                <a:solidFill>
                  <a:srgbClr val="FFFFFF"/>
                </a:solidFill>
                <a:latin typeface="Century Gothic"/>
                <a:cs typeface="Century Gothic"/>
              </a:rPr>
              <a:t>33%</a:t>
            </a:r>
            <a:endParaRPr sz="2133">
              <a:latin typeface="Century Gothic"/>
              <a:cs typeface="Century Gothic"/>
            </a:endParaRPr>
          </a:p>
        </p:txBody>
      </p:sp>
      <p:sp>
        <p:nvSpPr>
          <p:cNvPr id="17" name="object 17"/>
          <p:cNvSpPr txBox="1"/>
          <p:nvPr/>
        </p:nvSpPr>
        <p:spPr>
          <a:xfrm>
            <a:off x="7861885" y="1205697"/>
            <a:ext cx="1173903" cy="223993"/>
          </a:xfrm>
          <a:prstGeom prst="rect">
            <a:avLst/>
          </a:prstGeom>
        </p:spPr>
        <p:txBody>
          <a:bodyPr vert="horz" wrap="square" lIns="0" tIns="8467" rIns="0" bIns="0" rtlCol="0">
            <a:spAutoFit/>
          </a:bodyPr>
          <a:lstStyle/>
          <a:p>
            <a:pPr marL="8467">
              <a:spcBef>
                <a:spcPts val="67"/>
              </a:spcBef>
            </a:pPr>
            <a:r>
              <a:rPr sz="1400" spc="57">
                <a:latin typeface="Century Gothic"/>
                <a:cs typeface="Century Gothic"/>
              </a:rPr>
              <a:t>(2020</a:t>
            </a:r>
            <a:r>
              <a:rPr sz="1400" spc="-53">
                <a:latin typeface="Century Gothic"/>
                <a:cs typeface="Century Gothic"/>
              </a:rPr>
              <a:t> </a:t>
            </a:r>
            <a:r>
              <a:rPr sz="1400">
                <a:latin typeface="Century Gothic"/>
                <a:cs typeface="Century Gothic"/>
              </a:rPr>
              <a:t>–</a:t>
            </a:r>
            <a:r>
              <a:rPr sz="1400" spc="-53">
                <a:latin typeface="Century Gothic"/>
                <a:cs typeface="Century Gothic"/>
              </a:rPr>
              <a:t> </a:t>
            </a:r>
            <a:r>
              <a:rPr sz="1400" spc="30">
                <a:latin typeface="Century Gothic"/>
                <a:cs typeface="Century Gothic"/>
              </a:rPr>
              <a:t>2025)</a:t>
            </a:r>
            <a:endParaRPr sz="1400">
              <a:latin typeface="Century Gothic"/>
              <a:cs typeface="Century Gothic"/>
            </a:endParaRPr>
          </a:p>
        </p:txBody>
      </p:sp>
      <p:sp>
        <p:nvSpPr>
          <p:cNvPr id="18" name="object 18"/>
          <p:cNvSpPr txBox="1"/>
          <p:nvPr/>
        </p:nvSpPr>
        <p:spPr>
          <a:xfrm>
            <a:off x="8019754" y="2242015"/>
            <a:ext cx="2417233" cy="739198"/>
          </a:xfrm>
          <a:prstGeom prst="rect">
            <a:avLst/>
          </a:prstGeom>
        </p:spPr>
        <p:txBody>
          <a:bodyPr vert="horz" wrap="square" lIns="0" tIns="19896" rIns="0" bIns="0" rtlCol="0">
            <a:spAutoFit/>
          </a:bodyPr>
          <a:lstStyle/>
          <a:p>
            <a:pPr marL="84247" marR="3387" indent="-76204">
              <a:lnSpc>
                <a:spcPts val="2853"/>
              </a:lnSpc>
              <a:spcBef>
                <a:spcPts val="156"/>
              </a:spcBef>
            </a:pPr>
            <a:r>
              <a:rPr sz="2400" spc="237">
                <a:solidFill>
                  <a:srgbClr val="DF1785"/>
                </a:solidFill>
                <a:latin typeface="Century Gothic"/>
                <a:cs typeface="Century Gothic"/>
              </a:rPr>
              <a:t>KEY</a:t>
            </a:r>
            <a:r>
              <a:rPr sz="2400" spc="-60">
                <a:solidFill>
                  <a:srgbClr val="DF1785"/>
                </a:solidFill>
                <a:latin typeface="Century Gothic"/>
                <a:cs typeface="Century Gothic"/>
              </a:rPr>
              <a:t> </a:t>
            </a:r>
            <a:r>
              <a:rPr sz="2400" spc="217">
                <a:solidFill>
                  <a:srgbClr val="DF1785"/>
                </a:solidFill>
                <a:latin typeface="Century Gothic"/>
                <a:cs typeface="Century Gothic"/>
              </a:rPr>
              <a:t>PLAYERS</a:t>
            </a:r>
            <a:r>
              <a:rPr sz="2400" spc="-60">
                <a:solidFill>
                  <a:srgbClr val="DF1785"/>
                </a:solidFill>
                <a:latin typeface="Century Gothic"/>
                <a:cs typeface="Century Gothic"/>
              </a:rPr>
              <a:t> </a:t>
            </a:r>
            <a:r>
              <a:rPr sz="2400" spc="-213">
                <a:solidFill>
                  <a:srgbClr val="DF1785"/>
                </a:solidFill>
                <a:latin typeface="Century Gothic"/>
                <a:cs typeface="Century Gothic"/>
              </a:rPr>
              <a:t>&amp; </a:t>
            </a:r>
            <a:r>
              <a:rPr sz="2400" spc="-653">
                <a:solidFill>
                  <a:srgbClr val="DF1785"/>
                </a:solidFill>
                <a:latin typeface="Century Gothic"/>
                <a:cs typeface="Century Gothic"/>
              </a:rPr>
              <a:t> </a:t>
            </a:r>
            <a:r>
              <a:rPr sz="2400" spc="180">
                <a:solidFill>
                  <a:srgbClr val="DF1785"/>
                </a:solidFill>
                <a:latin typeface="Century Gothic"/>
                <a:cs typeface="Century Gothic"/>
              </a:rPr>
              <a:t>EXCELLENCES</a:t>
            </a:r>
            <a:endParaRPr sz="2400">
              <a:latin typeface="Century Gothic"/>
              <a:cs typeface="Century Gothic"/>
            </a:endParaRPr>
          </a:p>
        </p:txBody>
      </p:sp>
      <p:grpSp>
        <p:nvGrpSpPr>
          <p:cNvPr id="19" name="object 19"/>
          <p:cNvGrpSpPr/>
          <p:nvPr/>
        </p:nvGrpSpPr>
        <p:grpSpPr>
          <a:xfrm>
            <a:off x="1" y="1142613"/>
            <a:ext cx="5639223" cy="1201843"/>
            <a:chOff x="0" y="1713919"/>
            <a:chExt cx="8458835" cy="1802764"/>
          </a:xfrm>
        </p:grpSpPr>
        <p:sp>
          <p:nvSpPr>
            <p:cNvPr id="20" name="object 20"/>
            <p:cNvSpPr/>
            <p:nvPr/>
          </p:nvSpPr>
          <p:spPr>
            <a:xfrm>
              <a:off x="0" y="1792440"/>
              <a:ext cx="8458835" cy="1724660"/>
            </a:xfrm>
            <a:custGeom>
              <a:avLst/>
              <a:gdLst/>
              <a:ahLst/>
              <a:cxnLst/>
              <a:rect l="l" t="t" r="r" b="b"/>
              <a:pathLst>
                <a:path w="8458835" h="1724660">
                  <a:moveTo>
                    <a:pt x="8458221" y="1724062"/>
                  </a:moveTo>
                  <a:lnTo>
                    <a:pt x="0" y="1692578"/>
                  </a:lnTo>
                  <a:lnTo>
                    <a:pt x="0" y="0"/>
                  </a:lnTo>
                  <a:lnTo>
                    <a:pt x="8433640" y="0"/>
                  </a:lnTo>
                  <a:lnTo>
                    <a:pt x="8458221" y="1724062"/>
                  </a:lnTo>
                  <a:close/>
                </a:path>
              </a:pathLst>
            </a:custGeom>
            <a:solidFill>
              <a:srgbClr val="FFFFFF"/>
            </a:solidFill>
          </p:spPr>
          <p:txBody>
            <a:bodyPr wrap="square" lIns="0" tIns="0" rIns="0" bIns="0" rtlCol="0"/>
            <a:lstStyle/>
            <a:p>
              <a:endParaRPr sz="800"/>
            </a:p>
          </p:txBody>
        </p:sp>
        <p:pic>
          <p:nvPicPr>
            <p:cNvPr id="21" name="object 21"/>
            <p:cNvPicPr/>
            <p:nvPr/>
          </p:nvPicPr>
          <p:blipFill>
            <a:blip r:embed="rId7" cstate="email">
              <a:extLst>
                <a:ext uri="{28A0092B-C50C-407E-A947-70E740481C1C}">
                  <a14:useLocalDpi xmlns:a14="http://schemas.microsoft.com/office/drawing/2010/main"/>
                </a:ext>
              </a:extLst>
            </a:blip>
            <a:stretch>
              <a:fillRect/>
            </a:stretch>
          </p:blipFill>
          <p:spPr>
            <a:xfrm>
              <a:off x="477530" y="1713919"/>
              <a:ext cx="1362074" cy="1714499"/>
            </a:xfrm>
            <a:prstGeom prst="rect">
              <a:avLst/>
            </a:prstGeom>
          </p:spPr>
        </p:pic>
      </p:grpSp>
      <p:sp>
        <p:nvSpPr>
          <p:cNvPr id="22" name="object 22"/>
          <p:cNvSpPr txBox="1"/>
          <p:nvPr/>
        </p:nvSpPr>
        <p:spPr>
          <a:xfrm>
            <a:off x="1500642" y="1362659"/>
            <a:ext cx="1925320" cy="843394"/>
          </a:xfrm>
          <a:prstGeom prst="rect">
            <a:avLst/>
          </a:prstGeom>
        </p:spPr>
        <p:txBody>
          <a:bodyPr vert="horz" wrap="square" lIns="0" tIns="22437" rIns="0" bIns="0" rtlCol="0">
            <a:spAutoFit/>
          </a:bodyPr>
          <a:lstStyle/>
          <a:p>
            <a:pPr marL="8467" marR="3387">
              <a:lnSpc>
                <a:spcPts val="3153"/>
              </a:lnSpc>
              <a:spcBef>
                <a:spcPts val="177"/>
              </a:spcBef>
            </a:pPr>
            <a:r>
              <a:rPr sz="2667" spc="173">
                <a:solidFill>
                  <a:srgbClr val="DF1785"/>
                </a:solidFill>
                <a:latin typeface="Century Gothic"/>
                <a:cs typeface="Century Gothic"/>
              </a:rPr>
              <a:t>PHARMA</a:t>
            </a:r>
            <a:r>
              <a:rPr sz="2667" spc="-80">
                <a:solidFill>
                  <a:srgbClr val="DF1785"/>
                </a:solidFill>
                <a:latin typeface="Century Gothic"/>
                <a:cs typeface="Century Gothic"/>
              </a:rPr>
              <a:t> </a:t>
            </a:r>
            <a:r>
              <a:rPr sz="2667" spc="-190">
                <a:solidFill>
                  <a:srgbClr val="DF1785"/>
                </a:solidFill>
                <a:latin typeface="Century Gothic"/>
                <a:cs typeface="Century Gothic"/>
              </a:rPr>
              <a:t>&amp; </a:t>
            </a:r>
            <a:r>
              <a:rPr sz="2667" spc="-727">
                <a:solidFill>
                  <a:srgbClr val="DF1785"/>
                </a:solidFill>
                <a:latin typeface="Century Gothic"/>
                <a:cs typeface="Century Gothic"/>
              </a:rPr>
              <a:t> </a:t>
            </a:r>
            <a:r>
              <a:rPr sz="2667" spc="233">
                <a:solidFill>
                  <a:srgbClr val="DF1785"/>
                </a:solidFill>
                <a:latin typeface="Century Gothic"/>
                <a:cs typeface="Century Gothic"/>
              </a:rPr>
              <a:t>ATMPS</a:t>
            </a:r>
            <a:endParaRPr sz="2667">
              <a:latin typeface="Century Gothic"/>
              <a:cs typeface="Century Gothic"/>
            </a:endParaRPr>
          </a:p>
        </p:txBody>
      </p:sp>
      <p:pic>
        <p:nvPicPr>
          <p:cNvPr id="23" name="object 23"/>
          <p:cNvPicPr/>
          <p:nvPr/>
        </p:nvPicPr>
        <p:blipFill>
          <a:blip r:embed="rId8" cstate="email">
            <a:extLst>
              <a:ext uri="{28A0092B-C50C-407E-A947-70E740481C1C}">
                <a14:useLocalDpi xmlns:a14="http://schemas.microsoft.com/office/drawing/2010/main"/>
              </a:ext>
            </a:extLst>
          </a:blip>
          <a:stretch>
            <a:fillRect/>
          </a:stretch>
        </p:blipFill>
        <p:spPr>
          <a:xfrm>
            <a:off x="10735415" y="2211646"/>
            <a:ext cx="557089" cy="568541"/>
          </a:xfrm>
          <a:prstGeom prst="rect">
            <a:avLst/>
          </a:prstGeom>
        </p:spPr>
      </p:pic>
      <p:pic>
        <p:nvPicPr>
          <p:cNvPr id="24" name="object 24"/>
          <p:cNvPicPr/>
          <p:nvPr/>
        </p:nvPicPr>
        <p:blipFill>
          <a:blip r:embed="rId9" cstate="email">
            <a:extLst>
              <a:ext uri="{28A0092B-C50C-407E-A947-70E740481C1C}">
                <a14:useLocalDpi xmlns:a14="http://schemas.microsoft.com/office/drawing/2010/main"/>
              </a:ext>
            </a:extLst>
          </a:blip>
          <a:stretch>
            <a:fillRect/>
          </a:stretch>
        </p:blipFill>
        <p:spPr>
          <a:xfrm>
            <a:off x="7377430" y="5653729"/>
            <a:ext cx="2187334" cy="793749"/>
          </a:xfrm>
          <a:prstGeom prst="rect">
            <a:avLst/>
          </a:prstGeom>
        </p:spPr>
      </p:pic>
      <p:pic>
        <p:nvPicPr>
          <p:cNvPr id="25" name="object 25"/>
          <p:cNvPicPr/>
          <p:nvPr/>
        </p:nvPicPr>
        <p:blipFill>
          <a:blip r:embed="rId10" cstate="email">
            <a:extLst>
              <a:ext uri="{28A0092B-C50C-407E-A947-70E740481C1C}">
                <a14:useLocalDpi xmlns:a14="http://schemas.microsoft.com/office/drawing/2010/main"/>
              </a:ext>
            </a:extLst>
          </a:blip>
          <a:stretch>
            <a:fillRect/>
          </a:stretch>
        </p:blipFill>
        <p:spPr>
          <a:xfrm>
            <a:off x="10195404" y="4641494"/>
            <a:ext cx="1581149" cy="336549"/>
          </a:xfrm>
          <a:prstGeom prst="rect">
            <a:avLst/>
          </a:prstGeom>
        </p:spPr>
      </p:pic>
      <p:pic>
        <p:nvPicPr>
          <p:cNvPr id="26" name="object 26"/>
          <p:cNvPicPr/>
          <p:nvPr/>
        </p:nvPicPr>
        <p:blipFill>
          <a:blip r:embed="rId11" cstate="email">
            <a:extLst>
              <a:ext uri="{28A0092B-C50C-407E-A947-70E740481C1C}">
                <a14:useLocalDpi xmlns:a14="http://schemas.microsoft.com/office/drawing/2010/main"/>
              </a:ext>
            </a:extLst>
          </a:blip>
          <a:stretch>
            <a:fillRect/>
          </a:stretch>
        </p:blipFill>
        <p:spPr>
          <a:xfrm>
            <a:off x="7259728" y="4043517"/>
            <a:ext cx="863599" cy="476250"/>
          </a:xfrm>
          <a:prstGeom prst="rect">
            <a:avLst/>
          </a:prstGeom>
        </p:spPr>
      </p:pic>
      <p:pic>
        <p:nvPicPr>
          <p:cNvPr id="27" name="object 27"/>
          <p:cNvPicPr/>
          <p:nvPr/>
        </p:nvPicPr>
        <p:blipFill>
          <a:blip r:embed="rId12" cstate="email">
            <a:extLst>
              <a:ext uri="{28A0092B-C50C-407E-A947-70E740481C1C}">
                <a14:useLocalDpi xmlns:a14="http://schemas.microsoft.com/office/drawing/2010/main"/>
              </a:ext>
            </a:extLst>
          </a:blip>
          <a:stretch>
            <a:fillRect/>
          </a:stretch>
        </p:blipFill>
        <p:spPr>
          <a:xfrm>
            <a:off x="7232364" y="4807045"/>
            <a:ext cx="2309013" cy="447039"/>
          </a:xfrm>
          <a:prstGeom prst="rect">
            <a:avLst/>
          </a:prstGeom>
        </p:spPr>
      </p:pic>
      <p:pic>
        <p:nvPicPr>
          <p:cNvPr id="28" name="object 28"/>
          <p:cNvPicPr/>
          <p:nvPr/>
        </p:nvPicPr>
        <p:blipFill>
          <a:blip r:embed="rId13" cstate="email">
            <a:extLst>
              <a:ext uri="{28A0092B-C50C-407E-A947-70E740481C1C}">
                <a14:useLocalDpi xmlns:a14="http://schemas.microsoft.com/office/drawing/2010/main"/>
              </a:ext>
            </a:extLst>
          </a:blip>
          <a:stretch>
            <a:fillRect/>
          </a:stretch>
        </p:blipFill>
        <p:spPr>
          <a:xfrm>
            <a:off x="9791064" y="3261364"/>
            <a:ext cx="1926942" cy="614533"/>
          </a:xfrm>
          <a:prstGeom prst="rect">
            <a:avLst/>
          </a:prstGeom>
        </p:spPr>
      </p:pic>
      <p:pic>
        <p:nvPicPr>
          <p:cNvPr id="29" name="object 29"/>
          <p:cNvPicPr/>
          <p:nvPr/>
        </p:nvPicPr>
        <p:blipFill>
          <a:blip r:embed="rId14" cstate="email">
            <a:extLst>
              <a:ext uri="{28A0092B-C50C-407E-A947-70E740481C1C}">
                <a14:useLocalDpi xmlns:a14="http://schemas.microsoft.com/office/drawing/2010/main"/>
              </a:ext>
            </a:extLst>
          </a:blip>
          <a:stretch>
            <a:fillRect/>
          </a:stretch>
        </p:blipFill>
        <p:spPr>
          <a:xfrm>
            <a:off x="6936842" y="3397321"/>
            <a:ext cx="1511299" cy="384103"/>
          </a:xfrm>
          <a:prstGeom prst="rect">
            <a:avLst/>
          </a:prstGeom>
        </p:spPr>
      </p:pic>
      <p:pic>
        <p:nvPicPr>
          <p:cNvPr id="30" name="object 30"/>
          <p:cNvPicPr/>
          <p:nvPr/>
        </p:nvPicPr>
        <p:blipFill>
          <a:blip r:embed="rId15" cstate="email">
            <a:extLst>
              <a:ext uri="{28A0092B-C50C-407E-A947-70E740481C1C}">
                <a14:useLocalDpi xmlns:a14="http://schemas.microsoft.com/office/drawing/2010/main"/>
              </a:ext>
            </a:extLst>
          </a:blip>
          <a:stretch>
            <a:fillRect/>
          </a:stretch>
        </p:blipFill>
        <p:spPr>
          <a:xfrm>
            <a:off x="8617607" y="3485273"/>
            <a:ext cx="958849" cy="888999"/>
          </a:xfrm>
          <a:prstGeom prst="rect">
            <a:avLst/>
          </a:prstGeom>
        </p:spPr>
      </p:pic>
      <p:pic>
        <p:nvPicPr>
          <p:cNvPr id="31" name="object 31"/>
          <p:cNvPicPr/>
          <p:nvPr/>
        </p:nvPicPr>
        <p:blipFill>
          <a:blip r:embed="rId16" cstate="email">
            <a:extLst>
              <a:ext uri="{28A0092B-C50C-407E-A947-70E740481C1C}">
                <a14:useLocalDpi xmlns:a14="http://schemas.microsoft.com/office/drawing/2010/main"/>
              </a:ext>
            </a:extLst>
          </a:blip>
          <a:stretch>
            <a:fillRect/>
          </a:stretch>
        </p:blipFill>
        <p:spPr>
          <a:xfrm>
            <a:off x="9804815" y="4060431"/>
            <a:ext cx="2070099" cy="311149"/>
          </a:xfrm>
          <a:prstGeom prst="rect">
            <a:avLst/>
          </a:prstGeom>
        </p:spPr>
      </p:pic>
      <p:pic>
        <p:nvPicPr>
          <p:cNvPr id="32" name="object 32"/>
          <p:cNvPicPr/>
          <p:nvPr/>
        </p:nvPicPr>
        <p:blipFill>
          <a:blip r:embed="rId17" cstate="email">
            <a:extLst>
              <a:ext uri="{28A0092B-C50C-407E-A947-70E740481C1C}">
                <a14:useLocalDpi xmlns:a14="http://schemas.microsoft.com/office/drawing/2010/main"/>
              </a:ext>
            </a:extLst>
          </a:blip>
          <a:stretch>
            <a:fillRect/>
          </a:stretch>
        </p:blipFill>
        <p:spPr>
          <a:xfrm>
            <a:off x="10041718" y="5426670"/>
            <a:ext cx="1552193" cy="331065"/>
          </a:xfrm>
          <a:prstGeom prst="rect">
            <a:avLst/>
          </a:prstGeom>
        </p:spPr>
      </p:pic>
    </p:spTree>
    <p:extLst>
      <p:ext uri="{BB962C8B-B14F-4D97-AF65-F5344CB8AC3E}">
        <p14:creationId xmlns:p14="http://schemas.microsoft.com/office/powerpoint/2010/main" val="280689944"/>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0"/>
            <a:ext cx="6554893" cy="6858000"/>
            <a:chOff x="0" y="0"/>
            <a:chExt cx="9832340" cy="10287000"/>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0" y="0"/>
              <a:ext cx="9829799" cy="4552949"/>
            </a:xfrm>
            <a:prstGeom prst="rect">
              <a:avLst/>
            </a:prstGeom>
          </p:spPr>
        </p:pic>
        <p:sp>
          <p:nvSpPr>
            <p:cNvPr id="4" name="object 4"/>
            <p:cNvSpPr/>
            <p:nvPr/>
          </p:nvSpPr>
          <p:spPr>
            <a:xfrm>
              <a:off x="0" y="1792441"/>
              <a:ext cx="8458835" cy="1724660"/>
            </a:xfrm>
            <a:custGeom>
              <a:avLst/>
              <a:gdLst/>
              <a:ahLst/>
              <a:cxnLst/>
              <a:rect l="l" t="t" r="r" b="b"/>
              <a:pathLst>
                <a:path w="8458835" h="1724660">
                  <a:moveTo>
                    <a:pt x="8458221" y="1724062"/>
                  </a:moveTo>
                  <a:lnTo>
                    <a:pt x="0" y="1692578"/>
                  </a:lnTo>
                  <a:lnTo>
                    <a:pt x="0" y="0"/>
                  </a:lnTo>
                  <a:lnTo>
                    <a:pt x="8433640" y="0"/>
                  </a:lnTo>
                  <a:lnTo>
                    <a:pt x="8458221" y="1724062"/>
                  </a:lnTo>
                  <a:close/>
                </a:path>
              </a:pathLst>
            </a:custGeom>
            <a:solidFill>
              <a:srgbClr val="FFFFFF"/>
            </a:solidFill>
          </p:spPr>
          <p:txBody>
            <a:bodyPr wrap="square" lIns="0" tIns="0" rIns="0" bIns="0" rtlCol="0"/>
            <a:lstStyle/>
            <a:p>
              <a:endParaRPr sz="800"/>
            </a:p>
          </p:txBody>
        </p:sp>
        <p:sp>
          <p:nvSpPr>
            <p:cNvPr id="5" name="object 5"/>
            <p:cNvSpPr/>
            <p:nvPr/>
          </p:nvSpPr>
          <p:spPr>
            <a:xfrm>
              <a:off x="2097678" y="4522703"/>
              <a:ext cx="7734300" cy="5764530"/>
            </a:xfrm>
            <a:custGeom>
              <a:avLst/>
              <a:gdLst/>
              <a:ahLst/>
              <a:cxnLst/>
              <a:rect l="l" t="t" r="r" b="b"/>
              <a:pathLst>
                <a:path w="7734300" h="5764530">
                  <a:moveTo>
                    <a:pt x="7734286" y="5764296"/>
                  </a:moveTo>
                  <a:lnTo>
                    <a:pt x="0" y="5764296"/>
                  </a:lnTo>
                  <a:lnTo>
                    <a:pt x="0" y="0"/>
                  </a:lnTo>
                  <a:lnTo>
                    <a:pt x="7734286" y="0"/>
                  </a:lnTo>
                  <a:lnTo>
                    <a:pt x="7734286" y="5764296"/>
                  </a:lnTo>
                  <a:close/>
                </a:path>
              </a:pathLst>
            </a:custGeom>
            <a:solidFill>
              <a:srgbClr val="DF1785"/>
            </a:solidFill>
          </p:spPr>
          <p:txBody>
            <a:bodyPr wrap="square" lIns="0" tIns="0" rIns="0" bIns="0" rtlCol="0"/>
            <a:lstStyle/>
            <a:p>
              <a:endParaRPr sz="800"/>
            </a:p>
          </p:txBody>
        </p:sp>
        <p:pic>
          <p:nvPicPr>
            <p:cNvPr id="6" name="object 6"/>
            <p:cNvPicPr/>
            <p:nvPr/>
          </p:nvPicPr>
          <p:blipFill>
            <a:blip r:embed="rId3" cstate="email">
              <a:extLst>
                <a:ext uri="{28A0092B-C50C-407E-A947-70E740481C1C}">
                  <a14:useLocalDpi xmlns:a14="http://schemas.microsoft.com/office/drawing/2010/main"/>
                </a:ext>
              </a:extLst>
            </a:blip>
            <a:stretch>
              <a:fillRect/>
            </a:stretch>
          </p:blipFill>
          <p:spPr>
            <a:xfrm>
              <a:off x="582116" y="5292566"/>
              <a:ext cx="1173188" cy="1012233"/>
            </a:xfrm>
            <a:prstGeom prst="rect">
              <a:avLst/>
            </a:prstGeom>
          </p:spPr>
        </p:pic>
      </p:grpSp>
      <p:sp>
        <p:nvSpPr>
          <p:cNvPr id="7" name="object 7"/>
          <p:cNvSpPr txBox="1"/>
          <p:nvPr/>
        </p:nvSpPr>
        <p:spPr>
          <a:xfrm>
            <a:off x="1553324" y="3594081"/>
            <a:ext cx="2731769" cy="506121"/>
          </a:xfrm>
          <a:prstGeom prst="rect">
            <a:avLst/>
          </a:prstGeom>
        </p:spPr>
        <p:txBody>
          <a:bodyPr vert="horz" wrap="square" lIns="0" tIns="18626" rIns="0" bIns="0" rtlCol="0">
            <a:spAutoFit/>
          </a:bodyPr>
          <a:lstStyle/>
          <a:p>
            <a:pPr marL="8467" marR="3387">
              <a:lnSpc>
                <a:spcPts val="1900"/>
              </a:lnSpc>
              <a:spcBef>
                <a:spcPts val="146"/>
              </a:spcBef>
            </a:pPr>
            <a:r>
              <a:rPr sz="1600" spc="-310">
                <a:solidFill>
                  <a:srgbClr val="FFFFFF"/>
                </a:solidFill>
                <a:latin typeface="Century Gothic"/>
                <a:cs typeface="Century Gothic"/>
              </a:rPr>
              <a:t>1</a:t>
            </a:r>
            <a:r>
              <a:rPr sz="1600" spc="-107">
                <a:solidFill>
                  <a:srgbClr val="FFFFFF"/>
                </a:solidFill>
                <a:latin typeface="Century Gothic"/>
                <a:cs typeface="Century Gothic"/>
              </a:rPr>
              <a:t>.</a:t>
            </a:r>
            <a:r>
              <a:rPr sz="1600" spc="87">
                <a:solidFill>
                  <a:srgbClr val="FFFFFF"/>
                </a:solidFill>
                <a:latin typeface="Century Gothic"/>
                <a:cs typeface="Century Gothic"/>
              </a:rPr>
              <a:t>6</a:t>
            </a:r>
            <a:r>
              <a:rPr sz="1600" spc="-27">
                <a:solidFill>
                  <a:srgbClr val="FFFFFF"/>
                </a:solidFill>
                <a:latin typeface="Century Gothic"/>
                <a:cs typeface="Century Gothic"/>
              </a:rPr>
              <a:t> </a:t>
            </a:r>
            <a:r>
              <a:rPr sz="1600" spc="-7">
                <a:solidFill>
                  <a:srgbClr val="FFFFFF"/>
                </a:solidFill>
                <a:latin typeface="Century Gothic"/>
                <a:cs typeface="Century Gothic"/>
              </a:rPr>
              <a:t>b</a:t>
            </a:r>
            <a:r>
              <a:rPr sz="1600" spc="110">
                <a:solidFill>
                  <a:srgbClr val="FFFFFF"/>
                </a:solidFill>
                <a:latin typeface="Century Gothic"/>
                <a:cs typeface="Century Gothic"/>
              </a:rPr>
              <a:t>illi</a:t>
            </a:r>
            <a:r>
              <a:rPr sz="1600" spc="-47">
                <a:solidFill>
                  <a:srgbClr val="FFFFFF"/>
                </a:solidFill>
                <a:latin typeface="Century Gothic"/>
                <a:cs typeface="Century Gothic"/>
              </a:rPr>
              <a:t>o</a:t>
            </a:r>
            <a:r>
              <a:rPr sz="1600" spc="107">
                <a:solidFill>
                  <a:srgbClr val="FFFFFF"/>
                </a:solidFill>
                <a:latin typeface="Century Gothic"/>
                <a:cs typeface="Century Gothic"/>
              </a:rPr>
              <a:t>n</a:t>
            </a:r>
            <a:r>
              <a:rPr sz="1600" spc="-27">
                <a:solidFill>
                  <a:srgbClr val="FFFFFF"/>
                </a:solidFill>
                <a:latin typeface="Century Gothic"/>
                <a:cs typeface="Century Gothic"/>
              </a:rPr>
              <a:t> </a:t>
            </a:r>
            <a:r>
              <a:rPr sz="1600" spc="-76">
                <a:solidFill>
                  <a:srgbClr val="FFFFFF"/>
                </a:solidFill>
                <a:latin typeface="Century Gothic"/>
                <a:cs typeface="Century Gothic"/>
              </a:rPr>
              <a:t>e</a:t>
            </a:r>
            <a:r>
              <a:rPr sz="1600" spc="103">
                <a:solidFill>
                  <a:srgbClr val="FFFFFF"/>
                </a:solidFill>
                <a:latin typeface="Century Gothic"/>
                <a:cs typeface="Century Gothic"/>
              </a:rPr>
              <a:t>u</a:t>
            </a:r>
            <a:r>
              <a:rPr sz="1600" spc="160">
                <a:solidFill>
                  <a:srgbClr val="FFFFFF"/>
                </a:solidFill>
                <a:latin typeface="Century Gothic"/>
                <a:cs typeface="Century Gothic"/>
              </a:rPr>
              <a:t>r</a:t>
            </a:r>
            <a:r>
              <a:rPr sz="1600" spc="-47">
                <a:solidFill>
                  <a:srgbClr val="FFFFFF"/>
                </a:solidFill>
                <a:latin typeface="Century Gothic"/>
                <a:cs typeface="Century Gothic"/>
              </a:rPr>
              <a:t>o</a:t>
            </a:r>
            <a:r>
              <a:rPr sz="1600" spc="160">
                <a:solidFill>
                  <a:srgbClr val="FFFFFF"/>
                </a:solidFill>
                <a:latin typeface="Century Gothic"/>
                <a:cs typeface="Century Gothic"/>
              </a:rPr>
              <a:t>s</a:t>
            </a:r>
            <a:r>
              <a:rPr sz="1600" spc="-27">
                <a:solidFill>
                  <a:srgbClr val="FFFFFF"/>
                </a:solidFill>
                <a:latin typeface="Century Gothic"/>
                <a:cs typeface="Century Gothic"/>
              </a:rPr>
              <a:t> </a:t>
            </a:r>
            <a:r>
              <a:rPr sz="1600" spc="110">
                <a:solidFill>
                  <a:srgbClr val="FFFFFF"/>
                </a:solidFill>
                <a:latin typeface="Century Gothic"/>
                <a:cs typeface="Century Gothic"/>
              </a:rPr>
              <a:t>i</a:t>
            </a:r>
            <a:r>
              <a:rPr sz="1600" spc="107">
                <a:solidFill>
                  <a:srgbClr val="FFFFFF"/>
                </a:solidFill>
                <a:latin typeface="Century Gothic"/>
                <a:cs typeface="Century Gothic"/>
              </a:rPr>
              <a:t>n</a:t>
            </a:r>
            <a:r>
              <a:rPr sz="1600" spc="-27">
                <a:solidFill>
                  <a:srgbClr val="FFFFFF"/>
                </a:solidFill>
                <a:latin typeface="Century Gothic"/>
                <a:cs typeface="Century Gothic"/>
              </a:rPr>
              <a:t> </a:t>
            </a:r>
            <a:r>
              <a:rPr sz="1600" spc="107">
                <a:solidFill>
                  <a:srgbClr val="FFFFFF"/>
                </a:solidFill>
                <a:latin typeface="Century Gothic"/>
                <a:cs typeface="Century Gothic"/>
              </a:rPr>
              <a:t>t</a:t>
            </a:r>
            <a:r>
              <a:rPr sz="1600" spc="103">
                <a:solidFill>
                  <a:srgbClr val="FFFFFF"/>
                </a:solidFill>
                <a:latin typeface="Century Gothic"/>
                <a:cs typeface="Century Gothic"/>
              </a:rPr>
              <a:t>u</a:t>
            </a:r>
            <a:r>
              <a:rPr sz="1600" spc="160">
                <a:solidFill>
                  <a:srgbClr val="FFFFFF"/>
                </a:solidFill>
                <a:latin typeface="Century Gothic"/>
                <a:cs typeface="Century Gothic"/>
              </a:rPr>
              <a:t>r</a:t>
            </a:r>
            <a:r>
              <a:rPr sz="1600" spc="107">
                <a:solidFill>
                  <a:srgbClr val="FFFFFF"/>
                </a:solidFill>
                <a:latin typeface="Century Gothic"/>
                <a:cs typeface="Century Gothic"/>
              </a:rPr>
              <a:t>n</a:t>
            </a:r>
            <a:r>
              <a:rPr sz="1600" spc="-47">
                <a:solidFill>
                  <a:srgbClr val="FFFFFF"/>
                </a:solidFill>
                <a:latin typeface="Century Gothic"/>
                <a:cs typeface="Century Gothic"/>
              </a:rPr>
              <a:t>o</a:t>
            </a:r>
            <a:r>
              <a:rPr sz="1600" spc="-20">
                <a:solidFill>
                  <a:srgbClr val="FFFFFF"/>
                </a:solidFill>
                <a:latin typeface="Century Gothic"/>
                <a:cs typeface="Century Gothic"/>
              </a:rPr>
              <a:t>v</a:t>
            </a:r>
            <a:r>
              <a:rPr sz="1600" spc="-76">
                <a:solidFill>
                  <a:srgbClr val="FFFFFF"/>
                </a:solidFill>
                <a:latin typeface="Century Gothic"/>
                <a:cs typeface="Century Gothic"/>
              </a:rPr>
              <a:t>e</a:t>
            </a:r>
            <a:r>
              <a:rPr sz="1600" spc="150">
                <a:solidFill>
                  <a:srgbClr val="FFFFFF"/>
                </a:solidFill>
                <a:latin typeface="Century Gothic"/>
                <a:cs typeface="Century Gothic"/>
              </a:rPr>
              <a:t>r  </a:t>
            </a:r>
            <a:r>
              <a:rPr sz="1600" spc="23">
                <a:solidFill>
                  <a:srgbClr val="FFFFFF"/>
                </a:solidFill>
                <a:latin typeface="Century Gothic"/>
                <a:cs typeface="Century Gothic"/>
              </a:rPr>
              <a:t>More</a:t>
            </a:r>
            <a:r>
              <a:rPr sz="1600" spc="-30">
                <a:solidFill>
                  <a:srgbClr val="FFFFFF"/>
                </a:solidFill>
                <a:latin typeface="Century Gothic"/>
                <a:cs typeface="Century Gothic"/>
              </a:rPr>
              <a:t> </a:t>
            </a:r>
            <a:r>
              <a:rPr sz="1600" spc="43">
                <a:solidFill>
                  <a:srgbClr val="FFFFFF"/>
                </a:solidFill>
                <a:latin typeface="Century Gothic"/>
                <a:cs typeface="Century Gothic"/>
              </a:rPr>
              <a:t>than</a:t>
            </a:r>
            <a:r>
              <a:rPr sz="1600" spc="-30">
                <a:solidFill>
                  <a:srgbClr val="FFFFFF"/>
                </a:solidFill>
                <a:latin typeface="Century Gothic"/>
                <a:cs typeface="Century Gothic"/>
              </a:rPr>
              <a:t> </a:t>
            </a:r>
            <a:r>
              <a:rPr sz="1600" spc="73">
                <a:solidFill>
                  <a:srgbClr val="FFFFFF"/>
                </a:solidFill>
                <a:latin typeface="Century Gothic"/>
                <a:cs typeface="Century Gothic"/>
              </a:rPr>
              <a:t>9,849</a:t>
            </a:r>
            <a:r>
              <a:rPr sz="1600" spc="-30">
                <a:solidFill>
                  <a:srgbClr val="FFFFFF"/>
                </a:solidFill>
                <a:latin typeface="Century Gothic"/>
                <a:cs typeface="Century Gothic"/>
              </a:rPr>
              <a:t> </a:t>
            </a:r>
            <a:r>
              <a:rPr sz="1600" spc="53">
                <a:solidFill>
                  <a:srgbClr val="FFFFFF"/>
                </a:solidFill>
                <a:latin typeface="Century Gothic"/>
                <a:cs typeface="Century Gothic"/>
              </a:rPr>
              <a:t>jobs</a:t>
            </a:r>
            <a:endParaRPr sz="1600">
              <a:latin typeface="Century Gothic"/>
              <a:cs typeface="Century Gothic"/>
            </a:endParaRPr>
          </a:p>
        </p:txBody>
      </p:sp>
      <p:grpSp>
        <p:nvGrpSpPr>
          <p:cNvPr id="8" name="object 8"/>
          <p:cNvGrpSpPr/>
          <p:nvPr/>
        </p:nvGrpSpPr>
        <p:grpSpPr>
          <a:xfrm>
            <a:off x="0" y="1401216"/>
            <a:ext cx="1402080" cy="5000837"/>
            <a:chOff x="0" y="2101824"/>
            <a:chExt cx="2103120" cy="7501255"/>
          </a:xfrm>
        </p:grpSpPr>
        <p:pic>
          <p:nvPicPr>
            <p:cNvPr id="9" name="object 9"/>
            <p:cNvPicPr/>
            <p:nvPr/>
          </p:nvPicPr>
          <p:blipFill>
            <a:blip r:embed="rId4" cstate="email">
              <a:extLst>
                <a:ext uri="{28A0092B-C50C-407E-A947-70E740481C1C}">
                  <a14:useLocalDpi xmlns:a14="http://schemas.microsoft.com/office/drawing/2010/main"/>
                </a:ext>
              </a:extLst>
            </a:blip>
            <a:stretch>
              <a:fillRect/>
            </a:stretch>
          </p:blipFill>
          <p:spPr>
            <a:xfrm>
              <a:off x="0" y="6831244"/>
              <a:ext cx="2102666" cy="1295399"/>
            </a:xfrm>
            <a:prstGeom prst="rect">
              <a:avLst/>
            </a:prstGeom>
          </p:spPr>
        </p:pic>
        <p:pic>
          <p:nvPicPr>
            <p:cNvPr id="10" name="object 10"/>
            <p:cNvPicPr/>
            <p:nvPr/>
          </p:nvPicPr>
          <p:blipFill>
            <a:blip r:embed="rId5" cstate="email">
              <a:extLst>
                <a:ext uri="{28A0092B-C50C-407E-A947-70E740481C1C}">
                  <a14:useLocalDpi xmlns:a14="http://schemas.microsoft.com/office/drawing/2010/main"/>
                </a:ext>
              </a:extLst>
            </a:blip>
            <a:stretch>
              <a:fillRect/>
            </a:stretch>
          </p:blipFill>
          <p:spPr>
            <a:xfrm>
              <a:off x="594638" y="8612847"/>
              <a:ext cx="1198568" cy="990055"/>
            </a:xfrm>
            <a:prstGeom prst="rect">
              <a:avLst/>
            </a:prstGeom>
          </p:spPr>
        </p:pic>
        <p:pic>
          <p:nvPicPr>
            <p:cNvPr id="11" name="object 11"/>
            <p:cNvPicPr/>
            <p:nvPr/>
          </p:nvPicPr>
          <p:blipFill>
            <a:blip r:embed="rId6" cstate="email">
              <a:extLst>
                <a:ext uri="{28A0092B-C50C-407E-A947-70E740481C1C}">
                  <a14:useLocalDpi xmlns:a14="http://schemas.microsoft.com/office/drawing/2010/main"/>
                </a:ext>
              </a:extLst>
            </a:blip>
            <a:stretch>
              <a:fillRect/>
            </a:stretch>
          </p:blipFill>
          <p:spPr>
            <a:xfrm>
              <a:off x="351361" y="2101824"/>
              <a:ext cx="1428749" cy="952499"/>
            </a:xfrm>
            <a:prstGeom prst="rect">
              <a:avLst/>
            </a:prstGeom>
          </p:spPr>
        </p:pic>
      </p:grpSp>
      <p:sp>
        <p:nvSpPr>
          <p:cNvPr id="12" name="object 12"/>
          <p:cNvSpPr txBox="1"/>
          <p:nvPr/>
        </p:nvSpPr>
        <p:spPr>
          <a:xfrm>
            <a:off x="1511906" y="4721222"/>
            <a:ext cx="5157893" cy="1726904"/>
          </a:xfrm>
          <a:prstGeom prst="rect">
            <a:avLst/>
          </a:prstGeom>
        </p:spPr>
        <p:txBody>
          <a:bodyPr vert="horz" wrap="square" lIns="0" tIns="18626" rIns="0" bIns="0" rtlCol="0">
            <a:spAutoFit/>
          </a:bodyPr>
          <a:lstStyle/>
          <a:p>
            <a:pPr marL="45722" marR="1471580">
              <a:lnSpc>
                <a:spcPts val="1900"/>
              </a:lnSpc>
              <a:spcBef>
                <a:spcPts val="146"/>
              </a:spcBef>
            </a:pPr>
            <a:r>
              <a:rPr sz="1600" spc="87">
                <a:solidFill>
                  <a:srgbClr val="FFFFFF"/>
                </a:solidFill>
                <a:latin typeface="Century Gothic"/>
                <a:cs typeface="Century Gothic"/>
              </a:rPr>
              <a:t>University</a:t>
            </a:r>
            <a:r>
              <a:rPr sz="1600" spc="-30">
                <a:solidFill>
                  <a:srgbClr val="FFFFFF"/>
                </a:solidFill>
                <a:latin typeface="Century Gothic"/>
                <a:cs typeface="Century Gothic"/>
              </a:rPr>
              <a:t> </a:t>
            </a:r>
            <a:r>
              <a:rPr sz="1600" spc="-3">
                <a:solidFill>
                  <a:srgbClr val="FFFFFF"/>
                </a:solidFill>
                <a:latin typeface="Century Gothic"/>
                <a:cs typeface="Century Gothic"/>
              </a:rPr>
              <a:t>of</a:t>
            </a:r>
            <a:r>
              <a:rPr sz="1600" spc="-30">
                <a:solidFill>
                  <a:srgbClr val="FFFFFF"/>
                </a:solidFill>
                <a:latin typeface="Century Gothic"/>
                <a:cs typeface="Century Gothic"/>
              </a:rPr>
              <a:t> </a:t>
            </a:r>
            <a:r>
              <a:rPr sz="1600" spc="40">
                <a:solidFill>
                  <a:srgbClr val="FFFFFF"/>
                </a:solidFill>
                <a:latin typeface="Century Gothic"/>
                <a:cs typeface="Century Gothic"/>
              </a:rPr>
              <a:t>Bologna</a:t>
            </a:r>
            <a:r>
              <a:rPr sz="1600" spc="-30">
                <a:solidFill>
                  <a:srgbClr val="FFFFFF"/>
                </a:solidFill>
                <a:latin typeface="Century Gothic"/>
                <a:cs typeface="Century Gothic"/>
              </a:rPr>
              <a:t> </a:t>
            </a:r>
            <a:r>
              <a:rPr sz="1600" spc="87">
                <a:solidFill>
                  <a:srgbClr val="FFFFFF"/>
                </a:solidFill>
                <a:latin typeface="Century Gothic"/>
                <a:cs typeface="Century Gothic"/>
              </a:rPr>
              <a:t>ranks</a:t>
            </a:r>
            <a:r>
              <a:rPr sz="1600" spc="-27">
                <a:solidFill>
                  <a:srgbClr val="FFFFFF"/>
                </a:solidFill>
                <a:latin typeface="Century Gothic"/>
                <a:cs typeface="Century Gothic"/>
              </a:rPr>
              <a:t> </a:t>
            </a:r>
            <a:r>
              <a:rPr sz="1600" spc="107">
                <a:solidFill>
                  <a:srgbClr val="FFFFFF"/>
                </a:solidFill>
                <a:latin typeface="Century Gothic"/>
                <a:cs typeface="Century Gothic"/>
              </a:rPr>
              <a:t>86th</a:t>
            </a:r>
            <a:r>
              <a:rPr sz="1600" spc="-30">
                <a:solidFill>
                  <a:srgbClr val="FFFFFF"/>
                </a:solidFill>
                <a:latin typeface="Century Gothic"/>
                <a:cs typeface="Century Gothic"/>
              </a:rPr>
              <a:t> </a:t>
            </a:r>
            <a:r>
              <a:rPr sz="1600" spc="30">
                <a:solidFill>
                  <a:srgbClr val="FFFFFF"/>
                </a:solidFill>
                <a:latin typeface="Century Gothic"/>
                <a:cs typeface="Century Gothic"/>
              </a:rPr>
              <a:t>on </a:t>
            </a:r>
            <a:r>
              <a:rPr sz="1600" spc="-433">
                <a:solidFill>
                  <a:srgbClr val="FFFFFF"/>
                </a:solidFill>
                <a:latin typeface="Century Gothic"/>
                <a:cs typeface="Century Gothic"/>
              </a:rPr>
              <a:t> </a:t>
            </a:r>
            <a:r>
              <a:rPr sz="1600" spc="-310">
                <a:solidFill>
                  <a:srgbClr val="FFFFFF"/>
                </a:solidFill>
                <a:latin typeface="Century Gothic"/>
                <a:cs typeface="Century Gothic"/>
              </a:rPr>
              <a:t>1</a:t>
            </a:r>
            <a:r>
              <a:rPr sz="1600" spc="87">
                <a:solidFill>
                  <a:srgbClr val="FFFFFF"/>
                </a:solidFill>
                <a:latin typeface="Century Gothic"/>
                <a:cs typeface="Century Gothic"/>
              </a:rPr>
              <a:t>6</a:t>
            </a:r>
            <a:r>
              <a:rPr sz="1600" spc="169">
                <a:solidFill>
                  <a:srgbClr val="FFFFFF"/>
                </a:solidFill>
                <a:latin typeface="Century Gothic"/>
                <a:cs typeface="Century Gothic"/>
              </a:rPr>
              <a:t>0</a:t>
            </a:r>
            <a:r>
              <a:rPr sz="1600" spc="-27">
                <a:solidFill>
                  <a:srgbClr val="FFFFFF"/>
                </a:solidFill>
                <a:latin typeface="Century Gothic"/>
                <a:cs typeface="Century Gothic"/>
              </a:rPr>
              <a:t> </a:t>
            </a:r>
            <a:r>
              <a:rPr sz="1600" spc="76">
                <a:solidFill>
                  <a:srgbClr val="FFFFFF"/>
                </a:solidFill>
                <a:latin typeface="Century Gothic"/>
                <a:cs typeface="Century Gothic"/>
              </a:rPr>
              <a:t>w</a:t>
            </a:r>
            <a:r>
              <a:rPr sz="1600" spc="110">
                <a:solidFill>
                  <a:srgbClr val="FFFFFF"/>
                </a:solidFill>
                <a:latin typeface="Century Gothic"/>
                <a:cs typeface="Century Gothic"/>
              </a:rPr>
              <a:t>i</a:t>
            </a:r>
            <a:r>
              <a:rPr sz="1600" spc="107">
                <a:solidFill>
                  <a:srgbClr val="FFFFFF"/>
                </a:solidFill>
                <a:latin typeface="Century Gothic"/>
                <a:cs typeface="Century Gothic"/>
              </a:rPr>
              <a:t>th</a:t>
            </a:r>
            <a:r>
              <a:rPr sz="1600" spc="-27">
                <a:solidFill>
                  <a:srgbClr val="FFFFFF"/>
                </a:solidFill>
                <a:latin typeface="Century Gothic"/>
                <a:cs typeface="Century Gothic"/>
              </a:rPr>
              <a:t> </a:t>
            </a:r>
            <a:r>
              <a:rPr sz="1600" spc="-310">
                <a:solidFill>
                  <a:srgbClr val="FFFFFF"/>
                </a:solidFill>
                <a:latin typeface="Century Gothic"/>
                <a:cs typeface="Century Gothic"/>
              </a:rPr>
              <a:t>1</a:t>
            </a:r>
            <a:r>
              <a:rPr sz="1600" spc="-107">
                <a:solidFill>
                  <a:srgbClr val="FFFFFF"/>
                </a:solidFill>
                <a:latin typeface="Century Gothic"/>
                <a:cs typeface="Century Gothic"/>
              </a:rPr>
              <a:t>,</a:t>
            </a:r>
            <a:r>
              <a:rPr sz="1600" spc="-310">
                <a:solidFill>
                  <a:srgbClr val="FFFFFF"/>
                </a:solidFill>
                <a:latin typeface="Century Gothic"/>
                <a:cs typeface="Century Gothic"/>
              </a:rPr>
              <a:t>1</a:t>
            </a:r>
            <a:r>
              <a:rPr sz="1600" spc="87">
                <a:solidFill>
                  <a:srgbClr val="FFFFFF"/>
                </a:solidFill>
                <a:latin typeface="Century Gothic"/>
                <a:cs typeface="Century Gothic"/>
              </a:rPr>
              <a:t>6</a:t>
            </a:r>
            <a:r>
              <a:rPr sz="1600" spc="169">
                <a:solidFill>
                  <a:srgbClr val="FFFFFF"/>
                </a:solidFill>
                <a:latin typeface="Century Gothic"/>
                <a:cs typeface="Century Gothic"/>
              </a:rPr>
              <a:t>4</a:t>
            </a:r>
            <a:r>
              <a:rPr sz="1600" spc="-27">
                <a:solidFill>
                  <a:srgbClr val="FFFFFF"/>
                </a:solidFill>
                <a:latin typeface="Century Gothic"/>
                <a:cs typeface="Century Gothic"/>
              </a:rPr>
              <a:t> </a:t>
            </a:r>
            <a:r>
              <a:rPr sz="1600" spc="-7">
                <a:solidFill>
                  <a:srgbClr val="FFFFFF"/>
                </a:solidFill>
                <a:latin typeface="Century Gothic"/>
                <a:cs typeface="Century Gothic"/>
              </a:rPr>
              <a:t>p</a:t>
            </a:r>
            <a:r>
              <a:rPr sz="1600" spc="103">
                <a:solidFill>
                  <a:srgbClr val="FFFFFF"/>
                </a:solidFill>
                <a:latin typeface="Century Gothic"/>
                <a:cs typeface="Century Gothic"/>
              </a:rPr>
              <a:t>u</a:t>
            </a:r>
            <a:r>
              <a:rPr sz="1600" spc="-7">
                <a:solidFill>
                  <a:srgbClr val="FFFFFF"/>
                </a:solidFill>
                <a:latin typeface="Century Gothic"/>
                <a:cs typeface="Century Gothic"/>
              </a:rPr>
              <a:t>b</a:t>
            </a:r>
            <a:r>
              <a:rPr sz="1600" spc="110">
                <a:solidFill>
                  <a:srgbClr val="FFFFFF"/>
                </a:solidFill>
                <a:latin typeface="Century Gothic"/>
                <a:cs typeface="Century Gothic"/>
              </a:rPr>
              <a:t>li</a:t>
            </a:r>
            <a:r>
              <a:rPr sz="1600" spc="-136">
                <a:solidFill>
                  <a:srgbClr val="FFFFFF"/>
                </a:solidFill>
                <a:latin typeface="Century Gothic"/>
                <a:cs typeface="Century Gothic"/>
              </a:rPr>
              <a:t>c</a:t>
            </a:r>
            <a:r>
              <a:rPr sz="1600" spc="-150">
                <a:solidFill>
                  <a:srgbClr val="FFFFFF"/>
                </a:solidFill>
                <a:latin typeface="Century Gothic"/>
                <a:cs typeface="Century Gothic"/>
              </a:rPr>
              <a:t>a</a:t>
            </a:r>
            <a:r>
              <a:rPr sz="1600" spc="107">
                <a:solidFill>
                  <a:srgbClr val="FFFFFF"/>
                </a:solidFill>
                <a:latin typeface="Century Gothic"/>
                <a:cs typeface="Century Gothic"/>
              </a:rPr>
              <a:t>t</a:t>
            </a:r>
            <a:r>
              <a:rPr sz="1600" spc="110">
                <a:solidFill>
                  <a:srgbClr val="FFFFFF"/>
                </a:solidFill>
                <a:latin typeface="Century Gothic"/>
                <a:cs typeface="Century Gothic"/>
              </a:rPr>
              <a:t>i</a:t>
            </a:r>
            <a:r>
              <a:rPr sz="1600" spc="-47">
                <a:solidFill>
                  <a:srgbClr val="FFFFFF"/>
                </a:solidFill>
                <a:latin typeface="Century Gothic"/>
                <a:cs typeface="Century Gothic"/>
              </a:rPr>
              <a:t>o</a:t>
            </a:r>
            <a:r>
              <a:rPr sz="1600" spc="107">
                <a:solidFill>
                  <a:srgbClr val="FFFFFF"/>
                </a:solidFill>
                <a:latin typeface="Century Gothic"/>
                <a:cs typeface="Century Gothic"/>
              </a:rPr>
              <a:t>n</a:t>
            </a:r>
            <a:r>
              <a:rPr sz="1600" spc="160">
                <a:solidFill>
                  <a:srgbClr val="FFFFFF"/>
                </a:solidFill>
                <a:latin typeface="Century Gothic"/>
                <a:cs typeface="Century Gothic"/>
              </a:rPr>
              <a:t>s</a:t>
            </a:r>
            <a:endParaRPr sz="1600">
              <a:latin typeface="Century Gothic"/>
              <a:cs typeface="Century Gothic"/>
            </a:endParaRPr>
          </a:p>
          <a:p>
            <a:pPr>
              <a:lnSpc>
                <a:spcPct val="100000"/>
              </a:lnSpc>
            </a:pPr>
            <a:endParaRPr sz="1933">
              <a:latin typeface="Century Gothic"/>
              <a:cs typeface="Century Gothic"/>
            </a:endParaRPr>
          </a:p>
          <a:p>
            <a:pPr marL="8467" marR="3387" algn="just">
              <a:lnSpc>
                <a:spcPts val="1900"/>
              </a:lnSpc>
              <a:spcBef>
                <a:spcPts val="1473"/>
              </a:spcBef>
            </a:pPr>
            <a:r>
              <a:rPr sz="1600" spc="123">
                <a:solidFill>
                  <a:srgbClr val="FFFFFF"/>
                </a:solidFill>
                <a:latin typeface="Century Gothic"/>
                <a:cs typeface="Century Gothic"/>
              </a:rPr>
              <a:t>In</a:t>
            </a:r>
            <a:r>
              <a:rPr sz="1600" spc="-17">
                <a:solidFill>
                  <a:srgbClr val="FFFFFF"/>
                </a:solidFill>
                <a:latin typeface="Century Gothic"/>
                <a:cs typeface="Century Gothic"/>
              </a:rPr>
              <a:t> </a:t>
            </a:r>
            <a:r>
              <a:rPr sz="1600" spc="30">
                <a:solidFill>
                  <a:srgbClr val="FFFFFF"/>
                </a:solidFill>
                <a:latin typeface="Century Gothic"/>
                <a:cs typeface="Century Gothic"/>
              </a:rPr>
              <a:t>Mirandola</a:t>
            </a:r>
            <a:r>
              <a:rPr sz="1600" spc="-13">
                <a:solidFill>
                  <a:srgbClr val="FFFFFF"/>
                </a:solidFill>
                <a:latin typeface="Century Gothic"/>
                <a:cs typeface="Century Gothic"/>
              </a:rPr>
              <a:t> </a:t>
            </a:r>
            <a:r>
              <a:rPr sz="1600" spc="150">
                <a:solidFill>
                  <a:srgbClr val="FFFFFF"/>
                </a:solidFill>
                <a:latin typeface="Century Gothic"/>
                <a:cs typeface="Century Gothic"/>
              </a:rPr>
              <a:t>is</a:t>
            </a:r>
            <a:r>
              <a:rPr sz="1600" spc="-17">
                <a:solidFill>
                  <a:srgbClr val="FFFFFF"/>
                </a:solidFill>
                <a:latin typeface="Century Gothic"/>
                <a:cs typeface="Century Gothic"/>
              </a:rPr>
              <a:t> located</a:t>
            </a:r>
            <a:r>
              <a:rPr sz="1600" spc="-13">
                <a:solidFill>
                  <a:srgbClr val="FFFFFF"/>
                </a:solidFill>
                <a:latin typeface="Century Gothic"/>
                <a:cs typeface="Century Gothic"/>
              </a:rPr>
              <a:t> </a:t>
            </a:r>
            <a:r>
              <a:rPr sz="1600" spc="7">
                <a:solidFill>
                  <a:srgbClr val="FFFFFF"/>
                </a:solidFill>
                <a:latin typeface="Century Gothic"/>
                <a:cs typeface="Century Gothic"/>
              </a:rPr>
              <a:t>one</a:t>
            </a:r>
            <a:r>
              <a:rPr sz="1600" spc="-13">
                <a:solidFill>
                  <a:srgbClr val="FFFFFF"/>
                </a:solidFill>
                <a:latin typeface="Century Gothic"/>
                <a:cs typeface="Century Gothic"/>
              </a:rPr>
              <a:t> </a:t>
            </a:r>
            <a:r>
              <a:rPr sz="1600" spc="13">
                <a:solidFill>
                  <a:srgbClr val="FFFFFF"/>
                </a:solidFill>
                <a:latin typeface="Century Gothic"/>
                <a:cs typeface="Century Gothic"/>
              </a:rPr>
              <a:t>of</a:t>
            </a:r>
            <a:r>
              <a:rPr sz="1600" spc="-17">
                <a:solidFill>
                  <a:srgbClr val="FFFFFF"/>
                </a:solidFill>
                <a:latin typeface="Century Gothic"/>
                <a:cs typeface="Century Gothic"/>
              </a:rPr>
              <a:t> </a:t>
            </a:r>
            <a:r>
              <a:rPr sz="1600" spc="57">
                <a:solidFill>
                  <a:srgbClr val="FFFFFF"/>
                </a:solidFill>
                <a:latin typeface="Century Gothic"/>
                <a:cs typeface="Century Gothic"/>
              </a:rPr>
              <a:t>the</a:t>
            </a:r>
            <a:r>
              <a:rPr sz="1600" spc="-13">
                <a:solidFill>
                  <a:srgbClr val="FFFFFF"/>
                </a:solidFill>
                <a:latin typeface="Century Gothic"/>
                <a:cs typeface="Century Gothic"/>
              </a:rPr>
              <a:t> </a:t>
            </a:r>
            <a:r>
              <a:rPr sz="1600" spc="60">
                <a:solidFill>
                  <a:srgbClr val="FFFFFF"/>
                </a:solidFill>
                <a:latin typeface="Century Gothic"/>
                <a:cs typeface="Century Gothic"/>
              </a:rPr>
              <a:t>biggest</a:t>
            </a:r>
            <a:r>
              <a:rPr sz="1600" spc="-17">
                <a:solidFill>
                  <a:srgbClr val="FFFFFF"/>
                </a:solidFill>
                <a:latin typeface="Century Gothic"/>
                <a:cs typeface="Century Gothic"/>
              </a:rPr>
              <a:t> </a:t>
            </a:r>
            <a:r>
              <a:rPr sz="1600" spc="-13">
                <a:solidFill>
                  <a:srgbClr val="FFFFFF"/>
                </a:solidFill>
                <a:latin typeface="Century Gothic"/>
                <a:cs typeface="Century Gothic"/>
              </a:rPr>
              <a:t>Medtec </a:t>
            </a:r>
            <a:r>
              <a:rPr sz="1600" spc="-433">
                <a:solidFill>
                  <a:srgbClr val="FFFFFF"/>
                </a:solidFill>
                <a:latin typeface="Century Gothic"/>
                <a:cs typeface="Century Gothic"/>
              </a:rPr>
              <a:t> </a:t>
            </a:r>
            <a:r>
              <a:rPr sz="1600" spc="90">
                <a:solidFill>
                  <a:srgbClr val="FFFFFF"/>
                </a:solidFill>
                <a:latin typeface="Century Gothic"/>
                <a:cs typeface="Century Gothic"/>
              </a:rPr>
              <a:t>district</a:t>
            </a:r>
            <a:r>
              <a:rPr sz="1600" spc="-17">
                <a:solidFill>
                  <a:srgbClr val="FFFFFF"/>
                </a:solidFill>
                <a:latin typeface="Century Gothic"/>
                <a:cs typeface="Century Gothic"/>
              </a:rPr>
              <a:t> </a:t>
            </a:r>
            <a:r>
              <a:rPr sz="1600" spc="13">
                <a:solidFill>
                  <a:srgbClr val="FFFFFF"/>
                </a:solidFill>
                <a:latin typeface="Century Gothic"/>
                <a:cs typeface="Century Gothic"/>
              </a:rPr>
              <a:t>of</a:t>
            </a:r>
            <a:r>
              <a:rPr sz="1600" spc="-13">
                <a:solidFill>
                  <a:srgbClr val="FFFFFF"/>
                </a:solidFill>
                <a:latin typeface="Century Gothic"/>
                <a:cs typeface="Century Gothic"/>
              </a:rPr>
              <a:t> </a:t>
            </a:r>
            <a:r>
              <a:rPr sz="1600" spc="57">
                <a:solidFill>
                  <a:srgbClr val="FFFFFF"/>
                </a:solidFill>
                <a:latin typeface="Century Gothic"/>
                <a:cs typeface="Century Gothic"/>
              </a:rPr>
              <a:t>the</a:t>
            </a:r>
            <a:r>
              <a:rPr sz="1600" spc="-13">
                <a:solidFill>
                  <a:srgbClr val="FFFFFF"/>
                </a:solidFill>
                <a:latin typeface="Century Gothic"/>
                <a:cs typeface="Century Gothic"/>
              </a:rPr>
              <a:t> </a:t>
            </a:r>
            <a:r>
              <a:rPr sz="1600" spc="47">
                <a:solidFill>
                  <a:srgbClr val="FFFFFF"/>
                </a:solidFill>
                <a:latin typeface="Century Gothic"/>
                <a:cs typeface="Century Gothic"/>
              </a:rPr>
              <a:t>world,</a:t>
            </a:r>
            <a:r>
              <a:rPr sz="1600" spc="-13">
                <a:solidFill>
                  <a:srgbClr val="FFFFFF"/>
                </a:solidFill>
                <a:latin typeface="Century Gothic"/>
                <a:cs typeface="Century Gothic"/>
              </a:rPr>
              <a:t> </a:t>
            </a:r>
            <a:r>
              <a:rPr sz="1600" spc="117">
                <a:solidFill>
                  <a:srgbClr val="FFFFFF"/>
                </a:solidFill>
                <a:latin typeface="Century Gothic"/>
                <a:cs typeface="Century Gothic"/>
              </a:rPr>
              <a:t>with</a:t>
            </a:r>
            <a:r>
              <a:rPr sz="1600" spc="-13">
                <a:solidFill>
                  <a:srgbClr val="FFFFFF"/>
                </a:solidFill>
                <a:latin typeface="Century Gothic"/>
                <a:cs typeface="Century Gothic"/>
              </a:rPr>
              <a:t> </a:t>
            </a:r>
            <a:r>
              <a:rPr sz="1600" spc="20">
                <a:solidFill>
                  <a:srgbClr val="FFFFFF"/>
                </a:solidFill>
                <a:latin typeface="Century Gothic"/>
                <a:cs typeface="Century Gothic"/>
              </a:rPr>
              <a:t>over</a:t>
            </a:r>
            <a:r>
              <a:rPr sz="1600" spc="-13">
                <a:solidFill>
                  <a:srgbClr val="FFFFFF"/>
                </a:solidFill>
                <a:latin typeface="Century Gothic"/>
                <a:cs typeface="Century Gothic"/>
              </a:rPr>
              <a:t> </a:t>
            </a:r>
            <a:r>
              <a:rPr sz="1600" spc="20">
                <a:solidFill>
                  <a:srgbClr val="FFFFFF"/>
                </a:solidFill>
                <a:latin typeface="Century Gothic"/>
                <a:cs typeface="Century Gothic"/>
              </a:rPr>
              <a:t>100</a:t>
            </a:r>
            <a:r>
              <a:rPr sz="1600" spc="-13">
                <a:solidFill>
                  <a:srgbClr val="FFFFFF"/>
                </a:solidFill>
                <a:latin typeface="Century Gothic"/>
                <a:cs typeface="Century Gothic"/>
              </a:rPr>
              <a:t> </a:t>
            </a:r>
            <a:r>
              <a:rPr sz="1600" spc="27">
                <a:solidFill>
                  <a:srgbClr val="FFFFFF"/>
                </a:solidFill>
                <a:latin typeface="Century Gothic"/>
                <a:cs typeface="Century Gothic"/>
              </a:rPr>
              <a:t>companies</a:t>
            </a:r>
            <a:r>
              <a:rPr sz="1600" spc="-13">
                <a:solidFill>
                  <a:srgbClr val="FFFFFF"/>
                </a:solidFill>
                <a:latin typeface="Century Gothic"/>
                <a:cs typeface="Century Gothic"/>
              </a:rPr>
              <a:t> </a:t>
            </a:r>
            <a:r>
              <a:rPr sz="1600" spc="-10">
                <a:solidFill>
                  <a:srgbClr val="FFFFFF"/>
                </a:solidFill>
                <a:latin typeface="Century Gothic"/>
                <a:cs typeface="Century Gothic"/>
              </a:rPr>
              <a:t>and </a:t>
            </a:r>
            <a:r>
              <a:rPr sz="1600" spc="-437">
                <a:solidFill>
                  <a:srgbClr val="FFFFFF"/>
                </a:solidFill>
                <a:latin typeface="Century Gothic"/>
                <a:cs typeface="Century Gothic"/>
              </a:rPr>
              <a:t> </a:t>
            </a:r>
            <a:r>
              <a:rPr sz="1600" spc="110">
                <a:solidFill>
                  <a:srgbClr val="FFFFFF"/>
                </a:solidFill>
                <a:latin typeface="Century Gothic"/>
                <a:cs typeface="Century Gothic"/>
              </a:rPr>
              <a:t>4,900</a:t>
            </a:r>
            <a:r>
              <a:rPr sz="1600" spc="-17">
                <a:solidFill>
                  <a:srgbClr val="FFFFFF"/>
                </a:solidFill>
                <a:latin typeface="Century Gothic"/>
                <a:cs typeface="Century Gothic"/>
              </a:rPr>
              <a:t> </a:t>
            </a:r>
            <a:r>
              <a:rPr sz="1600" spc="-7">
                <a:solidFill>
                  <a:srgbClr val="FFFFFF"/>
                </a:solidFill>
                <a:latin typeface="Century Gothic"/>
                <a:cs typeface="Century Gothic"/>
              </a:rPr>
              <a:t>people</a:t>
            </a:r>
            <a:r>
              <a:rPr sz="1600" spc="-13">
                <a:solidFill>
                  <a:srgbClr val="FFFFFF"/>
                </a:solidFill>
                <a:latin typeface="Century Gothic"/>
                <a:cs typeface="Century Gothic"/>
              </a:rPr>
              <a:t> </a:t>
            </a:r>
            <a:r>
              <a:rPr sz="1600" spc="23">
                <a:solidFill>
                  <a:srgbClr val="FFFFFF"/>
                </a:solidFill>
                <a:latin typeface="Century Gothic"/>
                <a:cs typeface="Century Gothic"/>
              </a:rPr>
              <a:t>employed</a:t>
            </a:r>
            <a:endParaRPr sz="1600">
              <a:latin typeface="Century Gothic"/>
              <a:cs typeface="Century Gothic"/>
            </a:endParaRPr>
          </a:p>
        </p:txBody>
      </p:sp>
      <p:sp>
        <p:nvSpPr>
          <p:cNvPr id="13" name="object 13"/>
          <p:cNvSpPr txBox="1">
            <a:spLocks noGrp="1"/>
          </p:cNvSpPr>
          <p:nvPr>
            <p:ph type="title"/>
          </p:nvPr>
        </p:nvSpPr>
        <p:spPr>
          <a:xfrm>
            <a:off x="7849200" y="868279"/>
            <a:ext cx="2494703" cy="377882"/>
          </a:xfrm>
          <a:prstGeom prst="rect">
            <a:avLst/>
          </a:prstGeom>
        </p:spPr>
        <p:txBody>
          <a:bodyPr vert="horz" wrap="square" lIns="0" tIns="8467" rIns="0" bIns="0" rtlCol="0">
            <a:spAutoFit/>
          </a:bodyPr>
          <a:lstStyle/>
          <a:p>
            <a:pPr marL="8467">
              <a:spcBef>
                <a:spcPts val="67"/>
              </a:spcBef>
            </a:pPr>
            <a:r>
              <a:rPr spc="110">
                <a:solidFill>
                  <a:srgbClr val="58606B"/>
                </a:solidFill>
              </a:rPr>
              <a:t>GLOBAL</a:t>
            </a:r>
            <a:r>
              <a:rPr spc="-76">
                <a:solidFill>
                  <a:srgbClr val="58606B"/>
                </a:solidFill>
              </a:rPr>
              <a:t> </a:t>
            </a:r>
            <a:r>
              <a:rPr spc="263">
                <a:solidFill>
                  <a:srgbClr val="58606B"/>
                </a:solidFill>
              </a:rPr>
              <a:t>TREND</a:t>
            </a:r>
          </a:p>
        </p:txBody>
      </p:sp>
      <p:sp>
        <p:nvSpPr>
          <p:cNvPr id="14" name="object 14"/>
          <p:cNvSpPr/>
          <p:nvPr/>
        </p:nvSpPr>
        <p:spPr>
          <a:xfrm>
            <a:off x="7864402" y="1345120"/>
            <a:ext cx="2660650" cy="25400"/>
          </a:xfrm>
          <a:custGeom>
            <a:avLst/>
            <a:gdLst/>
            <a:ahLst/>
            <a:cxnLst/>
            <a:rect l="l" t="t" r="r" b="b"/>
            <a:pathLst>
              <a:path w="3990975" h="38100">
                <a:moveTo>
                  <a:pt x="0" y="0"/>
                </a:moveTo>
                <a:lnTo>
                  <a:pt x="3990936" y="37892"/>
                </a:lnTo>
              </a:path>
            </a:pathLst>
          </a:custGeom>
          <a:ln w="19049">
            <a:solidFill>
              <a:srgbClr val="58606B"/>
            </a:solidFill>
          </a:ln>
        </p:spPr>
        <p:txBody>
          <a:bodyPr wrap="square" lIns="0" tIns="0" rIns="0" bIns="0" rtlCol="0"/>
          <a:lstStyle/>
          <a:p>
            <a:endParaRPr sz="800"/>
          </a:p>
        </p:txBody>
      </p:sp>
      <p:sp>
        <p:nvSpPr>
          <p:cNvPr id="15" name="object 15"/>
          <p:cNvSpPr/>
          <p:nvPr/>
        </p:nvSpPr>
        <p:spPr>
          <a:xfrm>
            <a:off x="10797017" y="737289"/>
            <a:ext cx="1066800" cy="1054100"/>
          </a:xfrm>
          <a:custGeom>
            <a:avLst/>
            <a:gdLst/>
            <a:ahLst/>
            <a:cxnLst/>
            <a:rect l="l" t="t" r="r" b="b"/>
            <a:pathLst>
              <a:path w="1600200" h="1581150">
                <a:moveTo>
                  <a:pt x="800084" y="1581126"/>
                </a:moveTo>
                <a:lnTo>
                  <a:pt x="751345" y="1579683"/>
                </a:lnTo>
                <a:lnTo>
                  <a:pt x="703378" y="1575411"/>
                </a:lnTo>
                <a:lnTo>
                  <a:pt x="656267" y="1568390"/>
                </a:lnTo>
                <a:lnTo>
                  <a:pt x="610095" y="1558705"/>
                </a:lnTo>
                <a:lnTo>
                  <a:pt x="564947" y="1546437"/>
                </a:lnTo>
                <a:lnTo>
                  <a:pt x="520906" y="1531670"/>
                </a:lnTo>
                <a:lnTo>
                  <a:pt x="478056" y="1514486"/>
                </a:lnTo>
                <a:lnTo>
                  <a:pt x="436481" y="1494968"/>
                </a:lnTo>
                <a:lnTo>
                  <a:pt x="396264" y="1473198"/>
                </a:lnTo>
                <a:lnTo>
                  <a:pt x="357488" y="1449260"/>
                </a:lnTo>
                <a:lnTo>
                  <a:pt x="320238" y="1423235"/>
                </a:lnTo>
                <a:lnTo>
                  <a:pt x="284597" y="1395207"/>
                </a:lnTo>
                <a:lnTo>
                  <a:pt x="250650" y="1365257"/>
                </a:lnTo>
                <a:lnTo>
                  <a:pt x="218478" y="1333470"/>
                </a:lnTo>
                <a:lnTo>
                  <a:pt x="188167" y="1299926"/>
                </a:lnTo>
                <a:lnTo>
                  <a:pt x="159800" y="1264710"/>
                </a:lnTo>
                <a:lnTo>
                  <a:pt x="133461" y="1227904"/>
                </a:lnTo>
                <a:lnTo>
                  <a:pt x="109233" y="1189590"/>
                </a:lnTo>
                <a:lnTo>
                  <a:pt x="87200" y="1149851"/>
                </a:lnTo>
                <a:lnTo>
                  <a:pt x="67446" y="1108770"/>
                </a:lnTo>
                <a:lnTo>
                  <a:pt x="50054" y="1066429"/>
                </a:lnTo>
                <a:lnTo>
                  <a:pt x="35108" y="1022912"/>
                </a:lnTo>
                <a:lnTo>
                  <a:pt x="22692" y="978300"/>
                </a:lnTo>
                <a:lnTo>
                  <a:pt x="12890" y="932676"/>
                </a:lnTo>
                <a:lnTo>
                  <a:pt x="5784" y="886124"/>
                </a:lnTo>
                <a:lnTo>
                  <a:pt x="1460" y="838725"/>
                </a:lnTo>
                <a:lnTo>
                  <a:pt x="0" y="790563"/>
                </a:lnTo>
                <a:lnTo>
                  <a:pt x="1460" y="742400"/>
                </a:lnTo>
                <a:lnTo>
                  <a:pt x="5784" y="695002"/>
                </a:lnTo>
                <a:lnTo>
                  <a:pt x="12890" y="648449"/>
                </a:lnTo>
                <a:lnTo>
                  <a:pt x="22692" y="602826"/>
                </a:lnTo>
                <a:lnTo>
                  <a:pt x="35108" y="558214"/>
                </a:lnTo>
                <a:lnTo>
                  <a:pt x="50054" y="514696"/>
                </a:lnTo>
                <a:lnTo>
                  <a:pt x="67446" y="472355"/>
                </a:lnTo>
                <a:lnTo>
                  <a:pt x="87200" y="431274"/>
                </a:lnTo>
                <a:lnTo>
                  <a:pt x="109233" y="391536"/>
                </a:lnTo>
                <a:lnTo>
                  <a:pt x="133461" y="353222"/>
                </a:lnTo>
                <a:lnTo>
                  <a:pt x="159800" y="316415"/>
                </a:lnTo>
                <a:lnTo>
                  <a:pt x="188167" y="281199"/>
                </a:lnTo>
                <a:lnTo>
                  <a:pt x="218478" y="247656"/>
                </a:lnTo>
                <a:lnTo>
                  <a:pt x="250650" y="215868"/>
                </a:lnTo>
                <a:lnTo>
                  <a:pt x="284597" y="185919"/>
                </a:lnTo>
                <a:lnTo>
                  <a:pt x="320238" y="157891"/>
                </a:lnTo>
                <a:lnTo>
                  <a:pt x="357488" y="131866"/>
                </a:lnTo>
                <a:lnTo>
                  <a:pt x="396264" y="107927"/>
                </a:lnTo>
                <a:lnTo>
                  <a:pt x="436481" y="86157"/>
                </a:lnTo>
                <a:lnTo>
                  <a:pt x="478056" y="66639"/>
                </a:lnTo>
                <a:lnTo>
                  <a:pt x="520906" y="49455"/>
                </a:lnTo>
                <a:lnTo>
                  <a:pt x="564947" y="34688"/>
                </a:lnTo>
                <a:lnTo>
                  <a:pt x="610095" y="22421"/>
                </a:lnTo>
                <a:lnTo>
                  <a:pt x="656267" y="12735"/>
                </a:lnTo>
                <a:lnTo>
                  <a:pt x="703378" y="5715"/>
                </a:lnTo>
                <a:lnTo>
                  <a:pt x="751345" y="1442"/>
                </a:lnTo>
                <a:lnTo>
                  <a:pt x="800084" y="0"/>
                </a:lnTo>
                <a:lnTo>
                  <a:pt x="848824" y="1442"/>
                </a:lnTo>
                <a:lnTo>
                  <a:pt x="896791" y="5715"/>
                </a:lnTo>
                <a:lnTo>
                  <a:pt x="943902" y="12735"/>
                </a:lnTo>
                <a:lnTo>
                  <a:pt x="990074" y="22421"/>
                </a:lnTo>
                <a:lnTo>
                  <a:pt x="1035222" y="34688"/>
                </a:lnTo>
                <a:lnTo>
                  <a:pt x="1079262" y="49455"/>
                </a:lnTo>
                <a:lnTo>
                  <a:pt x="1122112" y="66639"/>
                </a:lnTo>
                <a:lnTo>
                  <a:pt x="1163688" y="86157"/>
                </a:lnTo>
                <a:lnTo>
                  <a:pt x="1203905" y="107927"/>
                </a:lnTo>
                <a:lnTo>
                  <a:pt x="1242681" y="131866"/>
                </a:lnTo>
                <a:lnTo>
                  <a:pt x="1279931" y="157891"/>
                </a:lnTo>
                <a:lnTo>
                  <a:pt x="1315571" y="185919"/>
                </a:lnTo>
                <a:lnTo>
                  <a:pt x="1349519" y="215868"/>
                </a:lnTo>
                <a:lnTo>
                  <a:pt x="1381690" y="247656"/>
                </a:lnTo>
                <a:lnTo>
                  <a:pt x="1412001" y="281199"/>
                </a:lnTo>
                <a:lnTo>
                  <a:pt x="1440368" y="316415"/>
                </a:lnTo>
                <a:lnTo>
                  <a:pt x="1466708" y="353222"/>
                </a:lnTo>
                <a:lnTo>
                  <a:pt x="1490936" y="391536"/>
                </a:lnTo>
                <a:lnTo>
                  <a:pt x="1512969" y="431274"/>
                </a:lnTo>
                <a:lnTo>
                  <a:pt x="1532723" y="472355"/>
                </a:lnTo>
                <a:lnTo>
                  <a:pt x="1550115" y="514696"/>
                </a:lnTo>
                <a:lnTo>
                  <a:pt x="1565060" y="558214"/>
                </a:lnTo>
                <a:lnTo>
                  <a:pt x="1577477" y="602826"/>
                </a:lnTo>
                <a:lnTo>
                  <a:pt x="1587279" y="648449"/>
                </a:lnTo>
                <a:lnTo>
                  <a:pt x="1594385" y="695002"/>
                </a:lnTo>
                <a:lnTo>
                  <a:pt x="1598709" y="742400"/>
                </a:lnTo>
                <a:lnTo>
                  <a:pt x="1600169" y="790563"/>
                </a:lnTo>
                <a:lnTo>
                  <a:pt x="1598709" y="838725"/>
                </a:lnTo>
                <a:lnTo>
                  <a:pt x="1594385" y="886124"/>
                </a:lnTo>
                <a:lnTo>
                  <a:pt x="1587279" y="932676"/>
                </a:lnTo>
                <a:lnTo>
                  <a:pt x="1577477" y="978300"/>
                </a:lnTo>
                <a:lnTo>
                  <a:pt x="1565060" y="1022912"/>
                </a:lnTo>
                <a:lnTo>
                  <a:pt x="1550115" y="1066429"/>
                </a:lnTo>
                <a:lnTo>
                  <a:pt x="1532723" y="1108770"/>
                </a:lnTo>
                <a:lnTo>
                  <a:pt x="1512969" y="1149851"/>
                </a:lnTo>
                <a:lnTo>
                  <a:pt x="1490936" y="1189590"/>
                </a:lnTo>
                <a:lnTo>
                  <a:pt x="1466708" y="1227904"/>
                </a:lnTo>
                <a:lnTo>
                  <a:pt x="1440368" y="1264710"/>
                </a:lnTo>
                <a:lnTo>
                  <a:pt x="1412001" y="1299926"/>
                </a:lnTo>
                <a:lnTo>
                  <a:pt x="1381690" y="1333470"/>
                </a:lnTo>
                <a:lnTo>
                  <a:pt x="1349519" y="1365257"/>
                </a:lnTo>
                <a:lnTo>
                  <a:pt x="1315571" y="1395207"/>
                </a:lnTo>
                <a:lnTo>
                  <a:pt x="1279931" y="1423235"/>
                </a:lnTo>
                <a:lnTo>
                  <a:pt x="1242681" y="1449260"/>
                </a:lnTo>
                <a:lnTo>
                  <a:pt x="1203905" y="1473198"/>
                </a:lnTo>
                <a:lnTo>
                  <a:pt x="1163688" y="1494968"/>
                </a:lnTo>
                <a:lnTo>
                  <a:pt x="1122112" y="1514486"/>
                </a:lnTo>
                <a:lnTo>
                  <a:pt x="1079262" y="1531670"/>
                </a:lnTo>
                <a:lnTo>
                  <a:pt x="1035222" y="1546437"/>
                </a:lnTo>
                <a:lnTo>
                  <a:pt x="990074" y="1558705"/>
                </a:lnTo>
                <a:lnTo>
                  <a:pt x="943902" y="1568390"/>
                </a:lnTo>
                <a:lnTo>
                  <a:pt x="896791" y="1575411"/>
                </a:lnTo>
                <a:lnTo>
                  <a:pt x="848824" y="1579683"/>
                </a:lnTo>
                <a:lnTo>
                  <a:pt x="800084" y="1581126"/>
                </a:lnTo>
                <a:close/>
              </a:path>
            </a:pathLst>
          </a:custGeom>
          <a:solidFill>
            <a:srgbClr val="58606B"/>
          </a:solidFill>
        </p:spPr>
        <p:txBody>
          <a:bodyPr wrap="square" lIns="0" tIns="0" rIns="0" bIns="0" rtlCol="0"/>
          <a:lstStyle/>
          <a:p>
            <a:endParaRPr sz="800"/>
          </a:p>
        </p:txBody>
      </p:sp>
      <p:sp>
        <p:nvSpPr>
          <p:cNvPr id="16" name="object 16"/>
          <p:cNvSpPr txBox="1"/>
          <p:nvPr/>
        </p:nvSpPr>
        <p:spPr>
          <a:xfrm>
            <a:off x="10884058" y="1048636"/>
            <a:ext cx="637963" cy="336781"/>
          </a:xfrm>
          <a:prstGeom prst="rect">
            <a:avLst/>
          </a:prstGeom>
        </p:spPr>
        <p:txBody>
          <a:bodyPr vert="horz" wrap="square" lIns="0" tIns="8467" rIns="0" bIns="0" rtlCol="0">
            <a:spAutoFit/>
          </a:bodyPr>
          <a:lstStyle/>
          <a:p>
            <a:pPr marL="8467">
              <a:spcBef>
                <a:spcPts val="67"/>
              </a:spcBef>
            </a:pPr>
            <a:r>
              <a:rPr sz="2133" spc="-53">
                <a:solidFill>
                  <a:srgbClr val="FFFFFF"/>
                </a:solidFill>
                <a:latin typeface="Century Gothic"/>
                <a:cs typeface="Century Gothic"/>
              </a:rPr>
              <a:t>+</a:t>
            </a:r>
            <a:r>
              <a:rPr sz="2133" spc="-76">
                <a:solidFill>
                  <a:srgbClr val="FFFFFF"/>
                </a:solidFill>
                <a:latin typeface="Century Gothic"/>
                <a:cs typeface="Century Gothic"/>
              </a:rPr>
              <a:t> </a:t>
            </a:r>
            <a:r>
              <a:rPr sz="2133" spc="117">
                <a:solidFill>
                  <a:srgbClr val="FFFFFF"/>
                </a:solidFill>
                <a:latin typeface="Century Gothic"/>
                <a:cs typeface="Century Gothic"/>
              </a:rPr>
              <a:t>7%</a:t>
            </a:r>
            <a:endParaRPr sz="2133">
              <a:latin typeface="Century Gothic"/>
              <a:cs typeface="Century Gothic"/>
            </a:endParaRPr>
          </a:p>
        </p:txBody>
      </p:sp>
      <p:sp>
        <p:nvSpPr>
          <p:cNvPr id="17" name="object 17"/>
          <p:cNvSpPr txBox="1"/>
          <p:nvPr/>
        </p:nvSpPr>
        <p:spPr>
          <a:xfrm>
            <a:off x="7945927" y="1410530"/>
            <a:ext cx="1127759" cy="223993"/>
          </a:xfrm>
          <a:prstGeom prst="rect">
            <a:avLst/>
          </a:prstGeom>
        </p:spPr>
        <p:txBody>
          <a:bodyPr vert="horz" wrap="square" lIns="0" tIns="8467" rIns="0" bIns="0" rtlCol="0">
            <a:spAutoFit/>
          </a:bodyPr>
          <a:lstStyle/>
          <a:p>
            <a:pPr marL="8467">
              <a:spcBef>
                <a:spcPts val="67"/>
              </a:spcBef>
            </a:pPr>
            <a:r>
              <a:rPr sz="1400" spc="-17">
                <a:latin typeface="Century Gothic"/>
                <a:cs typeface="Century Gothic"/>
              </a:rPr>
              <a:t>(2016</a:t>
            </a:r>
            <a:r>
              <a:rPr sz="1400" spc="-53">
                <a:latin typeface="Century Gothic"/>
                <a:cs typeface="Century Gothic"/>
              </a:rPr>
              <a:t> </a:t>
            </a:r>
            <a:r>
              <a:rPr sz="1400">
                <a:latin typeface="Century Gothic"/>
                <a:cs typeface="Century Gothic"/>
              </a:rPr>
              <a:t>–</a:t>
            </a:r>
            <a:r>
              <a:rPr sz="1400" spc="-53">
                <a:latin typeface="Century Gothic"/>
                <a:cs typeface="Century Gothic"/>
              </a:rPr>
              <a:t> </a:t>
            </a:r>
            <a:r>
              <a:rPr sz="1400" spc="30">
                <a:latin typeface="Century Gothic"/>
                <a:cs typeface="Century Gothic"/>
              </a:rPr>
              <a:t>2025)</a:t>
            </a:r>
            <a:endParaRPr sz="1400">
              <a:latin typeface="Century Gothic"/>
              <a:cs typeface="Century Gothic"/>
            </a:endParaRPr>
          </a:p>
        </p:txBody>
      </p:sp>
      <p:sp>
        <p:nvSpPr>
          <p:cNvPr id="18" name="object 18"/>
          <p:cNvSpPr txBox="1"/>
          <p:nvPr/>
        </p:nvSpPr>
        <p:spPr>
          <a:xfrm>
            <a:off x="1350858" y="1329639"/>
            <a:ext cx="2811357" cy="843394"/>
          </a:xfrm>
          <a:prstGeom prst="rect">
            <a:avLst/>
          </a:prstGeom>
        </p:spPr>
        <p:txBody>
          <a:bodyPr vert="horz" wrap="square" lIns="0" tIns="22437" rIns="0" bIns="0" rtlCol="0">
            <a:spAutoFit/>
          </a:bodyPr>
          <a:lstStyle/>
          <a:p>
            <a:pPr marL="8467" marR="3387">
              <a:lnSpc>
                <a:spcPts val="3153"/>
              </a:lnSpc>
              <a:spcBef>
                <a:spcPts val="177"/>
              </a:spcBef>
            </a:pPr>
            <a:r>
              <a:rPr sz="2667" spc="157">
                <a:solidFill>
                  <a:srgbClr val="DF1785"/>
                </a:solidFill>
                <a:latin typeface="Century Gothic"/>
                <a:cs typeface="Century Gothic"/>
              </a:rPr>
              <a:t>BIOMEDICAL </a:t>
            </a:r>
            <a:r>
              <a:rPr sz="2667" spc="160">
                <a:solidFill>
                  <a:srgbClr val="DF1785"/>
                </a:solidFill>
                <a:latin typeface="Century Gothic"/>
                <a:cs typeface="Century Gothic"/>
              </a:rPr>
              <a:t> </a:t>
            </a:r>
            <a:r>
              <a:rPr sz="2667" spc="423">
                <a:solidFill>
                  <a:srgbClr val="DF1785"/>
                </a:solidFill>
                <a:latin typeface="Century Gothic"/>
                <a:cs typeface="Century Gothic"/>
              </a:rPr>
              <a:t>T</a:t>
            </a:r>
            <a:r>
              <a:rPr sz="2667" spc="353">
                <a:solidFill>
                  <a:srgbClr val="DF1785"/>
                </a:solidFill>
                <a:latin typeface="Century Gothic"/>
                <a:cs typeface="Century Gothic"/>
              </a:rPr>
              <a:t>E</a:t>
            </a:r>
            <a:r>
              <a:rPr sz="2667" spc="-243">
                <a:solidFill>
                  <a:srgbClr val="DF1785"/>
                </a:solidFill>
                <a:latin typeface="Century Gothic"/>
                <a:cs typeface="Century Gothic"/>
              </a:rPr>
              <a:t>C</a:t>
            </a:r>
            <a:r>
              <a:rPr sz="2667" spc="339">
                <a:solidFill>
                  <a:srgbClr val="DF1785"/>
                </a:solidFill>
                <a:latin typeface="Century Gothic"/>
                <a:cs typeface="Century Gothic"/>
              </a:rPr>
              <a:t>H</a:t>
            </a:r>
            <a:r>
              <a:rPr sz="2667" spc="187">
                <a:solidFill>
                  <a:srgbClr val="DF1785"/>
                </a:solidFill>
                <a:latin typeface="Century Gothic"/>
                <a:cs typeface="Century Gothic"/>
              </a:rPr>
              <a:t>N</a:t>
            </a:r>
            <a:r>
              <a:rPr sz="2667" spc="-83">
                <a:solidFill>
                  <a:srgbClr val="DF1785"/>
                </a:solidFill>
                <a:latin typeface="Century Gothic"/>
                <a:cs typeface="Century Gothic"/>
              </a:rPr>
              <a:t>O</a:t>
            </a:r>
            <a:r>
              <a:rPr sz="2667" spc="347">
                <a:solidFill>
                  <a:srgbClr val="DF1785"/>
                </a:solidFill>
                <a:latin typeface="Century Gothic"/>
                <a:cs typeface="Century Gothic"/>
              </a:rPr>
              <a:t>L</a:t>
            </a:r>
            <a:r>
              <a:rPr sz="2667" spc="-83">
                <a:solidFill>
                  <a:srgbClr val="DF1785"/>
                </a:solidFill>
                <a:latin typeface="Century Gothic"/>
                <a:cs typeface="Century Gothic"/>
              </a:rPr>
              <a:t>O</a:t>
            </a:r>
            <a:r>
              <a:rPr sz="2667" spc="-273">
                <a:solidFill>
                  <a:srgbClr val="DF1785"/>
                </a:solidFill>
                <a:latin typeface="Century Gothic"/>
                <a:cs typeface="Century Gothic"/>
              </a:rPr>
              <a:t>G</a:t>
            </a:r>
            <a:r>
              <a:rPr sz="2667" spc="223">
                <a:solidFill>
                  <a:srgbClr val="DF1785"/>
                </a:solidFill>
                <a:latin typeface="Century Gothic"/>
                <a:cs typeface="Century Gothic"/>
              </a:rPr>
              <a:t>I</a:t>
            </a:r>
            <a:r>
              <a:rPr sz="2667" spc="353">
                <a:solidFill>
                  <a:srgbClr val="DF1785"/>
                </a:solidFill>
                <a:latin typeface="Century Gothic"/>
                <a:cs typeface="Century Gothic"/>
              </a:rPr>
              <a:t>E</a:t>
            </a:r>
            <a:r>
              <a:rPr sz="2667" spc="327">
                <a:solidFill>
                  <a:srgbClr val="DF1785"/>
                </a:solidFill>
                <a:latin typeface="Century Gothic"/>
                <a:cs typeface="Century Gothic"/>
              </a:rPr>
              <a:t>S</a:t>
            </a:r>
            <a:endParaRPr sz="2667">
              <a:latin typeface="Century Gothic"/>
              <a:cs typeface="Century Gothic"/>
            </a:endParaRPr>
          </a:p>
        </p:txBody>
      </p:sp>
      <p:pic>
        <p:nvPicPr>
          <p:cNvPr id="19" name="object 19"/>
          <p:cNvPicPr/>
          <p:nvPr/>
        </p:nvPicPr>
        <p:blipFill>
          <a:blip r:embed="rId7" cstate="email">
            <a:extLst>
              <a:ext uri="{28A0092B-C50C-407E-A947-70E740481C1C}">
                <a14:useLocalDpi xmlns:a14="http://schemas.microsoft.com/office/drawing/2010/main"/>
              </a:ext>
            </a:extLst>
          </a:blip>
          <a:stretch>
            <a:fillRect/>
          </a:stretch>
        </p:blipFill>
        <p:spPr>
          <a:xfrm>
            <a:off x="7016341" y="2159249"/>
            <a:ext cx="539399" cy="525779"/>
          </a:xfrm>
          <a:prstGeom prst="rect">
            <a:avLst/>
          </a:prstGeom>
        </p:spPr>
      </p:pic>
      <p:sp>
        <p:nvSpPr>
          <p:cNvPr id="20" name="object 20"/>
          <p:cNvSpPr txBox="1"/>
          <p:nvPr/>
        </p:nvSpPr>
        <p:spPr>
          <a:xfrm>
            <a:off x="8019754" y="2242015"/>
            <a:ext cx="2417233" cy="739945"/>
          </a:xfrm>
          <a:prstGeom prst="rect">
            <a:avLst/>
          </a:prstGeom>
        </p:spPr>
        <p:txBody>
          <a:bodyPr vert="horz" wrap="square" lIns="0" tIns="21589" rIns="0" bIns="0" rtlCol="0">
            <a:spAutoFit/>
          </a:bodyPr>
          <a:lstStyle/>
          <a:p>
            <a:pPr marL="84247" marR="3387" indent="-76204">
              <a:lnSpc>
                <a:spcPts val="2847"/>
              </a:lnSpc>
              <a:spcBef>
                <a:spcPts val="169"/>
              </a:spcBef>
            </a:pPr>
            <a:r>
              <a:rPr sz="2400" spc="237">
                <a:solidFill>
                  <a:srgbClr val="DF1785"/>
                </a:solidFill>
                <a:latin typeface="Century Gothic"/>
                <a:cs typeface="Century Gothic"/>
              </a:rPr>
              <a:t>KEY</a:t>
            </a:r>
            <a:r>
              <a:rPr sz="2400" spc="-60">
                <a:solidFill>
                  <a:srgbClr val="DF1785"/>
                </a:solidFill>
                <a:latin typeface="Century Gothic"/>
                <a:cs typeface="Century Gothic"/>
              </a:rPr>
              <a:t> </a:t>
            </a:r>
            <a:r>
              <a:rPr sz="2400" spc="217">
                <a:solidFill>
                  <a:srgbClr val="DF1785"/>
                </a:solidFill>
                <a:latin typeface="Century Gothic"/>
                <a:cs typeface="Century Gothic"/>
              </a:rPr>
              <a:t>PLAYERS</a:t>
            </a:r>
            <a:r>
              <a:rPr sz="2400" spc="-60">
                <a:solidFill>
                  <a:srgbClr val="DF1785"/>
                </a:solidFill>
                <a:latin typeface="Century Gothic"/>
                <a:cs typeface="Century Gothic"/>
              </a:rPr>
              <a:t> </a:t>
            </a:r>
            <a:r>
              <a:rPr sz="2400" spc="-213">
                <a:solidFill>
                  <a:srgbClr val="DF1785"/>
                </a:solidFill>
                <a:latin typeface="Century Gothic"/>
                <a:cs typeface="Century Gothic"/>
              </a:rPr>
              <a:t>&amp; </a:t>
            </a:r>
            <a:r>
              <a:rPr sz="2400" spc="-653">
                <a:solidFill>
                  <a:srgbClr val="DF1785"/>
                </a:solidFill>
                <a:latin typeface="Century Gothic"/>
                <a:cs typeface="Century Gothic"/>
              </a:rPr>
              <a:t> </a:t>
            </a:r>
            <a:r>
              <a:rPr sz="2400" spc="180">
                <a:solidFill>
                  <a:srgbClr val="DF1785"/>
                </a:solidFill>
                <a:latin typeface="Century Gothic"/>
                <a:cs typeface="Century Gothic"/>
              </a:rPr>
              <a:t>EXCELLENCES</a:t>
            </a:r>
            <a:endParaRPr sz="2400">
              <a:latin typeface="Century Gothic"/>
              <a:cs typeface="Century Gothic"/>
            </a:endParaRPr>
          </a:p>
        </p:txBody>
      </p:sp>
      <p:pic>
        <p:nvPicPr>
          <p:cNvPr id="21" name="object 21"/>
          <p:cNvPicPr/>
          <p:nvPr/>
        </p:nvPicPr>
        <p:blipFill>
          <a:blip r:embed="rId8" cstate="email">
            <a:extLst>
              <a:ext uri="{28A0092B-C50C-407E-A947-70E740481C1C}">
                <a14:useLocalDpi xmlns:a14="http://schemas.microsoft.com/office/drawing/2010/main"/>
              </a:ext>
            </a:extLst>
          </a:blip>
          <a:stretch>
            <a:fillRect/>
          </a:stretch>
        </p:blipFill>
        <p:spPr>
          <a:xfrm>
            <a:off x="10735415" y="2211647"/>
            <a:ext cx="557089" cy="568541"/>
          </a:xfrm>
          <a:prstGeom prst="rect">
            <a:avLst/>
          </a:prstGeom>
        </p:spPr>
      </p:pic>
      <p:pic>
        <p:nvPicPr>
          <p:cNvPr id="22" name="object 22"/>
          <p:cNvPicPr/>
          <p:nvPr/>
        </p:nvPicPr>
        <p:blipFill>
          <a:blip r:embed="rId9" cstate="email">
            <a:extLst>
              <a:ext uri="{28A0092B-C50C-407E-A947-70E740481C1C}">
                <a14:useLocalDpi xmlns:a14="http://schemas.microsoft.com/office/drawing/2010/main"/>
              </a:ext>
            </a:extLst>
          </a:blip>
          <a:stretch>
            <a:fillRect/>
          </a:stretch>
        </p:blipFill>
        <p:spPr>
          <a:xfrm>
            <a:off x="7051705" y="3239595"/>
            <a:ext cx="1695449" cy="406399"/>
          </a:xfrm>
          <a:prstGeom prst="rect">
            <a:avLst/>
          </a:prstGeom>
        </p:spPr>
      </p:pic>
      <p:pic>
        <p:nvPicPr>
          <p:cNvPr id="23" name="object 23"/>
          <p:cNvPicPr/>
          <p:nvPr/>
        </p:nvPicPr>
        <p:blipFill>
          <a:blip r:embed="rId10" cstate="email">
            <a:extLst>
              <a:ext uri="{28A0092B-C50C-407E-A947-70E740481C1C}">
                <a14:useLocalDpi xmlns:a14="http://schemas.microsoft.com/office/drawing/2010/main"/>
              </a:ext>
            </a:extLst>
          </a:blip>
          <a:stretch>
            <a:fillRect/>
          </a:stretch>
        </p:blipFill>
        <p:spPr>
          <a:xfrm>
            <a:off x="9928597" y="3322424"/>
            <a:ext cx="1650999" cy="273049"/>
          </a:xfrm>
          <a:prstGeom prst="rect">
            <a:avLst/>
          </a:prstGeom>
        </p:spPr>
      </p:pic>
      <p:pic>
        <p:nvPicPr>
          <p:cNvPr id="24" name="object 24"/>
          <p:cNvPicPr/>
          <p:nvPr/>
        </p:nvPicPr>
        <p:blipFill>
          <a:blip r:embed="rId11" cstate="email">
            <a:extLst>
              <a:ext uri="{28A0092B-C50C-407E-A947-70E740481C1C}">
                <a14:useLocalDpi xmlns:a14="http://schemas.microsoft.com/office/drawing/2010/main"/>
              </a:ext>
            </a:extLst>
          </a:blip>
          <a:stretch>
            <a:fillRect/>
          </a:stretch>
        </p:blipFill>
        <p:spPr>
          <a:xfrm>
            <a:off x="8916615" y="3230943"/>
            <a:ext cx="736599" cy="736599"/>
          </a:xfrm>
          <a:prstGeom prst="rect">
            <a:avLst/>
          </a:prstGeom>
        </p:spPr>
      </p:pic>
      <p:pic>
        <p:nvPicPr>
          <p:cNvPr id="25" name="object 25"/>
          <p:cNvPicPr/>
          <p:nvPr/>
        </p:nvPicPr>
        <p:blipFill>
          <a:blip r:embed="rId12" cstate="email">
            <a:extLst>
              <a:ext uri="{28A0092B-C50C-407E-A947-70E740481C1C}">
                <a14:useLocalDpi xmlns:a14="http://schemas.microsoft.com/office/drawing/2010/main"/>
              </a:ext>
            </a:extLst>
          </a:blip>
          <a:stretch>
            <a:fillRect/>
          </a:stretch>
        </p:blipFill>
        <p:spPr>
          <a:xfrm>
            <a:off x="9951287" y="3860202"/>
            <a:ext cx="1633744" cy="524459"/>
          </a:xfrm>
          <a:prstGeom prst="rect">
            <a:avLst/>
          </a:prstGeom>
        </p:spPr>
      </p:pic>
      <p:pic>
        <p:nvPicPr>
          <p:cNvPr id="26" name="object 26"/>
          <p:cNvPicPr/>
          <p:nvPr/>
        </p:nvPicPr>
        <p:blipFill>
          <a:blip r:embed="rId13" cstate="email">
            <a:extLst>
              <a:ext uri="{28A0092B-C50C-407E-A947-70E740481C1C}">
                <a14:useLocalDpi xmlns:a14="http://schemas.microsoft.com/office/drawing/2010/main"/>
              </a:ext>
            </a:extLst>
          </a:blip>
          <a:stretch>
            <a:fillRect/>
          </a:stretch>
        </p:blipFill>
        <p:spPr>
          <a:xfrm>
            <a:off x="7700489" y="4033842"/>
            <a:ext cx="1384300" cy="298449"/>
          </a:xfrm>
          <a:prstGeom prst="rect">
            <a:avLst/>
          </a:prstGeom>
        </p:spPr>
      </p:pic>
      <p:pic>
        <p:nvPicPr>
          <p:cNvPr id="27" name="object 27"/>
          <p:cNvPicPr/>
          <p:nvPr/>
        </p:nvPicPr>
        <p:blipFill>
          <a:blip r:embed="rId14" cstate="email">
            <a:extLst>
              <a:ext uri="{28A0092B-C50C-407E-A947-70E740481C1C}">
                <a14:useLocalDpi xmlns:a14="http://schemas.microsoft.com/office/drawing/2010/main"/>
              </a:ext>
            </a:extLst>
          </a:blip>
          <a:stretch>
            <a:fillRect/>
          </a:stretch>
        </p:blipFill>
        <p:spPr>
          <a:xfrm>
            <a:off x="6800323" y="4611384"/>
            <a:ext cx="1441449" cy="247649"/>
          </a:xfrm>
          <a:prstGeom prst="rect">
            <a:avLst/>
          </a:prstGeom>
        </p:spPr>
      </p:pic>
      <p:pic>
        <p:nvPicPr>
          <p:cNvPr id="28" name="object 28"/>
          <p:cNvPicPr/>
          <p:nvPr/>
        </p:nvPicPr>
        <p:blipFill>
          <a:blip r:embed="rId15" cstate="email">
            <a:extLst>
              <a:ext uri="{28A0092B-C50C-407E-A947-70E740481C1C}">
                <a14:useLocalDpi xmlns:a14="http://schemas.microsoft.com/office/drawing/2010/main"/>
              </a:ext>
            </a:extLst>
          </a:blip>
          <a:stretch>
            <a:fillRect/>
          </a:stretch>
        </p:blipFill>
        <p:spPr>
          <a:xfrm>
            <a:off x="8646754" y="4690753"/>
            <a:ext cx="1280874" cy="536201"/>
          </a:xfrm>
          <a:prstGeom prst="rect">
            <a:avLst/>
          </a:prstGeom>
        </p:spPr>
      </p:pic>
      <p:pic>
        <p:nvPicPr>
          <p:cNvPr id="29" name="object 29"/>
          <p:cNvPicPr/>
          <p:nvPr/>
        </p:nvPicPr>
        <p:blipFill>
          <a:blip r:embed="rId16" cstate="email">
            <a:extLst>
              <a:ext uri="{28A0092B-C50C-407E-A947-70E740481C1C}">
                <a14:useLocalDpi xmlns:a14="http://schemas.microsoft.com/office/drawing/2010/main"/>
              </a:ext>
            </a:extLst>
          </a:blip>
          <a:stretch>
            <a:fillRect/>
          </a:stretch>
        </p:blipFill>
        <p:spPr>
          <a:xfrm>
            <a:off x="10255738" y="4554163"/>
            <a:ext cx="1663699" cy="711199"/>
          </a:xfrm>
          <a:prstGeom prst="rect">
            <a:avLst/>
          </a:prstGeom>
        </p:spPr>
      </p:pic>
      <p:pic>
        <p:nvPicPr>
          <p:cNvPr id="30" name="object 30"/>
          <p:cNvPicPr/>
          <p:nvPr/>
        </p:nvPicPr>
        <p:blipFill>
          <a:blip r:embed="rId17" cstate="email">
            <a:extLst>
              <a:ext uri="{28A0092B-C50C-407E-A947-70E740481C1C}">
                <a14:useLocalDpi xmlns:a14="http://schemas.microsoft.com/office/drawing/2010/main"/>
              </a:ext>
            </a:extLst>
          </a:blip>
          <a:stretch>
            <a:fillRect/>
          </a:stretch>
        </p:blipFill>
        <p:spPr>
          <a:xfrm>
            <a:off x="7178989" y="5152726"/>
            <a:ext cx="1041399" cy="673099"/>
          </a:xfrm>
          <a:prstGeom prst="rect">
            <a:avLst/>
          </a:prstGeom>
        </p:spPr>
      </p:pic>
      <p:pic>
        <p:nvPicPr>
          <p:cNvPr id="31" name="object 31"/>
          <p:cNvPicPr/>
          <p:nvPr/>
        </p:nvPicPr>
        <p:blipFill>
          <a:blip r:embed="rId18" cstate="email">
            <a:extLst>
              <a:ext uri="{28A0092B-C50C-407E-A947-70E740481C1C}">
                <a14:useLocalDpi xmlns:a14="http://schemas.microsoft.com/office/drawing/2010/main"/>
              </a:ext>
            </a:extLst>
          </a:blip>
          <a:stretch>
            <a:fillRect/>
          </a:stretch>
        </p:blipFill>
        <p:spPr>
          <a:xfrm>
            <a:off x="9135862" y="5425839"/>
            <a:ext cx="1695449" cy="469899"/>
          </a:xfrm>
          <a:prstGeom prst="rect">
            <a:avLst/>
          </a:prstGeom>
        </p:spPr>
      </p:pic>
      <p:pic>
        <p:nvPicPr>
          <p:cNvPr id="32" name="object 32"/>
          <p:cNvPicPr/>
          <p:nvPr/>
        </p:nvPicPr>
        <p:blipFill>
          <a:blip r:embed="rId19" cstate="email">
            <a:extLst>
              <a:ext uri="{28A0092B-C50C-407E-A947-70E740481C1C}">
                <a14:useLocalDpi xmlns:a14="http://schemas.microsoft.com/office/drawing/2010/main"/>
              </a:ext>
            </a:extLst>
          </a:blip>
          <a:stretch>
            <a:fillRect/>
          </a:stretch>
        </p:blipFill>
        <p:spPr>
          <a:xfrm>
            <a:off x="7870757" y="6027526"/>
            <a:ext cx="3143249" cy="615949"/>
          </a:xfrm>
          <a:prstGeom prst="rect">
            <a:avLst/>
          </a:prstGeom>
        </p:spPr>
      </p:pic>
    </p:spTree>
    <p:extLst>
      <p:ext uri="{BB962C8B-B14F-4D97-AF65-F5344CB8AC3E}">
        <p14:creationId xmlns:p14="http://schemas.microsoft.com/office/powerpoint/2010/main" val="2949062507"/>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1"/>
            <a:ext cx="6553200" cy="3013710"/>
            <a:chOff x="0" y="1"/>
            <a:chExt cx="9829800" cy="4520565"/>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0" y="1"/>
              <a:ext cx="9829799" cy="4520323"/>
            </a:xfrm>
            <a:prstGeom prst="rect">
              <a:avLst/>
            </a:prstGeom>
          </p:spPr>
        </p:pic>
        <p:sp>
          <p:nvSpPr>
            <p:cNvPr id="4" name="object 4"/>
            <p:cNvSpPr/>
            <p:nvPr/>
          </p:nvSpPr>
          <p:spPr>
            <a:xfrm>
              <a:off x="0" y="1792441"/>
              <a:ext cx="8458835" cy="1724660"/>
            </a:xfrm>
            <a:custGeom>
              <a:avLst/>
              <a:gdLst/>
              <a:ahLst/>
              <a:cxnLst/>
              <a:rect l="l" t="t" r="r" b="b"/>
              <a:pathLst>
                <a:path w="8458835" h="1724660">
                  <a:moveTo>
                    <a:pt x="8458221" y="1724062"/>
                  </a:moveTo>
                  <a:lnTo>
                    <a:pt x="0" y="1692578"/>
                  </a:lnTo>
                  <a:lnTo>
                    <a:pt x="0" y="0"/>
                  </a:lnTo>
                  <a:lnTo>
                    <a:pt x="8433640" y="0"/>
                  </a:lnTo>
                  <a:lnTo>
                    <a:pt x="8458221" y="1724062"/>
                  </a:lnTo>
                  <a:close/>
                </a:path>
              </a:pathLst>
            </a:custGeom>
            <a:solidFill>
              <a:srgbClr val="FFFFFF"/>
            </a:solidFill>
          </p:spPr>
          <p:txBody>
            <a:bodyPr wrap="square" lIns="0" tIns="0" rIns="0" bIns="0" rtlCol="0"/>
            <a:lstStyle/>
            <a:p>
              <a:endParaRPr sz="800"/>
            </a:p>
          </p:txBody>
        </p:sp>
      </p:grpSp>
      <p:sp>
        <p:nvSpPr>
          <p:cNvPr id="5" name="object 5"/>
          <p:cNvSpPr/>
          <p:nvPr/>
        </p:nvSpPr>
        <p:spPr>
          <a:xfrm>
            <a:off x="10797017" y="679913"/>
            <a:ext cx="1066800" cy="1054100"/>
          </a:xfrm>
          <a:custGeom>
            <a:avLst/>
            <a:gdLst/>
            <a:ahLst/>
            <a:cxnLst/>
            <a:rect l="l" t="t" r="r" b="b"/>
            <a:pathLst>
              <a:path w="1600200" h="1581150">
                <a:moveTo>
                  <a:pt x="800084" y="1581126"/>
                </a:moveTo>
                <a:lnTo>
                  <a:pt x="751345" y="1579683"/>
                </a:lnTo>
                <a:lnTo>
                  <a:pt x="703378" y="1575411"/>
                </a:lnTo>
                <a:lnTo>
                  <a:pt x="656267" y="1568390"/>
                </a:lnTo>
                <a:lnTo>
                  <a:pt x="610095" y="1558705"/>
                </a:lnTo>
                <a:lnTo>
                  <a:pt x="564947" y="1546437"/>
                </a:lnTo>
                <a:lnTo>
                  <a:pt x="520906" y="1531670"/>
                </a:lnTo>
                <a:lnTo>
                  <a:pt x="478056" y="1514486"/>
                </a:lnTo>
                <a:lnTo>
                  <a:pt x="436481" y="1494968"/>
                </a:lnTo>
                <a:lnTo>
                  <a:pt x="396264" y="1473198"/>
                </a:lnTo>
                <a:lnTo>
                  <a:pt x="357488" y="1449260"/>
                </a:lnTo>
                <a:lnTo>
                  <a:pt x="320238" y="1423235"/>
                </a:lnTo>
                <a:lnTo>
                  <a:pt x="284597" y="1395207"/>
                </a:lnTo>
                <a:lnTo>
                  <a:pt x="250650" y="1365257"/>
                </a:lnTo>
                <a:lnTo>
                  <a:pt x="218478" y="1333470"/>
                </a:lnTo>
                <a:lnTo>
                  <a:pt x="188167" y="1299926"/>
                </a:lnTo>
                <a:lnTo>
                  <a:pt x="159800" y="1264710"/>
                </a:lnTo>
                <a:lnTo>
                  <a:pt x="133461" y="1227904"/>
                </a:lnTo>
                <a:lnTo>
                  <a:pt x="109233" y="1189590"/>
                </a:lnTo>
                <a:lnTo>
                  <a:pt x="87200" y="1149851"/>
                </a:lnTo>
                <a:lnTo>
                  <a:pt x="67446" y="1108770"/>
                </a:lnTo>
                <a:lnTo>
                  <a:pt x="50054" y="1066429"/>
                </a:lnTo>
                <a:lnTo>
                  <a:pt x="35108" y="1022912"/>
                </a:lnTo>
                <a:lnTo>
                  <a:pt x="22692" y="978300"/>
                </a:lnTo>
                <a:lnTo>
                  <a:pt x="12890" y="932676"/>
                </a:lnTo>
                <a:lnTo>
                  <a:pt x="5784" y="886124"/>
                </a:lnTo>
                <a:lnTo>
                  <a:pt x="1460" y="838725"/>
                </a:lnTo>
                <a:lnTo>
                  <a:pt x="0" y="790563"/>
                </a:lnTo>
                <a:lnTo>
                  <a:pt x="1460" y="742400"/>
                </a:lnTo>
                <a:lnTo>
                  <a:pt x="5784" y="695002"/>
                </a:lnTo>
                <a:lnTo>
                  <a:pt x="12890" y="648449"/>
                </a:lnTo>
                <a:lnTo>
                  <a:pt x="22692" y="602826"/>
                </a:lnTo>
                <a:lnTo>
                  <a:pt x="35108" y="558214"/>
                </a:lnTo>
                <a:lnTo>
                  <a:pt x="50054" y="514696"/>
                </a:lnTo>
                <a:lnTo>
                  <a:pt x="67446" y="472355"/>
                </a:lnTo>
                <a:lnTo>
                  <a:pt x="87200" y="431274"/>
                </a:lnTo>
                <a:lnTo>
                  <a:pt x="109233" y="391536"/>
                </a:lnTo>
                <a:lnTo>
                  <a:pt x="133461" y="353222"/>
                </a:lnTo>
                <a:lnTo>
                  <a:pt x="159800" y="316415"/>
                </a:lnTo>
                <a:lnTo>
                  <a:pt x="188167" y="281199"/>
                </a:lnTo>
                <a:lnTo>
                  <a:pt x="218478" y="247656"/>
                </a:lnTo>
                <a:lnTo>
                  <a:pt x="250650" y="215868"/>
                </a:lnTo>
                <a:lnTo>
                  <a:pt x="284597" y="185919"/>
                </a:lnTo>
                <a:lnTo>
                  <a:pt x="320238" y="157891"/>
                </a:lnTo>
                <a:lnTo>
                  <a:pt x="357488" y="131866"/>
                </a:lnTo>
                <a:lnTo>
                  <a:pt x="396264" y="107927"/>
                </a:lnTo>
                <a:lnTo>
                  <a:pt x="436481" y="86157"/>
                </a:lnTo>
                <a:lnTo>
                  <a:pt x="478056" y="66639"/>
                </a:lnTo>
                <a:lnTo>
                  <a:pt x="520906" y="49455"/>
                </a:lnTo>
                <a:lnTo>
                  <a:pt x="564947" y="34688"/>
                </a:lnTo>
                <a:lnTo>
                  <a:pt x="610095" y="22421"/>
                </a:lnTo>
                <a:lnTo>
                  <a:pt x="656267" y="12735"/>
                </a:lnTo>
                <a:lnTo>
                  <a:pt x="703378" y="5715"/>
                </a:lnTo>
                <a:lnTo>
                  <a:pt x="751345" y="1442"/>
                </a:lnTo>
                <a:lnTo>
                  <a:pt x="800084" y="0"/>
                </a:lnTo>
                <a:lnTo>
                  <a:pt x="848824" y="1442"/>
                </a:lnTo>
                <a:lnTo>
                  <a:pt x="896791" y="5715"/>
                </a:lnTo>
                <a:lnTo>
                  <a:pt x="943902" y="12735"/>
                </a:lnTo>
                <a:lnTo>
                  <a:pt x="990074" y="22421"/>
                </a:lnTo>
                <a:lnTo>
                  <a:pt x="1035222" y="34688"/>
                </a:lnTo>
                <a:lnTo>
                  <a:pt x="1079262" y="49455"/>
                </a:lnTo>
                <a:lnTo>
                  <a:pt x="1122112" y="66639"/>
                </a:lnTo>
                <a:lnTo>
                  <a:pt x="1163688" y="86157"/>
                </a:lnTo>
                <a:lnTo>
                  <a:pt x="1203905" y="107927"/>
                </a:lnTo>
                <a:lnTo>
                  <a:pt x="1242681" y="131866"/>
                </a:lnTo>
                <a:lnTo>
                  <a:pt x="1279931" y="157891"/>
                </a:lnTo>
                <a:lnTo>
                  <a:pt x="1315571" y="185919"/>
                </a:lnTo>
                <a:lnTo>
                  <a:pt x="1349519" y="215868"/>
                </a:lnTo>
                <a:lnTo>
                  <a:pt x="1381690" y="247656"/>
                </a:lnTo>
                <a:lnTo>
                  <a:pt x="1412001" y="281199"/>
                </a:lnTo>
                <a:lnTo>
                  <a:pt x="1440368" y="316415"/>
                </a:lnTo>
                <a:lnTo>
                  <a:pt x="1466708" y="353222"/>
                </a:lnTo>
                <a:lnTo>
                  <a:pt x="1490936" y="391536"/>
                </a:lnTo>
                <a:lnTo>
                  <a:pt x="1512969" y="431274"/>
                </a:lnTo>
                <a:lnTo>
                  <a:pt x="1532723" y="472355"/>
                </a:lnTo>
                <a:lnTo>
                  <a:pt x="1550115" y="514696"/>
                </a:lnTo>
                <a:lnTo>
                  <a:pt x="1565060" y="558214"/>
                </a:lnTo>
                <a:lnTo>
                  <a:pt x="1577477" y="602826"/>
                </a:lnTo>
                <a:lnTo>
                  <a:pt x="1587279" y="648449"/>
                </a:lnTo>
                <a:lnTo>
                  <a:pt x="1594385" y="695002"/>
                </a:lnTo>
                <a:lnTo>
                  <a:pt x="1598709" y="742400"/>
                </a:lnTo>
                <a:lnTo>
                  <a:pt x="1600169" y="790563"/>
                </a:lnTo>
                <a:lnTo>
                  <a:pt x="1598709" y="838725"/>
                </a:lnTo>
                <a:lnTo>
                  <a:pt x="1594385" y="886124"/>
                </a:lnTo>
                <a:lnTo>
                  <a:pt x="1587279" y="932676"/>
                </a:lnTo>
                <a:lnTo>
                  <a:pt x="1577477" y="978300"/>
                </a:lnTo>
                <a:lnTo>
                  <a:pt x="1565060" y="1022912"/>
                </a:lnTo>
                <a:lnTo>
                  <a:pt x="1550115" y="1066429"/>
                </a:lnTo>
                <a:lnTo>
                  <a:pt x="1532723" y="1108770"/>
                </a:lnTo>
                <a:lnTo>
                  <a:pt x="1512969" y="1149851"/>
                </a:lnTo>
                <a:lnTo>
                  <a:pt x="1490936" y="1189590"/>
                </a:lnTo>
                <a:lnTo>
                  <a:pt x="1466708" y="1227904"/>
                </a:lnTo>
                <a:lnTo>
                  <a:pt x="1440368" y="1264710"/>
                </a:lnTo>
                <a:lnTo>
                  <a:pt x="1412001" y="1299926"/>
                </a:lnTo>
                <a:lnTo>
                  <a:pt x="1381690" y="1333470"/>
                </a:lnTo>
                <a:lnTo>
                  <a:pt x="1349519" y="1365257"/>
                </a:lnTo>
                <a:lnTo>
                  <a:pt x="1315571" y="1395207"/>
                </a:lnTo>
                <a:lnTo>
                  <a:pt x="1279931" y="1423235"/>
                </a:lnTo>
                <a:lnTo>
                  <a:pt x="1242681" y="1449260"/>
                </a:lnTo>
                <a:lnTo>
                  <a:pt x="1203905" y="1473198"/>
                </a:lnTo>
                <a:lnTo>
                  <a:pt x="1163688" y="1494968"/>
                </a:lnTo>
                <a:lnTo>
                  <a:pt x="1122112" y="1514486"/>
                </a:lnTo>
                <a:lnTo>
                  <a:pt x="1079262" y="1531670"/>
                </a:lnTo>
                <a:lnTo>
                  <a:pt x="1035222" y="1546437"/>
                </a:lnTo>
                <a:lnTo>
                  <a:pt x="990074" y="1558705"/>
                </a:lnTo>
                <a:lnTo>
                  <a:pt x="943902" y="1568390"/>
                </a:lnTo>
                <a:lnTo>
                  <a:pt x="896791" y="1575411"/>
                </a:lnTo>
                <a:lnTo>
                  <a:pt x="848824" y="1579683"/>
                </a:lnTo>
                <a:lnTo>
                  <a:pt x="800084" y="1581126"/>
                </a:lnTo>
                <a:close/>
              </a:path>
            </a:pathLst>
          </a:custGeom>
          <a:solidFill>
            <a:srgbClr val="58606B"/>
          </a:solidFill>
        </p:spPr>
        <p:txBody>
          <a:bodyPr wrap="square" lIns="0" tIns="0" rIns="0" bIns="0" rtlCol="0"/>
          <a:lstStyle/>
          <a:p>
            <a:endParaRPr sz="800"/>
          </a:p>
        </p:txBody>
      </p:sp>
      <p:sp>
        <p:nvSpPr>
          <p:cNvPr id="6" name="object 6"/>
          <p:cNvSpPr/>
          <p:nvPr/>
        </p:nvSpPr>
        <p:spPr>
          <a:xfrm>
            <a:off x="1398457" y="3014401"/>
            <a:ext cx="5156200" cy="3843867"/>
          </a:xfrm>
          <a:custGeom>
            <a:avLst/>
            <a:gdLst/>
            <a:ahLst/>
            <a:cxnLst/>
            <a:rect l="l" t="t" r="r" b="b"/>
            <a:pathLst>
              <a:path w="7734300" h="5765800">
                <a:moveTo>
                  <a:pt x="0" y="0"/>
                </a:moveTo>
                <a:lnTo>
                  <a:pt x="7734272" y="0"/>
                </a:lnTo>
                <a:lnTo>
                  <a:pt x="7734272" y="5765397"/>
                </a:lnTo>
                <a:lnTo>
                  <a:pt x="0" y="5765397"/>
                </a:lnTo>
                <a:lnTo>
                  <a:pt x="0" y="0"/>
                </a:lnTo>
                <a:close/>
              </a:path>
            </a:pathLst>
          </a:custGeom>
          <a:solidFill>
            <a:srgbClr val="DF1785"/>
          </a:solidFill>
        </p:spPr>
        <p:txBody>
          <a:bodyPr wrap="square" lIns="0" tIns="0" rIns="0" bIns="0" rtlCol="0"/>
          <a:lstStyle/>
          <a:p>
            <a:endParaRPr sz="800"/>
          </a:p>
        </p:txBody>
      </p:sp>
      <p:pic>
        <p:nvPicPr>
          <p:cNvPr id="7" name="object 7"/>
          <p:cNvPicPr/>
          <p:nvPr/>
        </p:nvPicPr>
        <p:blipFill>
          <a:blip r:embed="rId3" cstate="email">
            <a:extLst>
              <a:ext uri="{28A0092B-C50C-407E-A947-70E740481C1C}">
                <a14:useLocalDpi xmlns:a14="http://schemas.microsoft.com/office/drawing/2010/main"/>
              </a:ext>
            </a:extLst>
          </a:blip>
          <a:stretch>
            <a:fillRect/>
          </a:stretch>
        </p:blipFill>
        <p:spPr>
          <a:xfrm>
            <a:off x="388078" y="3528379"/>
            <a:ext cx="782125" cy="674822"/>
          </a:xfrm>
          <a:prstGeom prst="rect">
            <a:avLst/>
          </a:prstGeom>
        </p:spPr>
      </p:pic>
      <p:sp>
        <p:nvSpPr>
          <p:cNvPr id="8" name="object 8"/>
          <p:cNvSpPr txBox="1"/>
          <p:nvPr/>
        </p:nvSpPr>
        <p:spPr>
          <a:xfrm>
            <a:off x="1553324" y="3594082"/>
            <a:ext cx="2766483" cy="506121"/>
          </a:xfrm>
          <a:prstGeom prst="rect">
            <a:avLst/>
          </a:prstGeom>
        </p:spPr>
        <p:txBody>
          <a:bodyPr vert="horz" wrap="square" lIns="0" tIns="18626" rIns="0" bIns="0" rtlCol="0">
            <a:spAutoFit/>
          </a:bodyPr>
          <a:lstStyle/>
          <a:p>
            <a:pPr marL="8467" marR="3387">
              <a:lnSpc>
                <a:spcPts val="1900"/>
              </a:lnSpc>
              <a:spcBef>
                <a:spcPts val="146"/>
              </a:spcBef>
            </a:pPr>
            <a:r>
              <a:rPr sz="1600" spc="87">
                <a:solidFill>
                  <a:srgbClr val="FFFFFF"/>
                </a:solidFill>
                <a:latin typeface="Century Gothic"/>
                <a:cs typeface="Century Gothic"/>
              </a:rPr>
              <a:t>9</a:t>
            </a:r>
            <a:r>
              <a:rPr sz="1600" spc="-310">
                <a:solidFill>
                  <a:srgbClr val="FFFFFF"/>
                </a:solidFill>
                <a:latin typeface="Century Gothic"/>
                <a:cs typeface="Century Gothic"/>
              </a:rPr>
              <a:t>1</a:t>
            </a:r>
            <a:r>
              <a:rPr sz="1600" spc="-27">
                <a:solidFill>
                  <a:srgbClr val="FFFFFF"/>
                </a:solidFill>
                <a:latin typeface="Century Gothic"/>
                <a:cs typeface="Century Gothic"/>
              </a:rPr>
              <a:t> </a:t>
            </a:r>
            <a:r>
              <a:rPr sz="1600" spc="197">
                <a:solidFill>
                  <a:srgbClr val="FFFFFF"/>
                </a:solidFill>
                <a:latin typeface="Century Gothic"/>
                <a:cs typeface="Century Gothic"/>
              </a:rPr>
              <a:t>m</a:t>
            </a:r>
            <a:r>
              <a:rPr sz="1600" spc="110">
                <a:solidFill>
                  <a:srgbClr val="FFFFFF"/>
                </a:solidFill>
                <a:latin typeface="Century Gothic"/>
                <a:cs typeface="Century Gothic"/>
              </a:rPr>
              <a:t>illi</a:t>
            </a:r>
            <a:r>
              <a:rPr sz="1600" spc="-47">
                <a:solidFill>
                  <a:srgbClr val="FFFFFF"/>
                </a:solidFill>
                <a:latin typeface="Century Gothic"/>
                <a:cs typeface="Century Gothic"/>
              </a:rPr>
              <a:t>o</a:t>
            </a:r>
            <a:r>
              <a:rPr sz="1600" spc="107">
                <a:solidFill>
                  <a:srgbClr val="FFFFFF"/>
                </a:solidFill>
                <a:latin typeface="Century Gothic"/>
                <a:cs typeface="Century Gothic"/>
              </a:rPr>
              <a:t>n</a:t>
            </a:r>
            <a:r>
              <a:rPr sz="1600" spc="-27">
                <a:solidFill>
                  <a:srgbClr val="FFFFFF"/>
                </a:solidFill>
                <a:latin typeface="Century Gothic"/>
                <a:cs typeface="Century Gothic"/>
              </a:rPr>
              <a:t> </a:t>
            </a:r>
            <a:r>
              <a:rPr sz="1600" spc="-76">
                <a:solidFill>
                  <a:srgbClr val="FFFFFF"/>
                </a:solidFill>
                <a:latin typeface="Century Gothic"/>
                <a:cs typeface="Century Gothic"/>
              </a:rPr>
              <a:t>e</a:t>
            </a:r>
            <a:r>
              <a:rPr sz="1600" spc="103">
                <a:solidFill>
                  <a:srgbClr val="FFFFFF"/>
                </a:solidFill>
                <a:latin typeface="Century Gothic"/>
                <a:cs typeface="Century Gothic"/>
              </a:rPr>
              <a:t>u</a:t>
            </a:r>
            <a:r>
              <a:rPr sz="1600" spc="160">
                <a:solidFill>
                  <a:srgbClr val="FFFFFF"/>
                </a:solidFill>
                <a:latin typeface="Century Gothic"/>
                <a:cs typeface="Century Gothic"/>
              </a:rPr>
              <a:t>r</a:t>
            </a:r>
            <a:r>
              <a:rPr sz="1600" spc="-47">
                <a:solidFill>
                  <a:srgbClr val="FFFFFF"/>
                </a:solidFill>
                <a:latin typeface="Century Gothic"/>
                <a:cs typeface="Century Gothic"/>
              </a:rPr>
              <a:t>o</a:t>
            </a:r>
            <a:r>
              <a:rPr sz="1600" spc="160">
                <a:solidFill>
                  <a:srgbClr val="FFFFFF"/>
                </a:solidFill>
                <a:latin typeface="Century Gothic"/>
                <a:cs typeface="Century Gothic"/>
              </a:rPr>
              <a:t>s</a:t>
            </a:r>
            <a:r>
              <a:rPr sz="1600" spc="-27">
                <a:solidFill>
                  <a:srgbClr val="FFFFFF"/>
                </a:solidFill>
                <a:latin typeface="Century Gothic"/>
                <a:cs typeface="Century Gothic"/>
              </a:rPr>
              <a:t> </a:t>
            </a:r>
            <a:r>
              <a:rPr sz="1600" spc="110">
                <a:solidFill>
                  <a:srgbClr val="FFFFFF"/>
                </a:solidFill>
                <a:latin typeface="Century Gothic"/>
                <a:cs typeface="Century Gothic"/>
              </a:rPr>
              <a:t>i</a:t>
            </a:r>
            <a:r>
              <a:rPr sz="1600" spc="107">
                <a:solidFill>
                  <a:srgbClr val="FFFFFF"/>
                </a:solidFill>
                <a:latin typeface="Century Gothic"/>
                <a:cs typeface="Century Gothic"/>
              </a:rPr>
              <a:t>n</a:t>
            </a:r>
            <a:r>
              <a:rPr sz="1600" spc="-27">
                <a:solidFill>
                  <a:srgbClr val="FFFFFF"/>
                </a:solidFill>
                <a:latin typeface="Century Gothic"/>
                <a:cs typeface="Century Gothic"/>
              </a:rPr>
              <a:t> </a:t>
            </a:r>
            <a:r>
              <a:rPr sz="1600" spc="107">
                <a:solidFill>
                  <a:srgbClr val="FFFFFF"/>
                </a:solidFill>
                <a:latin typeface="Century Gothic"/>
                <a:cs typeface="Century Gothic"/>
              </a:rPr>
              <a:t>t</a:t>
            </a:r>
            <a:r>
              <a:rPr sz="1600" spc="103">
                <a:solidFill>
                  <a:srgbClr val="FFFFFF"/>
                </a:solidFill>
                <a:latin typeface="Century Gothic"/>
                <a:cs typeface="Century Gothic"/>
              </a:rPr>
              <a:t>u</a:t>
            </a:r>
            <a:r>
              <a:rPr sz="1600" spc="160">
                <a:solidFill>
                  <a:srgbClr val="FFFFFF"/>
                </a:solidFill>
                <a:latin typeface="Century Gothic"/>
                <a:cs typeface="Century Gothic"/>
              </a:rPr>
              <a:t>r</a:t>
            </a:r>
            <a:r>
              <a:rPr sz="1600" spc="107">
                <a:solidFill>
                  <a:srgbClr val="FFFFFF"/>
                </a:solidFill>
                <a:latin typeface="Century Gothic"/>
                <a:cs typeface="Century Gothic"/>
              </a:rPr>
              <a:t>n</a:t>
            </a:r>
            <a:r>
              <a:rPr sz="1600" spc="-47">
                <a:solidFill>
                  <a:srgbClr val="FFFFFF"/>
                </a:solidFill>
                <a:latin typeface="Century Gothic"/>
                <a:cs typeface="Century Gothic"/>
              </a:rPr>
              <a:t>o</a:t>
            </a:r>
            <a:r>
              <a:rPr sz="1600" spc="-20">
                <a:solidFill>
                  <a:srgbClr val="FFFFFF"/>
                </a:solidFill>
                <a:latin typeface="Century Gothic"/>
                <a:cs typeface="Century Gothic"/>
              </a:rPr>
              <a:t>v</a:t>
            </a:r>
            <a:r>
              <a:rPr sz="1600" spc="-76">
                <a:solidFill>
                  <a:srgbClr val="FFFFFF"/>
                </a:solidFill>
                <a:latin typeface="Century Gothic"/>
                <a:cs typeface="Century Gothic"/>
              </a:rPr>
              <a:t>e</a:t>
            </a:r>
            <a:r>
              <a:rPr sz="1600" spc="150">
                <a:solidFill>
                  <a:srgbClr val="FFFFFF"/>
                </a:solidFill>
                <a:latin typeface="Century Gothic"/>
                <a:cs typeface="Century Gothic"/>
              </a:rPr>
              <a:t>r  </a:t>
            </a:r>
            <a:r>
              <a:rPr sz="1600" spc="23">
                <a:solidFill>
                  <a:srgbClr val="FFFFFF"/>
                </a:solidFill>
                <a:latin typeface="Century Gothic"/>
                <a:cs typeface="Century Gothic"/>
              </a:rPr>
              <a:t>More</a:t>
            </a:r>
            <a:r>
              <a:rPr sz="1600" spc="-30">
                <a:solidFill>
                  <a:srgbClr val="FFFFFF"/>
                </a:solidFill>
                <a:latin typeface="Century Gothic"/>
                <a:cs typeface="Century Gothic"/>
              </a:rPr>
              <a:t> </a:t>
            </a:r>
            <a:r>
              <a:rPr sz="1600" spc="43">
                <a:solidFill>
                  <a:srgbClr val="FFFFFF"/>
                </a:solidFill>
                <a:latin typeface="Century Gothic"/>
                <a:cs typeface="Century Gothic"/>
              </a:rPr>
              <a:t>than</a:t>
            </a:r>
            <a:r>
              <a:rPr sz="1600" spc="-30">
                <a:solidFill>
                  <a:srgbClr val="FFFFFF"/>
                </a:solidFill>
                <a:latin typeface="Century Gothic"/>
                <a:cs typeface="Century Gothic"/>
              </a:rPr>
              <a:t> </a:t>
            </a:r>
            <a:r>
              <a:rPr sz="1600" spc="-13">
                <a:solidFill>
                  <a:srgbClr val="FFFFFF"/>
                </a:solidFill>
                <a:latin typeface="Century Gothic"/>
                <a:cs typeface="Century Gothic"/>
              </a:rPr>
              <a:t>1,300</a:t>
            </a:r>
            <a:r>
              <a:rPr sz="1600" spc="-30">
                <a:solidFill>
                  <a:srgbClr val="FFFFFF"/>
                </a:solidFill>
                <a:latin typeface="Century Gothic"/>
                <a:cs typeface="Century Gothic"/>
              </a:rPr>
              <a:t> </a:t>
            </a:r>
            <a:r>
              <a:rPr sz="1600" spc="53">
                <a:solidFill>
                  <a:srgbClr val="FFFFFF"/>
                </a:solidFill>
                <a:latin typeface="Century Gothic"/>
                <a:cs typeface="Century Gothic"/>
              </a:rPr>
              <a:t>jobs</a:t>
            </a:r>
            <a:endParaRPr sz="1600">
              <a:latin typeface="Century Gothic"/>
              <a:cs typeface="Century Gothic"/>
            </a:endParaRPr>
          </a:p>
        </p:txBody>
      </p:sp>
      <p:pic>
        <p:nvPicPr>
          <p:cNvPr id="9" name="object 9"/>
          <p:cNvPicPr/>
          <p:nvPr/>
        </p:nvPicPr>
        <p:blipFill>
          <a:blip r:embed="rId4" cstate="email">
            <a:extLst>
              <a:ext uri="{28A0092B-C50C-407E-A947-70E740481C1C}">
                <a14:useLocalDpi xmlns:a14="http://schemas.microsoft.com/office/drawing/2010/main"/>
              </a:ext>
            </a:extLst>
          </a:blip>
          <a:stretch>
            <a:fillRect/>
          </a:stretch>
        </p:blipFill>
        <p:spPr>
          <a:xfrm>
            <a:off x="0" y="4554164"/>
            <a:ext cx="1401777" cy="863599"/>
          </a:xfrm>
          <a:prstGeom prst="rect">
            <a:avLst/>
          </a:prstGeom>
        </p:spPr>
      </p:pic>
      <p:sp>
        <p:nvSpPr>
          <p:cNvPr id="10" name="object 10"/>
          <p:cNvSpPr txBox="1"/>
          <p:nvPr/>
        </p:nvSpPr>
        <p:spPr>
          <a:xfrm>
            <a:off x="1511907" y="4721222"/>
            <a:ext cx="4377689" cy="1721903"/>
          </a:xfrm>
          <a:prstGeom prst="rect">
            <a:avLst/>
          </a:prstGeom>
        </p:spPr>
        <p:txBody>
          <a:bodyPr vert="horz" wrap="square" lIns="0" tIns="18626" rIns="0" bIns="0" rtlCol="0">
            <a:spAutoFit/>
          </a:bodyPr>
          <a:lstStyle/>
          <a:p>
            <a:pPr marL="45722" marR="660010">
              <a:lnSpc>
                <a:spcPts val="1900"/>
              </a:lnSpc>
              <a:spcBef>
                <a:spcPts val="146"/>
              </a:spcBef>
            </a:pPr>
            <a:r>
              <a:rPr sz="1600" spc="23">
                <a:solidFill>
                  <a:srgbClr val="FFFFFF"/>
                </a:solidFill>
                <a:latin typeface="Century Gothic"/>
                <a:cs typeface="Century Gothic"/>
              </a:rPr>
              <a:t>More </a:t>
            </a:r>
            <a:r>
              <a:rPr sz="1600" spc="43">
                <a:solidFill>
                  <a:srgbClr val="FFFFFF"/>
                </a:solidFill>
                <a:latin typeface="Century Gothic"/>
                <a:cs typeface="Century Gothic"/>
              </a:rPr>
              <a:t>than </a:t>
            </a:r>
            <a:r>
              <a:rPr sz="1600" spc="113">
                <a:solidFill>
                  <a:srgbClr val="FFFFFF"/>
                </a:solidFill>
                <a:latin typeface="Century Gothic"/>
                <a:cs typeface="Century Gothic"/>
              </a:rPr>
              <a:t>90% </a:t>
            </a:r>
            <a:r>
              <a:rPr sz="1600" spc="-3">
                <a:solidFill>
                  <a:srgbClr val="FFFFFF"/>
                </a:solidFill>
                <a:latin typeface="Century Gothic"/>
                <a:cs typeface="Century Gothic"/>
              </a:rPr>
              <a:t>of </a:t>
            </a:r>
            <a:r>
              <a:rPr sz="1600" spc="57">
                <a:solidFill>
                  <a:srgbClr val="FFFFFF"/>
                </a:solidFill>
                <a:latin typeface="Century Gothic"/>
                <a:cs typeface="Century Gothic"/>
              </a:rPr>
              <a:t>supercomputing </a:t>
            </a:r>
            <a:r>
              <a:rPr sz="1600" spc="60">
                <a:solidFill>
                  <a:srgbClr val="FFFFFF"/>
                </a:solidFill>
                <a:latin typeface="Century Gothic"/>
                <a:cs typeface="Century Gothic"/>
              </a:rPr>
              <a:t> </a:t>
            </a:r>
            <a:r>
              <a:rPr sz="1600" spc="47">
                <a:solidFill>
                  <a:srgbClr val="FFFFFF"/>
                </a:solidFill>
                <a:latin typeface="Century Gothic"/>
                <a:cs typeface="Century Gothic"/>
              </a:rPr>
              <a:t>resources</a:t>
            </a:r>
            <a:r>
              <a:rPr sz="1600" spc="-27">
                <a:solidFill>
                  <a:srgbClr val="FFFFFF"/>
                </a:solidFill>
                <a:latin typeface="Century Gothic"/>
                <a:cs typeface="Century Gothic"/>
              </a:rPr>
              <a:t> </a:t>
            </a:r>
            <a:r>
              <a:rPr sz="1600" spc="50">
                <a:solidFill>
                  <a:srgbClr val="FFFFFF"/>
                </a:solidFill>
                <a:latin typeface="Century Gothic"/>
                <a:cs typeface="Century Gothic"/>
              </a:rPr>
              <a:t>for</a:t>
            </a:r>
            <a:r>
              <a:rPr sz="1600" spc="-27">
                <a:solidFill>
                  <a:srgbClr val="FFFFFF"/>
                </a:solidFill>
                <a:latin typeface="Century Gothic"/>
                <a:cs typeface="Century Gothic"/>
              </a:rPr>
              <a:t> </a:t>
            </a:r>
            <a:r>
              <a:rPr sz="1600" spc="27">
                <a:solidFill>
                  <a:srgbClr val="FFFFFF"/>
                </a:solidFill>
                <a:latin typeface="Century Gothic"/>
                <a:cs typeface="Century Gothic"/>
              </a:rPr>
              <a:t>public</a:t>
            </a:r>
            <a:r>
              <a:rPr sz="1600" spc="-27">
                <a:solidFill>
                  <a:srgbClr val="FFFFFF"/>
                </a:solidFill>
                <a:latin typeface="Century Gothic"/>
                <a:cs typeface="Century Gothic"/>
              </a:rPr>
              <a:t> </a:t>
            </a:r>
            <a:r>
              <a:rPr sz="1600" spc="17">
                <a:solidFill>
                  <a:srgbClr val="FFFFFF"/>
                </a:solidFill>
                <a:latin typeface="Century Gothic"/>
                <a:cs typeface="Century Gothic"/>
              </a:rPr>
              <a:t>research</a:t>
            </a:r>
            <a:r>
              <a:rPr sz="1600" spc="-27">
                <a:solidFill>
                  <a:srgbClr val="FFFFFF"/>
                </a:solidFill>
                <a:latin typeface="Century Gothic"/>
                <a:cs typeface="Century Gothic"/>
              </a:rPr>
              <a:t> </a:t>
            </a:r>
            <a:r>
              <a:rPr sz="1600" spc="107">
                <a:solidFill>
                  <a:srgbClr val="FFFFFF"/>
                </a:solidFill>
                <a:latin typeface="Century Gothic"/>
                <a:cs typeface="Century Gothic"/>
              </a:rPr>
              <a:t>in</a:t>
            </a:r>
            <a:r>
              <a:rPr sz="1600" spc="-23">
                <a:solidFill>
                  <a:srgbClr val="FFFFFF"/>
                </a:solidFill>
                <a:latin typeface="Century Gothic"/>
                <a:cs typeface="Century Gothic"/>
              </a:rPr>
              <a:t> </a:t>
            </a:r>
            <a:r>
              <a:rPr sz="1600" spc="37">
                <a:solidFill>
                  <a:srgbClr val="FFFFFF"/>
                </a:solidFill>
                <a:latin typeface="Century Gothic"/>
                <a:cs typeface="Century Gothic"/>
              </a:rPr>
              <a:t>Italy </a:t>
            </a:r>
            <a:r>
              <a:rPr sz="1600" spc="-433">
                <a:solidFill>
                  <a:srgbClr val="FFFFFF"/>
                </a:solidFill>
                <a:latin typeface="Century Gothic"/>
                <a:cs typeface="Century Gothic"/>
              </a:rPr>
              <a:t> </a:t>
            </a:r>
            <a:r>
              <a:rPr sz="1600" spc="-23">
                <a:solidFill>
                  <a:srgbClr val="FFFFFF"/>
                </a:solidFill>
                <a:latin typeface="Century Gothic"/>
                <a:cs typeface="Century Gothic"/>
              </a:rPr>
              <a:t>are</a:t>
            </a:r>
            <a:r>
              <a:rPr sz="1600" spc="-27">
                <a:solidFill>
                  <a:srgbClr val="FFFFFF"/>
                </a:solidFill>
                <a:latin typeface="Century Gothic"/>
                <a:cs typeface="Century Gothic"/>
              </a:rPr>
              <a:t> </a:t>
            </a:r>
            <a:r>
              <a:rPr sz="1600" spc="-30">
                <a:solidFill>
                  <a:srgbClr val="FFFFFF"/>
                </a:solidFill>
                <a:latin typeface="Century Gothic"/>
                <a:cs typeface="Century Gothic"/>
              </a:rPr>
              <a:t>located</a:t>
            </a:r>
            <a:r>
              <a:rPr sz="1600" spc="-27">
                <a:solidFill>
                  <a:srgbClr val="FFFFFF"/>
                </a:solidFill>
                <a:latin typeface="Century Gothic"/>
                <a:cs typeface="Century Gothic"/>
              </a:rPr>
              <a:t> </a:t>
            </a:r>
            <a:r>
              <a:rPr sz="1600" spc="107">
                <a:solidFill>
                  <a:srgbClr val="FFFFFF"/>
                </a:solidFill>
                <a:latin typeface="Century Gothic"/>
                <a:cs typeface="Century Gothic"/>
              </a:rPr>
              <a:t>in</a:t>
            </a:r>
            <a:r>
              <a:rPr sz="1600" spc="-27">
                <a:solidFill>
                  <a:srgbClr val="FFFFFF"/>
                </a:solidFill>
                <a:latin typeface="Century Gothic"/>
                <a:cs typeface="Century Gothic"/>
              </a:rPr>
              <a:t> </a:t>
            </a:r>
            <a:r>
              <a:rPr sz="1600" spc="57">
                <a:solidFill>
                  <a:srgbClr val="FFFFFF"/>
                </a:solidFill>
                <a:latin typeface="Century Gothic"/>
                <a:cs typeface="Century Gothic"/>
              </a:rPr>
              <a:t>Emilia-Romagna</a:t>
            </a:r>
            <a:endParaRPr sz="1600">
              <a:latin typeface="Century Gothic"/>
              <a:cs typeface="Century Gothic"/>
            </a:endParaRPr>
          </a:p>
          <a:p>
            <a:pPr>
              <a:spcBef>
                <a:spcPts val="20"/>
              </a:spcBef>
            </a:pPr>
            <a:endParaRPr sz="1567">
              <a:latin typeface="Century Gothic"/>
              <a:cs typeface="Century Gothic"/>
            </a:endParaRPr>
          </a:p>
          <a:p>
            <a:pPr marL="8467" marR="3387">
              <a:lnSpc>
                <a:spcPts val="1900"/>
              </a:lnSpc>
              <a:spcBef>
                <a:spcPts val="3"/>
              </a:spcBef>
            </a:pPr>
            <a:r>
              <a:rPr sz="1600" spc="67">
                <a:solidFill>
                  <a:srgbClr val="FFFFFF"/>
                </a:solidFill>
                <a:latin typeface="Century Gothic"/>
                <a:cs typeface="Century Gothic"/>
              </a:rPr>
              <a:t>Emilia-Romagna </a:t>
            </a:r>
            <a:r>
              <a:rPr sz="1600" spc="90">
                <a:solidFill>
                  <a:srgbClr val="FFFFFF"/>
                </a:solidFill>
                <a:latin typeface="Century Gothic"/>
                <a:cs typeface="Century Gothic"/>
              </a:rPr>
              <a:t>owns </a:t>
            </a:r>
            <a:r>
              <a:rPr sz="1600" spc="7">
                <a:solidFill>
                  <a:srgbClr val="FFFFFF"/>
                </a:solidFill>
                <a:latin typeface="Century Gothic"/>
                <a:cs typeface="Century Gothic"/>
              </a:rPr>
              <a:t>one </a:t>
            </a:r>
            <a:r>
              <a:rPr sz="1600" spc="13">
                <a:solidFill>
                  <a:srgbClr val="FFFFFF"/>
                </a:solidFill>
                <a:latin typeface="Century Gothic"/>
                <a:cs typeface="Century Gothic"/>
              </a:rPr>
              <a:t>of </a:t>
            </a:r>
            <a:r>
              <a:rPr sz="1600" spc="57">
                <a:solidFill>
                  <a:srgbClr val="FFFFFF"/>
                </a:solidFill>
                <a:latin typeface="Century Gothic"/>
                <a:cs typeface="Century Gothic"/>
              </a:rPr>
              <a:t>the </a:t>
            </a:r>
            <a:r>
              <a:rPr sz="1600" spc="113">
                <a:solidFill>
                  <a:srgbClr val="FFFFFF"/>
                </a:solidFill>
                <a:latin typeface="Century Gothic"/>
                <a:cs typeface="Century Gothic"/>
              </a:rPr>
              <a:t>most </a:t>
            </a:r>
            <a:r>
              <a:rPr sz="1600" spc="117">
                <a:solidFill>
                  <a:srgbClr val="FFFFFF"/>
                </a:solidFill>
                <a:latin typeface="Century Gothic"/>
                <a:cs typeface="Century Gothic"/>
              </a:rPr>
              <a:t> </a:t>
            </a:r>
            <a:r>
              <a:rPr sz="1600" spc="20">
                <a:solidFill>
                  <a:srgbClr val="FFFFFF"/>
                </a:solidFill>
                <a:latin typeface="Century Gothic"/>
                <a:cs typeface="Century Gothic"/>
              </a:rPr>
              <a:t>complete</a:t>
            </a:r>
            <a:r>
              <a:rPr sz="1600" spc="-23">
                <a:solidFill>
                  <a:srgbClr val="FFFFFF"/>
                </a:solidFill>
                <a:latin typeface="Century Gothic"/>
                <a:cs typeface="Century Gothic"/>
              </a:rPr>
              <a:t> </a:t>
            </a:r>
            <a:r>
              <a:rPr sz="1600" spc="203">
                <a:solidFill>
                  <a:srgbClr val="FFFFFF"/>
                </a:solidFill>
                <a:latin typeface="Century Gothic"/>
                <a:cs typeface="Century Gothic"/>
              </a:rPr>
              <a:t>EHR</a:t>
            </a:r>
            <a:r>
              <a:rPr sz="1600" spc="-20">
                <a:solidFill>
                  <a:srgbClr val="FFFFFF"/>
                </a:solidFill>
                <a:latin typeface="Century Gothic"/>
                <a:cs typeface="Century Gothic"/>
              </a:rPr>
              <a:t> </a:t>
            </a:r>
            <a:r>
              <a:rPr sz="1600" spc="-23">
                <a:solidFill>
                  <a:srgbClr val="FFFFFF"/>
                </a:solidFill>
                <a:latin typeface="Century Gothic"/>
                <a:cs typeface="Century Gothic"/>
              </a:rPr>
              <a:t>database</a:t>
            </a:r>
            <a:r>
              <a:rPr sz="1600" spc="-20">
                <a:solidFill>
                  <a:srgbClr val="FFFFFF"/>
                </a:solidFill>
                <a:latin typeface="Century Gothic"/>
                <a:cs typeface="Century Gothic"/>
              </a:rPr>
              <a:t> </a:t>
            </a:r>
            <a:r>
              <a:rPr sz="1600" spc="117">
                <a:solidFill>
                  <a:srgbClr val="FFFFFF"/>
                </a:solidFill>
                <a:latin typeface="Century Gothic"/>
                <a:cs typeface="Century Gothic"/>
              </a:rPr>
              <a:t>in</a:t>
            </a:r>
            <a:r>
              <a:rPr sz="1600" spc="-20">
                <a:solidFill>
                  <a:srgbClr val="FFFFFF"/>
                </a:solidFill>
                <a:latin typeface="Century Gothic"/>
                <a:cs typeface="Century Gothic"/>
              </a:rPr>
              <a:t> </a:t>
            </a:r>
            <a:r>
              <a:rPr sz="1600" spc="33">
                <a:solidFill>
                  <a:srgbClr val="FFFFFF"/>
                </a:solidFill>
                <a:latin typeface="Century Gothic"/>
                <a:cs typeface="Century Gothic"/>
              </a:rPr>
              <a:t>Italy,</a:t>
            </a:r>
            <a:r>
              <a:rPr sz="1600" spc="-20">
                <a:solidFill>
                  <a:srgbClr val="FFFFFF"/>
                </a:solidFill>
                <a:latin typeface="Century Gothic"/>
                <a:cs typeface="Century Gothic"/>
              </a:rPr>
              <a:t> </a:t>
            </a:r>
            <a:r>
              <a:rPr sz="1600" spc="30">
                <a:solidFill>
                  <a:srgbClr val="FFFFFF"/>
                </a:solidFill>
                <a:latin typeface="Century Gothic"/>
                <a:cs typeface="Century Gothic"/>
              </a:rPr>
              <a:t>collecting </a:t>
            </a:r>
            <a:r>
              <a:rPr sz="1600" spc="-433">
                <a:solidFill>
                  <a:srgbClr val="FFFFFF"/>
                </a:solidFill>
                <a:latin typeface="Century Gothic"/>
                <a:cs typeface="Century Gothic"/>
              </a:rPr>
              <a:t> </a:t>
            </a:r>
            <a:r>
              <a:rPr sz="1600" spc="-40">
                <a:solidFill>
                  <a:srgbClr val="FFFFFF"/>
                </a:solidFill>
                <a:latin typeface="Century Gothic"/>
                <a:cs typeface="Century Gothic"/>
              </a:rPr>
              <a:t>data</a:t>
            </a:r>
            <a:r>
              <a:rPr sz="1600" spc="-17">
                <a:solidFill>
                  <a:srgbClr val="FFFFFF"/>
                </a:solidFill>
                <a:latin typeface="Century Gothic"/>
                <a:cs typeface="Century Gothic"/>
              </a:rPr>
              <a:t> </a:t>
            </a:r>
            <a:r>
              <a:rPr sz="1600" spc="97">
                <a:solidFill>
                  <a:srgbClr val="FFFFFF"/>
                </a:solidFill>
                <a:latin typeface="Century Gothic"/>
                <a:cs typeface="Century Gothic"/>
              </a:rPr>
              <a:t>from</a:t>
            </a:r>
            <a:r>
              <a:rPr sz="1600" spc="-13">
                <a:solidFill>
                  <a:srgbClr val="FFFFFF"/>
                </a:solidFill>
                <a:latin typeface="Century Gothic"/>
                <a:cs typeface="Century Gothic"/>
              </a:rPr>
              <a:t> </a:t>
            </a:r>
            <a:r>
              <a:rPr sz="1600" spc="57">
                <a:solidFill>
                  <a:srgbClr val="FFFFFF"/>
                </a:solidFill>
                <a:latin typeface="Century Gothic"/>
                <a:cs typeface="Century Gothic"/>
              </a:rPr>
              <a:t>patients</a:t>
            </a:r>
            <a:r>
              <a:rPr sz="1600" spc="-13">
                <a:solidFill>
                  <a:srgbClr val="FFFFFF"/>
                </a:solidFill>
                <a:latin typeface="Century Gothic"/>
                <a:cs typeface="Century Gothic"/>
              </a:rPr>
              <a:t> </a:t>
            </a:r>
            <a:r>
              <a:rPr sz="1600" spc="67">
                <a:solidFill>
                  <a:srgbClr val="FFFFFF"/>
                </a:solidFill>
                <a:latin typeface="Century Gothic"/>
                <a:cs typeface="Century Gothic"/>
              </a:rPr>
              <a:t>for</a:t>
            </a:r>
            <a:r>
              <a:rPr sz="1600" spc="-13">
                <a:solidFill>
                  <a:srgbClr val="FFFFFF"/>
                </a:solidFill>
                <a:latin typeface="Century Gothic"/>
                <a:cs typeface="Century Gothic"/>
              </a:rPr>
              <a:t> </a:t>
            </a:r>
            <a:r>
              <a:rPr sz="1600" spc="67">
                <a:solidFill>
                  <a:srgbClr val="FFFFFF"/>
                </a:solidFill>
                <a:latin typeface="Century Gothic"/>
                <a:cs typeface="Century Gothic"/>
              </a:rPr>
              <a:t>more</a:t>
            </a:r>
            <a:r>
              <a:rPr sz="1600" spc="-17">
                <a:solidFill>
                  <a:srgbClr val="FFFFFF"/>
                </a:solidFill>
                <a:latin typeface="Century Gothic"/>
                <a:cs typeface="Century Gothic"/>
              </a:rPr>
              <a:t> </a:t>
            </a:r>
            <a:r>
              <a:rPr sz="1600" spc="50">
                <a:solidFill>
                  <a:srgbClr val="FFFFFF"/>
                </a:solidFill>
                <a:latin typeface="Century Gothic"/>
                <a:cs typeface="Century Gothic"/>
              </a:rPr>
              <a:t>than</a:t>
            </a:r>
            <a:r>
              <a:rPr sz="1600" spc="-13">
                <a:solidFill>
                  <a:srgbClr val="FFFFFF"/>
                </a:solidFill>
                <a:latin typeface="Century Gothic"/>
                <a:cs typeface="Century Gothic"/>
              </a:rPr>
              <a:t> </a:t>
            </a:r>
            <a:r>
              <a:rPr sz="1600" spc="103">
                <a:solidFill>
                  <a:srgbClr val="FFFFFF"/>
                </a:solidFill>
                <a:latin typeface="Century Gothic"/>
                <a:cs typeface="Century Gothic"/>
              </a:rPr>
              <a:t>30</a:t>
            </a:r>
            <a:r>
              <a:rPr sz="1600" spc="-13">
                <a:solidFill>
                  <a:srgbClr val="FFFFFF"/>
                </a:solidFill>
                <a:latin typeface="Century Gothic"/>
                <a:cs typeface="Century Gothic"/>
              </a:rPr>
              <a:t> </a:t>
            </a:r>
            <a:r>
              <a:rPr sz="1600" spc="37">
                <a:solidFill>
                  <a:srgbClr val="FFFFFF"/>
                </a:solidFill>
                <a:latin typeface="Century Gothic"/>
                <a:cs typeface="Century Gothic"/>
              </a:rPr>
              <a:t>years</a:t>
            </a:r>
            <a:endParaRPr sz="1600">
              <a:latin typeface="Century Gothic"/>
              <a:cs typeface="Century Gothic"/>
            </a:endParaRPr>
          </a:p>
        </p:txBody>
      </p:sp>
      <p:pic>
        <p:nvPicPr>
          <p:cNvPr id="11" name="object 11"/>
          <p:cNvPicPr/>
          <p:nvPr/>
        </p:nvPicPr>
        <p:blipFill>
          <a:blip r:embed="rId5" cstate="email">
            <a:extLst>
              <a:ext uri="{28A0092B-C50C-407E-A947-70E740481C1C}">
                <a14:useLocalDpi xmlns:a14="http://schemas.microsoft.com/office/drawing/2010/main"/>
              </a:ext>
            </a:extLst>
          </a:blip>
          <a:stretch>
            <a:fillRect/>
          </a:stretch>
        </p:blipFill>
        <p:spPr>
          <a:xfrm>
            <a:off x="396426" y="5741898"/>
            <a:ext cx="799045" cy="660037"/>
          </a:xfrm>
          <a:prstGeom prst="rect">
            <a:avLst/>
          </a:prstGeom>
        </p:spPr>
      </p:pic>
      <p:sp>
        <p:nvSpPr>
          <p:cNvPr id="12" name="object 12"/>
          <p:cNvSpPr txBox="1">
            <a:spLocks noGrp="1"/>
          </p:cNvSpPr>
          <p:nvPr>
            <p:ph type="title"/>
          </p:nvPr>
        </p:nvSpPr>
        <p:spPr>
          <a:xfrm>
            <a:off x="7690403" y="776819"/>
            <a:ext cx="2494703" cy="377882"/>
          </a:xfrm>
          <a:prstGeom prst="rect">
            <a:avLst/>
          </a:prstGeom>
        </p:spPr>
        <p:txBody>
          <a:bodyPr vert="horz" wrap="square" lIns="0" tIns="8467" rIns="0" bIns="0" rtlCol="0">
            <a:spAutoFit/>
          </a:bodyPr>
          <a:lstStyle/>
          <a:p>
            <a:pPr marL="8467">
              <a:spcBef>
                <a:spcPts val="67"/>
              </a:spcBef>
            </a:pPr>
            <a:r>
              <a:rPr spc="110">
                <a:solidFill>
                  <a:srgbClr val="58606B"/>
                </a:solidFill>
              </a:rPr>
              <a:t>GLOBAL</a:t>
            </a:r>
            <a:r>
              <a:rPr spc="-76">
                <a:solidFill>
                  <a:srgbClr val="58606B"/>
                </a:solidFill>
              </a:rPr>
              <a:t> </a:t>
            </a:r>
            <a:r>
              <a:rPr spc="263">
                <a:solidFill>
                  <a:srgbClr val="58606B"/>
                </a:solidFill>
              </a:rPr>
              <a:t>TREND</a:t>
            </a:r>
          </a:p>
        </p:txBody>
      </p:sp>
      <p:sp>
        <p:nvSpPr>
          <p:cNvPr id="13" name="object 13"/>
          <p:cNvSpPr/>
          <p:nvPr/>
        </p:nvSpPr>
        <p:spPr>
          <a:xfrm>
            <a:off x="7705606" y="1253660"/>
            <a:ext cx="2660650" cy="25400"/>
          </a:xfrm>
          <a:custGeom>
            <a:avLst/>
            <a:gdLst/>
            <a:ahLst/>
            <a:cxnLst/>
            <a:rect l="l" t="t" r="r" b="b"/>
            <a:pathLst>
              <a:path w="3990975" h="38100">
                <a:moveTo>
                  <a:pt x="0" y="0"/>
                </a:moveTo>
                <a:lnTo>
                  <a:pt x="3990936" y="37892"/>
                </a:lnTo>
              </a:path>
            </a:pathLst>
          </a:custGeom>
          <a:ln w="19049">
            <a:solidFill>
              <a:srgbClr val="58606B"/>
            </a:solidFill>
          </a:ln>
        </p:spPr>
        <p:txBody>
          <a:bodyPr wrap="square" lIns="0" tIns="0" rIns="0" bIns="0" rtlCol="0"/>
          <a:lstStyle/>
          <a:p>
            <a:endParaRPr sz="800"/>
          </a:p>
        </p:txBody>
      </p:sp>
      <p:sp>
        <p:nvSpPr>
          <p:cNvPr id="14" name="object 14"/>
          <p:cNvSpPr txBox="1"/>
          <p:nvPr/>
        </p:nvSpPr>
        <p:spPr>
          <a:xfrm>
            <a:off x="10824067" y="994078"/>
            <a:ext cx="743373" cy="336781"/>
          </a:xfrm>
          <a:prstGeom prst="rect">
            <a:avLst/>
          </a:prstGeom>
        </p:spPr>
        <p:txBody>
          <a:bodyPr vert="horz" wrap="square" lIns="0" tIns="8467" rIns="0" bIns="0" rtlCol="0">
            <a:spAutoFit/>
          </a:bodyPr>
          <a:lstStyle/>
          <a:p>
            <a:pPr marL="8467">
              <a:spcBef>
                <a:spcPts val="67"/>
              </a:spcBef>
            </a:pPr>
            <a:r>
              <a:rPr sz="2133" spc="-53">
                <a:solidFill>
                  <a:srgbClr val="FFFFFF"/>
                </a:solidFill>
                <a:latin typeface="Century Gothic"/>
                <a:cs typeface="Century Gothic"/>
              </a:rPr>
              <a:t>+</a:t>
            </a:r>
            <a:r>
              <a:rPr sz="2133" spc="-70">
                <a:solidFill>
                  <a:srgbClr val="FFFFFF"/>
                </a:solidFill>
                <a:latin typeface="Century Gothic"/>
                <a:cs typeface="Century Gothic"/>
              </a:rPr>
              <a:t> </a:t>
            </a:r>
            <a:r>
              <a:rPr sz="2133" spc="-43">
                <a:solidFill>
                  <a:srgbClr val="FFFFFF"/>
                </a:solidFill>
                <a:latin typeface="Century Gothic"/>
                <a:cs typeface="Century Gothic"/>
              </a:rPr>
              <a:t>19%</a:t>
            </a:r>
            <a:endParaRPr sz="2133">
              <a:latin typeface="Century Gothic"/>
              <a:cs typeface="Century Gothic"/>
            </a:endParaRPr>
          </a:p>
        </p:txBody>
      </p:sp>
      <p:sp>
        <p:nvSpPr>
          <p:cNvPr id="15" name="object 15"/>
          <p:cNvSpPr txBox="1"/>
          <p:nvPr/>
        </p:nvSpPr>
        <p:spPr>
          <a:xfrm>
            <a:off x="7787130" y="1319070"/>
            <a:ext cx="1127759" cy="223993"/>
          </a:xfrm>
          <a:prstGeom prst="rect">
            <a:avLst/>
          </a:prstGeom>
        </p:spPr>
        <p:txBody>
          <a:bodyPr vert="horz" wrap="square" lIns="0" tIns="8467" rIns="0" bIns="0" rtlCol="0">
            <a:spAutoFit/>
          </a:bodyPr>
          <a:lstStyle/>
          <a:p>
            <a:pPr marL="8467">
              <a:spcBef>
                <a:spcPts val="67"/>
              </a:spcBef>
            </a:pPr>
            <a:r>
              <a:rPr sz="1400" spc="-17">
                <a:latin typeface="Century Gothic"/>
                <a:cs typeface="Century Gothic"/>
              </a:rPr>
              <a:t>(2016</a:t>
            </a:r>
            <a:r>
              <a:rPr sz="1400" spc="-53">
                <a:latin typeface="Century Gothic"/>
                <a:cs typeface="Century Gothic"/>
              </a:rPr>
              <a:t> </a:t>
            </a:r>
            <a:r>
              <a:rPr sz="1400">
                <a:latin typeface="Century Gothic"/>
                <a:cs typeface="Century Gothic"/>
              </a:rPr>
              <a:t>–</a:t>
            </a:r>
            <a:r>
              <a:rPr sz="1400" spc="-53">
                <a:latin typeface="Century Gothic"/>
                <a:cs typeface="Century Gothic"/>
              </a:rPr>
              <a:t> </a:t>
            </a:r>
            <a:r>
              <a:rPr sz="1400" spc="30">
                <a:latin typeface="Century Gothic"/>
                <a:cs typeface="Century Gothic"/>
              </a:rPr>
              <a:t>2025)</a:t>
            </a:r>
            <a:endParaRPr sz="1400">
              <a:latin typeface="Century Gothic"/>
              <a:cs typeface="Century Gothic"/>
            </a:endParaRPr>
          </a:p>
        </p:txBody>
      </p:sp>
      <p:sp>
        <p:nvSpPr>
          <p:cNvPr id="16" name="object 16"/>
          <p:cNvSpPr txBox="1"/>
          <p:nvPr/>
        </p:nvSpPr>
        <p:spPr>
          <a:xfrm>
            <a:off x="1335741" y="1323032"/>
            <a:ext cx="2931583" cy="843394"/>
          </a:xfrm>
          <a:prstGeom prst="rect">
            <a:avLst/>
          </a:prstGeom>
        </p:spPr>
        <p:txBody>
          <a:bodyPr vert="horz" wrap="square" lIns="0" tIns="22437" rIns="0" bIns="0" rtlCol="0">
            <a:spAutoFit/>
          </a:bodyPr>
          <a:lstStyle/>
          <a:p>
            <a:pPr marL="8467" marR="3387">
              <a:lnSpc>
                <a:spcPts val="3153"/>
              </a:lnSpc>
              <a:spcBef>
                <a:spcPts val="177"/>
              </a:spcBef>
            </a:pPr>
            <a:r>
              <a:rPr sz="2667" spc="147">
                <a:solidFill>
                  <a:srgbClr val="DF1785"/>
                </a:solidFill>
                <a:latin typeface="Century Gothic"/>
                <a:cs typeface="Century Gothic"/>
              </a:rPr>
              <a:t>BIG DATA </a:t>
            </a:r>
            <a:r>
              <a:rPr sz="2667" spc="-190">
                <a:solidFill>
                  <a:srgbClr val="DF1785"/>
                </a:solidFill>
                <a:latin typeface="Century Gothic"/>
                <a:cs typeface="Century Gothic"/>
              </a:rPr>
              <a:t>&amp; </a:t>
            </a:r>
            <a:r>
              <a:rPr sz="2667" spc="-187">
                <a:solidFill>
                  <a:srgbClr val="DF1785"/>
                </a:solidFill>
                <a:latin typeface="Century Gothic"/>
                <a:cs typeface="Century Gothic"/>
              </a:rPr>
              <a:t> </a:t>
            </a:r>
            <a:r>
              <a:rPr sz="2667" spc="163">
                <a:solidFill>
                  <a:srgbClr val="DF1785"/>
                </a:solidFill>
                <a:latin typeface="Century Gothic"/>
                <a:cs typeface="Century Gothic"/>
              </a:rPr>
              <a:t>DIGITAL</a:t>
            </a:r>
            <a:r>
              <a:rPr sz="2667" spc="-76">
                <a:solidFill>
                  <a:srgbClr val="DF1785"/>
                </a:solidFill>
                <a:latin typeface="Century Gothic"/>
                <a:cs typeface="Century Gothic"/>
              </a:rPr>
              <a:t> </a:t>
            </a:r>
            <a:r>
              <a:rPr sz="2667" spc="297">
                <a:solidFill>
                  <a:srgbClr val="DF1785"/>
                </a:solidFill>
                <a:latin typeface="Century Gothic"/>
                <a:cs typeface="Century Gothic"/>
              </a:rPr>
              <a:t>HEALTH</a:t>
            </a:r>
            <a:endParaRPr sz="2667">
              <a:latin typeface="Century Gothic"/>
              <a:cs typeface="Century Gothic"/>
            </a:endParaRPr>
          </a:p>
        </p:txBody>
      </p:sp>
      <p:pic>
        <p:nvPicPr>
          <p:cNvPr id="17" name="object 17"/>
          <p:cNvPicPr/>
          <p:nvPr/>
        </p:nvPicPr>
        <p:blipFill>
          <a:blip r:embed="rId6" cstate="email">
            <a:extLst>
              <a:ext uri="{28A0092B-C50C-407E-A947-70E740481C1C}">
                <a14:useLocalDpi xmlns:a14="http://schemas.microsoft.com/office/drawing/2010/main"/>
              </a:ext>
            </a:extLst>
          </a:blip>
          <a:stretch>
            <a:fillRect/>
          </a:stretch>
        </p:blipFill>
        <p:spPr>
          <a:xfrm>
            <a:off x="101103" y="1349156"/>
            <a:ext cx="1257299" cy="876299"/>
          </a:xfrm>
          <a:prstGeom prst="rect">
            <a:avLst/>
          </a:prstGeom>
        </p:spPr>
      </p:pic>
      <p:pic>
        <p:nvPicPr>
          <p:cNvPr id="18" name="object 18"/>
          <p:cNvPicPr/>
          <p:nvPr/>
        </p:nvPicPr>
        <p:blipFill>
          <a:blip r:embed="rId7" cstate="email">
            <a:extLst>
              <a:ext uri="{28A0092B-C50C-407E-A947-70E740481C1C}">
                <a14:useLocalDpi xmlns:a14="http://schemas.microsoft.com/office/drawing/2010/main"/>
              </a:ext>
            </a:extLst>
          </a:blip>
          <a:stretch>
            <a:fillRect/>
          </a:stretch>
        </p:blipFill>
        <p:spPr>
          <a:xfrm>
            <a:off x="7016341" y="2159250"/>
            <a:ext cx="539399" cy="525779"/>
          </a:xfrm>
          <a:prstGeom prst="rect">
            <a:avLst/>
          </a:prstGeom>
        </p:spPr>
      </p:pic>
      <p:sp>
        <p:nvSpPr>
          <p:cNvPr id="19" name="object 19"/>
          <p:cNvSpPr txBox="1"/>
          <p:nvPr/>
        </p:nvSpPr>
        <p:spPr>
          <a:xfrm>
            <a:off x="8019754" y="2242017"/>
            <a:ext cx="2417233" cy="739945"/>
          </a:xfrm>
          <a:prstGeom prst="rect">
            <a:avLst/>
          </a:prstGeom>
        </p:spPr>
        <p:txBody>
          <a:bodyPr vert="horz" wrap="square" lIns="0" tIns="21589" rIns="0" bIns="0" rtlCol="0">
            <a:spAutoFit/>
          </a:bodyPr>
          <a:lstStyle/>
          <a:p>
            <a:pPr marL="84247" marR="3387" indent="-76204">
              <a:lnSpc>
                <a:spcPts val="2847"/>
              </a:lnSpc>
              <a:spcBef>
                <a:spcPts val="169"/>
              </a:spcBef>
            </a:pPr>
            <a:r>
              <a:rPr sz="2400" spc="237">
                <a:solidFill>
                  <a:srgbClr val="DF1785"/>
                </a:solidFill>
                <a:latin typeface="Century Gothic"/>
                <a:cs typeface="Century Gothic"/>
              </a:rPr>
              <a:t>KEY</a:t>
            </a:r>
            <a:r>
              <a:rPr sz="2400" spc="-60">
                <a:solidFill>
                  <a:srgbClr val="DF1785"/>
                </a:solidFill>
                <a:latin typeface="Century Gothic"/>
                <a:cs typeface="Century Gothic"/>
              </a:rPr>
              <a:t> </a:t>
            </a:r>
            <a:r>
              <a:rPr sz="2400" spc="217">
                <a:solidFill>
                  <a:srgbClr val="DF1785"/>
                </a:solidFill>
                <a:latin typeface="Century Gothic"/>
                <a:cs typeface="Century Gothic"/>
              </a:rPr>
              <a:t>PLAYERS</a:t>
            </a:r>
            <a:r>
              <a:rPr sz="2400" spc="-60">
                <a:solidFill>
                  <a:srgbClr val="DF1785"/>
                </a:solidFill>
                <a:latin typeface="Century Gothic"/>
                <a:cs typeface="Century Gothic"/>
              </a:rPr>
              <a:t> </a:t>
            </a:r>
            <a:r>
              <a:rPr sz="2400" spc="-213">
                <a:solidFill>
                  <a:srgbClr val="DF1785"/>
                </a:solidFill>
                <a:latin typeface="Century Gothic"/>
                <a:cs typeface="Century Gothic"/>
              </a:rPr>
              <a:t>&amp; </a:t>
            </a:r>
            <a:r>
              <a:rPr sz="2400" spc="-653">
                <a:solidFill>
                  <a:srgbClr val="DF1785"/>
                </a:solidFill>
                <a:latin typeface="Century Gothic"/>
                <a:cs typeface="Century Gothic"/>
              </a:rPr>
              <a:t> </a:t>
            </a:r>
            <a:r>
              <a:rPr sz="2400" spc="180">
                <a:solidFill>
                  <a:srgbClr val="DF1785"/>
                </a:solidFill>
                <a:latin typeface="Century Gothic"/>
                <a:cs typeface="Century Gothic"/>
              </a:rPr>
              <a:t>EXCELLENCES</a:t>
            </a:r>
            <a:endParaRPr sz="2400">
              <a:latin typeface="Century Gothic"/>
              <a:cs typeface="Century Gothic"/>
            </a:endParaRPr>
          </a:p>
        </p:txBody>
      </p:sp>
      <p:pic>
        <p:nvPicPr>
          <p:cNvPr id="20" name="object 20"/>
          <p:cNvPicPr/>
          <p:nvPr/>
        </p:nvPicPr>
        <p:blipFill>
          <a:blip r:embed="rId8" cstate="email">
            <a:extLst>
              <a:ext uri="{28A0092B-C50C-407E-A947-70E740481C1C}">
                <a14:useLocalDpi xmlns:a14="http://schemas.microsoft.com/office/drawing/2010/main"/>
              </a:ext>
            </a:extLst>
          </a:blip>
          <a:stretch>
            <a:fillRect/>
          </a:stretch>
        </p:blipFill>
        <p:spPr>
          <a:xfrm>
            <a:off x="10735415" y="2211646"/>
            <a:ext cx="557089" cy="568541"/>
          </a:xfrm>
          <a:prstGeom prst="rect">
            <a:avLst/>
          </a:prstGeom>
        </p:spPr>
      </p:pic>
      <p:pic>
        <p:nvPicPr>
          <p:cNvPr id="21" name="object 21"/>
          <p:cNvPicPr/>
          <p:nvPr/>
        </p:nvPicPr>
        <p:blipFill>
          <a:blip r:embed="rId9" cstate="email">
            <a:extLst>
              <a:ext uri="{28A0092B-C50C-407E-A947-70E740481C1C}">
                <a14:useLocalDpi xmlns:a14="http://schemas.microsoft.com/office/drawing/2010/main"/>
              </a:ext>
            </a:extLst>
          </a:blip>
          <a:stretch>
            <a:fillRect/>
          </a:stretch>
        </p:blipFill>
        <p:spPr>
          <a:xfrm>
            <a:off x="7874604" y="5627340"/>
            <a:ext cx="1572385" cy="831179"/>
          </a:xfrm>
          <a:prstGeom prst="rect">
            <a:avLst/>
          </a:prstGeom>
        </p:spPr>
      </p:pic>
      <p:pic>
        <p:nvPicPr>
          <p:cNvPr id="22" name="object 22"/>
          <p:cNvPicPr/>
          <p:nvPr/>
        </p:nvPicPr>
        <p:blipFill>
          <a:blip r:embed="rId10" cstate="email">
            <a:extLst>
              <a:ext uri="{28A0092B-C50C-407E-A947-70E740481C1C}">
                <a14:useLocalDpi xmlns:a14="http://schemas.microsoft.com/office/drawing/2010/main"/>
              </a:ext>
            </a:extLst>
          </a:blip>
          <a:stretch>
            <a:fillRect/>
          </a:stretch>
        </p:blipFill>
        <p:spPr>
          <a:xfrm>
            <a:off x="7004477" y="3201972"/>
            <a:ext cx="1650999" cy="450849"/>
          </a:xfrm>
          <a:prstGeom prst="rect">
            <a:avLst/>
          </a:prstGeom>
        </p:spPr>
      </p:pic>
      <p:pic>
        <p:nvPicPr>
          <p:cNvPr id="23" name="object 23"/>
          <p:cNvPicPr/>
          <p:nvPr/>
        </p:nvPicPr>
        <p:blipFill>
          <a:blip r:embed="rId11" cstate="email">
            <a:extLst>
              <a:ext uri="{28A0092B-C50C-407E-A947-70E740481C1C}">
                <a14:useLocalDpi xmlns:a14="http://schemas.microsoft.com/office/drawing/2010/main"/>
              </a:ext>
            </a:extLst>
          </a:blip>
          <a:stretch>
            <a:fillRect/>
          </a:stretch>
        </p:blipFill>
        <p:spPr>
          <a:xfrm>
            <a:off x="8945010" y="3215393"/>
            <a:ext cx="3028949" cy="463549"/>
          </a:xfrm>
          <a:prstGeom prst="rect">
            <a:avLst/>
          </a:prstGeom>
        </p:spPr>
      </p:pic>
      <p:grpSp>
        <p:nvGrpSpPr>
          <p:cNvPr id="24" name="object 24"/>
          <p:cNvGrpSpPr/>
          <p:nvPr/>
        </p:nvGrpSpPr>
        <p:grpSpPr>
          <a:xfrm>
            <a:off x="6936150" y="3714368"/>
            <a:ext cx="4695613" cy="1378797"/>
            <a:chOff x="10404224" y="5571551"/>
            <a:chExt cx="7043420" cy="2068195"/>
          </a:xfrm>
        </p:grpSpPr>
        <p:pic>
          <p:nvPicPr>
            <p:cNvPr id="25" name="object 25"/>
            <p:cNvPicPr/>
            <p:nvPr/>
          </p:nvPicPr>
          <p:blipFill>
            <a:blip r:embed="rId12" cstate="email">
              <a:extLst>
                <a:ext uri="{28A0092B-C50C-407E-A947-70E740481C1C}">
                  <a14:useLocalDpi xmlns:a14="http://schemas.microsoft.com/office/drawing/2010/main"/>
                </a:ext>
              </a:extLst>
            </a:blip>
            <a:stretch>
              <a:fillRect/>
            </a:stretch>
          </p:blipFill>
          <p:spPr>
            <a:xfrm>
              <a:off x="10404224" y="5737575"/>
              <a:ext cx="2000249" cy="1685924"/>
            </a:xfrm>
            <a:prstGeom prst="rect">
              <a:avLst/>
            </a:prstGeom>
          </p:spPr>
        </p:pic>
        <p:pic>
          <p:nvPicPr>
            <p:cNvPr id="26" name="object 26"/>
            <p:cNvPicPr/>
            <p:nvPr/>
          </p:nvPicPr>
          <p:blipFill>
            <a:blip r:embed="rId13" cstate="email">
              <a:extLst>
                <a:ext uri="{28A0092B-C50C-407E-A947-70E740481C1C}">
                  <a14:useLocalDpi xmlns:a14="http://schemas.microsoft.com/office/drawing/2010/main"/>
                </a:ext>
              </a:extLst>
            </a:blip>
            <a:stretch>
              <a:fillRect/>
            </a:stretch>
          </p:blipFill>
          <p:spPr>
            <a:xfrm>
              <a:off x="11648871" y="5999146"/>
              <a:ext cx="4362450" cy="619124"/>
            </a:xfrm>
            <a:prstGeom prst="rect">
              <a:avLst/>
            </a:prstGeom>
          </p:spPr>
        </p:pic>
        <p:pic>
          <p:nvPicPr>
            <p:cNvPr id="27" name="object 27"/>
            <p:cNvPicPr/>
            <p:nvPr/>
          </p:nvPicPr>
          <p:blipFill>
            <a:blip r:embed="rId14" cstate="email">
              <a:extLst>
                <a:ext uri="{28A0092B-C50C-407E-A947-70E740481C1C}">
                  <a14:useLocalDpi xmlns:a14="http://schemas.microsoft.com/office/drawing/2010/main"/>
                </a:ext>
              </a:extLst>
            </a:blip>
            <a:stretch>
              <a:fillRect/>
            </a:stretch>
          </p:blipFill>
          <p:spPr>
            <a:xfrm>
              <a:off x="12928209" y="7067863"/>
              <a:ext cx="2000249" cy="571499"/>
            </a:xfrm>
            <a:prstGeom prst="rect">
              <a:avLst/>
            </a:prstGeom>
          </p:spPr>
        </p:pic>
        <p:pic>
          <p:nvPicPr>
            <p:cNvPr id="28" name="object 28"/>
            <p:cNvPicPr/>
            <p:nvPr/>
          </p:nvPicPr>
          <p:blipFill>
            <a:blip r:embed="rId15" cstate="email">
              <a:extLst>
                <a:ext uri="{28A0092B-C50C-407E-A947-70E740481C1C}">
                  <a14:useLocalDpi xmlns:a14="http://schemas.microsoft.com/office/drawing/2010/main"/>
                </a:ext>
              </a:extLst>
            </a:blip>
            <a:stretch>
              <a:fillRect/>
            </a:stretch>
          </p:blipFill>
          <p:spPr>
            <a:xfrm>
              <a:off x="15580430" y="5571551"/>
              <a:ext cx="1866899" cy="1133474"/>
            </a:xfrm>
            <a:prstGeom prst="rect">
              <a:avLst/>
            </a:prstGeom>
          </p:spPr>
        </p:pic>
        <p:pic>
          <p:nvPicPr>
            <p:cNvPr id="29" name="object 29"/>
            <p:cNvPicPr/>
            <p:nvPr/>
          </p:nvPicPr>
          <p:blipFill>
            <a:blip r:embed="rId16" cstate="email">
              <a:extLst>
                <a:ext uri="{28A0092B-C50C-407E-A947-70E740481C1C}">
                  <a14:useLocalDpi xmlns:a14="http://schemas.microsoft.com/office/drawing/2010/main"/>
                </a:ext>
              </a:extLst>
            </a:blip>
            <a:stretch>
              <a:fillRect/>
            </a:stretch>
          </p:blipFill>
          <p:spPr>
            <a:xfrm>
              <a:off x="15501627" y="7003524"/>
              <a:ext cx="1825413" cy="571159"/>
            </a:xfrm>
            <a:prstGeom prst="rect">
              <a:avLst/>
            </a:prstGeom>
          </p:spPr>
        </p:pic>
      </p:grpSp>
      <p:pic>
        <p:nvPicPr>
          <p:cNvPr id="30" name="object 30"/>
          <p:cNvPicPr/>
          <p:nvPr/>
        </p:nvPicPr>
        <p:blipFill>
          <a:blip r:embed="rId17" cstate="email">
            <a:extLst>
              <a:ext uri="{28A0092B-C50C-407E-A947-70E740481C1C}">
                <a14:useLocalDpi xmlns:a14="http://schemas.microsoft.com/office/drawing/2010/main"/>
              </a:ext>
            </a:extLst>
          </a:blip>
          <a:stretch>
            <a:fillRect/>
          </a:stretch>
        </p:blipFill>
        <p:spPr>
          <a:xfrm>
            <a:off x="9698911" y="5295224"/>
            <a:ext cx="1523999" cy="590549"/>
          </a:xfrm>
          <a:prstGeom prst="rect">
            <a:avLst/>
          </a:prstGeom>
        </p:spPr>
      </p:pic>
    </p:spTree>
    <p:extLst>
      <p:ext uri="{BB962C8B-B14F-4D97-AF65-F5344CB8AC3E}">
        <p14:creationId xmlns:p14="http://schemas.microsoft.com/office/powerpoint/2010/main" val="293892524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2235"/>
            <a:ext cx="6554893" cy="6855883"/>
            <a:chOff x="0" y="3351"/>
            <a:chExt cx="9832340" cy="10283825"/>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20350" y="3351"/>
              <a:ext cx="9791699" cy="4571999"/>
            </a:xfrm>
            <a:prstGeom prst="rect">
              <a:avLst/>
            </a:prstGeom>
          </p:spPr>
        </p:pic>
        <p:sp>
          <p:nvSpPr>
            <p:cNvPr id="4" name="object 4"/>
            <p:cNvSpPr/>
            <p:nvPr/>
          </p:nvSpPr>
          <p:spPr>
            <a:xfrm>
              <a:off x="0" y="1792438"/>
              <a:ext cx="8458835" cy="1724660"/>
            </a:xfrm>
            <a:custGeom>
              <a:avLst/>
              <a:gdLst/>
              <a:ahLst/>
              <a:cxnLst/>
              <a:rect l="l" t="t" r="r" b="b"/>
              <a:pathLst>
                <a:path w="8458835" h="1724660">
                  <a:moveTo>
                    <a:pt x="8458221" y="1724062"/>
                  </a:moveTo>
                  <a:lnTo>
                    <a:pt x="0" y="1692578"/>
                  </a:lnTo>
                  <a:lnTo>
                    <a:pt x="0" y="0"/>
                  </a:lnTo>
                  <a:lnTo>
                    <a:pt x="8433640" y="0"/>
                  </a:lnTo>
                  <a:lnTo>
                    <a:pt x="8458221" y="1724062"/>
                  </a:lnTo>
                  <a:close/>
                </a:path>
              </a:pathLst>
            </a:custGeom>
            <a:solidFill>
              <a:srgbClr val="FFFFFF"/>
            </a:solidFill>
          </p:spPr>
          <p:txBody>
            <a:bodyPr wrap="square" lIns="0" tIns="0" rIns="0" bIns="0" rtlCol="0"/>
            <a:lstStyle/>
            <a:p>
              <a:endParaRPr sz="800"/>
            </a:p>
          </p:txBody>
        </p:sp>
        <p:sp>
          <p:nvSpPr>
            <p:cNvPr id="5" name="object 5"/>
            <p:cNvSpPr/>
            <p:nvPr/>
          </p:nvSpPr>
          <p:spPr>
            <a:xfrm>
              <a:off x="2097678" y="4572682"/>
              <a:ext cx="7734300" cy="5714365"/>
            </a:xfrm>
            <a:custGeom>
              <a:avLst/>
              <a:gdLst/>
              <a:ahLst/>
              <a:cxnLst/>
              <a:rect l="l" t="t" r="r" b="b"/>
              <a:pathLst>
                <a:path w="7734300" h="5714365">
                  <a:moveTo>
                    <a:pt x="7734286" y="5714316"/>
                  </a:moveTo>
                  <a:lnTo>
                    <a:pt x="0" y="5714316"/>
                  </a:lnTo>
                  <a:lnTo>
                    <a:pt x="0" y="0"/>
                  </a:lnTo>
                  <a:lnTo>
                    <a:pt x="7734286" y="0"/>
                  </a:lnTo>
                  <a:lnTo>
                    <a:pt x="7734286" y="5714316"/>
                  </a:lnTo>
                  <a:close/>
                </a:path>
              </a:pathLst>
            </a:custGeom>
            <a:solidFill>
              <a:srgbClr val="DF1785"/>
            </a:solidFill>
          </p:spPr>
          <p:txBody>
            <a:bodyPr wrap="square" lIns="0" tIns="0" rIns="0" bIns="0" rtlCol="0"/>
            <a:lstStyle/>
            <a:p>
              <a:endParaRPr sz="800"/>
            </a:p>
          </p:txBody>
        </p:sp>
        <p:pic>
          <p:nvPicPr>
            <p:cNvPr id="6" name="object 6"/>
            <p:cNvPicPr/>
            <p:nvPr/>
          </p:nvPicPr>
          <p:blipFill>
            <a:blip r:embed="rId3" cstate="email">
              <a:extLst>
                <a:ext uri="{28A0092B-C50C-407E-A947-70E740481C1C}">
                  <a14:useLocalDpi xmlns:a14="http://schemas.microsoft.com/office/drawing/2010/main"/>
                </a:ext>
              </a:extLst>
            </a:blip>
            <a:stretch>
              <a:fillRect/>
            </a:stretch>
          </p:blipFill>
          <p:spPr>
            <a:xfrm>
              <a:off x="582116" y="5292566"/>
              <a:ext cx="1173188" cy="1012233"/>
            </a:xfrm>
            <a:prstGeom prst="rect">
              <a:avLst/>
            </a:prstGeom>
          </p:spPr>
        </p:pic>
      </p:grpSp>
      <p:sp>
        <p:nvSpPr>
          <p:cNvPr id="7" name="object 7"/>
          <p:cNvSpPr txBox="1"/>
          <p:nvPr/>
        </p:nvSpPr>
        <p:spPr>
          <a:xfrm>
            <a:off x="1553324" y="3594081"/>
            <a:ext cx="2827443" cy="506121"/>
          </a:xfrm>
          <a:prstGeom prst="rect">
            <a:avLst/>
          </a:prstGeom>
        </p:spPr>
        <p:txBody>
          <a:bodyPr vert="horz" wrap="square" lIns="0" tIns="18626" rIns="0" bIns="0" rtlCol="0">
            <a:spAutoFit/>
          </a:bodyPr>
          <a:lstStyle/>
          <a:p>
            <a:pPr marL="8467" marR="3387">
              <a:lnSpc>
                <a:spcPts val="1900"/>
              </a:lnSpc>
              <a:spcBef>
                <a:spcPts val="146"/>
              </a:spcBef>
            </a:pPr>
            <a:r>
              <a:rPr sz="1600" spc="127">
                <a:solidFill>
                  <a:srgbClr val="FFFFFF"/>
                </a:solidFill>
                <a:latin typeface="Century Gothic"/>
                <a:cs typeface="Century Gothic"/>
              </a:rPr>
              <a:t>94</a:t>
            </a:r>
            <a:r>
              <a:rPr sz="1600" spc="-33">
                <a:solidFill>
                  <a:srgbClr val="FFFFFF"/>
                </a:solidFill>
                <a:latin typeface="Century Gothic"/>
                <a:cs typeface="Century Gothic"/>
              </a:rPr>
              <a:t> </a:t>
            </a:r>
            <a:r>
              <a:rPr sz="1600" spc="100">
                <a:solidFill>
                  <a:srgbClr val="FFFFFF"/>
                </a:solidFill>
                <a:latin typeface="Century Gothic"/>
                <a:cs typeface="Century Gothic"/>
              </a:rPr>
              <a:t>million</a:t>
            </a:r>
            <a:r>
              <a:rPr sz="1600" spc="-33">
                <a:solidFill>
                  <a:srgbClr val="FFFFFF"/>
                </a:solidFill>
                <a:latin typeface="Century Gothic"/>
                <a:cs typeface="Century Gothic"/>
              </a:rPr>
              <a:t> </a:t>
            </a:r>
            <a:r>
              <a:rPr sz="1600" spc="60">
                <a:solidFill>
                  <a:srgbClr val="FFFFFF"/>
                </a:solidFill>
                <a:latin typeface="Century Gothic"/>
                <a:cs typeface="Century Gothic"/>
              </a:rPr>
              <a:t>euros</a:t>
            </a:r>
            <a:r>
              <a:rPr sz="1600" spc="-33">
                <a:solidFill>
                  <a:srgbClr val="FFFFFF"/>
                </a:solidFill>
                <a:latin typeface="Century Gothic"/>
                <a:cs typeface="Century Gothic"/>
              </a:rPr>
              <a:t> </a:t>
            </a:r>
            <a:r>
              <a:rPr sz="1600" spc="107">
                <a:solidFill>
                  <a:srgbClr val="FFFFFF"/>
                </a:solidFill>
                <a:latin typeface="Century Gothic"/>
                <a:cs typeface="Century Gothic"/>
              </a:rPr>
              <a:t>in</a:t>
            </a:r>
            <a:r>
              <a:rPr sz="1600" spc="-33">
                <a:solidFill>
                  <a:srgbClr val="FFFFFF"/>
                </a:solidFill>
                <a:latin typeface="Century Gothic"/>
                <a:cs typeface="Century Gothic"/>
              </a:rPr>
              <a:t> </a:t>
            </a:r>
            <a:r>
              <a:rPr sz="1600" spc="60">
                <a:solidFill>
                  <a:srgbClr val="FFFFFF"/>
                </a:solidFill>
                <a:latin typeface="Century Gothic"/>
                <a:cs typeface="Century Gothic"/>
              </a:rPr>
              <a:t>turnover </a:t>
            </a:r>
            <a:r>
              <a:rPr sz="1600" spc="-433">
                <a:solidFill>
                  <a:srgbClr val="FFFFFF"/>
                </a:solidFill>
                <a:latin typeface="Century Gothic"/>
                <a:cs typeface="Century Gothic"/>
              </a:rPr>
              <a:t> </a:t>
            </a:r>
            <a:r>
              <a:rPr sz="1600" spc="23">
                <a:solidFill>
                  <a:srgbClr val="FFFFFF"/>
                </a:solidFill>
                <a:latin typeface="Century Gothic"/>
                <a:cs typeface="Century Gothic"/>
              </a:rPr>
              <a:t>More</a:t>
            </a:r>
            <a:r>
              <a:rPr sz="1600" spc="-30">
                <a:solidFill>
                  <a:srgbClr val="FFFFFF"/>
                </a:solidFill>
                <a:latin typeface="Century Gothic"/>
                <a:cs typeface="Century Gothic"/>
              </a:rPr>
              <a:t> </a:t>
            </a:r>
            <a:r>
              <a:rPr sz="1600" spc="43">
                <a:solidFill>
                  <a:srgbClr val="FFFFFF"/>
                </a:solidFill>
                <a:latin typeface="Century Gothic"/>
                <a:cs typeface="Century Gothic"/>
              </a:rPr>
              <a:t>than</a:t>
            </a:r>
            <a:r>
              <a:rPr sz="1600" spc="-30">
                <a:solidFill>
                  <a:srgbClr val="FFFFFF"/>
                </a:solidFill>
                <a:latin typeface="Century Gothic"/>
                <a:cs typeface="Century Gothic"/>
              </a:rPr>
              <a:t> </a:t>
            </a:r>
            <a:r>
              <a:rPr sz="1600" spc="120">
                <a:solidFill>
                  <a:srgbClr val="FFFFFF"/>
                </a:solidFill>
                <a:latin typeface="Century Gothic"/>
                <a:cs typeface="Century Gothic"/>
              </a:rPr>
              <a:t>500</a:t>
            </a:r>
            <a:r>
              <a:rPr sz="1600" spc="-30">
                <a:solidFill>
                  <a:srgbClr val="FFFFFF"/>
                </a:solidFill>
                <a:latin typeface="Century Gothic"/>
                <a:cs typeface="Century Gothic"/>
              </a:rPr>
              <a:t> </a:t>
            </a:r>
            <a:r>
              <a:rPr sz="1600" spc="53">
                <a:solidFill>
                  <a:srgbClr val="FFFFFF"/>
                </a:solidFill>
                <a:latin typeface="Century Gothic"/>
                <a:cs typeface="Century Gothic"/>
              </a:rPr>
              <a:t>jobs</a:t>
            </a:r>
            <a:endParaRPr sz="1600">
              <a:latin typeface="Century Gothic"/>
              <a:cs typeface="Century Gothic"/>
            </a:endParaRPr>
          </a:p>
        </p:txBody>
      </p:sp>
      <p:grpSp>
        <p:nvGrpSpPr>
          <p:cNvPr id="8" name="object 8"/>
          <p:cNvGrpSpPr/>
          <p:nvPr/>
        </p:nvGrpSpPr>
        <p:grpSpPr>
          <a:xfrm>
            <a:off x="0" y="1392964"/>
            <a:ext cx="1402080" cy="5009303"/>
            <a:chOff x="0" y="2089445"/>
            <a:chExt cx="2103120" cy="7513955"/>
          </a:xfrm>
        </p:grpSpPr>
        <p:pic>
          <p:nvPicPr>
            <p:cNvPr id="9" name="object 9"/>
            <p:cNvPicPr/>
            <p:nvPr/>
          </p:nvPicPr>
          <p:blipFill>
            <a:blip r:embed="rId4" cstate="email">
              <a:extLst>
                <a:ext uri="{28A0092B-C50C-407E-A947-70E740481C1C}">
                  <a14:useLocalDpi xmlns:a14="http://schemas.microsoft.com/office/drawing/2010/main"/>
                </a:ext>
              </a:extLst>
            </a:blip>
            <a:stretch>
              <a:fillRect/>
            </a:stretch>
          </p:blipFill>
          <p:spPr>
            <a:xfrm>
              <a:off x="0" y="6831243"/>
              <a:ext cx="2102666" cy="1295399"/>
            </a:xfrm>
            <a:prstGeom prst="rect">
              <a:avLst/>
            </a:prstGeom>
          </p:spPr>
        </p:pic>
        <p:pic>
          <p:nvPicPr>
            <p:cNvPr id="10" name="object 10"/>
            <p:cNvPicPr/>
            <p:nvPr/>
          </p:nvPicPr>
          <p:blipFill>
            <a:blip r:embed="rId5" cstate="email">
              <a:extLst>
                <a:ext uri="{28A0092B-C50C-407E-A947-70E740481C1C}">
                  <a14:useLocalDpi xmlns:a14="http://schemas.microsoft.com/office/drawing/2010/main"/>
                </a:ext>
              </a:extLst>
            </a:blip>
            <a:stretch>
              <a:fillRect/>
            </a:stretch>
          </p:blipFill>
          <p:spPr>
            <a:xfrm>
              <a:off x="594638" y="8612845"/>
              <a:ext cx="1198568" cy="990055"/>
            </a:xfrm>
            <a:prstGeom prst="rect">
              <a:avLst/>
            </a:prstGeom>
          </p:spPr>
        </p:pic>
        <p:pic>
          <p:nvPicPr>
            <p:cNvPr id="11" name="object 11"/>
            <p:cNvPicPr/>
            <p:nvPr/>
          </p:nvPicPr>
          <p:blipFill>
            <a:blip r:embed="rId6" cstate="email">
              <a:extLst>
                <a:ext uri="{28A0092B-C50C-407E-A947-70E740481C1C}">
                  <a14:useLocalDpi xmlns:a14="http://schemas.microsoft.com/office/drawing/2010/main"/>
                </a:ext>
              </a:extLst>
            </a:blip>
            <a:stretch>
              <a:fillRect/>
            </a:stretch>
          </p:blipFill>
          <p:spPr>
            <a:xfrm>
              <a:off x="413451" y="2089445"/>
              <a:ext cx="1295399" cy="1228724"/>
            </a:xfrm>
            <a:prstGeom prst="rect">
              <a:avLst/>
            </a:prstGeom>
          </p:spPr>
        </p:pic>
      </p:grpSp>
      <p:sp>
        <p:nvSpPr>
          <p:cNvPr id="12" name="object 12"/>
          <p:cNvSpPr txBox="1"/>
          <p:nvPr/>
        </p:nvSpPr>
        <p:spPr>
          <a:xfrm>
            <a:off x="1511906" y="4721222"/>
            <a:ext cx="4739639" cy="1726904"/>
          </a:xfrm>
          <a:prstGeom prst="rect">
            <a:avLst/>
          </a:prstGeom>
        </p:spPr>
        <p:txBody>
          <a:bodyPr vert="horz" wrap="square" lIns="0" tIns="18626" rIns="0" bIns="0" rtlCol="0">
            <a:spAutoFit/>
          </a:bodyPr>
          <a:lstStyle/>
          <a:p>
            <a:pPr marL="45722" marR="863643">
              <a:lnSpc>
                <a:spcPts val="1900"/>
              </a:lnSpc>
              <a:spcBef>
                <a:spcPts val="146"/>
              </a:spcBef>
            </a:pPr>
            <a:r>
              <a:rPr sz="1600" spc="87">
                <a:solidFill>
                  <a:srgbClr val="FFFFFF"/>
                </a:solidFill>
                <a:latin typeface="Century Gothic"/>
                <a:cs typeface="Century Gothic"/>
              </a:rPr>
              <a:t>University</a:t>
            </a:r>
            <a:r>
              <a:rPr sz="1600" spc="-30">
                <a:solidFill>
                  <a:srgbClr val="FFFFFF"/>
                </a:solidFill>
                <a:latin typeface="Century Gothic"/>
                <a:cs typeface="Century Gothic"/>
              </a:rPr>
              <a:t> </a:t>
            </a:r>
            <a:r>
              <a:rPr sz="1600" spc="-3">
                <a:solidFill>
                  <a:srgbClr val="FFFFFF"/>
                </a:solidFill>
                <a:latin typeface="Century Gothic"/>
                <a:cs typeface="Century Gothic"/>
              </a:rPr>
              <a:t>of</a:t>
            </a:r>
            <a:r>
              <a:rPr sz="1600" spc="-30">
                <a:solidFill>
                  <a:srgbClr val="FFFFFF"/>
                </a:solidFill>
                <a:latin typeface="Century Gothic"/>
                <a:cs typeface="Century Gothic"/>
              </a:rPr>
              <a:t> </a:t>
            </a:r>
            <a:r>
              <a:rPr sz="1600" spc="40">
                <a:solidFill>
                  <a:srgbClr val="FFFFFF"/>
                </a:solidFill>
                <a:latin typeface="Century Gothic"/>
                <a:cs typeface="Century Gothic"/>
              </a:rPr>
              <a:t>Bologna</a:t>
            </a:r>
            <a:r>
              <a:rPr sz="1600" spc="-30">
                <a:solidFill>
                  <a:srgbClr val="FFFFFF"/>
                </a:solidFill>
                <a:latin typeface="Century Gothic"/>
                <a:cs typeface="Century Gothic"/>
              </a:rPr>
              <a:t> </a:t>
            </a:r>
            <a:r>
              <a:rPr sz="1600" spc="87">
                <a:solidFill>
                  <a:srgbClr val="FFFFFF"/>
                </a:solidFill>
                <a:latin typeface="Century Gothic"/>
                <a:cs typeface="Century Gothic"/>
              </a:rPr>
              <a:t>ranks</a:t>
            </a:r>
            <a:r>
              <a:rPr sz="1600" spc="-27">
                <a:solidFill>
                  <a:srgbClr val="FFFFFF"/>
                </a:solidFill>
                <a:latin typeface="Century Gothic"/>
                <a:cs typeface="Century Gothic"/>
              </a:rPr>
              <a:t> </a:t>
            </a:r>
            <a:r>
              <a:rPr sz="1600" spc="-76">
                <a:solidFill>
                  <a:srgbClr val="FFFFFF"/>
                </a:solidFill>
                <a:latin typeface="Century Gothic"/>
                <a:cs typeface="Century Gothic"/>
              </a:rPr>
              <a:t>17°</a:t>
            </a:r>
            <a:r>
              <a:rPr sz="1600" spc="-30">
                <a:solidFill>
                  <a:srgbClr val="FFFFFF"/>
                </a:solidFill>
                <a:latin typeface="Century Gothic"/>
                <a:cs typeface="Century Gothic"/>
              </a:rPr>
              <a:t> </a:t>
            </a:r>
            <a:r>
              <a:rPr sz="1600" spc="30">
                <a:solidFill>
                  <a:srgbClr val="FFFFFF"/>
                </a:solidFill>
                <a:latin typeface="Century Gothic"/>
                <a:cs typeface="Century Gothic"/>
              </a:rPr>
              <a:t>on</a:t>
            </a:r>
            <a:r>
              <a:rPr sz="1600" spc="-30">
                <a:solidFill>
                  <a:srgbClr val="FFFFFF"/>
                </a:solidFill>
                <a:latin typeface="Century Gothic"/>
                <a:cs typeface="Century Gothic"/>
              </a:rPr>
              <a:t> </a:t>
            </a:r>
            <a:r>
              <a:rPr sz="1600" spc="-17">
                <a:solidFill>
                  <a:srgbClr val="FFFFFF"/>
                </a:solidFill>
                <a:latin typeface="Century Gothic"/>
                <a:cs typeface="Century Gothic"/>
              </a:rPr>
              <a:t>160 </a:t>
            </a:r>
            <a:r>
              <a:rPr sz="1600" spc="-430">
                <a:solidFill>
                  <a:srgbClr val="FFFFFF"/>
                </a:solidFill>
                <a:latin typeface="Century Gothic"/>
                <a:cs typeface="Century Gothic"/>
              </a:rPr>
              <a:t> </a:t>
            </a:r>
            <a:r>
              <a:rPr sz="1600" spc="100">
                <a:solidFill>
                  <a:srgbClr val="FFFFFF"/>
                </a:solidFill>
                <a:latin typeface="Century Gothic"/>
                <a:cs typeface="Century Gothic"/>
              </a:rPr>
              <a:t>with</a:t>
            </a:r>
            <a:r>
              <a:rPr sz="1600" spc="-30">
                <a:solidFill>
                  <a:srgbClr val="FFFFFF"/>
                </a:solidFill>
                <a:latin typeface="Century Gothic"/>
                <a:cs typeface="Century Gothic"/>
              </a:rPr>
              <a:t> </a:t>
            </a:r>
            <a:r>
              <a:rPr sz="1600" spc="-67">
                <a:solidFill>
                  <a:srgbClr val="FFFFFF"/>
                </a:solidFill>
                <a:latin typeface="Century Gothic"/>
                <a:cs typeface="Century Gothic"/>
              </a:rPr>
              <a:t>1,373</a:t>
            </a:r>
            <a:r>
              <a:rPr sz="1600" spc="-27">
                <a:solidFill>
                  <a:srgbClr val="FFFFFF"/>
                </a:solidFill>
                <a:latin typeface="Century Gothic"/>
                <a:cs typeface="Century Gothic"/>
              </a:rPr>
              <a:t> </a:t>
            </a:r>
            <a:r>
              <a:rPr sz="1600" spc="37">
                <a:solidFill>
                  <a:srgbClr val="FFFFFF"/>
                </a:solidFill>
                <a:latin typeface="Century Gothic"/>
                <a:cs typeface="Century Gothic"/>
              </a:rPr>
              <a:t>publications</a:t>
            </a:r>
            <a:endParaRPr sz="1600">
              <a:latin typeface="Century Gothic"/>
              <a:cs typeface="Century Gothic"/>
            </a:endParaRPr>
          </a:p>
          <a:p>
            <a:pPr>
              <a:lnSpc>
                <a:spcPct val="100000"/>
              </a:lnSpc>
            </a:pPr>
            <a:endParaRPr sz="1933">
              <a:latin typeface="Century Gothic"/>
              <a:cs typeface="Century Gothic"/>
            </a:endParaRPr>
          </a:p>
          <a:p>
            <a:pPr marL="8467" marR="3387">
              <a:lnSpc>
                <a:spcPts val="1900"/>
              </a:lnSpc>
              <a:spcBef>
                <a:spcPts val="1473"/>
              </a:spcBef>
            </a:pPr>
            <a:r>
              <a:rPr sz="1600" spc="103">
                <a:solidFill>
                  <a:srgbClr val="FFFFFF"/>
                </a:solidFill>
                <a:latin typeface="Century Gothic"/>
                <a:cs typeface="Century Gothic"/>
              </a:rPr>
              <a:t>The </a:t>
            </a:r>
            <a:r>
              <a:rPr sz="1600" spc="120">
                <a:solidFill>
                  <a:srgbClr val="FFFFFF"/>
                </a:solidFill>
                <a:latin typeface="Century Gothic"/>
                <a:cs typeface="Century Gothic"/>
              </a:rPr>
              <a:t>Rizzoli </a:t>
            </a:r>
            <a:r>
              <a:rPr sz="1600" spc="27">
                <a:solidFill>
                  <a:srgbClr val="FFFFFF"/>
                </a:solidFill>
                <a:latin typeface="Century Gothic"/>
                <a:cs typeface="Century Gothic"/>
              </a:rPr>
              <a:t>Orthopedic </a:t>
            </a:r>
            <a:r>
              <a:rPr sz="1600" spc="107">
                <a:solidFill>
                  <a:srgbClr val="FFFFFF"/>
                </a:solidFill>
                <a:latin typeface="Century Gothic"/>
                <a:cs typeface="Century Gothic"/>
              </a:rPr>
              <a:t>Institute </a:t>
            </a:r>
            <a:r>
              <a:rPr sz="1600" spc="50">
                <a:solidFill>
                  <a:srgbClr val="FFFFFF"/>
                </a:solidFill>
                <a:latin typeface="Century Gothic"/>
                <a:cs typeface="Century Gothic"/>
              </a:rPr>
              <a:t>was </a:t>
            </a:r>
            <a:r>
              <a:rPr sz="1600" spc="57">
                <a:solidFill>
                  <a:srgbClr val="FFFFFF"/>
                </a:solidFill>
                <a:latin typeface="Century Gothic"/>
                <a:cs typeface="Century Gothic"/>
              </a:rPr>
              <a:t>the </a:t>
            </a:r>
            <a:r>
              <a:rPr sz="1600" spc="130">
                <a:solidFill>
                  <a:srgbClr val="FFFFFF"/>
                </a:solidFill>
                <a:latin typeface="Century Gothic"/>
                <a:cs typeface="Century Gothic"/>
              </a:rPr>
              <a:t>first </a:t>
            </a:r>
            <a:r>
              <a:rPr sz="1600" spc="133">
                <a:solidFill>
                  <a:srgbClr val="FFFFFF"/>
                </a:solidFill>
                <a:latin typeface="Century Gothic"/>
                <a:cs typeface="Century Gothic"/>
              </a:rPr>
              <a:t> </a:t>
            </a:r>
            <a:r>
              <a:rPr sz="1600" spc="113">
                <a:solidFill>
                  <a:srgbClr val="FFFFFF"/>
                </a:solidFill>
                <a:latin typeface="Century Gothic"/>
                <a:cs typeface="Century Gothic"/>
              </a:rPr>
              <a:t>h</a:t>
            </a:r>
            <a:r>
              <a:rPr sz="1600" spc="-33">
                <a:solidFill>
                  <a:srgbClr val="FFFFFF"/>
                </a:solidFill>
                <a:latin typeface="Century Gothic"/>
                <a:cs typeface="Century Gothic"/>
              </a:rPr>
              <a:t>o</a:t>
            </a:r>
            <a:r>
              <a:rPr sz="1600" spc="180">
                <a:solidFill>
                  <a:srgbClr val="FFFFFF"/>
                </a:solidFill>
                <a:latin typeface="Century Gothic"/>
                <a:cs typeface="Century Gothic"/>
              </a:rPr>
              <a:t>s</a:t>
            </a:r>
            <a:r>
              <a:rPr sz="1600" spc="-3">
                <a:solidFill>
                  <a:srgbClr val="FFFFFF"/>
                </a:solidFill>
                <a:latin typeface="Century Gothic"/>
                <a:cs typeface="Century Gothic"/>
              </a:rPr>
              <a:t>p</a:t>
            </a:r>
            <a:r>
              <a:rPr sz="1600" spc="123">
                <a:solidFill>
                  <a:srgbClr val="FFFFFF"/>
                </a:solidFill>
                <a:latin typeface="Century Gothic"/>
                <a:cs typeface="Century Gothic"/>
              </a:rPr>
              <a:t>i</a:t>
            </a:r>
            <a:r>
              <a:rPr sz="1600" spc="120">
                <a:solidFill>
                  <a:srgbClr val="FFFFFF"/>
                </a:solidFill>
                <a:latin typeface="Century Gothic"/>
                <a:cs typeface="Century Gothic"/>
              </a:rPr>
              <a:t>t</a:t>
            </a:r>
            <a:r>
              <a:rPr sz="1600" spc="-136">
                <a:solidFill>
                  <a:srgbClr val="FFFFFF"/>
                </a:solidFill>
                <a:latin typeface="Century Gothic"/>
                <a:cs typeface="Century Gothic"/>
              </a:rPr>
              <a:t>a</a:t>
            </a:r>
            <a:r>
              <a:rPr sz="1600" spc="123">
                <a:solidFill>
                  <a:srgbClr val="FFFFFF"/>
                </a:solidFill>
                <a:latin typeface="Century Gothic"/>
                <a:cs typeface="Century Gothic"/>
              </a:rPr>
              <a:t>l</a:t>
            </a:r>
            <a:r>
              <a:rPr sz="1600" spc="-13">
                <a:solidFill>
                  <a:srgbClr val="FFFFFF"/>
                </a:solidFill>
                <a:latin typeface="Century Gothic"/>
                <a:cs typeface="Century Gothic"/>
              </a:rPr>
              <a:t> </a:t>
            </a:r>
            <a:r>
              <a:rPr sz="1600" spc="123">
                <a:solidFill>
                  <a:srgbClr val="FFFFFF"/>
                </a:solidFill>
                <a:latin typeface="Century Gothic"/>
                <a:cs typeface="Century Gothic"/>
              </a:rPr>
              <a:t>i</a:t>
            </a:r>
            <a:r>
              <a:rPr sz="1600" spc="113">
                <a:solidFill>
                  <a:srgbClr val="FFFFFF"/>
                </a:solidFill>
                <a:latin typeface="Century Gothic"/>
                <a:cs typeface="Century Gothic"/>
              </a:rPr>
              <a:t>n</a:t>
            </a:r>
            <a:r>
              <a:rPr sz="1600" spc="-13">
                <a:solidFill>
                  <a:srgbClr val="FFFFFF"/>
                </a:solidFill>
                <a:latin typeface="Century Gothic"/>
                <a:cs typeface="Century Gothic"/>
              </a:rPr>
              <a:t> </a:t>
            </a:r>
            <a:r>
              <a:rPr sz="1600" spc="120">
                <a:solidFill>
                  <a:srgbClr val="FFFFFF"/>
                </a:solidFill>
                <a:latin typeface="Century Gothic"/>
                <a:cs typeface="Century Gothic"/>
              </a:rPr>
              <a:t>t</a:t>
            </a:r>
            <a:r>
              <a:rPr sz="1600" spc="113">
                <a:solidFill>
                  <a:srgbClr val="FFFFFF"/>
                </a:solidFill>
                <a:latin typeface="Century Gothic"/>
                <a:cs typeface="Century Gothic"/>
              </a:rPr>
              <a:t>h</a:t>
            </a:r>
            <a:r>
              <a:rPr sz="1600" spc="-63">
                <a:solidFill>
                  <a:srgbClr val="FFFFFF"/>
                </a:solidFill>
                <a:latin typeface="Century Gothic"/>
                <a:cs typeface="Century Gothic"/>
              </a:rPr>
              <a:t>e</a:t>
            </a:r>
            <a:r>
              <a:rPr sz="1600" spc="-13">
                <a:solidFill>
                  <a:srgbClr val="FFFFFF"/>
                </a:solidFill>
                <a:latin typeface="Century Gothic"/>
                <a:cs typeface="Century Gothic"/>
              </a:rPr>
              <a:t> </a:t>
            </a:r>
            <a:r>
              <a:rPr sz="1600" spc="107">
                <a:solidFill>
                  <a:srgbClr val="FFFFFF"/>
                </a:solidFill>
                <a:latin typeface="Century Gothic"/>
                <a:cs typeface="Century Gothic"/>
              </a:rPr>
              <a:t>w</a:t>
            </a:r>
            <a:r>
              <a:rPr sz="1600" spc="-33">
                <a:solidFill>
                  <a:srgbClr val="FFFFFF"/>
                </a:solidFill>
                <a:latin typeface="Century Gothic"/>
                <a:cs typeface="Century Gothic"/>
              </a:rPr>
              <a:t>o</a:t>
            </a:r>
            <a:r>
              <a:rPr sz="1600" spc="173">
                <a:solidFill>
                  <a:srgbClr val="FFFFFF"/>
                </a:solidFill>
                <a:latin typeface="Century Gothic"/>
                <a:cs typeface="Century Gothic"/>
              </a:rPr>
              <a:t>r</a:t>
            </a:r>
            <a:r>
              <a:rPr sz="1600" spc="123">
                <a:solidFill>
                  <a:srgbClr val="FFFFFF"/>
                </a:solidFill>
                <a:latin typeface="Century Gothic"/>
                <a:cs typeface="Century Gothic"/>
              </a:rPr>
              <a:t>l</a:t>
            </a:r>
            <a:r>
              <a:rPr sz="1600" spc="-7">
                <a:solidFill>
                  <a:srgbClr val="FFFFFF"/>
                </a:solidFill>
                <a:latin typeface="Century Gothic"/>
                <a:cs typeface="Century Gothic"/>
              </a:rPr>
              <a:t>d</a:t>
            </a:r>
            <a:r>
              <a:rPr sz="1600" spc="-13">
                <a:solidFill>
                  <a:srgbClr val="FFFFFF"/>
                </a:solidFill>
                <a:latin typeface="Century Gothic"/>
                <a:cs typeface="Century Gothic"/>
              </a:rPr>
              <a:t> </a:t>
            </a:r>
            <a:r>
              <a:rPr sz="1600" spc="120">
                <a:solidFill>
                  <a:srgbClr val="FFFFFF"/>
                </a:solidFill>
                <a:latin typeface="Century Gothic"/>
                <a:cs typeface="Century Gothic"/>
              </a:rPr>
              <a:t>t</a:t>
            </a:r>
            <a:r>
              <a:rPr sz="1600" spc="-33">
                <a:solidFill>
                  <a:srgbClr val="FFFFFF"/>
                </a:solidFill>
                <a:latin typeface="Century Gothic"/>
                <a:cs typeface="Century Gothic"/>
              </a:rPr>
              <a:t>o</a:t>
            </a:r>
            <a:r>
              <a:rPr sz="1600" spc="-13">
                <a:solidFill>
                  <a:srgbClr val="FFFFFF"/>
                </a:solidFill>
                <a:latin typeface="Century Gothic"/>
                <a:cs typeface="Century Gothic"/>
              </a:rPr>
              <a:t> </a:t>
            </a:r>
            <a:r>
              <a:rPr sz="1600" spc="190">
                <a:solidFill>
                  <a:srgbClr val="FFFFFF"/>
                </a:solidFill>
                <a:latin typeface="Century Gothic"/>
                <a:cs typeface="Century Gothic"/>
              </a:rPr>
              <a:t>m</a:t>
            </a:r>
            <a:r>
              <a:rPr sz="1600" spc="-136">
                <a:solidFill>
                  <a:srgbClr val="FFFFFF"/>
                </a:solidFill>
                <a:latin typeface="Century Gothic"/>
                <a:cs typeface="Century Gothic"/>
              </a:rPr>
              <a:t>a</a:t>
            </a:r>
            <a:r>
              <a:rPr sz="1600" spc="180">
                <a:solidFill>
                  <a:srgbClr val="FFFFFF"/>
                </a:solidFill>
                <a:latin typeface="Century Gothic"/>
                <a:cs typeface="Century Gothic"/>
              </a:rPr>
              <a:t>k</a:t>
            </a:r>
            <a:r>
              <a:rPr sz="1600" spc="-63">
                <a:solidFill>
                  <a:srgbClr val="FFFFFF"/>
                </a:solidFill>
                <a:latin typeface="Century Gothic"/>
                <a:cs typeface="Century Gothic"/>
              </a:rPr>
              <a:t>e</a:t>
            </a:r>
            <a:r>
              <a:rPr sz="1600" spc="-13">
                <a:solidFill>
                  <a:srgbClr val="FFFFFF"/>
                </a:solidFill>
                <a:latin typeface="Century Gothic"/>
                <a:cs typeface="Century Gothic"/>
              </a:rPr>
              <a:t> </a:t>
            </a:r>
            <a:r>
              <a:rPr sz="1600" spc="-136">
                <a:solidFill>
                  <a:srgbClr val="FFFFFF"/>
                </a:solidFill>
                <a:latin typeface="Century Gothic"/>
                <a:cs typeface="Century Gothic"/>
              </a:rPr>
              <a:t>a</a:t>
            </a:r>
            <a:r>
              <a:rPr sz="1600" spc="-13">
                <a:solidFill>
                  <a:srgbClr val="FFFFFF"/>
                </a:solidFill>
                <a:latin typeface="Century Gothic"/>
                <a:cs typeface="Century Gothic"/>
              </a:rPr>
              <a:t> </a:t>
            </a:r>
            <a:r>
              <a:rPr sz="1600" spc="-123">
                <a:solidFill>
                  <a:srgbClr val="FFFFFF"/>
                </a:solidFill>
                <a:latin typeface="Century Gothic"/>
                <a:cs typeface="Century Gothic"/>
              </a:rPr>
              <a:t>c</a:t>
            </a:r>
            <a:r>
              <a:rPr sz="1600" spc="110">
                <a:solidFill>
                  <a:srgbClr val="FFFFFF"/>
                </a:solidFill>
                <a:latin typeface="Century Gothic"/>
                <a:cs typeface="Century Gothic"/>
              </a:rPr>
              <a:t>u</a:t>
            </a:r>
            <a:r>
              <a:rPr sz="1600" spc="180">
                <a:solidFill>
                  <a:srgbClr val="FFFFFF"/>
                </a:solidFill>
                <a:latin typeface="Century Gothic"/>
                <a:cs typeface="Century Gothic"/>
              </a:rPr>
              <a:t>s</a:t>
            </a:r>
            <a:r>
              <a:rPr sz="1600" spc="120">
                <a:solidFill>
                  <a:srgbClr val="FFFFFF"/>
                </a:solidFill>
                <a:latin typeface="Century Gothic"/>
                <a:cs typeface="Century Gothic"/>
              </a:rPr>
              <a:t>t</a:t>
            </a:r>
            <a:r>
              <a:rPr sz="1600" spc="-33">
                <a:solidFill>
                  <a:srgbClr val="FFFFFF"/>
                </a:solidFill>
                <a:latin typeface="Century Gothic"/>
                <a:cs typeface="Century Gothic"/>
              </a:rPr>
              <a:t>o</a:t>
            </a:r>
            <a:r>
              <a:rPr sz="1600" spc="190">
                <a:solidFill>
                  <a:srgbClr val="FFFFFF"/>
                </a:solidFill>
                <a:latin typeface="Century Gothic"/>
                <a:cs typeface="Century Gothic"/>
              </a:rPr>
              <a:t>m</a:t>
            </a:r>
            <a:r>
              <a:rPr sz="1600" spc="80">
                <a:solidFill>
                  <a:srgbClr val="FFFFFF"/>
                </a:solidFill>
                <a:latin typeface="Century Gothic"/>
                <a:cs typeface="Century Gothic"/>
              </a:rPr>
              <a:t>-</a:t>
            </a:r>
            <a:r>
              <a:rPr sz="1600" spc="190">
                <a:solidFill>
                  <a:srgbClr val="FFFFFF"/>
                </a:solidFill>
                <a:latin typeface="Century Gothic"/>
                <a:cs typeface="Century Gothic"/>
              </a:rPr>
              <a:t>m</a:t>
            </a:r>
            <a:r>
              <a:rPr sz="1600" spc="-136">
                <a:solidFill>
                  <a:srgbClr val="FFFFFF"/>
                </a:solidFill>
                <a:latin typeface="Century Gothic"/>
                <a:cs typeface="Century Gothic"/>
              </a:rPr>
              <a:t>a</a:t>
            </a:r>
            <a:r>
              <a:rPr sz="1600" spc="-7">
                <a:solidFill>
                  <a:srgbClr val="FFFFFF"/>
                </a:solidFill>
                <a:latin typeface="Century Gothic"/>
                <a:cs typeface="Century Gothic"/>
              </a:rPr>
              <a:t>d</a:t>
            </a:r>
            <a:r>
              <a:rPr sz="1600" spc="-40">
                <a:solidFill>
                  <a:srgbClr val="FFFFFF"/>
                </a:solidFill>
                <a:latin typeface="Century Gothic"/>
                <a:cs typeface="Century Gothic"/>
              </a:rPr>
              <a:t>e  </a:t>
            </a:r>
            <a:r>
              <a:rPr sz="1600" spc="70">
                <a:solidFill>
                  <a:srgbClr val="FFFFFF"/>
                </a:solidFill>
                <a:latin typeface="Century Gothic"/>
                <a:cs typeface="Century Gothic"/>
              </a:rPr>
              <a:t>3D-printed</a:t>
            </a:r>
            <a:r>
              <a:rPr sz="1600" spc="-17">
                <a:solidFill>
                  <a:srgbClr val="FFFFFF"/>
                </a:solidFill>
                <a:latin typeface="Century Gothic"/>
                <a:cs typeface="Century Gothic"/>
              </a:rPr>
              <a:t> </a:t>
            </a:r>
            <a:r>
              <a:rPr sz="1600" spc="97">
                <a:solidFill>
                  <a:srgbClr val="FFFFFF"/>
                </a:solidFill>
                <a:latin typeface="Century Gothic"/>
                <a:cs typeface="Century Gothic"/>
              </a:rPr>
              <a:t>prosthesis</a:t>
            </a:r>
            <a:endParaRPr sz="1600">
              <a:latin typeface="Century Gothic"/>
              <a:cs typeface="Century Gothic"/>
            </a:endParaRPr>
          </a:p>
        </p:txBody>
      </p:sp>
      <p:sp>
        <p:nvSpPr>
          <p:cNvPr id="13" name="object 13"/>
          <p:cNvSpPr txBox="1">
            <a:spLocks noGrp="1"/>
          </p:cNvSpPr>
          <p:nvPr>
            <p:ph type="title"/>
          </p:nvPr>
        </p:nvSpPr>
        <p:spPr>
          <a:xfrm>
            <a:off x="7761945" y="840798"/>
            <a:ext cx="2494703" cy="377882"/>
          </a:xfrm>
          <a:prstGeom prst="rect">
            <a:avLst/>
          </a:prstGeom>
        </p:spPr>
        <p:txBody>
          <a:bodyPr vert="horz" wrap="square" lIns="0" tIns="8467" rIns="0" bIns="0" rtlCol="0">
            <a:spAutoFit/>
          </a:bodyPr>
          <a:lstStyle/>
          <a:p>
            <a:pPr marL="8467">
              <a:spcBef>
                <a:spcPts val="67"/>
              </a:spcBef>
            </a:pPr>
            <a:r>
              <a:rPr spc="110">
                <a:solidFill>
                  <a:srgbClr val="58606B"/>
                </a:solidFill>
              </a:rPr>
              <a:t>GLOBAL</a:t>
            </a:r>
            <a:r>
              <a:rPr spc="-76">
                <a:solidFill>
                  <a:srgbClr val="58606B"/>
                </a:solidFill>
              </a:rPr>
              <a:t> </a:t>
            </a:r>
            <a:r>
              <a:rPr spc="263">
                <a:solidFill>
                  <a:srgbClr val="58606B"/>
                </a:solidFill>
              </a:rPr>
              <a:t>TREND</a:t>
            </a:r>
          </a:p>
        </p:txBody>
      </p:sp>
      <p:sp>
        <p:nvSpPr>
          <p:cNvPr id="14" name="object 14"/>
          <p:cNvSpPr/>
          <p:nvPr/>
        </p:nvSpPr>
        <p:spPr>
          <a:xfrm>
            <a:off x="7777147" y="1317639"/>
            <a:ext cx="2660650" cy="25400"/>
          </a:xfrm>
          <a:custGeom>
            <a:avLst/>
            <a:gdLst/>
            <a:ahLst/>
            <a:cxnLst/>
            <a:rect l="l" t="t" r="r" b="b"/>
            <a:pathLst>
              <a:path w="3990975" h="38100">
                <a:moveTo>
                  <a:pt x="0" y="0"/>
                </a:moveTo>
                <a:lnTo>
                  <a:pt x="3990936" y="37892"/>
                </a:lnTo>
              </a:path>
            </a:pathLst>
          </a:custGeom>
          <a:ln w="19049">
            <a:solidFill>
              <a:srgbClr val="58606B"/>
            </a:solidFill>
          </a:ln>
        </p:spPr>
        <p:txBody>
          <a:bodyPr wrap="square" lIns="0" tIns="0" rIns="0" bIns="0" rtlCol="0"/>
          <a:lstStyle/>
          <a:p>
            <a:endParaRPr sz="800"/>
          </a:p>
        </p:txBody>
      </p:sp>
      <p:sp>
        <p:nvSpPr>
          <p:cNvPr id="15" name="object 15"/>
          <p:cNvSpPr/>
          <p:nvPr/>
        </p:nvSpPr>
        <p:spPr>
          <a:xfrm>
            <a:off x="10709762" y="709818"/>
            <a:ext cx="1022773" cy="984673"/>
          </a:xfrm>
          <a:custGeom>
            <a:avLst/>
            <a:gdLst/>
            <a:ahLst/>
            <a:cxnLst/>
            <a:rect l="l" t="t" r="r" b="b"/>
            <a:pathLst>
              <a:path w="1534159" h="1477010">
                <a:moveTo>
                  <a:pt x="766803" y="1476423"/>
                </a:moveTo>
                <a:lnTo>
                  <a:pt x="718307" y="1474970"/>
                </a:lnTo>
                <a:lnTo>
                  <a:pt x="670613" y="1470670"/>
                </a:lnTo>
                <a:lnTo>
                  <a:pt x="623811" y="1463608"/>
                </a:lnTo>
                <a:lnTo>
                  <a:pt x="577990" y="1453873"/>
                </a:lnTo>
                <a:lnTo>
                  <a:pt x="533240" y="1441549"/>
                </a:lnTo>
                <a:lnTo>
                  <a:pt x="489652" y="1426724"/>
                </a:lnTo>
                <a:lnTo>
                  <a:pt x="447314" y="1409484"/>
                </a:lnTo>
                <a:lnTo>
                  <a:pt x="406317" y="1389916"/>
                </a:lnTo>
                <a:lnTo>
                  <a:pt x="366750" y="1368106"/>
                </a:lnTo>
                <a:lnTo>
                  <a:pt x="328704" y="1344141"/>
                </a:lnTo>
                <a:lnTo>
                  <a:pt x="292268" y="1318107"/>
                </a:lnTo>
                <a:lnTo>
                  <a:pt x="257531" y="1290091"/>
                </a:lnTo>
                <a:lnTo>
                  <a:pt x="224584" y="1260180"/>
                </a:lnTo>
                <a:lnTo>
                  <a:pt x="193517" y="1228459"/>
                </a:lnTo>
                <a:lnTo>
                  <a:pt x="164419" y="1195016"/>
                </a:lnTo>
                <a:lnTo>
                  <a:pt x="137380" y="1159937"/>
                </a:lnTo>
                <a:lnTo>
                  <a:pt x="112490" y="1123309"/>
                </a:lnTo>
                <a:lnTo>
                  <a:pt x="89839" y="1085218"/>
                </a:lnTo>
                <a:lnTo>
                  <a:pt x="69516" y="1045750"/>
                </a:lnTo>
                <a:lnTo>
                  <a:pt x="51612" y="1004993"/>
                </a:lnTo>
                <a:lnTo>
                  <a:pt x="36216" y="963033"/>
                </a:lnTo>
                <a:lnTo>
                  <a:pt x="23417" y="919955"/>
                </a:lnTo>
                <a:lnTo>
                  <a:pt x="13307" y="875848"/>
                </a:lnTo>
                <a:lnTo>
                  <a:pt x="5974" y="830797"/>
                </a:lnTo>
                <a:lnTo>
                  <a:pt x="1508" y="784889"/>
                </a:lnTo>
                <a:lnTo>
                  <a:pt x="0" y="738211"/>
                </a:lnTo>
                <a:lnTo>
                  <a:pt x="1508" y="691522"/>
                </a:lnTo>
                <a:lnTo>
                  <a:pt x="5974" y="645606"/>
                </a:lnTo>
                <a:lnTo>
                  <a:pt x="13307" y="600548"/>
                </a:lnTo>
                <a:lnTo>
                  <a:pt x="23417" y="556435"/>
                </a:lnTo>
                <a:lnTo>
                  <a:pt x="36216" y="513354"/>
                </a:lnTo>
                <a:lnTo>
                  <a:pt x="51612" y="471390"/>
                </a:lnTo>
                <a:lnTo>
                  <a:pt x="69516" y="430631"/>
                </a:lnTo>
                <a:lnTo>
                  <a:pt x="89839" y="391162"/>
                </a:lnTo>
                <a:lnTo>
                  <a:pt x="112490" y="353071"/>
                </a:lnTo>
                <a:lnTo>
                  <a:pt x="137380" y="316443"/>
                </a:lnTo>
                <a:lnTo>
                  <a:pt x="164419" y="281365"/>
                </a:lnTo>
                <a:lnTo>
                  <a:pt x="193517" y="247924"/>
                </a:lnTo>
                <a:lnTo>
                  <a:pt x="224584" y="216206"/>
                </a:lnTo>
                <a:lnTo>
                  <a:pt x="257531" y="186298"/>
                </a:lnTo>
                <a:lnTo>
                  <a:pt x="292268" y="158285"/>
                </a:lnTo>
                <a:lnTo>
                  <a:pt x="328704" y="132255"/>
                </a:lnTo>
                <a:lnTo>
                  <a:pt x="366750" y="108293"/>
                </a:lnTo>
                <a:lnTo>
                  <a:pt x="406317" y="86487"/>
                </a:lnTo>
                <a:lnTo>
                  <a:pt x="447314" y="66923"/>
                </a:lnTo>
                <a:lnTo>
                  <a:pt x="489652" y="49686"/>
                </a:lnTo>
                <a:lnTo>
                  <a:pt x="533240" y="34864"/>
                </a:lnTo>
                <a:lnTo>
                  <a:pt x="577990" y="22544"/>
                </a:lnTo>
                <a:lnTo>
                  <a:pt x="623811" y="12810"/>
                </a:lnTo>
                <a:lnTo>
                  <a:pt x="670613" y="5751"/>
                </a:lnTo>
                <a:lnTo>
                  <a:pt x="718307" y="1452"/>
                </a:lnTo>
                <a:lnTo>
                  <a:pt x="766803" y="0"/>
                </a:lnTo>
                <a:lnTo>
                  <a:pt x="815298" y="1452"/>
                </a:lnTo>
                <a:lnTo>
                  <a:pt x="862992" y="5751"/>
                </a:lnTo>
                <a:lnTo>
                  <a:pt x="909795" y="12810"/>
                </a:lnTo>
                <a:lnTo>
                  <a:pt x="955615" y="22544"/>
                </a:lnTo>
                <a:lnTo>
                  <a:pt x="1000365" y="34864"/>
                </a:lnTo>
                <a:lnTo>
                  <a:pt x="1043954" y="49686"/>
                </a:lnTo>
                <a:lnTo>
                  <a:pt x="1086291" y="66923"/>
                </a:lnTo>
                <a:lnTo>
                  <a:pt x="1127289" y="86487"/>
                </a:lnTo>
                <a:lnTo>
                  <a:pt x="1166855" y="108293"/>
                </a:lnTo>
                <a:lnTo>
                  <a:pt x="1204902" y="132255"/>
                </a:lnTo>
                <a:lnTo>
                  <a:pt x="1241338" y="158285"/>
                </a:lnTo>
                <a:lnTo>
                  <a:pt x="1276074" y="186298"/>
                </a:lnTo>
                <a:lnTo>
                  <a:pt x="1309021" y="216206"/>
                </a:lnTo>
                <a:lnTo>
                  <a:pt x="1340088" y="247924"/>
                </a:lnTo>
                <a:lnTo>
                  <a:pt x="1369186" y="281365"/>
                </a:lnTo>
                <a:lnTo>
                  <a:pt x="1396225" y="316443"/>
                </a:lnTo>
                <a:lnTo>
                  <a:pt x="1421115" y="353071"/>
                </a:lnTo>
                <a:lnTo>
                  <a:pt x="1443766" y="391162"/>
                </a:lnTo>
                <a:lnTo>
                  <a:pt x="1464089" y="430631"/>
                </a:lnTo>
                <a:lnTo>
                  <a:pt x="1481994" y="471390"/>
                </a:lnTo>
                <a:lnTo>
                  <a:pt x="1497390" y="513354"/>
                </a:lnTo>
                <a:lnTo>
                  <a:pt x="1510188" y="556435"/>
                </a:lnTo>
                <a:lnTo>
                  <a:pt x="1520299" y="600548"/>
                </a:lnTo>
                <a:lnTo>
                  <a:pt x="1527632" y="645606"/>
                </a:lnTo>
                <a:lnTo>
                  <a:pt x="1532097" y="691522"/>
                </a:lnTo>
                <a:lnTo>
                  <a:pt x="1533606" y="738211"/>
                </a:lnTo>
                <a:lnTo>
                  <a:pt x="1532097" y="784900"/>
                </a:lnTo>
                <a:lnTo>
                  <a:pt x="1527632" y="830816"/>
                </a:lnTo>
                <a:lnTo>
                  <a:pt x="1520299" y="875874"/>
                </a:lnTo>
                <a:lnTo>
                  <a:pt x="1510188" y="919987"/>
                </a:lnTo>
                <a:lnTo>
                  <a:pt x="1497390" y="963069"/>
                </a:lnTo>
                <a:lnTo>
                  <a:pt x="1481994" y="1005032"/>
                </a:lnTo>
                <a:lnTo>
                  <a:pt x="1464089" y="1045792"/>
                </a:lnTo>
                <a:lnTo>
                  <a:pt x="1443766" y="1085260"/>
                </a:lnTo>
                <a:lnTo>
                  <a:pt x="1421115" y="1123351"/>
                </a:lnTo>
                <a:lnTo>
                  <a:pt x="1396225" y="1159979"/>
                </a:lnTo>
                <a:lnTo>
                  <a:pt x="1369186" y="1195057"/>
                </a:lnTo>
                <a:lnTo>
                  <a:pt x="1340088" y="1228498"/>
                </a:lnTo>
                <a:lnTo>
                  <a:pt x="1309021" y="1260216"/>
                </a:lnTo>
                <a:lnTo>
                  <a:pt x="1276074" y="1290124"/>
                </a:lnTo>
                <a:lnTo>
                  <a:pt x="1241338" y="1318137"/>
                </a:lnTo>
                <a:lnTo>
                  <a:pt x="1204902" y="1344167"/>
                </a:lnTo>
                <a:lnTo>
                  <a:pt x="1166855" y="1368129"/>
                </a:lnTo>
                <a:lnTo>
                  <a:pt x="1127289" y="1389935"/>
                </a:lnTo>
                <a:lnTo>
                  <a:pt x="1086291" y="1409499"/>
                </a:lnTo>
                <a:lnTo>
                  <a:pt x="1043954" y="1426736"/>
                </a:lnTo>
                <a:lnTo>
                  <a:pt x="1000365" y="1441558"/>
                </a:lnTo>
                <a:lnTo>
                  <a:pt x="955615" y="1453879"/>
                </a:lnTo>
                <a:lnTo>
                  <a:pt x="909795" y="1463612"/>
                </a:lnTo>
                <a:lnTo>
                  <a:pt x="862992" y="1470671"/>
                </a:lnTo>
                <a:lnTo>
                  <a:pt x="815298" y="1474970"/>
                </a:lnTo>
                <a:lnTo>
                  <a:pt x="766803" y="1476423"/>
                </a:lnTo>
                <a:close/>
              </a:path>
            </a:pathLst>
          </a:custGeom>
          <a:solidFill>
            <a:srgbClr val="58606B"/>
          </a:solidFill>
        </p:spPr>
        <p:txBody>
          <a:bodyPr wrap="square" lIns="0" tIns="0" rIns="0" bIns="0" rtlCol="0"/>
          <a:lstStyle/>
          <a:p>
            <a:endParaRPr sz="800"/>
          </a:p>
        </p:txBody>
      </p:sp>
      <p:sp>
        <p:nvSpPr>
          <p:cNvPr id="16" name="object 16"/>
          <p:cNvSpPr txBox="1"/>
          <p:nvPr/>
        </p:nvSpPr>
        <p:spPr>
          <a:xfrm>
            <a:off x="10796802" y="1021154"/>
            <a:ext cx="631613" cy="336781"/>
          </a:xfrm>
          <a:prstGeom prst="rect">
            <a:avLst/>
          </a:prstGeom>
        </p:spPr>
        <p:txBody>
          <a:bodyPr vert="horz" wrap="square" lIns="0" tIns="8467" rIns="0" bIns="0" rtlCol="0">
            <a:spAutoFit/>
          </a:bodyPr>
          <a:lstStyle/>
          <a:p>
            <a:pPr marL="8467">
              <a:spcBef>
                <a:spcPts val="67"/>
              </a:spcBef>
            </a:pPr>
            <a:r>
              <a:rPr sz="2133" spc="-53">
                <a:solidFill>
                  <a:srgbClr val="FFFFFF"/>
                </a:solidFill>
                <a:latin typeface="Century Gothic"/>
                <a:cs typeface="Century Gothic"/>
              </a:rPr>
              <a:t>+</a:t>
            </a:r>
            <a:r>
              <a:rPr sz="2133" spc="-73">
                <a:solidFill>
                  <a:srgbClr val="FFFFFF"/>
                </a:solidFill>
                <a:latin typeface="Century Gothic"/>
                <a:cs typeface="Century Gothic"/>
              </a:rPr>
              <a:t> </a:t>
            </a:r>
            <a:r>
              <a:rPr sz="2133" spc="90">
                <a:solidFill>
                  <a:srgbClr val="FFFFFF"/>
                </a:solidFill>
                <a:latin typeface="Century Gothic"/>
                <a:cs typeface="Century Gothic"/>
              </a:rPr>
              <a:t>5%</a:t>
            </a:r>
            <a:endParaRPr sz="2133">
              <a:latin typeface="Century Gothic"/>
              <a:cs typeface="Century Gothic"/>
            </a:endParaRPr>
          </a:p>
        </p:txBody>
      </p:sp>
      <p:sp>
        <p:nvSpPr>
          <p:cNvPr id="17" name="object 17"/>
          <p:cNvSpPr txBox="1"/>
          <p:nvPr/>
        </p:nvSpPr>
        <p:spPr>
          <a:xfrm>
            <a:off x="7858671" y="1383048"/>
            <a:ext cx="1120563" cy="223993"/>
          </a:xfrm>
          <a:prstGeom prst="rect">
            <a:avLst/>
          </a:prstGeom>
        </p:spPr>
        <p:txBody>
          <a:bodyPr vert="horz" wrap="square" lIns="0" tIns="8467" rIns="0" bIns="0" rtlCol="0">
            <a:spAutoFit/>
          </a:bodyPr>
          <a:lstStyle/>
          <a:p>
            <a:pPr marL="8467">
              <a:spcBef>
                <a:spcPts val="67"/>
              </a:spcBef>
            </a:pPr>
            <a:r>
              <a:rPr sz="1400" spc="-30">
                <a:latin typeface="Century Gothic"/>
                <a:cs typeface="Century Gothic"/>
              </a:rPr>
              <a:t>(2021</a:t>
            </a:r>
            <a:r>
              <a:rPr sz="1400" spc="-50">
                <a:latin typeface="Century Gothic"/>
                <a:cs typeface="Century Gothic"/>
              </a:rPr>
              <a:t> </a:t>
            </a:r>
            <a:r>
              <a:rPr sz="1400">
                <a:latin typeface="Century Gothic"/>
                <a:cs typeface="Century Gothic"/>
              </a:rPr>
              <a:t>–</a:t>
            </a:r>
            <a:r>
              <a:rPr sz="1400" spc="-47">
                <a:latin typeface="Century Gothic"/>
                <a:cs typeface="Century Gothic"/>
              </a:rPr>
              <a:t> </a:t>
            </a:r>
            <a:r>
              <a:rPr sz="1400" spc="30">
                <a:latin typeface="Century Gothic"/>
                <a:cs typeface="Century Gothic"/>
              </a:rPr>
              <a:t>2025)</a:t>
            </a:r>
            <a:endParaRPr sz="1400">
              <a:latin typeface="Century Gothic"/>
              <a:cs typeface="Century Gothic"/>
            </a:endParaRPr>
          </a:p>
        </p:txBody>
      </p:sp>
      <p:sp>
        <p:nvSpPr>
          <p:cNvPr id="18" name="object 18"/>
          <p:cNvSpPr txBox="1"/>
          <p:nvPr/>
        </p:nvSpPr>
        <p:spPr>
          <a:xfrm>
            <a:off x="1466613" y="1513718"/>
            <a:ext cx="2617047" cy="418983"/>
          </a:xfrm>
          <a:prstGeom prst="rect">
            <a:avLst/>
          </a:prstGeom>
        </p:spPr>
        <p:txBody>
          <a:bodyPr vert="horz" wrap="square" lIns="0" tIns="8467" rIns="0" bIns="0" rtlCol="0">
            <a:spAutoFit/>
          </a:bodyPr>
          <a:lstStyle/>
          <a:p>
            <a:pPr marL="8467">
              <a:spcBef>
                <a:spcPts val="67"/>
              </a:spcBef>
            </a:pPr>
            <a:r>
              <a:rPr sz="2667" spc="193">
                <a:solidFill>
                  <a:srgbClr val="DF1785"/>
                </a:solidFill>
                <a:latin typeface="Century Gothic"/>
                <a:cs typeface="Century Gothic"/>
              </a:rPr>
              <a:t>ORTHOPEDICS</a:t>
            </a:r>
            <a:endParaRPr sz="2667">
              <a:latin typeface="Century Gothic"/>
              <a:cs typeface="Century Gothic"/>
            </a:endParaRPr>
          </a:p>
        </p:txBody>
      </p:sp>
      <p:pic>
        <p:nvPicPr>
          <p:cNvPr id="19" name="object 19"/>
          <p:cNvPicPr/>
          <p:nvPr/>
        </p:nvPicPr>
        <p:blipFill>
          <a:blip r:embed="rId7" cstate="email">
            <a:extLst>
              <a:ext uri="{28A0092B-C50C-407E-A947-70E740481C1C}">
                <a14:useLocalDpi xmlns:a14="http://schemas.microsoft.com/office/drawing/2010/main"/>
              </a:ext>
            </a:extLst>
          </a:blip>
          <a:stretch>
            <a:fillRect/>
          </a:stretch>
        </p:blipFill>
        <p:spPr>
          <a:xfrm>
            <a:off x="7016341" y="2159249"/>
            <a:ext cx="539399" cy="525779"/>
          </a:xfrm>
          <a:prstGeom prst="rect">
            <a:avLst/>
          </a:prstGeom>
        </p:spPr>
      </p:pic>
      <p:sp>
        <p:nvSpPr>
          <p:cNvPr id="20" name="object 20"/>
          <p:cNvSpPr txBox="1"/>
          <p:nvPr/>
        </p:nvSpPr>
        <p:spPr>
          <a:xfrm>
            <a:off x="8019754" y="2242017"/>
            <a:ext cx="2417233" cy="739945"/>
          </a:xfrm>
          <a:prstGeom prst="rect">
            <a:avLst/>
          </a:prstGeom>
        </p:spPr>
        <p:txBody>
          <a:bodyPr vert="horz" wrap="square" lIns="0" tIns="21589" rIns="0" bIns="0" rtlCol="0">
            <a:spAutoFit/>
          </a:bodyPr>
          <a:lstStyle/>
          <a:p>
            <a:pPr marL="84247" marR="3387" indent="-76204">
              <a:lnSpc>
                <a:spcPts val="2847"/>
              </a:lnSpc>
              <a:spcBef>
                <a:spcPts val="169"/>
              </a:spcBef>
            </a:pPr>
            <a:r>
              <a:rPr sz="2400" spc="237">
                <a:solidFill>
                  <a:srgbClr val="DF1785"/>
                </a:solidFill>
                <a:latin typeface="Century Gothic"/>
                <a:cs typeface="Century Gothic"/>
              </a:rPr>
              <a:t>KEY</a:t>
            </a:r>
            <a:r>
              <a:rPr sz="2400" spc="-60">
                <a:solidFill>
                  <a:srgbClr val="DF1785"/>
                </a:solidFill>
                <a:latin typeface="Century Gothic"/>
                <a:cs typeface="Century Gothic"/>
              </a:rPr>
              <a:t> </a:t>
            </a:r>
            <a:r>
              <a:rPr sz="2400" spc="217">
                <a:solidFill>
                  <a:srgbClr val="DF1785"/>
                </a:solidFill>
                <a:latin typeface="Century Gothic"/>
                <a:cs typeface="Century Gothic"/>
              </a:rPr>
              <a:t>PLAYERS</a:t>
            </a:r>
            <a:r>
              <a:rPr sz="2400" spc="-60">
                <a:solidFill>
                  <a:srgbClr val="DF1785"/>
                </a:solidFill>
                <a:latin typeface="Century Gothic"/>
                <a:cs typeface="Century Gothic"/>
              </a:rPr>
              <a:t> </a:t>
            </a:r>
            <a:r>
              <a:rPr sz="2400" spc="-213">
                <a:solidFill>
                  <a:srgbClr val="DF1785"/>
                </a:solidFill>
                <a:latin typeface="Century Gothic"/>
                <a:cs typeface="Century Gothic"/>
              </a:rPr>
              <a:t>&amp; </a:t>
            </a:r>
            <a:r>
              <a:rPr sz="2400" spc="-653">
                <a:solidFill>
                  <a:srgbClr val="DF1785"/>
                </a:solidFill>
                <a:latin typeface="Century Gothic"/>
                <a:cs typeface="Century Gothic"/>
              </a:rPr>
              <a:t> </a:t>
            </a:r>
            <a:r>
              <a:rPr sz="2400" spc="180">
                <a:solidFill>
                  <a:srgbClr val="DF1785"/>
                </a:solidFill>
                <a:latin typeface="Century Gothic"/>
                <a:cs typeface="Century Gothic"/>
              </a:rPr>
              <a:t>EXCELLENCES</a:t>
            </a:r>
            <a:endParaRPr sz="2400">
              <a:latin typeface="Century Gothic"/>
              <a:cs typeface="Century Gothic"/>
            </a:endParaRPr>
          </a:p>
        </p:txBody>
      </p:sp>
      <p:pic>
        <p:nvPicPr>
          <p:cNvPr id="21" name="object 21"/>
          <p:cNvPicPr/>
          <p:nvPr/>
        </p:nvPicPr>
        <p:blipFill>
          <a:blip r:embed="rId8" cstate="email">
            <a:extLst>
              <a:ext uri="{28A0092B-C50C-407E-A947-70E740481C1C}">
                <a14:useLocalDpi xmlns:a14="http://schemas.microsoft.com/office/drawing/2010/main"/>
              </a:ext>
            </a:extLst>
          </a:blip>
          <a:stretch>
            <a:fillRect/>
          </a:stretch>
        </p:blipFill>
        <p:spPr>
          <a:xfrm>
            <a:off x="10735415" y="2211646"/>
            <a:ext cx="557089" cy="568541"/>
          </a:xfrm>
          <a:prstGeom prst="rect">
            <a:avLst/>
          </a:prstGeom>
        </p:spPr>
      </p:pic>
      <p:grpSp>
        <p:nvGrpSpPr>
          <p:cNvPr id="22" name="object 22"/>
          <p:cNvGrpSpPr/>
          <p:nvPr/>
        </p:nvGrpSpPr>
        <p:grpSpPr>
          <a:xfrm>
            <a:off x="6995261" y="3133608"/>
            <a:ext cx="4909397" cy="2239857"/>
            <a:chOff x="10492891" y="4700411"/>
            <a:chExt cx="7364095" cy="3359785"/>
          </a:xfrm>
        </p:grpSpPr>
        <p:pic>
          <p:nvPicPr>
            <p:cNvPr id="23" name="object 23"/>
            <p:cNvPicPr/>
            <p:nvPr/>
          </p:nvPicPr>
          <p:blipFill>
            <a:blip r:embed="rId9" cstate="email">
              <a:extLst>
                <a:ext uri="{28A0092B-C50C-407E-A947-70E740481C1C}">
                  <a14:useLocalDpi xmlns:a14="http://schemas.microsoft.com/office/drawing/2010/main"/>
                </a:ext>
              </a:extLst>
            </a:blip>
            <a:stretch>
              <a:fillRect/>
            </a:stretch>
          </p:blipFill>
          <p:spPr>
            <a:xfrm>
              <a:off x="15170920" y="5956810"/>
              <a:ext cx="2686049" cy="1076324"/>
            </a:xfrm>
            <a:prstGeom prst="rect">
              <a:avLst/>
            </a:prstGeom>
          </p:spPr>
        </p:pic>
        <p:pic>
          <p:nvPicPr>
            <p:cNvPr id="24" name="object 24"/>
            <p:cNvPicPr/>
            <p:nvPr/>
          </p:nvPicPr>
          <p:blipFill>
            <a:blip r:embed="rId10" cstate="email">
              <a:extLst>
                <a:ext uri="{28A0092B-C50C-407E-A947-70E740481C1C}">
                  <a14:useLocalDpi xmlns:a14="http://schemas.microsoft.com/office/drawing/2010/main"/>
                </a:ext>
              </a:extLst>
            </a:blip>
            <a:stretch>
              <a:fillRect/>
            </a:stretch>
          </p:blipFill>
          <p:spPr>
            <a:xfrm>
              <a:off x="13024259" y="4700411"/>
              <a:ext cx="2352674" cy="1323974"/>
            </a:xfrm>
            <a:prstGeom prst="rect">
              <a:avLst/>
            </a:prstGeom>
          </p:spPr>
        </p:pic>
        <p:pic>
          <p:nvPicPr>
            <p:cNvPr id="25" name="object 25"/>
            <p:cNvPicPr/>
            <p:nvPr/>
          </p:nvPicPr>
          <p:blipFill>
            <a:blip r:embed="rId11" cstate="email">
              <a:extLst>
                <a:ext uri="{28A0092B-C50C-407E-A947-70E740481C1C}">
                  <a14:useLocalDpi xmlns:a14="http://schemas.microsoft.com/office/drawing/2010/main"/>
                </a:ext>
              </a:extLst>
            </a:blip>
            <a:stretch>
              <a:fillRect/>
            </a:stretch>
          </p:blipFill>
          <p:spPr>
            <a:xfrm>
              <a:off x="13072076" y="6364670"/>
              <a:ext cx="2105024" cy="1695449"/>
            </a:xfrm>
            <a:prstGeom prst="rect">
              <a:avLst/>
            </a:prstGeom>
          </p:spPr>
        </p:pic>
        <p:pic>
          <p:nvPicPr>
            <p:cNvPr id="26" name="object 26"/>
            <p:cNvPicPr/>
            <p:nvPr/>
          </p:nvPicPr>
          <p:blipFill>
            <a:blip r:embed="rId12" cstate="email">
              <a:extLst>
                <a:ext uri="{28A0092B-C50C-407E-A947-70E740481C1C}">
                  <a14:useLocalDpi xmlns:a14="http://schemas.microsoft.com/office/drawing/2010/main"/>
                </a:ext>
              </a:extLst>
            </a:blip>
            <a:stretch>
              <a:fillRect/>
            </a:stretch>
          </p:blipFill>
          <p:spPr>
            <a:xfrm>
              <a:off x="10610541" y="5807874"/>
              <a:ext cx="1847849" cy="619124"/>
            </a:xfrm>
            <a:prstGeom prst="rect">
              <a:avLst/>
            </a:prstGeom>
          </p:spPr>
        </p:pic>
        <p:pic>
          <p:nvPicPr>
            <p:cNvPr id="27" name="object 27"/>
            <p:cNvPicPr/>
            <p:nvPr/>
          </p:nvPicPr>
          <p:blipFill>
            <a:blip r:embed="rId13" cstate="email">
              <a:extLst>
                <a:ext uri="{28A0092B-C50C-407E-A947-70E740481C1C}">
                  <a14:useLocalDpi xmlns:a14="http://schemas.microsoft.com/office/drawing/2010/main"/>
                </a:ext>
              </a:extLst>
            </a:blip>
            <a:stretch>
              <a:fillRect/>
            </a:stretch>
          </p:blipFill>
          <p:spPr>
            <a:xfrm>
              <a:off x="10829184" y="4740762"/>
              <a:ext cx="2162174" cy="1219199"/>
            </a:xfrm>
            <a:prstGeom prst="rect">
              <a:avLst/>
            </a:prstGeom>
          </p:spPr>
        </p:pic>
        <p:pic>
          <p:nvPicPr>
            <p:cNvPr id="28" name="object 28"/>
            <p:cNvPicPr/>
            <p:nvPr/>
          </p:nvPicPr>
          <p:blipFill>
            <a:blip r:embed="rId14" cstate="email">
              <a:extLst>
                <a:ext uri="{28A0092B-C50C-407E-A947-70E740481C1C}">
                  <a14:useLocalDpi xmlns:a14="http://schemas.microsoft.com/office/drawing/2010/main"/>
                </a:ext>
              </a:extLst>
            </a:blip>
            <a:stretch>
              <a:fillRect/>
            </a:stretch>
          </p:blipFill>
          <p:spPr>
            <a:xfrm>
              <a:off x="15538297" y="4908842"/>
              <a:ext cx="1381124" cy="761999"/>
            </a:xfrm>
            <a:prstGeom prst="rect">
              <a:avLst/>
            </a:prstGeom>
          </p:spPr>
        </p:pic>
        <p:pic>
          <p:nvPicPr>
            <p:cNvPr id="29" name="object 29"/>
            <p:cNvPicPr/>
            <p:nvPr/>
          </p:nvPicPr>
          <p:blipFill>
            <a:blip r:embed="rId15" cstate="email">
              <a:extLst>
                <a:ext uri="{28A0092B-C50C-407E-A947-70E740481C1C}">
                  <a14:useLocalDpi xmlns:a14="http://schemas.microsoft.com/office/drawing/2010/main"/>
                </a:ext>
              </a:extLst>
            </a:blip>
            <a:stretch>
              <a:fillRect/>
            </a:stretch>
          </p:blipFill>
          <p:spPr>
            <a:xfrm>
              <a:off x="10492891" y="6733561"/>
              <a:ext cx="2505074" cy="962024"/>
            </a:xfrm>
            <a:prstGeom prst="rect">
              <a:avLst/>
            </a:prstGeom>
          </p:spPr>
        </p:pic>
      </p:grpSp>
      <p:pic>
        <p:nvPicPr>
          <p:cNvPr id="30" name="object 30"/>
          <p:cNvPicPr/>
          <p:nvPr/>
        </p:nvPicPr>
        <p:blipFill>
          <a:blip r:embed="rId16" cstate="email">
            <a:extLst>
              <a:ext uri="{28A0092B-C50C-407E-A947-70E740481C1C}">
                <a14:useLocalDpi xmlns:a14="http://schemas.microsoft.com/office/drawing/2010/main"/>
              </a:ext>
            </a:extLst>
          </a:blip>
          <a:stretch>
            <a:fillRect/>
          </a:stretch>
        </p:blipFill>
        <p:spPr>
          <a:xfrm>
            <a:off x="7322707" y="5183020"/>
            <a:ext cx="1357507" cy="1150650"/>
          </a:xfrm>
          <a:prstGeom prst="rect">
            <a:avLst/>
          </a:prstGeom>
        </p:spPr>
      </p:pic>
      <p:pic>
        <p:nvPicPr>
          <p:cNvPr id="31" name="object 31"/>
          <p:cNvPicPr/>
          <p:nvPr/>
        </p:nvPicPr>
        <p:blipFill>
          <a:blip r:embed="rId17" cstate="email">
            <a:extLst>
              <a:ext uri="{28A0092B-C50C-407E-A947-70E740481C1C}">
                <a14:useLocalDpi xmlns:a14="http://schemas.microsoft.com/office/drawing/2010/main"/>
              </a:ext>
            </a:extLst>
          </a:blip>
          <a:stretch>
            <a:fillRect/>
          </a:stretch>
        </p:blipFill>
        <p:spPr>
          <a:xfrm>
            <a:off x="10168922" y="4891111"/>
            <a:ext cx="1441449" cy="730249"/>
          </a:xfrm>
          <a:prstGeom prst="rect">
            <a:avLst/>
          </a:prstGeom>
        </p:spPr>
      </p:pic>
      <p:pic>
        <p:nvPicPr>
          <p:cNvPr id="32" name="object 32"/>
          <p:cNvPicPr/>
          <p:nvPr/>
        </p:nvPicPr>
        <p:blipFill>
          <a:blip r:embed="rId18" cstate="email">
            <a:extLst>
              <a:ext uri="{28A0092B-C50C-407E-A947-70E740481C1C}">
                <a14:useLocalDpi xmlns:a14="http://schemas.microsoft.com/office/drawing/2010/main"/>
              </a:ext>
            </a:extLst>
          </a:blip>
          <a:stretch>
            <a:fillRect/>
          </a:stretch>
        </p:blipFill>
        <p:spPr>
          <a:xfrm>
            <a:off x="8765743" y="6038217"/>
            <a:ext cx="2631209" cy="508393"/>
          </a:xfrm>
          <a:prstGeom prst="rect">
            <a:avLst/>
          </a:prstGeom>
        </p:spPr>
      </p:pic>
    </p:spTree>
    <p:extLst>
      <p:ext uri="{BB962C8B-B14F-4D97-AF65-F5344CB8AC3E}">
        <p14:creationId xmlns:p14="http://schemas.microsoft.com/office/powerpoint/2010/main" val="360904529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2"/>
            <a:ext cx="6553200" cy="3048000"/>
            <a:chOff x="0" y="3"/>
            <a:chExt cx="9829800" cy="4572000"/>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0" y="3"/>
              <a:ext cx="9829799" cy="4571999"/>
            </a:xfrm>
            <a:prstGeom prst="rect">
              <a:avLst/>
            </a:prstGeom>
          </p:spPr>
        </p:pic>
        <p:sp>
          <p:nvSpPr>
            <p:cNvPr id="4" name="object 4"/>
            <p:cNvSpPr/>
            <p:nvPr/>
          </p:nvSpPr>
          <p:spPr>
            <a:xfrm>
              <a:off x="0" y="1792442"/>
              <a:ext cx="8458835" cy="1724660"/>
            </a:xfrm>
            <a:custGeom>
              <a:avLst/>
              <a:gdLst/>
              <a:ahLst/>
              <a:cxnLst/>
              <a:rect l="l" t="t" r="r" b="b"/>
              <a:pathLst>
                <a:path w="8458835" h="1724660">
                  <a:moveTo>
                    <a:pt x="8458221" y="1724062"/>
                  </a:moveTo>
                  <a:lnTo>
                    <a:pt x="0" y="1692578"/>
                  </a:lnTo>
                  <a:lnTo>
                    <a:pt x="0" y="0"/>
                  </a:lnTo>
                  <a:lnTo>
                    <a:pt x="8433640" y="0"/>
                  </a:lnTo>
                  <a:lnTo>
                    <a:pt x="8458221" y="1724062"/>
                  </a:lnTo>
                  <a:close/>
                </a:path>
              </a:pathLst>
            </a:custGeom>
            <a:solidFill>
              <a:srgbClr val="FFFFFF"/>
            </a:solidFill>
          </p:spPr>
          <p:txBody>
            <a:bodyPr wrap="square" lIns="0" tIns="0" rIns="0" bIns="0" rtlCol="0"/>
            <a:lstStyle/>
            <a:p>
              <a:endParaRPr sz="800"/>
            </a:p>
          </p:txBody>
        </p:sp>
      </p:grpSp>
      <p:sp>
        <p:nvSpPr>
          <p:cNvPr id="5" name="object 5"/>
          <p:cNvSpPr/>
          <p:nvPr/>
        </p:nvSpPr>
        <p:spPr>
          <a:xfrm>
            <a:off x="10739642" y="694257"/>
            <a:ext cx="1066800" cy="1054100"/>
          </a:xfrm>
          <a:custGeom>
            <a:avLst/>
            <a:gdLst/>
            <a:ahLst/>
            <a:cxnLst/>
            <a:rect l="l" t="t" r="r" b="b"/>
            <a:pathLst>
              <a:path w="1600200" h="1581150">
                <a:moveTo>
                  <a:pt x="800084" y="1581126"/>
                </a:moveTo>
                <a:lnTo>
                  <a:pt x="751345" y="1579683"/>
                </a:lnTo>
                <a:lnTo>
                  <a:pt x="703378" y="1575411"/>
                </a:lnTo>
                <a:lnTo>
                  <a:pt x="656267" y="1568390"/>
                </a:lnTo>
                <a:lnTo>
                  <a:pt x="610095" y="1558705"/>
                </a:lnTo>
                <a:lnTo>
                  <a:pt x="564947" y="1546437"/>
                </a:lnTo>
                <a:lnTo>
                  <a:pt x="520906" y="1531670"/>
                </a:lnTo>
                <a:lnTo>
                  <a:pt x="478056" y="1514486"/>
                </a:lnTo>
                <a:lnTo>
                  <a:pt x="436481" y="1494968"/>
                </a:lnTo>
                <a:lnTo>
                  <a:pt x="396264" y="1473198"/>
                </a:lnTo>
                <a:lnTo>
                  <a:pt x="357488" y="1449260"/>
                </a:lnTo>
                <a:lnTo>
                  <a:pt x="320238" y="1423235"/>
                </a:lnTo>
                <a:lnTo>
                  <a:pt x="284597" y="1395207"/>
                </a:lnTo>
                <a:lnTo>
                  <a:pt x="250650" y="1365257"/>
                </a:lnTo>
                <a:lnTo>
                  <a:pt x="218478" y="1333470"/>
                </a:lnTo>
                <a:lnTo>
                  <a:pt x="188167" y="1299926"/>
                </a:lnTo>
                <a:lnTo>
                  <a:pt x="159800" y="1264710"/>
                </a:lnTo>
                <a:lnTo>
                  <a:pt x="133461" y="1227904"/>
                </a:lnTo>
                <a:lnTo>
                  <a:pt x="109233" y="1189590"/>
                </a:lnTo>
                <a:lnTo>
                  <a:pt x="87200" y="1149851"/>
                </a:lnTo>
                <a:lnTo>
                  <a:pt x="67446" y="1108770"/>
                </a:lnTo>
                <a:lnTo>
                  <a:pt x="50054" y="1066429"/>
                </a:lnTo>
                <a:lnTo>
                  <a:pt x="35108" y="1022912"/>
                </a:lnTo>
                <a:lnTo>
                  <a:pt x="22692" y="978300"/>
                </a:lnTo>
                <a:lnTo>
                  <a:pt x="12890" y="932676"/>
                </a:lnTo>
                <a:lnTo>
                  <a:pt x="5784" y="886124"/>
                </a:lnTo>
                <a:lnTo>
                  <a:pt x="1460" y="838725"/>
                </a:lnTo>
                <a:lnTo>
                  <a:pt x="0" y="790563"/>
                </a:lnTo>
                <a:lnTo>
                  <a:pt x="1460" y="742400"/>
                </a:lnTo>
                <a:lnTo>
                  <a:pt x="5784" y="695002"/>
                </a:lnTo>
                <a:lnTo>
                  <a:pt x="12890" y="648449"/>
                </a:lnTo>
                <a:lnTo>
                  <a:pt x="22692" y="602826"/>
                </a:lnTo>
                <a:lnTo>
                  <a:pt x="35108" y="558214"/>
                </a:lnTo>
                <a:lnTo>
                  <a:pt x="50054" y="514696"/>
                </a:lnTo>
                <a:lnTo>
                  <a:pt x="67446" y="472355"/>
                </a:lnTo>
                <a:lnTo>
                  <a:pt x="87200" y="431274"/>
                </a:lnTo>
                <a:lnTo>
                  <a:pt x="109233" y="391536"/>
                </a:lnTo>
                <a:lnTo>
                  <a:pt x="133461" y="353222"/>
                </a:lnTo>
                <a:lnTo>
                  <a:pt x="159800" y="316415"/>
                </a:lnTo>
                <a:lnTo>
                  <a:pt x="188167" y="281199"/>
                </a:lnTo>
                <a:lnTo>
                  <a:pt x="218478" y="247656"/>
                </a:lnTo>
                <a:lnTo>
                  <a:pt x="250650" y="215868"/>
                </a:lnTo>
                <a:lnTo>
                  <a:pt x="284597" y="185919"/>
                </a:lnTo>
                <a:lnTo>
                  <a:pt x="320238" y="157891"/>
                </a:lnTo>
                <a:lnTo>
                  <a:pt x="357488" y="131866"/>
                </a:lnTo>
                <a:lnTo>
                  <a:pt x="396264" y="107927"/>
                </a:lnTo>
                <a:lnTo>
                  <a:pt x="436481" y="86157"/>
                </a:lnTo>
                <a:lnTo>
                  <a:pt x="478056" y="66639"/>
                </a:lnTo>
                <a:lnTo>
                  <a:pt x="520906" y="49455"/>
                </a:lnTo>
                <a:lnTo>
                  <a:pt x="564947" y="34688"/>
                </a:lnTo>
                <a:lnTo>
                  <a:pt x="610095" y="22421"/>
                </a:lnTo>
                <a:lnTo>
                  <a:pt x="656267" y="12735"/>
                </a:lnTo>
                <a:lnTo>
                  <a:pt x="703378" y="5715"/>
                </a:lnTo>
                <a:lnTo>
                  <a:pt x="751345" y="1442"/>
                </a:lnTo>
                <a:lnTo>
                  <a:pt x="800084" y="0"/>
                </a:lnTo>
                <a:lnTo>
                  <a:pt x="848824" y="1442"/>
                </a:lnTo>
                <a:lnTo>
                  <a:pt x="896791" y="5715"/>
                </a:lnTo>
                <a:lnTo>
                  <a:pt x="943902" y="12735"/>
                </a:lnTo>
                <a:lnTo>
                  <a:pt x="990074" y="22421"/>
                </a:lnTo>
                <a:lnTo>
                  <a:pt x="1035222" y="34688"/>
                </a:lnTo>
                <a:lnTo>
                  <a:pt x="1079262" y="49455"/>
                </a:lnTo>
                <a:lnTo>
                  <a:pt x="1122112" y="66639"/>
                </a:lnTo>
                <a:lnTo>
                  <a:pt x="1163688" y="86157"/>
                </a:lnTo>
                <a:lnTo>
                  <a:pt x="1203905" y="107927"/>
                </a:lnTo>
                <a:lnTo>
                  <a:pt x="1242681" y="131866"/>
                </a:lnTo>
                <a:lnTo>
                  <a:pt x="1279931" y="157891"/>
                </a:lnTo>
                <a:lnTo>
                  <a:pt x="1315571" y="185919"/>
                </a:lnTo>
                <a:lnTo>
                  <a:pt x="1349519" y="215868"/>
                </a:lnTo>
                <a:lnTo>
                  <a:pt x="1381690" y="247656"/>
                </a:lnTo>
                <a:lnTo>
                  <a:pt x="1412001" y="281199"/>
                </a:lnTo>
                <a:lnTo>
                  <a:pt x="1440368" y="316415"/>
                </a:lnTo>
                <a:lnTo>
                  <a:pt x="1466708" y="353222"/>
                </a:lnTo>
                <a:lnTo>
                  <a:pt x="1490936" y="391536"/>
                </a:lnTo>
                <a:lnTo>
                  <a:pt x="1512969" y="431274"/>
                </a:lnTo>
                <a:lnTo>
                  <a:pt x="1532723" y="472355"/>
                </a:lnTo>
                <a:lnTo>
                  <a:pt x="1550115" y="514696"/>
                </a:lnTo>
                <a:lnTo>
                  <a:pt x="1565060" y="558214"/>
                </a:lnTo>
                <a:lnTo>
                  <a:pt x="1577477" y="602826"/>
                </a:lnTo>
                <a:lnTo>
                  <a:pt x="1587279" y="648449"/>
                </a:lnTo>
                <a:lnTo>
                  <a:pt x="1594385" y="695002"/>
                </a:lnTo>
                <a:lnTo>
                  <a:pt x="1598709" y="742400"/>
                </a:lnTo>
                <a:lnTo>
                  <a:pt x="1600169" y="790563"/>
                </a:lnTo>
                <a:lnTo>
                  <a:pt x="1598709" y="838725"/>
                </a:lnTo>
                <a:lnTo>
                  <a:pt x="1594385" y="886124"/>
                </a:lnTo>
                <a:lnTo>
                  <a:pt x="1587279" y="932676"/>
                </a:lnTo>
                <a:lnTo>
                  <a:pt x="1577477" y="978300"/>
                </a:lnTo>
                <a:lnTo>
                  <a:pt x="1565060" y="1022912"/>
                </a:lnTo>
                <a:lnTo>
                  <a:pt x="1550115" y="1066429"/>
                </a:lnTo>
                <a:lnTo>
                  <a:pt x="1532723" y="1108770"/>
                </a:lnTo>
                <a:lnTo>
                  <a:pt x="1512969" y="1149851"/>
                </a:lnTo>
                <a:lnTo>
                  <a:pt x="1490936" y="1189590"/>
                </a:lnTo>
                <a:lnTo>
                  <a:pt x="1466708" y="1227904"/>
                </a:lnTo>
                <a:lnTo>
                  <a:pt x="1440368" y="1264710"/>
                </a:lnTo>
                <a:lnTo>
                  <a:pt x="1412001" y="1299926"/>
                </a:lnTo>
                <a:lnTo>
                  <a:pt x="1381690" y="1333470"/>
                </a:lnTo>
                <a:lnTo>
                  <a:pt x="1349519" y="1365257"/>
                </a:lnTo>
                <a:lnTo>
                  <a:pt x="1315571" y="1395207"/>
                </a:lnTo>
                <a:lnTo>
                  <a:pt x="1279931" y="1423235"/>
                </a:lnTo>
                <a:lnTo>
                  <a:pt x="1242681" y="1449260"/>
                </a:lnTo>
                <a:lnTo>
                  <a:pt x="1203905" y="1473198"/>
                </a:lnTo>
                <a:lnTo>
                  <a:pt x="1163688" y="1494968"/>
                </a:lnTo>
                <a:lnTo>
                  <a:pt x="1122112" y="1514486"/>
                </a:lnTo>
                <a:lnTo>
                  <a:pt x="1079262" y="1531670"/>
                </a:lnTo>
                <a:lnTo>
                  <a:pt x="1035222" y="1546437"/>
                </a:lnTo>
                <a:lnTo>
                  <a:pt x="990074" y="1558705"/>
                </a:lnTo>
                <a:lnTo>
                  <a:pt x="943902" y="1568390"/>
                </a:lnTo>
                <a:lnTo>
                  <a:pt x="896791" y="1575411"/>
                </a:lnTo>
                <a:lnTo>
                  <a:pt x="848824" y="1579683"/>
                </a:lnTo>
                <a:lnTo>
                  <a:pt x="800084" y="1581126"/>
                </a:lnTo>
                <a:close/>
              </a:path>
            </a:pathLst>
          </a:custGeom>
          <a:solidFill>
            <a:srgbClr val="58606B"/>
          </a:solidFill>
        </p:spPr>
        <p:txBody>
          <a:bodyPr wrap="square" lIns="0" tIns="0" rIns="0" bIns="0" rtlCol="0"/>
          <a:lstStyle/>
          <a:p>
            <a:endParaRPr sz="800"/>
          </a:p>
        </p:txBody>
      </p:sp>
      <p:sp>
        <p:nvSpPr>
          <p:cNvPr id="6" name="object 6"/>
          <p:cNvSpPr/>
          <p:nvPr/>
        </p:nvSpPr>
        <p:spPr>
          <a:xfrm>
            <a:off x="1398452" y="3048458"/>
            <a:ext cx="5156200" cy="3809577"/>
          </a:xfrm>
          <a:custGeom>
            <a:avLst/>
            <a:gdLst/>
            <a:ahLst/>
            <a:cxnLst/>
            <a:rect l="l" t="t" r="r" b="b"/>
            <a:pathLst>
              <a:path w="7734300" h="5714365">
                <a:moveTo>
                  <a:pt x="7734286" y="5714313"/>
                </a:moveTo>
                <a:lnTo>
                  <a:pt x="0" y="5714313"/>
                </a:lnTo>
                <a:lnTo>
                  <a:pt x="0" y="0"/>
                </a:lnTo>
                <a:lnTo>
                  <a:pt x="7734286" y="0"/>
                </a:lnTo>
                <a:lnTo>
                  <a:pt x="7734286" y="5714313"/>
                </a:lnTo>
                <a:close/>
              </a:path>
            </a:pathLst>
          </a:custGeom>
          <a:solidFill>
            <a:srgbClr val="DF1785"/>
          </a:solidFill>
        </p:spPr>
        <p:txBody>
          <a:bodyPr wrap="square" lIns="0" tIns="0" rIns="0" bIns="0" rtlCol="0"/>
          <a:lstStyle/>
          <a:p>
            <a:endParaRPr sz="800"/>
          </a:p>
        </p:txBody>
      </p:sp>
      <p:pic>
        <p:nvPicPr>
          <p:cNvPr id="7" name="object 7"/>
          <p:cNvPicPr/>
          <p:nvPr/>
        </p:nvPicPr>
        <p:blipFill>
          <a:blip r:embed="rId3" cstate="email">
            <a:extLst>
              <a:ext uri="{28A0092B-C50C-407E-A947-70E740481C1C}">
                <a14:useLocalDpi xmlns:a14="http://schemas.microsoft.com/office/drawing/2010/main"/>
              </a:ext>
            </a:extLst>
          </a:blip>
          <a:stretch>
            <a:fillRect/>
          </a:stretch>
        </p:blipFill>
        <p:spPr>
          <a:xfrm>
            <a:off x="388078" y="3528380"/>
            <a:ext cx="782125" cy="674822"/>
          </a:xfrm>
          <a:prstGeom prst="rect">
            <a:avLst/>
          </a:prstGeom>
        </p:spPr>
      </p:pic>
      <p:sp>
        <p:nvSpPr>
          <p:cNvPr id="8" name="object 8"/>
          <p:cNvSpPr txBox="1"/>
          <p:nvPr/>
        </p:nvSpPr>
        <p:spPr>
          <a:xfrm>
            <a:off x="1553324" y="3594085"/>
            <a:ext cx="2818977" cy="506121"/>
          </a:xfrm>
          <a:prstGeom prst="rect">
            <a:avLst/>
          </a:prstGeom>
        </p:spPr>
        <p:txBody>
          <a:bodyPr vert="horz" wrap="square" lIns="0" tIns="18626" rIns="0" bIns="0" rtlCol="0">
            <a:spAutoFit/>
          </a:bodyPr>
          <a:lstStyle/>
          <a:p>
            <a:pPr marL="8467" marR="3387">
              <a:lnSpc>
                <a:spcPts val="1900"/>
              </a:lnSpc>
              <a:spcBef>
                <a:spcPts val="146"/>
              </a:spcBef>
            </a:pPr>
            <a:r>
              <a:rPr sz="1600" spc="93">
                <a:solidFill>
                  <a:srgbClr val="FFFFFF"/>
                </a:solidFill>
                <a:latin typeface="Century Gothic"/>
                <a:cs typeface="Century Gothic"/>
              </a:rPr>
              <a:t>42</a:t>
            </a:r>
            <a:r>
              <a:rPr sz="1600" spc="-33">
                <a:solidFill>
                  <a:srgbClr val="FFFFFF"/>
                </a:solidFill>
                <a:latin typeface="Century Gothic"/>
                <a:cs typeface="Century Gothic"/>
              </a:rPr>
              <a:t> </a:t>
            </a:r>
            <a:r>
              <a:rPr sz="1600" spc="100">
                <a:solidFill>
                  <a:srgbClr val="FFFFFF"/>
                </a:solidFill>
                <a:latin typeface="Century Gothic"/>
                <a:cs typeface="Century Gothic"/>
              </a:rPr>
              <a:t>million</a:t>
            </a:r>
            <a:r>
              <a:rPr sz="1600" spc="-33">
                <a:solidFill>
                  <a:srgbClr val="FFFFFF"/>
                </a:solidFill>
                <a:latin typeface="Century Gothic"/>
                <a:cs typeface="Century Gothic"/>
              </a:rPr>
              <a:t> </a:t>
            </a:r>
            <a:r>
              <a:rPr sz="1600" spc="60">
                <a:solidFill>
                  <a:srgbClr val="FFFFFF"/>
                </a:solidFill>
                <a:latin typeface="Century Gothic"/>
                <a:cs typeface="Century Gothic"/>
              </a:rPr>
              <a:t>euros</a:t>
            </a:r>
            <a:r>
              <a:rPr sz="1600" spc="-33">
                <a:solidFill>
                  <a:srgbClr val="FFFFFF"/>
                </a:solidFill>
                <a:latin typeface="Century Gothic"/>
                <a:cs typeface="Century Gothic"/>
              </a:rPr>
              <a:t> </a:t>
            </a:r>
            <a:r>
              <a:rPr sz="1600" spc="107">
                <a:solidFill>
                  <a:srgbClr val="FFFFFF"/>
                </a:solidFill>
                <a:latin typeface="Century Gothic"/>
                <a:cs typeface="Century Gothic"/>
              </a:rPr>
              <a:t>in</a:t>
            </a:r>
            <a:r>
              <a:rPr sz="1600" spc="-33">
                <a:solidFill>
                  <a:srgbClr val="FFFFFF"/>
                </a:solidFill>
                <a:latin typeface="Century Gothic"/>
                <a:cs typeface="Century Gothic"/>
              </a:rPr>
              <a:t> </a:t>
            </a:r>
            <a:r>
              <a:rPr sz="1600" spc="60">
                <a:solidFill>
                  <a:srgbClr val="FFFFFF"/>
                </a:solidFill>
                <a:latin typeface="Century Gothic"/>
                <a:cs typeface="Century Gothic"/>
              </a:rPr>
              <a:t>turnover </a:t>
            </a:r>
            <a:r>
              <a:rPr sz="1600" spc="-433">
                <a:solidFill>
                  <a:srgbClr val="FFFFFF"/>
                </a:solidFill>
                <a:latin typeface="Century Gothic"/>
                <a:cs typeface="Century Gothic"/>
              </a:rPr>
              <a:t> </a:t>
            </a:r>
            <a:r>
              <a:rPr sz="1600" spc="23">
                <a:solidFill>
                  <a:srgbClr val="FFFFFF"/>
                </a:solidFill>
                <a:latin typeface="Century Gothic"/>
                <a:cs typeface="Century Gothic"/>
              </a:rPr>
              <a:t>More</a:t>
            </a:r>
            <a:r>
              <a:rPr sz="1600" spc="-30">
                <a:solidFill>
                  <a:srgbClr val="FFFFFF"/>
                </a:solidFill>
                <a:latin typeface="Century Gothic"/>
                <a:cs typeface="Century Gothic"/>
              </a:rPr>
              <a:t> </a:t>
            </a:r>
            <a:r>
              <a:rPr sz="1600" spc="43">
                <a:solidFill>
                  <a:srgbClr val="FFFFFF"/>
                </a:solidFill>
                <a:latin typeface="Century Gothic"/>
                <a:cs typeface="Century Gothic"/>
              </a:rPr>
              <a:t>than</a:t>
            </a:r>
            <a:r>
              <a:rPr sz="1600" spc="-30">
                <a:solidFill>
                  <a:srgbClr val="FFFFFF"/>
                </a:solidFill>
                <a:latin typeface="Century Gothic"/>
                <a:cs typeface="Century Gothic"/>
              </a:rPr>
              <a:t> </a:t>
            </a:r>
            <a:r>
              <a:rPr sz="1600" spc="130">
                <a:solidFill>
                  <a:srgbClr val="FFFFFF"/>
                </a:solidFill>
                <a:latin typeface="Century Gothic"/>
                <a:cs typeface="Century Gothic"/>
              </a:rPr>
              <a:t>60</a:t>
            </a:r>
            <a:r>
              <a:rPr sz="1600" spc="-30">
                <a:solidFill>
                  <a:srgbClr val="FFFFFF"/>
                </a:solidFill>
                <a:latin typeface="Century Gothic"/>
                <a:cs typeface="Century Gothic"/>
              </a:rPr>
              <a:t> </a:t>
            </a:r>
            <a:r>
              <a:rPr sz="1600" spc="53">
                <a:solidFill>
                  <a:srgbClr val="FFFFFF"/>
                </a:solidFill>
                <a:latin typeface="Century Gothic"/>
                <a:cs typeface="Century Gothic"/>
              </a:rPr>
              <a:t>jobs</a:t>
            </a:r>
            <a:endParaRPr sz="1600">
              <a:latin typeface="Century Gothic"/>
              <a:cs typeface="Century Gothic"/>
            </a:endParaRPr>
          </a:p>
        </p:txBody>
      </p:sp>
      <p:pic>
        <p:nvPicPr>
          <p:cNvPr id="9" name="object 9"/>
          <p:cNvPicPr/>
          <p:nvPr/>
        </p:nvPicPr>
        <p:blipFill>
          <a:blip r:embed="rId4" cstate="email">
            <a:extLst>
              <a:ext uri="{28A0092B-C50C-407E-A947-70E740481C1C}">
                <a14:useLocalDpi xmlns:a14="http://schemas.microsoft.com/office/drawing/2010/main"/>
              </a:ext>
            </a:extLst>
          </a:blip>
          <a:stretch>
            <a:fillRect/>
          </a:stretch>
        </p:blipFill>
        <p:spPr>
          <a:xfrm>
            <a:off x="0" y="4554165"/>
            <a:ext cx="1401777" cy="863599"/>
          </a:xfrm>
          <a:prstGeom prst="rect">
            <a:avLst/>
          </a:prstGeom>
        </p:spPr>
      </p:pic>
      <p:sp>
        <p:nvSpPr>
          <p:cNvPr id="10" name="object 10"/>
          <p:cNvSpPr txBox="1"/>
          <p:nvPr/>
        </p:nvSpPr>
        <p:spPr>
          <a:xfrm>
            <a:off x="1511906" y="4721226"/>
            <a:ext cx="4948343" cy="1957737"/>
          </a:xfrm>
          <a:prstGeom prst="rect">
            <a:avLst/>
          </a:prstGeom>
        </p:spPr>
        <p:txBody>
          <a:bodyPr vert="horz" wrap="square" lIns="0" tIns="18626" rIns="0" bIns="0" rtlCol="0">
            <a:spAutoFit/>
          </a:bodyPr>
          <a:lstStyle/>
          <a:p>
            <a:pPr marL="45722" marR="1189626">
              <a:lnSpc>
                <a:spcPts val="1900"/>
              </a:lnSpc>
              <a:spcBef>
                <a:spcPts val="146"/>
              </a:spcBef>
            </a:pPr>
            <a:r>
              <a:rPr sz="1600" spc="90">
                <a:solidFill>
                  <a:srgbClr val="FFFFFF"/>
                </a:solidFill>
                <a:latin typeface="Century Gothic"/>
                <a:cs typeface="Century Gothic"/>
              </a:rPr>
              <a:t>The</a:t>
            </a:r>
            <a:r>
              <a:rPr sz="1600" spc="-33">
                <a:solidFill>
                  <a:srgbClr val="FFFFFF"/>
                </a:solidFill>
                <a:latin typeface="Century Gothic"/>
                <a:cs typeface="Century Gothic"/>
              </a:rPr>
              <a:t> </a:t>
            </a:r>
            <a:r>
              <a:rPr sz="1600" spc="50">
                <a:solidFill>
                  <a:srgbClr val="FFFFFF"/>
                </a:solidFill>
                <a:latin typeface="Century Gothic"/>
                <a:cs typeface="Century Gothic"/>
              </a:rPr>
              <a:t>CNR</a:t>
            </a:r>
            <a:r>
              <a:rPr sz="1600" spc="-30">
                <a:solidFill>
                  <a:srgbClr val="FFFFFF"/>
                </a:solidFill>
                <a:latin typeface="Century Gothic"/>
                <a:cs typeface="Century Gothic"/>
              </a:rPr>
              <a:t> </a:t>
            </a:r>
            <a:r>
              <a:rPr sz="1600" spc="-3">
                <a:solidFill>
                  <a:srgbClr val="FFFFFF"/>
                </a:solidFill>
                <a:latin typeface="Century Gothic"/>
                <a:cs typeface="Century Gothic"/>
              </a:rPr>
              <a:t>of</a:t>
            </a:r>
            <a:r>
              <a:rPr sz="1600" spc="-30">
                <a:solidFill>
                  <a:srgbClr val="FFFFFF"/>
                </a:solidFill>
                <a:latin typeface="Century Gothic"/>
                <a:cs typeface="Century Gothic"/>
              </a:rPr>
              <a:t> </a:t>
            </a:r>
            <a:r>
              <a:rPr sz="1600" spc="50">
                <a:solidFill>
                  <a:srgbClr val="FFFFFF"/>
                </a:solidFill>
                <a:latin typeface="Century Gothic"/>
                <a:cs typeface="Century Gothic"/>
              </a:rPr>
              <a:t>Parma</a:t>
            </a:r>
            <a:r>
              <a:rPr sz="1600" spc="-30">
                <a:solidFill>
                  <a:srgbClr val="FFFFFF"/>
                </a:solidFill>
                <a:latin typeface="Century Gothic"/>
                <a:cs typeface="Century Gothic"/>
              </a:rPr>
              <a:t> </a:t>
            </a:r>
            <a:r>
              <a:rPr sz="1600" spc="87">
                <a:solidFill>
                  <a:srgbClr val="FFFFFF"/>
                </a:solidFill>
                <a:latin typeface="Century Gothic"/>
                <a:cs typeface="Century Gothic"/>
              </a:rPr>
              <a:t>ranks</a:t>
            </a:r>
            <a:r>
              <a:rPr sz="1600" spc="-33">
                <a:solidFill>
                  <a:srgbClr val="FFFFFF"/>
                </a:solidFill>
                <a:latin typeface="Century Gothic"/>
                <a:cs typeface="Century Gothic"/>
              </a:rPr>
              <a:t> </a:t>
            </a:r>
            <a:r>
              <a:rPr sz="1600" spc="87">
                <a:solidFill>
                  <a:srgbClr val="FFFFFF"/>
                </a:solidFill>
                <a:latin typeface="Century Gothic"/>
                <a:cs typeface="Century Gothic"/>
              </a:rPr>
              <a:t>76th</a:t>
            </a:r>
            <a:r>
              <a:rPr sz="1600" spc="-30">
                <a:solidFill>
                  <a:srgbClr val="FFFFFF"/>
                </a:solidFill>
                <a:latin typeface="Century Gothic"/>
                <a:cs typeface="Century Gothic"/>
              </a:rPr>
              <a:t> </a:t>
            </a:r>
            <a:r>
              <a:rPr sz="1600" spc="30">
                <a:solidFill>
                  <a:srgbClr val="FFFFFF"/>
                </a:solidFill>
                <a:latin typeface="Century Gothic"/>
                <a:cs typeface="Century Gothic"/>
              </a:rPr>
              <a:t>on</a:t>
            </a:r>
            <a:r>
              <a:rPr sz="1600" spc="-30">
                <a:solidFill>
                  <a:srgbClr val="FFFFFF"/>
                </a:solidFill>
                <a:latin typeface="Century Gothic"/>
                <a:cs typeface="Century Gothic"/>
              </a:rPr>
              <a:t> </a:t>
            </a:r>
            <a:r>
              <a:rPr sz="1600" spc="-17">
                <a:solidFill>
                  <a:srgbClr val="FFFFFF"/>
                </a:solidFill>
                <a:latin typeface="Century Gothic"/>
                <a:cs typeface="Century Gothic"/>
              </a:rPr>
              <a:t>160 </a:t>
            </a:r>
            <a:r>
              <a:rPr sz="1600" spc="-433">
                <a:solidFill>
                  <a:srgbClr val="FFFFFF"/>
                </a:solidFill>
                <a:latin typeface="Century Gothic"/>
                <a:cs typeface="Century Gothic"/>
              </a:rPr>
              <a:t> </a:t>
            </a:r>
            <a:r>
              <a:rPr sz="1600" spc="76">
                <a:solidFill>
                  <a:srgbClr val="FFFFFF"/>
                </a:solidFill>
                <a:latin typeface="Century Gothic"/>
                <a:cs typeface="Century Gothic"/>
              </a:rPr>
              <a:t>w</a:t>
            </a:r>
            <a:r>
              <a:rPr sz="1600" spc="110">
                <a:solidFill>
                  <a:srgbClr val="FFFFFF"/>
                </a:solidFill>
                <a:latin typeface="Century Gothic"/>
                <a:cs typeface="Century Gothic"/>
              </a:rPr>
              <a:t>i</a:t>
            </a:r>
            <a:r>
              <a:rPr sz="1600" spc="107">
                <a:solidFill>
                  <a:srgbClr val="FFFFFF"/>
                </a:solidFill>
                <a:latin typeface="Century Gothic"/>
                <a:cs typeface="Century Gothic"/>
              </a:rPr>
              <a:t>th</a:t>
            </a:r>
            <a:r>
              <a:rPr sz="1600" spc="-27">
                <a:solidFill>
                  <a:srgbClr val="FFFFFF"/>
                </a:solidFill>
                <a:latin typeface="Century Gothic"/>
                <a:cs typeface="Century Gothic"/>
              </a:rPr>
              <a:t> </a:t>
            </a:r>
            <a:r>
              <a:rPr sz="1600" spc="-150">
                <a:solidFill>
                  <a:srgbClr val="FFFFFF"/>
                </a:solidFill>
                <a:latin typeface="Century Gothic"/>
                <a:cs typeface="Century Gothic"/>
              </a:rPr>
              <a:t>a</a:t>
            </a:r>
            <a:r>
              <a:rPr sz="1600" spc="-27">
                <a:solidFill>
                  <a:srgbClr val="FFFFFF"/>
                </a:solidFill>
                <a:latin typeface="Century Gothic"/>
                <a:cs typeface="Century Gothic"/>
              </a:rPr>
              <a:t> </a:t>
            </a:r>
            <a:r>
              <a:rPr sz="1600" spc="107">
                <a:solidFill>
                  <a:srgbClr val="FFFFFF"/>
                </a:solidFill>
                <a:latin typeface="Century Gothic"/>
                <a:cs typeface="Century Gothic"/>
              </a:rPr>
              <a:t>t</a:t>
            </a:r>
            <a:r>
              <a:rPr sz="1600" spc="-47">
                <a:solidFill>
                  <a:srgbClr val="FFFFFF"/>
                </a:solidFill>
                <a:latin typeface="Century Gothic"/>
                <a:cs typeface="Century Gothic"/>
              </a:rPr>
              <a:t>o</a:t>
            </a:r>
            <a:r>
              <a:rPr sz="1600" spc="107">
                <a:solidFill>
                  <a:srgbClr val="FFFFFF"/>
                </a:solidFill>
                <a:latin typeface="Century Gothic"/>
                <a:cs typeface="Century Gothic"/>
              </a:rPr>
              <a:t>t</a:t>
            </a:r>
            <a:r>
              <a:rPr sz="1600" spc="-150">
                <a:solidFill>
                  <a:srgbClr val="FFFFFF"/>
                </a:solidFill>
                <a:latin typeface="Century Gothic"/>
                <a:cs typeface="Century Gothic"/>
              </a:rPr>
              <a:t>a</a:t>
            </a:r>
            <a:r>
              <a:rPr sz="1600" spc="110">
                <a:solidFill>
                  <a:srgbClr val="FFFFFF"/>
                </a:solidFill>
                <a:latin typeface="Century Gothic"/>
                <a:cs typeface="Century Gothic"/>
              </a:rPr>
              <a:t>l</a:t>
            </a:r>
            <a:r>
              <a:rPr sz="1600" spc="-27">
                <a:solidFill>
                  <a:srgbClr val="FFFFFF"/>
                </a:solidFill>
                <a:latin typeface="Century Gothic"/>
                <a:cs typeface="Century Gothic"/>
              </a:rPr>
              <a:t> </a:t>
            </a:r>
            <a:r>
              <a:rPr sz="1600" spc="-47">
                <a:solidFill>
                  <a:srgbClr val="FFFFFF"/>
                </a:solidFill>
                <a:latin typeface="Century Gothic"/>
                <a:cs typeface="Century Gothic"/>
              </a:rPr>
              <a:t>o</a:t>
            </a:r>
            <a:r>
              <a:rPr sz="1600" spc="40">
                <a:solidFill>
                  <a:srgbClr val="FFFFFF"/>
                </a:solidFill>
                <a:latin typeface="Century Gothic"/>
                <a:cs typeface="Century Gothic"/>
              </a:rPr>
              <a:t>f</a:t>
            </a:r>
            <a:r>
              <a:rPr sz="1600" spc="-27">
                <a:solidFill>
                  <a:srgbClr val="FFFFFF"/>
                </a:solidFill>
                <a:latin typeface="Century Gothic"/>
                <a:cs typeface="Century Gothic"/>
              </a:rPr>
              <a:t> </a:t>
            </a:r>
            <a:r>
              <a:rPr sz="1600" spc="-310">
                <a:solidFill>
                  <a:srgbClr val="FFFFFF"/>
                </a:solidFill>
                <a:latin typeface="Century Gothic"/>
                <a:cs typeface="Century Gothic"/>
              </a:rPr>
              <a:t>1</a:t>
            </a:r>
            <a:r>
              <a:rPr sz="1600" spc="-107">
                <a:solidFill>
                  <a:srgbClr val="FFFFFF"/>
                </a:solidFill>
                <a:latin typeface="Century Gothic"/>
                <a:cs typeface="Century Gothic"/>
              </a:rPr>
              <a:t>,</a:t>
            </a:r>
            <a:r>
              <a:rPr sz="1600" spc="-310">
                <a:solidFill>
                  <a:srgbClr val="FFFFFF"/>
                </a:solidFill>
                <a:latin typeface="Century Gothic"/>
                <a:cs typeface="Century Gothic"/>
              </a:rPr>
              <a:t>1</a:t>
            </a:r>
            <a:r>
              <a:rPr sz="1600" spc="13">
                <a:solidFill>
                  <a:srgbClr val="FFFFFF"/>
                </a:solidFill>
                <a:latin typeface="Century Gothic"/>
                <a:cs typeface="Century Gothic"/>
              </a:rPr>
              <a:t>3</a:t>
            </a:r>
            <a:r>
              <a:rPr sz="1600" spc="133">
                <a:solidFill>
                  <a:srgbClr val="FFFFFF"/>
                </a:solidFill>
                <a:latin typeface="Century Gothic"/>
                <a:cs typeface="Century Gothic"/>
              </a:rPr>
              <a:t>8</a:t>
            </a:r>
            <a:r>
              <a:rPr sz="1600" spc="-27">
                <a:solidFill>
                  <a:srgbClr val="FFFFFF"/>
                </a:solidFill>
                <a:latin typeface="Century Gothic"/>
                <a:cs typeface="Century Gothic"/>
              </a:rPr>
              <a:t> </a:t>
            </a:r>
            <a:r>
              <a:rPr sz="1600" spc="-7">
                <a:solidFill>
                  <a:srgbClr val="FFFFFF"/>
                </a:solidFill>
                <a:latin typeface="Century Gothic"/>
                <a:cs typeface="Century Gothic"/>
              </a:rPr>
              <a:t>p</a:t>
            </a:r>
            <a:r>
              <a:rPr sz="1600" spc="103">
                <a:solidFill>
                  <a:srgbClr val="FFFFFF"/>
                </a:solidFill>
                <a:latin typeface="Century Gothic"/>
                <a:cs typeface="Century Gothic"/>
              </a:rPr>
              <a:t>u</a:t>
            </a:r>
            <a:r>
              <a:rPr sz="1600" spc="-7">
                <a:solidFill>
                  <a:srgbClr val="FFFFFF"/>
                </a:solidFill>
                <a:latin typeface="Century Gothic"/>
                <a:cs typeface="Century Gothic"/>
              </a:rPr>
              <a:t>b</a:t>
            </a:r>
            <a:r>
              <a:rPr sz="1600" spc="110">
                <a:solidFill>
                  <a:srgbClr val="FFFFFF"/>
                </a:solidFill>
                <a:latin typeface="Century Gothic"/>
                <a:cs typeface="Century Gothic"/>
              </a:rPr>
              <a:t>li</a:t>
            </a:r>
            <a:r>
              <a:rPr sz="1600" spc="-136">
                <a:solidFill>
                  <a:srgbClr val="FFFFFF"/>
                </a:solidFill>
                <a:latin typeface="Century Gothic"/>
                <a:cs typeface="Century Gothic"/>
              </a:rPr>
              <a:t>c</a:t>
            </a:r>
            <a:r>
              <a:rPr sz="1600" spc="-150">
                <a:solidFill>
                  <a:srgbClr val="FFFFFF"/>
                </a:solidFill>
                <a:latin typeface="Century Gothic"/>
                <a:cs typeface="Century Gothic"/>
              </a:rPr>
              <a:t>a</a:t>
            </a:r>
            <a:r>
              <a:rPr sz="1600" spc="107">
                <a:solidFill>
                  <a:srgbClr val="FFFFFF"/>
                </a:solidFill>
                <a:latin typeface="Century Gothic"/>
                <a:cs typeface="Century Gothic"/>
              </a:rPr>
              <a:t>t</a:t>
            </a:r>
            <a:r>
              <a:rPr sz="1600" spc="110">
                <a:solidFill>
                  <a:srgbClr val="FFFFFF"/>
                </a:solidFill>
                <a:latin typeface="Century Gothic"/>
                <a:cs typeface="Century Gothic"/>
              </a:rPr>
              <a:t>i</a:t>
            </a:r>
            <a:r>
              <a:rPr sz="1600" spc="-47">
                <a:solidFill>
                  <a:srgbClr val="FFFFFF"/>
                </a:solidFill>
                <a:latin typeface="Century Gothic"/>
                <a:cs typeface="Century Gothic"/>
              </a:rPr>
              <a:t>o</a:t>
            </a:r>
            <a:r>
              <a:rPr sz="1600" spc="107">
                <a:solidFill>
                  <a:srgbClr val="FFFFFF"/>
                </a:solidFill>
                <a:latin typeface="Century Gothic"/>
                <a:cs typeface="Century Gothic"/>
              </a:rPr>
              <a:t>n</a:t>
            </a:r>
            <a:r>
              <a:rPr sz="1600" spc="160">
                <a:solidFill>
                  <a:srgbClr val="FFFFFF"/>
                </a:solidFill>
                <a:latin typeface="Century Gothic"/>
                <a:cs typeface="Century Gothic"/>
              </a:rPr>
              <a:t>s</a:t>
            </a:r>
            <a:endParaRPr sz="1600">
              <a:latin typeface="Century Gothic"/>
              <a:cs typeface="Century Gothic"/>
            </a:endParaRPr>
          </a:p>
          <a:p>
            <a:pPr>
              <a:lnSpc>
                <a:spcPct val="100000"/>
              </a:lnSpc>
            </a:pPr>
            <a:endParaRPr sz="1933">
              <a:latin typeface="Century Gothic"/>
              <a:cs typeface="Century Gothic"/>
            </a:endParaRPr>
          </a:p>
          <a:p>
            <a:pPr marL="8467" marR="3387">
              <a:lnSpc>
                <a:spcPts val="1900"/>
              </a:lnSpc>
              <a:spcBef>
                <a:spcPts val="1473"/>
              </a:spcBef>
            </a:pPr>
            <a:r>
              <a:rPr sz="1600" spc="67">
                <a:solidFill>
                  <a:srgbClr val="FFFFFF"/>
                </a:solidFill>
                <a:latin typeface="Century Gothic"/>
                <a:cs typeface="Century Gothic"/>
              </a:rPr>
              <a:t>Prof.</a:t>
            </a:r>
            <a:r>
              <a:rPr sz="1600" spc="-13">
                <a:solidFill>
                  <a:srgbClr val="FFFFFF"/>
                </a:solidFill>
                <a:latin typeface="Century Gothic"/>
                <a:cs typeface="Century Gothic"/>
              </a:rPr>
              <a:t> </a:t>
            </a:r>
            <a:r>
              <a:rPr sz="1600" spc="-27">
                <a:solidFill>
                  <a:srgbClr val="FFFFFF"/>
                </a:solidFill>
                <a:latin typeface="Century Gothic"/>
                <a:cs typeface="Century Gothic"/>
              </a:rPr>
              <a:t>Giacomo</a:t>
            </a:r>
            <a:r>
              <a:rPr sz="1600" spc="-13">
                <a:solidFill>
                  <a:srgbClr val="FFFFFF"/>
                </a:solidFill>
                <a:latin typeface="Century Gothic"/>
                <a:cs typeface="Century Gothic"/>
              </a:rPr>
              <a:t> </a:t>
            </a:r>
            <a:r>
              <a:rPr sz="1600" spc="76">
                <a:solidFill>
                  <a:srgbClr val="FFFFFF"/>
                </a:solidFill>
                <a:latin typeface="Century Gothic"/>
                <a:cs typeface="Century Gothic"/>
              </a:rPr>
              <a:t>Rizzolatti,</a:t>
            </a:r>
            <a:r>
              <a:rPr sz="1600" spc="-13">
                <a:solidFill>
                  <a:srgbClr val="FFFFFF"/>
                </a:solidFill>
                <a:latin typeface="Century Gothic"/>
                <a:cs typeface="Century Gothic"/>
              </a:rPr>
              <a:t> </a:t>
            </a:r>
            <a:r>
              <a:rPr sz="1600" spc="97">
                <a:solidFill>
                  <a:srgbClr val="FFFFFF"/>
                </a:solidFill>
                <a:latin typeface="Century Gothic"/>
                <a:cs typeface="Century Gothic"/>
              </a:rPr>
              <a:t>from</a:t>
            </a:r>
            <a:r>
              <a:rPr sz="1600" spc="-13">
                <a:solidFill>
                  <a:srgbClr val="FFFFFF"/>
                </a:solidFill>
                <a:latin typeface="Century Gothic"/>
                <a:cs typeface="Century Gothic"/>
              </a:rPr>
              <a:t> </a:t>
            </a:r>
            <a:r>
              <a:rPr sz="1600" spc="57">
                <a:solidFill>
                  <a:srgbClr val="FFFFFF"/>
                </a:solidFill>
                <a:latin typeface="Century Gothic"/>
                <a:cs typeface="Century Gothic"/>
              </a:rPr>
              <a:t>the</a:t>
            </a:r>
            <a:r>
              <a:rPr sz="1600" spc="-13">
                <a:solidFill>
                  <a:srgbClr val="FFFFFF"/>
                </a:solidFill>
                <a:latin typeface="Century Gothic"/>
                <a:cs typeface="Century Gothic"/>
              </a:rPr>
              <a:t> </a:t>
            </a:r>
            <a:r>
              <a:rPr sz="1600" spc="30">
                <a:solidFill>
                  <a:srgbClr val="FFFFFF"/>
                </a:solidFill>
                <a:latin typeface="Century Gothic"/>
                <a:cs typeface="Century Gothic"/>
              </a:rPr>
              <a:t>Neuroscience </a:t>
            </a:r>
            <a:r>
              <a:rPr sz="1600" spc="-433">
                <a:solidFill>
                  <a:srgbClr val="FFFFFF"/>
                </a:solidFill>
                <a:latin typeface="Century Gothic"/>
                <a:cs typeface="Century Gothic"/>
              </a:rPr>
              <a:t> </a:t>
            </a:r>
            <a:r>
              <a:rPr sz="1600" spc="107">
                <a:solidFill>
                  <a:srgbClr val="FFFFFF"/>
                </a:solidFill>
                <a:latin typeface="Century Gothic"/>
                <a:cs typeface="Century Gothic"/>
              </a:rPr>
              <a:t>Institute </a:t>
            </a:r>
            <a:r>
              <a:rPr sz="1600" spc="13">
                <a:solidFill>
                  <a:srgbClr val="FFFFFF"/>
                </a:solidFill>
                <a:latin typeface="Century Gothic"/>
                <a:cs typeface="Century Gothic"/>
              </a:rPr>
              <a:t>of </a:t>
            </a:r>
            <a:r>
              <a:rPr sz="1600" spc="53">
                <a:solidFill>
                  <a:srgbClr val="FFFFFF"/>
                </a:solidFill>
                <a:latin typeface="Century Gothic"/>
                <a:cs typeface="Century Gothic"/>
              </a:rPr>
              <a:t>CNR </a:t>
            </a:r>
            <a:r>
              <a:rPr sz="1600" spc="37">
                <a:solidFill>
                  <a:srgbClr val="FFFFFF"/>
                </a:solidFill>
                <a:latin typeface="Century Gothic"/>
                <a:cs typeface="Century Gothic"/>
              </a:rPr>
              <a:t>Parma, </a:t>
            </a:r>
            <a:r>
              <a:rPr sz="1600" spc="150">
                <a:solidFill>
                  <a:srgbClr val="FFFFFF"/>
                </a:solidFill>
                <a:latin typeface="Century Gothic"/>
                <a:cs typeface="Century Gothic"/>
              </a:rPr>
              <a:t>is </a:t>
            </a:r>
            <a:r>
              <a:rPr sz="1600" spc="97">
                <a:solidFill>
                  <a:srgbClr val="FFFFFF"/>
                </a:solidFill>
                <a:latin typeface="Century Gothic"/>
                <a:cs typeface="Century Gothic"/>
              </a:rPr>
              <a:t>known </a:t>
            </a:r>
            <a:r>
              <a:rPr sz="1600" spc="33">
                <a:solidFill>
                  <a:srgbClr val="FFFFFF"/>
                </a:solidFill>
                <a:latin typeface="Century Gothic"/>
                <a:cs typeface="Century Gothic"/>
              </a:rPr>
              <a:t>globally </a:t>
            </a:r>
            <a:r>
              <a:rPr sz="1600" spc="67">
                <a:solidFill>
                  <a:srgbClr val="FFFFFF"/>
                </a:solidFill>
                <a:latin typeface="Century Gothic"/>
                <a:cs typeface="Century Gothic"/>
              </a:rPr>
              <a:t>for </a:t>
            </a:r>
            <a:r>
              <a:rPr sz="1600" spc="70">
                <a:solidFill>
                  <a:srgbClr val="FFFFFF"/>
                </a:solidFill>
                <a:latin typeface="Century Gothic"/>
                <a:cs typeface="Century Gothic"/>
              </a:rPr>
              <a:t> </a:t>
            </a:r>
            <a:r>
              <a:rPr sz="1600" spc="57">
                <a:solidFill>
                  <a:srgbClr val="FFFFFF"/>
                </a:solidFill>
                <a:latin typeface="Century Gothic"/>
                <a:cs typeface="Century Gothic"/>
              </a:rPr>
              <a:t>the</a:t>
            </a:r>
            <a:r>
              <a:rPr sz="1600" spc="-17">
                <a:solidFill>
                  <a:srgbClr val="FFFFFF"/>
                </a:solidFill>
                <a:latin typeface="Century Gothic"/>
                <a:cs typeface="Century Gothic"/>
              </a:rPr>
              <a:t> </a:t>
            </a:r>
            <a:r>
              <a:rPr sz="1600" spc="33">
                <a:solidFill>
                  <a:srgbClr val="FFFFFF"/>
                </a:solidFill>
                <a:latin typeface="Century Gothic"/>
                <a:cs typeface="Century Gothic"/>
              </a:rPr>
              <a:t>discovery</a:t>
            </a:r>
            <a:r>
              <a:rPr sz="1600" spc="-13">
                <a:solidFill>
                  <a:srgbClr val="FFFFFF"/>
                </a:solidFill>
                <a:latin typeface="Century Gothic"/>
                <a:cs typeface="Century Gothic"/>
              </a:rPr>
              <a:t> </a:t>
            </a:r>
            <a:r>
              <a:rPr sz="1600" spc="13">
                <a:solidFill>
                  <a:srgbClr val="FFFFFF"/>
                </a:solidFill>
                <a:latin typeface="Century Gothic"/>
                <a:cs typeface="Century Gothic"/>
              </a:rPr>
              <a:t>of</a:t>
            </a:r>
            <a:endParaRPr sz="1600">
              <a:latin typeface="Century Gothic"/>
              <a:cs typeface="Century Gothic"/>
            </a:endParaRPr>
          </a:p>
          <a:p>
            <a:pPr marL="8467">
              <a:lnSpc>
                <a:spcPts val="1840"/>
              </a:lnSpc>
            </a:pPr>
            <a:r>
              <a:rPr sz="1600" spc="133">
                <a:solidFill>
                  <a:srgbClr val="FFFFFF"/>
                </a:solidFill>
                <a:latin typeface="Century Gothic"/>
                <a:cs typeface="Century Gothic"/>
              </a:rPr>
              <a:t>mirror</a:t>
            </a:r>
            <a:r>
              <a:rPr sz="1600" spc="-23">
                <a:solidFill>
                  <a:srgbClr val="FFFFFF"/>
                </a:solidFill>
                <a:latin typeface="Century Gothic"/>
                <a:cs typeface="Century Gothic"/>
              </a:rPr>
              <a:t> </a:t>
            </a:r>
            <a:r>
              <a:rPr sz="1600" spc="83">
                <a:solidFill>
                  <a:srgbClr val="FFFFFF"/>
                </a:solidFill>
                <a:latin typeface="Century Gothic"/>
                <a:cs typeface="Century Gothic"/>
              </a:rPr>
              <a:t>neurons</a:t>
            </a:r>
            <a:endParaRPr sz="1600">
              <a:latin typeface="Century Gothic"/>
              <a:cs typeface="Century Gothic"/>
            </a:endParaRPr>
          </a:p>
        </p:txBody>
      </p:sp>
      <p:pic>
        <p:nvPicPr>
          <p:cNvPr id="11" name="object 11"/>
          <p:cNvPicPr/>
          <p:nvPr/>
        </p:nvPicPr>
        <p:blipFill>
          <a:blip r:embed="rId5" cstate="email">
            <a:extLst>
              <a:ext uri="{28A0092B-C50C-407E-A947-70E740481C1C}">
                <a14:useLocalDpi xmlns:a14="http://schemas.microsoft.com/office/drawing/2010/main"/>
              </a:ext>
            </a:extLst>
          </a:blip>
          <a:stretch>
            <a:fillRect/>
          </a:stretch>
        </p:blipFill>
        <p:spPr>
          <a:xfrm>
            <a:off x="396426" y="5741898"/>
            <a:ext cx="799045" cy="660037"/>
          </a:xfrm>
          <a:prstGeom prst="rect">
            <a:avLst/>
          </a:prstGeom>
        </p:spPr>
      </p:pic>
      <p:sp>
        <p:nvSpPr>
          <p:cNvPr id="12" name="object 12"/>
          <p:cNvSpPr txBox="1">
            <a:spLocks noGrp="1"/>
          </p:cNvSpPr>
          <p:nvPr>
            <p:ph type="title"/>
          </p:nvPr>
        </p:nvSpPr>
        <p:spPr>
          <a:xfrm>
            <a:off x="7810243" y="812112"/>
            <a:ext cx="2494703" cy="377882"/>
          </a:xfrm>
          <a:prstGeom prst="rect">
            <a:avLst/>
          </a:prstGeom>
        </p:spPr>
        <p:txBody>
          <a:bodyPr vert="horz" wrap="square" lIns="0" tIns="8467" rIns="0" bIns="0" rtlCol="0">
            <a:spAutoFit/>
          </a:bodyPr>
          <a:lstStyle/>
          <a:p>
            <a:pPr marL="8467">
              <a:spcBef>
                <a:spcPts val="67"/>
              </a:spcBef>
            </a:pPr>
            <a:r>
              <a:rPr spc="110">
                <a:solidFill>
                  <a:srgbClr val="58606B"/>
                </a:solidFill>
              </a:rPr>
              <a:t>GLOBAL</a:t>
            </a:r>
            <a:r>
              <a:rPr spc="-76">
                <a:solidFill>
                  <a:srgbClr val="58606B"/>
                </a:solidFill>
              </a:rPr>
              <a:t> </a:t>
            </a:r>
            <a:r>
              <a:rPr spc="263">
                <a:solidFill>
                  <a:srgbClr val="58606B"/>
                </a:solidFill>
              </a:rPr>
              <a:t>TREND</a:t>
            </a:r>
          </a:p>
        </p:txBody>
      </p:sp>
      <p:sp>
        <p:nvSpPr>
          <p:cNvPr id="13" name="object 13"/>
          <p:cNvSpPr/>
          <p:nvPr/>
        </p:nvSpPr>
        <p:spPr>
          <a:xfrm>
            <a:off x="7825446" y="1288951"/>
            <a:ext cx="2660650" cy="25400"/>
          </a:xfrm>
          <a:custGeom>
            <a:avLst/>
            <a:gdLst/>
            <a:ahLst/>
            <a:cxnLst/>
            <a:rect l="l" t="t" r="r" b="b"/>
            <a:pathLst>
              <a:path w="3990975" h="38100">
                <a:moveTo>
                  <a:pt x="0" y="0"/>
                </a:moveTo>
                <a:lnTo>
                  <a:pt x="3990936" y="37892"/>
                </a:lnTo>
              </a:path>
            </a:pathLst>
          </a:custGeom>
          <a:ln w="19049">
            <a:solidFill>
              <a:srgbClr val="58606B"/>
            </a:solidFill>
          </a:ln>
        </p:spPr>
        <p:txBody>
          <a:bodyPr wrap="square" lIns="0" tIns="0" rIns="0" bIns="0" rtlCol="0"/>
          <a:lstStyle/>
          <a:p>
            <a:endParaRPr sz="800"/>
          </a:p>
        </p:txBody>
      </p:sp>
      <p:sp>
        <p:nvSpPr>
          <p:cNvPr id="14" name="object 14"/>
          <p:cNvSpPr txBox="1"/>
          <p:nvPr/>
        </p:nvSpPr>
        <p:spPr>
          <a:xfrm>
            <a:off x="10845100" y="992468"/>
            <a:ext cx="650240" cy="336781"/>
          </a:xfrm>
          <a:prstGeom prst="rect">
            <a:avLst/>
          </a:prstGeom>
        </p:spPr>
        <p:txBody>
          <a:bodyPr vert="horz" wrap="square" lIns="0" tIns="8467" rIns="0" bIns="0" rtlCol="0">
            <a:spAutoFit/>
          </a:bodyPr>
          <a:lstStyle/>
          <a:p>
            <a:pPr marL="8467">
              <a:spcBef>
                <a:spcPts val="67"/>
              </a:spcBef>
            </a:pPr>
            <a:r>
              <a:rPr sz="2133" spc="-53">
                <a:solidFill>
                  <a:srgbClr val="FFFFFF"/>
                </a:solidFill>
                <a:latin typeface="Century Gothic"/>
                <a:cs typeface="Century Gothic"/>
              </a:rPr>
              <a:t>+</a:t>
            </a:r>
            <a:r>
              <a:rPr sz="2133" spc="-80">
                <a:solidFill>
                  <a:srgbClr val="FFFFFF"/>
                </a:solidFill>
                <a:latin typeface="Century Gothic"/>
                <a:cs typeface="Century Gothic"/>
              </a:rPr>
              <a:t> </a:t>
            </a:r>
            <a:r>
              <a:rPr sz="2133" spc="167">
                <a:solidFill>
                  <a:srgbClr val="FFFFFF"/>
                </a:solidFill>
                <a:latin typeface="Century Gothic"/>
                <a:cs typeface="Century Gothic"/>
              </a:rPr>
              <a:t>8%</a:t>
            </a:r>
            <a:endParaRPr sz="2133">
              <a:latin typeface="Century Gothic"/>
              <a:cs typeface="Century Gothic"/>
            </a:endParaRPr>
          </a:p>
        </p:txBody>
      </p:sp>
      <p:sp>
        <p:nvSpPr>
          <p:cNvPr id="15" name="object 15"/>
          <p:cNvSpPr txBox="1"/>
          <p:nvPr/>
        </p:nvSpPr>
        <p:spPr>
          <a:xfrm>
            <a:off x="7906969" y="1354360"/>
            <a:ext cx="1127759" cy="223993"/>
          </a:xfrm>
          <a:prstGeom prst="rect">
            <a:avLst/>
          </a:prstGeom>
        </p:spPr>
        <p:txBody>
          <a:bodyPr vert="horz" wrap="square" lIns="0" tIns="8467" rIns="0" bIns="0" rtlCol="0">
            <a:spAutoFit/>
          </a:bodyPr>
          <a:lstStyle/>
          <a:p>
            <a:pPr marL="8467">
              <a:spcBef>
                <a:spcPts val="67"/>
              </a:spcBef>
            </a:pPr>
            <a:r>
              <a:rPr sz="1400" spc="-17">
                <a:latin typeface="Century Gothic"/>
                <a:cs typeface="Century Gothic"/>
              </a:rPr>
              <a:t>(2016</a:t>
            </a:r>
            <a:r>
              <a:rPr sz="1400" spc="-53">
                <a:latin typeface="Century Gothic"/>
                <a:cs typeface="Century Gothic"/>
              </a:rPr>
              <a:t> </a:t>
            </a:r>
            <a:r>
              <a:rPr sz="1400">
                <a:latin typeface="Century Gothic"/>
                <a:cs typeface="Century Gothic"/>
              </a:rPr>
              <a:t>–</a:t>
            </a:r>
            <a:r>
              <a:rPr sz="1400" spc="-53">
                <a:latin typeface="Century Gothic"/>
                <a:cs typeface="Century Gothic"/>
              </a:rPr>
              <a:t> </a:t>
            </a:r>
            <a:r>
              <a:rPr sz="1400" spc="30">
                <a:latin typeface="Century Gothic"/>
                <a:cs typeface="Century Gothic"/>
              </a:rPr>
              <a:t>2025)</a:t>
            </a:r>
            <a:endParaRPr sz="1400">
              <a:latin typeface="Century Gothic"/>
              <a:cs typeface="Century Gothic"/>
            </a:endParaRPr>
          </a:p>
        </p:txBody>
      </p:sp>
      <p:sp>
        <p:nvSpPr>
          <p:cNvPr id="16" name="object 16"/>
          <p:cNvSpPr txBox="1"/>
          <p:nvPr/>
        </p:nvSpPr>
        <p:spPr>
          <a:xfrm>
            <a:off x="1306693" y="1575755"/>
            <a:ext cx="3061547" cy="418983"/>
          </a:xfrm>
          <a:prstGeom prst="rect">
            <a:avLst/>
          </a:prstGeom>
        </p:spPr>
        <p:txBody>
          <a:bodyPr vert="horz" wrap="square" lIns="0" tIns="8467" rIns="0" bIns="0" rtlCol="0">
            <a:spAutoFit/>
          </a:bodyPr>
          <a:lstStyle/>
          <a:p>
            <a:pPr marL="8467">
              <a:spcBef>
                <a:spcPts val="67"/>
              </a:spcBef>
            </a:pPr>
            <a:r>
              <a:rPr sz="2667" spc="183">
                <a:solidFill>
                  <a:srgbClr val="DF1785"/>
                </a:solidFill>
                <a:latin typeface="Century Gothic"/>
                <a:cs typeface="Century Gothic"/>
              </a:rPr>
              <a:t>NEUROSCIENCES</a:t>
            </a:r>
            <a:endParaRPr sz="2667">
              <a:latin typeface="Century Gothic"/>
              <a:cs typeface="Century Gothic"/>
            </a:endParaRPr>
          </a:p>
        </p:txBody>
      </p:sp>
      <p:pic>
        <p:nvPicPr>
          <p:cNvPr id="17" name="object 17"/>
          <p:cNvPicPr/>
          <p:nvPr/>
        </p:nvPicPr>
        <p:blipFill>
          <a:blip r:embed="rId6" cstate="email">
            <a:extLst>
              <a:ext uri="{28A0092B-C50C-407E-A947-70E740481C1C}">
                <a14:useLocalDpi xmlns:a14="http://schemas.microsoft.com/office/drawing/2010/main"/>
              </a:ext>
            </a:extLst>
          </a:blip>
          <a:stretch>
            <a:fillRect/>
          </a:stretch>
        </p:blipFill>
        <p:spPr>
          <a:xfrm>
            <a:off x="325811" y="1345049"/>
            <a:ext cx="774699" cy="869949"/>
          </a:xfrm>
          <a:prstGeom prst="rect">
            <a:avLst/>
          </a:prstGeom>
        </p:spPr>
      </p:pic>
      <p:pic>
        <p:nvPicPr>
          <p:cNvPr id="18" name="object 18"/>
          <p:cNvPicPr/>
          <p:nvPr/>
        </p:nvPicPr>
        <p:blipFill>
          <a:blip r:embed="rId7" cstate="email">
            <a:extLst>
              <a:ext uri="{28A0092B-C50C-407E-A947-70E740481C1C}">
                <a14:useLocalDpi xmlns:a14="http://schemas.microsoft.com/office/drawing/2010/main"/>
              </a:ext>
            </a:extLst>
          </a:blip>
          <a:stretch>
            <a:fillRect/>
          </a:stretch>
        </p:blipFill>
        <p:spPr>
          <a:xfrm>
            <a:off x="7016341" y="2159253"/>
            <a:ext cx="539399" cy="525779"/>
          </a:xfrm>
          <a:prstGeom prst="rect">
            <a:avLst/>
          </a:prstGeom>
        </p:spPr>
      </p:pic>
      <p:sp>
        <p:nvSpPr>
          <p:cNvPr id="19" name="object 19"/>
          <p:cNvSpPr txBox="1"/>
          <p:nvPr/>
        </p:nvSpPr>
        <p:spPr>
          <a:xfrm>
            <a:off x="8019754" y="2242019"/>
            <a:ext cx="2417233" cy="739199"/>
          </a:xfrm>
          <a:prstGeom prst="rect">
            <a:avLst/>
          </a:prstGeom>
        </p:spPr>
        <p:txBody>
          <a:bodyPr vert="horz" wrap="square" lIns="0" tIns="19897" rIns="0" bIns="0" rtlCol="0">
            <a:spAutoFit/>
          </a:bodyPr>
          <a:lstStyle/>
          <a:p>
            <a:pPr marL="84247" marR="3387" indent="-76204">
              <a:lnSpc>
                <a:spcPts val="2853"/>
              </a:lnSpc>
              <a:spcBef>
                <a:spcPts val="157"/>
              </a:spcBef>
            </a:pPr>
            <a:r>
              <a:rPr sz="2400" spc="237">
                <a:solidFill>
                  <a:srgbClr val="DF1785"/>
                </a:solidFill>
                <a:latin typeface="Century Gothic"/>
                <a:cs typeface="Century Gothic"/>
              </a:rPr>
              <a:t>KEY</a:t>
            </a:r>
            <a:r>
              <a:rPr sz="2400" spc="-60">
                <a:solidFill>
                  <a:srgbClr val="DF1785"/>
                </a:solidFill>
                <a:latin typeface="Century Gothic"/>
                <a:cs typeface="Century Gothic"/>
              </a:rPr>
              <a:t> </a:t>
            </a:r>
            <a:r>
              <a:rPr sz="2400" spc="217">
                <a:solidFill>
                  <a:srgbClr val="DF1785"/>
                </a:solidFill>
                <a:latin typeface="Century Gothic"/>
                <a:cs typeface="Century Gothic"/>
              </a:rPr>
              <a:t>PLAYERS</a:t>
            </a:r>
            <a:r>
              <a:rPr sz="2400" spc="-60">
                <a:solidFill>
                  <a:srgbClr val="DF1785"/>
                </a:solidFill>
                <a:latin typeface="Century Gothic"/>
                <a:cs typeface="Century Gothic"/>
              </a:rPr>
              <a:t> </a:t>
            </a:r>
            <a:r>
              <a:rPr sz="2400" spc="-213">
                <a:solidFill>
                  <a:srgbClr val="DF1785"/>
                </a:solidFill>
                <a:latin typeface="Century Gothic"/>
                <a:cs typeface="Century Gothic"/>
              </a:rPr>
              <a:t>&amp; </a:t>
            </a:r>
            <a:r>
              <a:rPr sz="2400" spc="-653">
                <a:solidFill>
                  <a:srgbClr val="DF1785"/>
                </a:solidFill>
                <a:latin typeface="Century Gothic"/>
                <a:cs typeface="Century Gothic"/>
              </a:rPr>
              <a:t> </a:t>
            </a:r>
            <a:r>
              <a:rPr sz="2400" spc="180">
                <a:solidFill>
                  <a:srgbClr val="DF1785"/>
                </a:solidFill>
                <a:latin typeface="Century Gothic"/>
                <a:cs typeface="Century Gothic"/>
              </a:rPr>
              <a:t>EXCELLENCES</a:t>
            </a:r>
            <a:endParaRPr sz="2400">
              <a:latin typeface="Century Gothic"/>
              <a:cs typeface="Century Gothic"/>
            </a:endParaRPr>
          </a:p>
        </p:txBody>
      </p:sp>
      <p:pic>
        <p:nvPicPr>
          <p:cNvPr id="20" name="object 20"/>
          <p:cNvPicPr/>
          <p:nvPr/>
        </p:nvPicPr>
        <p:blipFill>
          <a:blip r:embed="rId8" cstate="email">
            <a:extLst>
              <a:ext uri="{28A0092B-C50C-407E-A947-70E740481C1C}">
                <a14:useLocalDpi xmlns:a14="http://schemas.microsoft.com/office/drawing/2010/main"/>
              </a:ext>
            </a:extLst>
          </a:blip>
          <a:stretch>
            <a:fillRect/>
          </a:stretch>
        </p:blipFill>
        <p:spPr>
          <a:xfrm>
            <a:off x="10735415" y="2225196"/>
            <a:ext cx="557089" cy="568541"/>
          </a:xfrm>
          <a:prstGeom prst="rect">
            <a:avLst/>
          </a:prstGeom>
        </p:spPr>
      </p:pic>
      <p:grpSp>
        <p:nvGrpSpPr>
          <p:cNvPr id="21" name="object 21"/>
          <p:cNvGrpSpPr/>
          <p:nvPr/>
        </p:nvGrpSpPr>
        <p:grpSpPr>
          <a:xfrm>
            <a:off x="6950219" y="4533438"/>
            <a:ext cx="4682067" cy="2043853"/>
            <a:chOff x="10425329" y="6800156"/>
            <a:chExt cx="7023100" cy="3065780"/>
          </a:xfrm>
        </p:grpSpPr>
        <p:pic>
          <p:nvPicPr>
            <p:cNvPr id="22" name="object 22"/>
            <p:cNvPicPr/>
            <p:nvPr/>
          </p:nvPicPr>
          <p:blipFill>
            <a:blip r:embed="rId9" cstate="print"/>
            <a:stretch>
              <a:fillRect/>
            </a:stretch>
          </p:blipFill>
          <p:spPr>
            <a:xfrm>
              <a:off x="11250114" y="8617204"/>
              <a:ext cx="4543424" cy="1133474"/>
            </a:xfrm>
            <a:prstGeom prst="rect">
              <a:avLst/>
            </a:prstGeom>
          </p:spPr>
        </p:pic>
        <p:pic>
          <p:nvPicPr>
            <p:cNvPr id="23" name="object 23"/>
            <p:cNvPicPr/>
            <p:nvPr/>
          </p:nvPicPr>
          <p:blipFill>
            <a:blip r:embed="rId10" cstate="email">
              <a:extLst>
                <a:ext uri="{28A0092B-C50C-407E-A947-70E740481C1C}">
                  <a14:useLocalDpi xmlns:a14="http://schemas.microsoft.com/office/drawing/2010/main"/>
                </a:ext>
              </a:extLst>
            </a:blip>
            <a:stretch>
              <a:fillRect/>
            </a:stretch>
          </p:blipFill>
          <p:spPr>
            <a:xfrm>
              <a:off x="14931611" y="7915518"/>
              <a:ext cx="2514599" cy="838199"/>
            </a:xfrm>
            <a:prstGeom prst="rect">
              <a:avLst/>
            </a:prstGeom>
          </p:spPr>
        </p:pic>
        <p:pic>
          <p:nvPicPr>
            <p:cNvPr id="24" name="object 24"/>
            <p:cNvPicPr/>
            <p:nvPr/>
          </p:nvPicPr>
          <p:blipFill>
            <a:blip r:embed="rId11" cstate="email">
              <a:extLst>
                <a:ext uri="{28A0092B-C50C-407E-A947-70E740481C1C}">
                  <a14:useLocalDpi xmlns:a14="http://schemas.microsoft.com/office/drawing/2010/main"/>
                </a:ext>
              </a:extLst>
            </a:blip>
            <a:stretch>
              <a:fillRect/>
            </a:stretch>
          </p:blipFill>
          <p:spPr>
            <a:xfrm>
              <a:off x="10425329" y="6800156"/>
              <a:ext cx="3809999" cy="1828799"/>
            </a:xfrm>
            <a:prstGeom prst="rect">
              <a:avLst/>
            </a:prstGeom>
          </p:spPr>
        </p:pic>
        <p:pic>
          <p:nvPicPr>
            <p:cNvPr id="25" name="object 25"/>
            <p:cNvPicPr/>
            <p:nvPr/>
          </p:nvPicPr>
          <p:blipFill>
            <a:blip r:embed="rId12" cstate="email">
              <a:extLst>
                <a:ext uri="{28A0092B-C50C-407E-A947-70E740481C1C}">
                  <a14:useLocalDpi xmlns:a14="http://schemas.microsoft.com/office/drawing/2010/main"/>
                </a:ext>
              </a:extLst>
            </a:blip>
            <a:stretch>
              <a:fillRect/>
            </a:stretch>
          </p:blipFill>
          <p:spPr>
            <a:xfrm>
              <a:off x="16228763" y="9008330"/>
              <a:ext cx="1219199" cy="857249"/>
            </a:xfrm>
            <a:prstGeom prst="rect">
              <a:avLst/>
            </a:prstGeom>
          </p:spPr>
        </p:pic>
      </p:grpSp>
      <p:pic>
        <p:nvPicPr>
          <p:cNvPr id="26" name="object 26"/>
          <p:cNvPicPr/>
          <p:nvPr/>
        </p:nvPicPr>
        <p:blipFill>
          <a:blip r:embed="rId13" cstate="email">
            <a:extLst>
              <a:ext uri="{28A0092B-C50C-407E-A947-70E740481C1C}">
                <a14:useLocalDpi xmlns:a14="http://schemas.microsoft.com/office/drawing/2010/main"/>
              </a:ext>
            </a:extLst>
          </a:blip>
          <a:stretch>
            <a:fillRect/>
          </a:stretch>
        </p:blipFill>
        <p:spPr>
          <a:xfrm>
            <a:off x="6933040" y="3328515"/>
            <a:ext cx="1911349" cy="374649"/>
          </a:xfrm>
          <a:prstGeom prst="rect">
            <a:avLst/>
          </a:prstGeom>
        </p:spPr>
      </p:pic>
      <p:grpSp>
        <p:nvGrpSpPr>
          <p:cNvPr id="27" name="object 27"/>
          <p:cNvGrpSpPr/>
          <p:nvPr/>
        </p:nvGrpSpPr>
        <p:grpSpPr>
          <a:xfrm>
            <a:off x="9526480" y="3981583"/>
            <a:ext cx="2202180" cy="1114213"/>
            <a:chOff x="14289720" y="5972374"/>
            <a:chExt cx="3303270" cy="1671320"/>
          </a:xfrm>
        </p:grpSpPr>
        <p:pic>
          <p:nvPicPr>
            <p:cNvPr id="28" name="object 28"/>
            <p:cNvPicPr/>
            <p:nvPr/>
          </p:nvPicPr>
          <p:blipFill>
            <a:blip r:embed="rId14" cstate="email">
              <a:extLst>
                <a:ext uri="{28A0092B-C50C-407E-A947-70E740481C1C}">
                  <a14:useLocalDpi xmlns:a14="http://schemas.microsoft.com/office/drawing/2010/main"/>
                </a:ext>
              </a:extLst>
            </a:blip>
            <a:stretch>
              <a:fillRect/>
            </a:stretch>
          </p:blipFill>
          <p:spPr>
            <a:xfrm>
              <a:off x="14289720" y="5972374"/>
              <a:ext cx="2008822" cy="923924"/>
            </a:xfrm>
            <a:prstGeom prst="rect">
              <a:avLst/>
            </a:prstGeom>
          </p:spPr>
        </p:pic>
        <p:pic>
          <p:nvPicPr>
            <p:cNvPr id="29" name="object 29"/>
            <p:cNvPicPr/>
            <p:nvPr/>
          </p:nvPicPr>
          <p:blipFill>
            <a:blip r:embed="rId15" cstate="email">
              <a:extLst>
                <a:ext uri="{28A0092B-C50C-407E-A947-70E740481C1C}">
                  <a14:useLocalDpi xmlns:a14="http://schemas.microsoft.com/office/drawing/2010/main"/>
                </a:ext>
              </a:extLst>
            </a:blip>
            <a:stretch>
              <a:fillRect/>
            </a:stretch>
          </p:blipFill>
          <p:spPr>
            <a:xfrm>
              <a:off x="15611778" y="6928710"/>
              <a:ext cx="1981199" cy="714374"/>
            </a:xfrm>
            <a:prstGeom prst="rect">
              <a:avLst/>
            </a:prstGeom>
          </p:spPr>
        </p:pic>
      </p:grpSp>
      <p:pic>
        <p:nvPicPr>
          <p:cNvPr id="30" name="object 30"/>
          <p:cNvPicPr/>
          <p:nvPr/>
        </p:nvPicPr>
        <p:blipFill>
          <a:blip r:embed="rId16" cstate="email">
            <a:extLst>
              <a:ext uri="{28A0092B-C50C-407E-A947-70E740481C1C}">
                <a14:useLocalDpi xmlns:a14="http://schemas.microsoft.com/office/drawing/2010/main"/>
              </a:ext>
            </a:extLst>
          </a:blip>
          <a:stretch>
            <a:fillRect/>
          </a:stretch>
        </p:blipFill>
        <p:spPr>
          <a:xfrm>
            <a:off x="6910591" y="3872246"/>
            <a:ext cx="2438399" cy="628649"/>
          </a:xfrm>
          <a:prstGeom prst="rect">
            <a:avLst/>
          </a:prstGeom>
        </p:spPr>
      </p:pic>
      <p:pic>
        <p:nvPicPr>
          <p:cNvPr id="31" name="object 31"/>
          <p:cNvPicPr/>
          <p:nvPr/>
        </p:nvPicPr>
        <p:blipFill>
          <a:blip r:embed="rId17" cstate="email">
            <a:extLst>
              <a:ext uri="{28A0092B-C50C-407E-A947-70E740481C1C}">
                <a14:useLocalDpi xmlns:a14="http://schemas.microsoft.com/office/drawing/2010/main"/>
              </a:ext>
            </a:extLst>
          </a:blip>
          <a:stretch>
            <a:fillRect/>
          </a:stretch>
        </p:blipFill>
        <p:spPr>
          <a:xfrm>
            <a:off x="10969980" y="3215710"/>
            <a:ext cx="730249" cy="692149"/>
          </a:xfrm>
          <a:prstGeom prst="rect">
            <a:avLst/>
          </a:prstGeom>
        </p:spPr>
      </p:pic>
      <p:pic>
        <p:nvPicPr>
          <p:cNvPr id="32" name="object 32"/>
          <p:cNvPicPr/>
          <p:nvPr/>
        </p:nvPicPr>
        <p:blipFill>
          <a:blip r:embed="rId18" cstate="email">
            <a:extLst>
              <a:ext uri="{28A0092B-C50C-407E-A947-70E740481C1C}">
                <a14:useLocalDpi xmlns:a14="http://schemas.microsoft.com/office/drawing/2010/main"/>
              </a:ext>
            </a:extLst>
          </a:blip>
          <a:stretch>
            <a:fillRect/>
          </a:stretch>
        </p:blipFill>
        <p:spPr>
          <a:xfrm>
            <a:off x="9397698" y="3215710"/>
            <a:ext cx="759835" cy="679449"/>
          </a:xfrm>
          <a:prstGeom prst="rect">
            <a:avLst/>
          </a:prstGeom>
        </p:spPr>
      </p:pic>
    </p:spTree>
    <p:extLst>
      <p:ext uri="{BB962C8B-B14F-4D97-AF65-F5344CB8AC3E}">
        <p14:creationId xmlns:p14="http://schemas.microsoft.com/office/powerpoint/2010/main" val="148315195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0"/>
            <a:ext cx="6534573" cy="3070437"/>
            <a:chOff x="0" y="0"/>
            <a:chExt cx="9801860" cy="4605655"/>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47" y="0"/>
              <a:ext cx="9801224" cy="4605466"/>
            </a:xfrm>
            <a:prstGeom prst="rect">
              <a:avLst/>
            </a:prstGeom>
          </p:spPr>
        </p:pic>
        <p:sp>
          <p:nvSpPr>
            <p:cNvPr id="4" name="object 4"/>
            <p:cNvSpPr/>
            <p:nvPr/>
          </p:nvSpPr>
          <p:spPr>
            <a:xfrm>
              <a:off x="0" y="1792440"/>
              <a:ext cx="8458835" cy="1724660"/>
            </a:xfrm>
            <a:custGeom>
              <a:avLst/>
              <a:gdLst/>
              <a:ahLst/>
              <a:cxnLst/>
              <a:rect l="l" t="t" r="r" b="b"/>
              <a:pathLst>
                <a:path w="8458835" h="1724660">
                  <a:moveTo>
                    <a:pt x="8458221" y="1724062"/>
                  </a:moveTo>
                  <a:lnTo>
                    <a:pt x="0" y="1692578"/>
                  </a:lnTo>
                  <a:lnTo>
                    <a:pt x="0" y="0"/>
                  </a:lnTo>
                  <a:lnTo>
                    <a:pt x="8433640" y="0"/>
                  </a:lnTo>
                  <a:lnTo>
                    <a:pt x="8458221" y="1724062"/>
                  </a:lnTo>
                  <a:close/>
                </a:path>
              </a:pathLst>
            </a:custGeom>
            <a:solidFill>
              <a:srgbClr val="FFFFFF"/>
            </a:solidFill>
          </p:spPr>
          <p:txBody>
            <a:bodyPr wrap="square" lIns="0" tIns="0" rIns="0" bIns="0" rtlCol="0"/>
            <a:lstStyle/>
            <a:p>
              <a:endParaRPr sz="800"/>
            </a:p>
          </p:txBody>
        </p:sp>
      </p:grpSp>
      <p:sp>
        <p:nvSpPr>
          <p:cNvPr id="5" name="object 5"/>
          <p:cNvSpPr/>
          <p:nvPr/>
        </p:nvSpPr>
        <p:spPr>
          <a:xfrm>
            <a:off x="10710954" y="737289"/>
            <a:ext cx="1066800" cy="1054100"/>
          </a:xfrm>
          <a:custGeom>
            <a:avLst/>
            <a:gdLst/>
            <a:ahLst/>
            <a:cxnLst/>
            <a:rect l="l" t="t" r="r" b="b"/>
            <a:pathLst>
              <a:path w="1600200" h="1581150">
                <a:moveTo>
                  <a:pt x="800084" y="1581126"/>
                </a:moveTo>
                <a:lnTo>
                  <a:pt x="751345" y="1579683"/>
                </a:lnTo>
                <a:lnTo>
                  <a:pt x="703378" y="1575411"/>
                </a:lnTo>
                <a:lnTo>
                  <a:pt x="656267" y="1568390"/>
                </a:lnTo>
                <a:lnTo>
                  <a:pt x="610095" y="1558705"/>
                </a:lnTo>
                <a:lnTo>
                  <a:pt x="564947" y="1546437"/>
                </a:lnTo>
                <a:lnTo>
                  <a:pt x="520906" y="1531670"/>
                </a:lnTo>
                <a:lnTo>
                  <a:pt x="478056" y="1514486"/>
                </a:lnTo>
                <a:lnTo>
                  <a:pt x="436481" y="1494968"/>
                </a:lnTo>
                <a:lnTo>
                  <a:pt x="396264" y="1473198"/>
                </a:lnTo>
                <a:lnTo>
                  <a:pt x="357488" y="1449260"/>
                </a:lnTo>
                <a:lnTo>
                  <a:pt x="320238" y="1423235"/>
                </a:lnTo>
                <a:lnTo>
                  <a:pt x="284597" y="1395207"/>
                </a:lnTo>
                <a:lnTo>
                  <a:pt x="250650" y="1365257"/>
                </a:lnTo>
                <a:lnTo>
                  <a:pt x="218478" y="1333470"/>
                </a:lnTo>
                <a:lnTo>
                  <a:pt x="188167" y="1299926"/>
                </a:lnTo>
                <a:lnTo>
                  <a:pt x="159800" y="1264710"/>
                </a:lnTo>
                <a:lnTo>
                  <a:pt x="133461" y="1227904"/>
                </a:lnTo>
                <a:lnTo>
                  <a:pt x="109233" y="1189590"/>
                </a:lnTo>
                <a:lnTo>
                  <a:pt x="87200" y="1149851"/>
                </a:lnTo>
                <a:lnTo>
                  <a:pt x="67446" y="1108770"/>
                </a:lnTo>
                <a:lnTo>
                  <a:pt x="50054" y="1066429"/>
                </a:lnTo>
                <a:lnTo>
                  <a:pt x="35108" y="1022912"/>
                </a:lnTo>
                <a:lnTo>
                  <a:pt x="22692" y="978300"/>
                </a:lnTo>
                <a:lnTo>
                  <a:pt x="12890" y="932676"/>
                </a:lnTo>
                <a:lnTo>
                  <a:pt x="5784" y="886124"/>
                </a:lnTo>
                <a:lnTo>
                  <a:pt x="1460" y="838725"/>
                </a:lnTo>
                <a:lnTo>
                  <a:pt x="0" y="790563"/>
                </a:lnTo>
                <a:lnTo>
                  <a:pt x="1460" y="742400"/>
                </a:lnTo>
                <a:lnTo>
                  <a:pt x="5784" y="695002"/>
                </a:lnTo>
                <a:lnTo>
                  <a:pt x="12890" y="648449"/>
                </a:lnTo>
                <a:lnTo>
                  <a:pt x="22692" y="602826"/>
                </a:lnTo>
                <a:lnTo>
                  <a:pt x="35108" y="558214"/>
                </a:lnTo>
                <a:lnTo>
                  <a:pt x="50054" y="514696"/>
                </a:lnTo>
                <a:lnTo>
                  <a:pt x="67446" y="472355"/>
                </a:lnTo>
                <a:lnTo>
                  <a:pt x="87200" y="431274"/>
                </a:lnTo>
                <a:lnTo>
                  <a:pt x="109233" y="391536"/>
                </a:lnTo>
                <a:lnTo>
                  <a:pt x="133461" y="353222"/>
                </a:lnTo>
                <a:lnTo>
                  <a:pt x="159800" y="316415"/>
                </a:lnTo>
                <a:lnTo>
                  <a:pt x="188167" y="281199"/>
                </a:lnTo>
                <a:lnTo>
                  <a:pt x="218478" y="247656"/>
                </a:lnTo>
                <a:lnTo>
                  <a:pt x="250650" y="215868"/>
                </a:lnTo>
                <a:lnTo>
                  <a:pt x="284597" y="185919"/>
                </a:lnTo>
                <a:lnTo>
                  <a:pt x="320238" y="157891"/>
                </a:lnTo>
                <a:lnTo>
                  <a:pt x="357488" y="131866"/>
                </a:lnTo>
                <a:lnTo>
                  <a:pt x="396264" y="107927"/>
                </a:lnTo>
                <a:lnTo>
                  <a:pt x="436481" y="86157"/>
                </a:lnTo>
                <a:lnTo>
                  <a:pt x="478056" y="66639"/>
                </a:lnTo>
                <a:lnTo>
                  <a:pt x="520906" y="49455"/>
                </a:lnTo>
                <a:lnTo>
                  <a:pt x="564947" y="34688"/>
                </a:lnTo>
                <a:lnTo>
                  <a:pt x="610095" y="22421"/>
                </a:lnTo>
                <a:lnTo>
                  <a:pt x="656267" y="12735"/>
                </a:lnTo>
                <a:lnTo>
                  <a:pt x="703378" y="5715"/>
                </a:lnTo>
                <a:lnTo>
                  <a:pt x="751345" y="1442"/>
                </a:lnTo>
                <a:lnTo>
                  <a:pt x="800084" y="0"/>
                </a:lnTo>
                <a:lnTo>
                  <a:pt x="848824" y="1442"/>
                </a:lnTo>
                <a:lnTo>
                  <a:pt x="896791" y="5715"/>
                </a:lnTo>
                <a:lnTo>
                  <a:pt x="943902" y="12735"/>
                </a:lnTo>
                <a:lnTo>
                  <a:pt x="990074" y="22421"/>
                </a:lnTo>
                <a:lnTo>
                  <a:pt x="1035222" y="34688"/>
                </a:lnTo>
                <a:lnTo>
                  <a:pt x="1079262" y="49455"/>
                </a:lnTo>
                <a:lnTo>
                  <a:pt x="1122112" y="66639"/>
                </a:lnTo>
                <a:lnTo>
                  <a:pt x="1163688" y="86157"/>
                </a:lnTo>
                <a:lnTo>
                  <a:pt x="1203905" y="107927"/>
                </a:lnTo>
                <a:lnTo>
                  <a:pt x="1242681" y="131866"/>
                </a:lnTo>
                <a:lnTo>
                  <a:pt x="1279931" y="157891"/>
                </a:lnTo>
                <a:lnTo>
                  <a:pt x="1315571" y="185919"/>
                </a:lnTo>
                <a:lnTo>
                  <a:pt x="1349519" y="215868"/>
                </a:lnTo>
                <a:lnTo>
                  <a:pt x="1381690" y="247656"/>
                </a:lnTo>
                <a:lnTo>
                  <a:pt x="1412001" y="281199"/>
                </a:lnTo>
                <a:lnTo>
                  <a:pt x="1440368" y="316415"/>
                </a:lnTo>
                <a:lnTo>
                  <a:pt x="1466708" y="353222"/>
                </a:lnTo>
                <a:lnTo>
                  <a:pt x="1490936" y="391536"/>
                </a:lnTo>
                <a:lnTo>
                  <a:pt x="1512969" y="431274"/>
                </a:lnTo>
                <a:lnTo>
                  <a:pt x="1532723" y="472355"/>
                </a:lnTo>
                <a:lnTo>
                  <a:pt x="1550115" y="514696"/>
                </a:lnTo>
                <a:lnTo>
                  <a:pt x="1565060" y="558214"/>
                </a:lnTo>
                <a:lnTo>
                  <a:pt x="1577477" y="602826"/>
                </a:lnTo>
                <a:lnTo>
                  <a:pt x="1587279" y="648449"/>
                </a:lnTo>
                <a:lnTo>
                  <a:pt x="1594385" y="695002"/>
                </a:lnTo>
                <a:lnTo>
                  <a:pt x="1598709" y="742400"/>
                </a:lnTo>
                <a:lnTo>
                  <a:pt x="1600169" y="790563"/>
                </a:lnTo>
                <a:lnTo>
                  <a:pt x="1598709" y="838725"/>
                </a:lnTo>
                <a:lnTo>
                  <a:pt x="1594385" y="886124"/>
                </a:lnTo>
                <a:lnTo>
                  <a:pt x="1587279" y="932676"/>
                </a:lnTo>
                <a:lnTo>
                  <a:pt x="1577477" y="978300"/>
                </a:lnTo>
                <a:lnTo>
                  <a:pt x="1565060" y="1022912"/>
                </a:lnTo>
                <a:lnTo>
                  <a:pt x="1550115" y="1066429"/>
                </a:lnTo>
                <a:lnTo>
                  <a:pt x="1532723" y="1108770"/>
                </a:lnTo>
                <a:lnTo>
                  <a:pt x="1512969" y="1149851"/>
                </a:lnTo>
                <a:lnTo>
                  <a:pt x="1490936" y="1189590"/>
                </a:lnTo>
                <a:lnTo>
                  <a:pt x="1466708" y="1227904"/>
                </a:lnTo>
                <a:lnTo>
                  <a:pt x="1440368" y="1264710"/>
                </a:lnTo>
                <a:lnTo>
                  <a:pt x="1412001" y="1299926"/>
                </a:lnTo>
                <a:lnTo>
                  <a:pt x="1381690" y="1333470"/>
                </a:lnTo>
                <a:lnTo>
                  <a:pt x="1349519" y="1365257"/>
                </a:lnTo>
                <a:lnTo>
                  <a:pt x="1315571" y="1395207"/>
                </a:lnTo>
                <a:lnTo>
                  <a:pt x="1279931" y="1423235"/>
                </a:lnTo>
                <a:lnTo>
                  <a:pt x="1242681" y="1449260"/>
                </a:lnTo>
                <a:lnTo>
                  <a:pt x="1203905" y="1473198"/>
                </a:lnTo>
                <a:lnTo>
                  <a:pt x="1163688" y="1494968"/>
                </a:lnTo>
                <a:lnTo>
                  <a:pt x="1122112" y="1514486"/>
                </a:lnTo>
                <a:lnTo>
                  <a:pt x="1079262" y="1531670"/>
                </a:lnTo>
                <a:lnTo>
                  <a:pt x="1035222" y="1546437"/>
                </a:lnTo>
                <a:lnTo>
                  <a:pt x="990074" y="1558705"/>
                </a:lnTo>
                <a:lnTo>
                  <a:pt x="943902" y="1568390"/>
                </a:lnTo>
                <a:lnTo>
                  <a:pt x="896791" y="1575411"/>
                </a:lnTo>
                <a:lnTo>
                  <a:pt x="848824" y="1579683"/>
                </a:lnTo>
                <a:lnTo>
                  <a:pt x="800084" y="1581126"/>
                </a:lnTo>
                <a:close/>
              </a:path>
            </a:pathLst>
          </a:custGeom>
          <a:solidFill>
            <a:srgbClr val="58606B"/>
          </a:solidFill>
        </p:spPr>
        <p:txBody>
          <a:bodyPr wrap="square" lIns="0" tIns="0" rIns="0" bIns="0" rtlCol="0"/>
          <a:lstStyle/>
          <a:p>
            <a:endParaRPr sz="800"/>
          </a:p>
        </p:txBody>
      </p:sp>
      <p:sp>
        <p:nvSpPr>
          <p:cNvPr id="6" name="object 6"/>
          <p:cNvSpPr/>
          <p:nvPr/>
        </p:nvSpPr>
        <p:spPr>
          <a:xfrm>
            <a:off x="1380825" y="3073181"/>
            <a:ext cx="5156200" cy="3785023"/>
          </a:xfrm>
          <a:custGeom>
            <a:avLst/>
            <a:gdLst/>
            <a:ahLst/>
            <a:cxnLst/>
            <a:rect l="l" t="t" r="r" b="b"/>
            <a:pathLst>
              <a:path w="7734300" h="5677534">
                <a:moveTo>
                  <a:pt x="0" y="0"/>
                </a:moveTo>
                <a:lnTo>
                  <a:pt x="7734158" y="0"/>
                </a:lnTo>
                <a:lnTo>
                  <a:pt x="7734158" y="5677229"/>
                </a:lnTo>
                <a:lnTo>
                  <a:pt x="0" y="5677229"/>
                </a:lnTo>
                <a:lnTo>
                  <a:pt x="0" y="0"/>
                </a:lnTo>
                <a:close/>
              </a:path>
            </a:pathLst>
          </a:custGeom>
          <a:solidFill>
            <a:srgbClr val="DF1785"/>
          </a:solidFill>
        </p:spPr>
        <p:txBody>
          <a:bodyPr wrap="square" lIns="0" tIns="0" rIns="0" bIns="0" rtlCol="0"/>
          <a:lstStyle/>
          <a:p>
            <a:endParaRPr sz="800"/>
          </a:p>
        </p:txBody>
      </p:sp>
      <p:pic>
        <p:nvPicPr>
          <p:cNvPr id="7" name="object 7"/>
          <p:cNvPicPr/>
          <p:nvPr/>
        </p:nvPicPr>
        <p:blipFill>
          <a:blip r:embed="rId3" cstate="email">
            <a:extLst>
              <a:ext uri="{28A0092B-C50C-407E-A947-70E740481C1C}">
                <a14:useLocalDpi xmlns:a14="http://schemas.microsoft.com/office/drawing/2010/main"/>
              </a:ext>
            </a:extLst>
          </a:blip>
          <a:stretch>
            <a:fillRect/>
          </a:stretch>
        </p:blipFill>
        <p:spPr>
          <a:xfrm>
            <a:off x="388078" y="3528377"/>
            <a:ext cx="782125" cy="674821"/>
          </a:xfrm>
          <a:prstGeom prst="rect">
            <a:avLst/>
          </a:prstGeom>
        </p:spPr>
      </p:pic>
      <p:sp>
        <p:nvSpPr>
          <p:cNvPr id="8" name="object 8"/>
          <p:cNvSpPr txBox="1"/>
          <p:nvPr/>
        </p:nvSpPr>
        <p:spPr>
          <a:xfrm>
            <a:off x="1553324" y="3594081"/>
            <a:ext cx="2742353" cy="506121"/>
          </a:xfrm>
          <a:prstGeom prst="rect">
            <a:avLst/>
          </a:prstGeom>
        </p:spPr>
        <p:txBody>
          <a:bodyPr vert="horz" wrap="square" lIns="0" tIns="18626" rIns="0" bIns="0" rtlCol="0">
            <a:spAutoFit/>
          </a:bodyPr>
          <a:lstStyle/>
          <a:p>
            <a:pPr marL="8467" marR="3387">
              <a:lnSpc>
                <a:spcPts val="1900"/>
              </a:lnSpc>
              <a:spcBef>
                <a:spcPts val="146"/>
              </a:spcBef>
            </a:pPr>
            <a:r>
              <a:rPr sz="1600" spc="-310">
                <a:solidFill>
                  <a:srgbClr val="FFFFFF"/>
                </a:solidFill>
                <a:latin typeface="Century Gothic"/>
                <a:cs typeface="Century Gothic"/>
              </a:rPr>
              <a:t>1</a:t>
            </a:r>
            <a:r>
              <a:rPr sz="1600" spc="-107">
                <a:solidFill>
                  <a:srgbClr val="FFFFFF"/>
                </a:solidFill>
                <a:latin typeface="Century Gothic"/>
                <a:cs typeface="Century Gothic"/>
              </a:rPr>
              <a:t>.</a:t>
            </a:r>
            <a:r>
              <a:rPr sz="1600" spc="169">
                <a:solidFill>
                  <a:srgbClr val="FFFFFF"/>
                </a:solidFill>
                <a:latin typeface="Century Gothic"/>
                <a:cs typeface="Century Gothic"/>
              </a:rPr>
              <a:t>4</a:t>
            </a:r>
            <a:r>
              <a:rPr sz="1600" spc="-27">
                <a:solidFill>
                  <a:srgbClr val="FFFFFF"/>
                </a:solidFill>
                <a:latin typeface="Century Gothic"/>
                <a:cs typeface="Century Gothic"/>
              </a:rPr>
              <a:t> </a:t>
            </a:r>
            <a:r>
              <a:rPr sz="1600" spc="-7">
                <a:solidFill>
                  <a:srgbClr val="FFFFFF"/>
                </a:solidFill>
                <a:latin typeface="Century Gothic"/>
                <a:cs typeface="Century Gothic"/>
              </a:rPr>
              <a:t>b</a:t>
            </a:r>
            <a:r>
              <a:rPr sz="1600" spc="110">
                <a:solidFill>
                  <a:srgbClr val="FFFFFF"/>
                </a:solidFill>
                <a:latin typeface="Century Gothic"/>
                <a:cs typeface="Century Gothic"/>
              </a:rPr>
              <a:t>illi</a:t>
            </a:r>
            <a:r>
              <a:rPr sz="1600" spc="-47">
                <a:solidFill>
                  <a:srgbClr val="FFFFFF"/>
                </a:solidFill>
                <a:latin typeface="Century Gothic"/>
                <a:cs typeface="Century Gothic"/>
              </a:rPr>
              <a:t>o</a:t>
            </a:r>
            <a:r>
              <a:rPr sz="1600" spc="107">
                <a:solidFill>
                  <a:srgbClr val="FFFFFF"/>
                </a:solidFill>
                <a:latin typeface="Century Gothic"/>
                <a:cs typeface="Century Gothic"/>
              </a:rPr>
              <a:t>n</a:t>
            </a:r>
            <a:r>
              <a:rPr sz="1600" spc="-27">
                <a:solidFill>
                  <a:srgbClr val="FFFFFF"/>
                </a:solidFill>
                <a:latin typeface="Century Gothic"/>
                <a:cs typeface="Century Gothic"/>
              </a:rPr>
              <a:t> </a:t>
            </a:r>
            <a:r>
              <a:rPr sz="1600" spc="-76">
                <a:solidFill>
                  <a:srgbClr val="FFFFFF"/>
                </a:solidFill>
                <a:latin typeface="Century Gothic"/>
                <a:cs typeface="Century Gothic"/>
              </a:rPr>
              <a:t>e</a:t>
            </a:r>
            <a:r>
              <a:rPr sz="1600" spc="103">
                <a:solidFill>
                  <a:srgbClr val="FFFFFF"/>
                </a:solidFill>
                <a:latin typeface="Century Gothic"/>
                <a:cs typeface="Century Gothic"/>
              </a:rPr>
              <a:t>u</a:t>
            </a:r>
            <a:r>
              <a:rPr sz="1600" spc="160">
                <a:solidFill>
                  <a:srgbClr val="FFFFFF"/>
                </a:solidFill>
                <a:latin typeface="Century Gothic"/>
                <a:cs typeface="Century Gothic"/>
              </a:rPr>
              <a:t>r</a:t>
            </a:r>
            <a:r>
              <a:rPr sz="1600" spc="-47">
                <a:solidFill>
                  <a:srgbClr val="FFFFFF"/>
                </a:solidFill>
                <a:latin typeface="Century Gothic"/>
                <a:cs typeface="Century Gothic"/>
              </a:rPr>
              <a:t>o</a:t>
            </a:r>
            <a:r>
              <a:rPr sz="1600" spc="160">
                <a:solidFill>
                  <a:srgbClr val="FFFFFF"/>
                </a:solidFill>
                <a:latin typeface="Century Gothic"/>
                <a:cs typeface="Century Gothic"/>
              </a:rPr>
              <a:t>s</a:t>
            </a:r>
            <a:r>
              <a:rPr sz="1600" spc="-27">
                <a:solidFill>
                  <a:srgbClr val="FFFFFF"/>
                </a:solidFill>
                <a:latin typeface="Century Gothic"/>
                <a:cs typeface="Century Gothic"/>
              </a:rPr>
              <a:t> </a:t>
            </a:r>
            <a:r>
              <a:rPr sz="1600" spc="110">
                <a:solidFill>
                  <a:srgbClr val="FFFFFF"/>
                </a:solidFill>
                <a:latin typeface="Century Gothic"/>
                <a:cs typeface="Century Gothic"/>
              </a:rPr>
              <a:t>i</a:t>
            </a:r>
            <a:r>
              <a:rPr sz="1600" spc="107">
                <a:solidFill>
                  <a:srgbClr val="FFFFFF"/>
                </a:solidFill>
                <a:latin typeface="Century Gothic"/>
                <a:cs typeface="Century Gothic"/>
              </a:rPr>
              <a:t>n</a:t>
            </a:r>
            <a:r>
              <a:rPr sz="1600" spc="-27">
                <a:solidFill>
                  <a:srgbClr val="FFFFFF"/>
                </a:solidFill>
                <a:latin typeface="Century Gothic"/>
                <a:cs typeface="Century Gothic"/>
              </a:rPr>
              <a:t> </a:t>
            </a:r>
            <a:r>
              <a:rPr sz="1600" spc="107">
                <a:solidFill>
                  <a:srgbClr val="FFFFFF"/>
                </a:solidFill>
                <a:latin typeface="Century Gothic"/>
                <a:cs typeface="Century Gothic"/>
              </a:rPr>
              <a:t>t</a:t>
            </a:r>
            <a:r>
              <a:rPr sz="1600" spc="103">
                <a:solidFill>
                  <a:srgbClr val="FFFFFF"/>
                </a:solidFill>
                <a:latin typeface="Century Gothic"/>
                <a:cs typeface="Century Gothic"/>
              </a:rPr>
              <a:t>u</a:t>
            </a:r>
            <a:r>
              <a:rPr sz="1600" spc="160">
                <a:solidFill>
                  <a:srgbClr val="FFFFFF"/>
                </a:solidFill>
                <a:latin typeface="Century Gothic"/>
                <a:cs typeface="Century Gothic"/>
              </a:rPr>
              <a:t>r</a:t>
            </a:r>
            <a:r>
              <a:rPr sz="1600" spc="107">
                <a:solidFill>
                  <a:srgbClr val="FFFFFF"/>
                </a:solidFill>
                <a:latin typeface="Century Gothic"/>
                <a:cs typeface="Century Gothic"/>
              </a:rPr>
              <a:t>n</a:t>
            </a:r>
            <a:r>
              <a:rPr sz="1600" spc="-47">
                <a:solidFill>
                  <a:srgbClr val="FFFFFF"/>
                </a:solidFill>
                <a:latin typeface="Century Gothic"/>
                <a:cs typeface="Century Gothic"/>
              </a:rPr>
              <a:t>o</a:t>
            </a:r>
            <a:r>
              <a:rPr sz="1600" spc="-20">
                <a:solidFill>
                  <a:srgbClr val="FFFFFF"/>
                </a:solidFill>
                <a:latin typeface="Century Gothic"/>
                <a:cs typeface="Century Gothic"/>
              </a:rPr>
              <a:t>v</a:t>
            </a:r>
            <a:r>
              <a:rPr sz="1600" spc="-76">
                <a:solidFill>
                  <a:srgbClr val="FFFFFF"/>
                </a:solidFill>
                <a:latin typeface="Century Gothic"/>
                <a:cs typeface="Century Gothic"/>
              </a:rPr>
              <a:t>e</a:t>
            </a:r>
            <a:r>
              <a:rPr sz="1600" spc="150">
                <a:solidFill>
                  <a:srgbClr val="FFFFFF"/>
                </a:solidFill>
                <a:latin typeface="Century Gothic"/>
                <a:cs typeface="Century Gothic"/>
              </a:rPr>
              <a:t>r  </a:t>
            </a:r>
            <a:r>
              <a:rPr sz="1600" spc="23">
                <a:solidFill>
                  <a:srgbClr val="FFFFFF"/>
                </a:solidFill>
                <a:latin typeface="Century Gothic"/>
                <a:cs typeface="Century Gothic"/>
              </a:rPr>
              <a:t>More</a:t>
            </a:r>
            <a:r>
              <a:rPr sz="1600" spc="-30">
                <a:solidFill>
                  <a:srgbClr val="FFFFFF"/>
                </a:solidFill>
                <a:latin typeface="Century Gothic"/>
                <a:cs typeface="Century Gothic"/>
              </a:rPr>
              <a:t> </a:t>
            </a:r>
            <a:r>
              <a:rPr sz="1600" spc="43">
                <a:solidFill>
                  <a:srgbClr val="FFFFFF"/>
                </a:solidFill>
                <a:latin typeface="Century Gothic"/>
                <a:cs typeface="Century Gothic"/>
              </a:rPr>
              <a:t>than</a:t>
            </a:r>
            <a:r>
              <a:rPr sz="1600" spc="-30">
                <a:solidFill>
                  <a:srgbClr val="FFFFFF"/>
                </a:solidFill>
                <a:latin typeface="Century Gothic"/>
                <a:cs typeface="Century Gothic"/>
              </a:rPr>
              <a:t> </a:t>
            </a:r>
            <a:r>
              <a:rPr sz="1600" spc="53">
                <a:solidFill>
                  <a:srgbClr val="FFFFFF"/>
                </a:solidFill>
                <a:latin typeface="Century Gothic"/>
                <a:cs typeface="Century Gothic"/>
              </a:rPr>
              <a:t>4,035</a:t>
            </a:r>
            <a:r>
              <a:rPr sz="1600" spc="-30">
                <a:solidFill>
                  <a:srgbClr val="FFFFFF"/>
                </a:solidFill>
                <a:latin typeface="Century Gothic"/>
                <a:cs typeface="Century Gothic"/>
              </a:rPr>
              <a:t> </a:t>
            </a:r>
            <a:r>
              <a:rPr sz="1600" spc="53">
                <a:solidFill>
                  <a:srgbClr val="FFFFFF"/>
                </a:solidFill>
                <a:latin typeface="Century Gothic"/>
                <a:cs typeface="Century Gothic"/>
              </a:rPr>
              <a:t>jobs</a:t>
            </a:r>
            <a:endParaRPr sz="1600">
              <a:latin typeface="Century Gothic"/>
              <a:cs typeface="Century Gothic"/>
            </a:endParaRPr>
          </a:p>
        </p:txBody>
      </p:sp>
      <p:pic>
        <p:nvPicPr>
          <p:cNvPr id="9" name="object 9"/>
          <p:cNvPicPr/>
          <p:nvPr/>
        </p:nvPicPr>
        <p:blipFill>
          <a:blip r:embed="rId4" cstate="email">
            <a:extLst>
              <a:ext uri="{28A0092B-C50C-407E-A947-70E740481C1C}">
                <a14:useLocalDpi xmlns:a14="http://schemas.microsoft.com/office/drawing/2010/main"/>
              </a:ext>
            </a:extLst>
          </a:blip>
          <a:stretch>
            <a:fillRect/>
          </a:stretch>
        </p:blipFill>
        <p:spPr>
          <a:xfrm>
            <a:off x="0" y="4554163"/>
            <a:ext cx="1401777" cy="863599"/>
          </a:xfrm>
          <a:prstGeom prst="rect">
            <a:avLst/>
          </a:prstGeom>
        </p:spPr>
      </p:pic>
      <p:pic>
        <p:nvPicPr>
          <p:cNvPr id="10" name="object 10"/>
          <p:cNvPicPr/>
          <p:nvPr/>
        </p:nvPicPr>
        <p:blipFill>
          <a:blip r:embed="rId5" cstate="email">
            <a:extLst>
              <a:ext uri="{28A0092B-C50C-407E-A947-70E740481C1C}">
                <a14:useLocalDpi xmlns:a14="http://schemas.microsoft.com/office/drawing/2010/main"/>
              </a:ext>
            </a:extLst>
          </a:blip>
          <a:stretch>
            <a:fillRect/>
          </a:stretch>
        </p:blipFill>
        <p:spPr>
          <a:xfrm>
            <a:off x="0" y="5717225"/>
            <a:ext cx="1399877" cy="863599"/>
          </a:xfrm>
          <a:prstGeom prst="rect">
            <a:avLst/>
          </a:prstGeom>
        </p:spPr>
      </p:pic>
      <p:sp>
        <p:nvSpPr>
          <p:cNvPr id="11" name="object 11"/>
          <p:cNvSpPr txBox="1"/>
          <p:nvPr/>
        </p:nvSpPr>
        <p:spPr>
          <a:xfrm>
            <a:off x="1511906" y="4721221"/>
            <a:ext cx="4685030" cy="1726904"/>
          </a:xfrm>
          <a:prstGeom prst="rect">
            <a:avLst/>
          </a:prstGeom>
        </p:spPr>
        <p:txBody>
          <a:bodyPr vert="horz" wrap="square" lIns="0" tIns="18626" rIns="0" bIns="0" rtlCol="0">
            <a:spAutoFit/>
          </a:bodyPr>
          <a:lstStyle/>
          <a:p>
            <a:pPr marL="45722" marR="772199">
              <a:lnSpc>
                <a:spcPts val="1900"/>
              </a:lnSpc>
              <a:spcBef>
                <a:spcPts val="146"/>
              </a:spcBef>
            </a:pPr>
            <a:r>
              <a:rPr sz="1600" spc="87">
                <a:solidFill>
                  <a:srgbClr val="FFFFFF"/>
                </a:solidFill>
                <a:latin typeface="Century Gothic"/>
                <a:cs typeface="Century Gothic"/>
              </a:rPr>
              <a:t>University</a:t>
            </a:r>
            <a:r>
              <a:rPr sz="1600" spc="-30">
                <a:solidFill>
                  <a:srgbClr val="FFFFFF"/>
                </a:solidFill>
                <a:latin typeface="Century Gothic"/>
                <a:cs typeface="Century Gothic"/>
              </a:rPr>
              <a:t> </a:t>
            </a:r>
            <a:r>
              <a:rPr sz="1600" spc="-3">
                <a:solidFill>
                  <a:srgbClr val="FFFFFF"/>
                </a:solidFill>
                <a:latin typeface="Century Gothic"/>
                <a:cs typeface="Century Gothic"/>
              </a:rPr>
              <a:t>of</a:t>
            </a:r>
            <a:r>
              <a:rPr sz="1600" spc="-30">
                <a:solidFill>
                  <a:srgbClr val="FFFFFF"/>
                </a:solidFill>
                <a:latin typeface="Century Gothic"/>
                <a:cs typeface="Century Gothic"/>
              </a:rPr>
              <a:t> </a:t>
            </a:r>
            <a:r>
              <a:rPr sz="1600" spc="40">
                <a:solidFill>
                  <a:srgbClr val="FFFFFF"/>
                </a:solidFill>
                <a:latin typeface="Century Gothic"/>
                <a:cs typeface="Century Gothic"/>
              </a:rPr>
              <a:t>Bologna</a:t>
            </a:r>
            <a:r>
              <a:rPr sz="1600" spc="-27">
                <a:solidFill>
                  <a:srgbClr val="FFFFFF"/>
                </a:solidFill>
                <a:latin typeface="Century Gothic"/>
                <a:cs typeface="Century Gothic"/>
              </a:rPr>
              <a:t> </a:t>
            </a:r>
            <a:r>
              <a:rPr sz="1600" spc="87">
                <a:solidFill>
                  <a:srgbClr val="FFFFFF"/>
                </a:solidFill>
                <a:latin typeface="Century Gothic"/>
                <a:cs typeface="Century Gothic"/>
              </a:rPr>
              <a:t>ranks</a:t>
            </a:r>
            <a:r>
              <a:rPr sz="1600" spc="-30">
                <a:solidFill>
                  <a:srgbClr val="FFFFFF"/>
                </a:solidFill>
                <a:latin typeface="Century Gothic"/>
                <a:cs typeface="Century Gothic"/>
              </a:rPr>
              <a:t> </a:t>
            </a:r>
            <a:r>
              <a:rPr sz="1600" spc="20">
                <a:solidFill>
                  <a:srgbClr val="FFFFFF"/>
                </a:solidFill>
                <a:latin typeface="Century Gothic"/>
                <a:cs typeface="Century Gothic"/>
              </a:rPr>
              <a:t>32°</a:t>
            </a:r>
            <a:r>
              <a:rPr sz="1600" spc="-30">
                <a:solidFill>
                  <a:srgbClr val="FFFFFF"/>
                </a:solidFill>
                <a:latin typeface="Century Gothic"/>
                <a:cs typeface="Century Gothic"/>
              </a:rPr>
              <a:t> </a:t>
            </a:r>
            <a:r>
              <a:rPr sz="1600" spc="30">
                <a:solidFill>
                  <a:srgbClr val="FFFFFF"/>
                </a:solidFill>
                <a:latin typeface="Century Gothic"/>
                <a:cs typeface="Century Gothic"/>
              </a:rPr>
              <a:t>on</a:t>
            </a:r>
            <a:r>
              <a:rPr sz="1600" spc="-27">
                <a:solidFill>
                  <a:srgbClr val="FFFFFF"/>
                </a:solidFill>
                <a:latin typeface="Century Gothic"/>
                <a:cs typeface="Century Gothic"/>
              </a:rPr>
              <a:t> </a:t>
            </a:r>
            <a:r>
              <a:rPr sz="1600" spc="-17">
                <a:solidFill>
                  <a:srgbClr val="FFFFFF"/>
                </a:solidFill>
                <a:latin typeface="Century Gothic"/>
                <a:cs typeface="Century Gothic"/>
              </a:rPr>
              <a:t>160 </a:t>
            </a:r>
            <a:r>
              <a:rPr sz="1600" spc="-433">
                <a:solidFill>
                  <a:srgbClr val="FFFFFF"/>
                </a:solidFill>
                <a:latin typeface="Century Gothic"/>
                <a:cs typeface="Century Gothic"/>
              </a:rPr>
              <a:t> </a:t>
            </a:r>
            <a:r>
              <a:rPr sz="1600" spc="100">
                <a:solidFill>
                  <a:srgbClr val="FFFFFF"/>
                </a:solidFill>
                <a:latin typeface="Century Gothic"/>
                <a:cs typeface="Century Gothic"/>
              </a:rPr>
              <a:t>with</a:t>
            </a:r>
            <a:r>
              <a:rPr sz="1600" spc="-30">
                <a:solidFill>
                  <a:srgbClr val="FFFFFF"/>
                </a:solidFill>
                <a:latin typeface="Century Gothic"/>
                <a:cs typeface="Century Gothic"/>
              </a:rPr>
              <a:t> </a:t>
            </a:r>
            <a:r>
              <a:rPr sz="1600" spc="63">
                <a:solidFill>
                  <a:srgbClr val="FFFFFF"/>
                </a:solidFill>
                <a:latin typeface="Century Gothic"/>
                <a:cs typeface="Century Gothic"/>
              </a:rPr>
              <a:t>366</a:t>
            </a:r>
            <a:r>
              <a:rPr sz="1600" spc="-27">
                <a:solidFill>
                  <a:srgbClr val="FFFFFF"/>
                </a:solidFill>
                <a:latin typeface="Century Gothic"/>
                <a:cs typeface="Century Gothic"/>
              </a:rPr>
              <a:t> </a:t>
            </a:r>
            <a:r>
              <a:rPr sz="1600" spc="37">
                <a:solidFill>
                  <a:srgbClr val="FFFFFF"/>
                </a:solidFill>
                <a:latin typeface="Century Gothic"/>
                <a:cs typeface="Century Gothic"/>
              </a:rPr>
              <a:t>publications</a:t>
            </a:r>
            <a:endParaRPr sz="1600">
              <a:latin typeface="Century Gothic"/>
              <a:cs typeface="Century Gothic"/>
            </a:endParaRPr>
          </a:p>
          <a:p>
            <a:pPr>
              <a:lnSpc>
                <a:spcPct val="100000"/>
              </a:lnSpc>
            </a:pPr>
            <a:endParaRPr sz="1933">
              <a:latin typeface="Century Gothic"/>
              <a:cs typeface="Century Gothic"/>
            </a:endParaRPr>
          </a:p>
          <a:p>
            <a:pPr marL="8467" marR="3387">
              <a:lnSpc>
                <a:spcPts val="1900"/>
              </a:lnSpc>
              <a:spcBef>
                <a:spcPts val="1473"/>
              </a:spcBef>
            </a:pPr>
            <a:r>
              <a:rPr sz="1600" spc="67">
                <a:solidFill>
                  <a:srgbClr val="FFFFFF"/>
                </a:solidFill>
                <a:latin typeface="Century Gothic"/>
                <a:cs typeface="Century Gothic"/>
              </a:rPr>
              <a:t>Emilia-Romagna</a:t>
            </a:r>
            <a:r>
              <a:rPr sz="1600" spc="-17">
                <a:solidFill>
                  <a:srgbClr val="FFFFFF"/>
                </a:solidFill>
                <a:latin typeface="Century Gothic"/>
                <a:cs typeface="Century Gothic"/>
              </a:rPr>
              <a:t> </a:t>
            </a:r>
            <a:r>
              <a:rPr sz="1600" spc="150">
                <a:solidFill>
                  <a:srgbClr val="FFFFFF"/>
                </a:solidFill>
                <a:latin typeface="Century Gothic"/>
                <a:cs typeface="Century Gothic"/>
              </a:rPr>
              <a:t>is</a:t>
            </a:r>
            <a:r>
              <a:rPr sz="1600" spc="-13">
                <a:solidFill>
                  <a:srgbClr val="FFFFFF"/>
                </a:solidFill>
                <a:latin typeface="Century Gothic"/>
                <a:cs typeface="Century Gothic"/>
              </a:rPr>
              <a:t> </a:t>
            </a:r>
            <a:r>
              <a:rPr sz="1600" spc="30">
                <a:solidFill>
                  <a:srgbClr val="FFFFFF"/>
                </a:solidFill>
                <a:latin typeface="Century Gothic"/>
                <a:cs typeface="Century Gothic"/>
              </a:rPr>
              <a:t>among</a:t>
            </a:r>
            <a:r>
              <a:rPr sz="1600" spc="-17">
                <a:solidFill>
                  <a:srgbClr val="FFFFFF"/>
                </a:solidFill>
                <a:latin typeface="Century Gothic"/>
                <a:cs typeface="Century Gothic"/>
              </a:rPr>
              <a:t> </a:t>
            </a:r>
            <a:r>
              <a:rPr sz="1600" spc="57">
                <a:solidFill>
                  <a:srgbClr val="FFFFFF"/>
                </a:solidFill>
                <a:latin typeface="Century Gothic"/>
                <a:cs typeface="Century Gothic"/>
              </a:rPr>
              <a:t>the</a:t>
            </a:r>
            <a:r>
              <a:rPr sz="1600" spc="-13">
                <a:solidFill>
                  <a:srgbClr val="FFFFFF"/>
                </a:solidFill>
                <a:latin typeface="Century Gothic"/>
                <a:cs typeface="Century Gothic"/>
              </a:rPr>
              <a:t> </a:t>
            </a:r>
            <a:r>
              <a:rPr sz="1600" spc="73">
                <a:solidFill>
                  <a:srgbClr val="FFFFFF"/>
                </a:solidFill>
                <a:latin typeface="Century Gothic"/>
                <a:cs typeface="Century Gothic"/>
              </a:rPr>
              <a:t>regions</a:t>
            </a:r>
            <a:r>
              <a:rPr sz="1600" spc="-17">
                <a:solidFill>
                  <a:srgbClr val="FFFFFF"/>
                </a:solidFill>
                <a:latin typeface="Century Gothic"/>
                <a:cs typeface="Century Gothic"/>
              </a:rPr>
              <a:t> </a:t>
            </a:r>
            <a:r>
              <a:rPr sz="1600" spc="117">
                <a:solidFill>
                  <a:srgbClr val="FFFFFF"/>
                </a:solidFill>
                <a:latin typeface="Century Gothic"/>
                <a:cs typeface="Century Gothic"/>
              </a:rPr>
              <a:t>with</a:t>
            </a:r>
            <a:r>
              <a:rPr sz="1600" spc="-13">
                <a:solidFill>
                  <a:srgbClr val="FFFFFF"/>
                </a:solidFill>
                <a:latin typeface="Century Gothic"/>
                <a:cs typeface="Century Gothic"/>
              </a:rPr>
              <a:t> </a:t>
            </a:r>
            <a:r>
              <a:rPr sz="1600" spc="-136">
                <a:solidFill>
                  <a:srgbClr val="FFFFFF"/>
                </a:solidFill>
                <a:latin typeface="Century Gothic"/>
                <a:cs typeface="Century Gothic"/>
              </a:rPr>
              <a:t>a </a:t>
            </a:r>
            <a:r>
              <a:rPr sz="1600" spc="-433">
                <a:solidFill>
                  <a:srgbClr val="FFFFFF"/>
                </a:solidFill>
                <a:latin typeface="Century Gothic"/>
                <a:cs typeface="Century Gothic"/>
              </a:rPr>
              <a:t> </a:t>
            </a:r>
            <a:r>
              <a:rPr sz="1600" spc="33">
                <a:solidFill>
                  <a:srgbClr val="FFFFFF"/>
                </a:solidFill>
                <a:latin typeface="Century Gothic"/>
                <a:cs typeface="Century Gothic"/>
              </a:rPr>
              <a:t>greater </a:t>
            </a:r>
            <a:r>
              <a:rPr sz="1600" spc="87">
                <a:solidFill>
                  <a:srgbClr val="FFFFFF"/>
                </a:solidFill>
                <a:latin typeface="Century Gothic"/>
                <a:cs typeface="Century Gothic"/>
              </a:rPr>
              <a:t>number </a:t>
            </a:r>
            <a:r>
              <a:rPr sz="1600" spc="13">
                <a:solidFill>
                  <a:srgbClr val="FFFFFF"/>
                </a:solidFill>
                <a:latin typeface="Century Gothic"/>
                <a:cs typeface="Century Gothic"/>
              </a:rPr>
              <a:t>of </a:t>
            </a:r>
            <a:r>
              <a:rPr sz="1600" spc="27">
                <a:solidFill>
                  <a:srgbClr val="FFFFFF"/>
                </a:solidFill>
                <a:latin typeface="Century Gothic"/>
                <a:cs typeface="Century Gothic"/>
              </a:rPr>
              <a:t>companies </a:t>
            </a:r>
            <a:r>
              <a:rPr sz="1600" spc="43">
                <a:solidFill>
                  <a:srgbClr val="FFFFFF"/>
                </a:solidFill>
                <a:latin typeface="Century Gothic"/>
                <a:cs typeface="Century Gothic"/>
              </a:rPr>
              <a:t>producing </a:t>
            </a:r>
            <a:r>
              <a:rPr sz="1600" spc="47">
                <a:solidFill>
                  <a:srgbClr val="FFFFFF"/>
                </a:solidFill>
                <a:latin typeface="Century Gothic"/>
                <a:cs typeface="Century Gothic"/>
              </a:rPr>
              <a:t> </a:t>
            </a:r>
            <a:r>
              <a:rPr sz="1600" spc="30">
                <a:solidFill>
                  <a:srgbClr val="FFFFFF"/>
                </a:solidFill>
                <a:latin typeface="Century Gothic"/>
                <a:cs typeface="Century Gothic"/>
              </a:rPr>
              <a:t>nutraceutical</a:t>
            </a:r>
            <a:r>
              <a:rPr sz="1600" spc="-17">
                <a:solidFill>
                  <a:srgbClr val="FFFFFF"/>
                </a:solidFill>
                <a:latin typeface="Century Gothic"/>
                <a:cs typeface="Century Gothic"/>
              </a:rPr>
              <a:t> </a:t>
            </a:r>
            <a:r>
              <a:rPr sz="1600" spc="53">
                <a:solidFill>
                  <a:srgbClr val="FFFFFF"/>
                </a:solidFill>
                <a:latin typeface="Century Gothic"/>
                <a:cs typeface="Century Gothic"/>
              </a:rPr>
              <a:t>products</a:t>
            </a:r>
            <a:endParaRPr sz="1600">
              <a:latin typeface="Century Gothic"/>
              <a:cs typeface="Century Gothic"/>
            </a:endParaRPr>
          </a:p>
        </p:txBody>
      </p:sp>
      <p:sp>
        <p:nvSpPr>
          <p:cNvPr id="12" name="object 12"/>
          <p:cNvSpPr txBox="1">
            <a:spLocks noGrp="1"/>
          </p:cNvSpPr>
          <p:nvPr>
            <p:ph type="title"/>
          </p:nvPr>
        </p:nvSpPr>
        <p:spPr>
          <a:xfrm>
            <a:off x="7779614" y="844002"/>
            <a:ext cx="2494703" cy="377882"/>
          </a:xfrm>
          <a:prstGeom prst="rect">
            <a:avLst/>
          </a:prstGeom>
        </p:spPr>
        <p:txBody>
          <a:bodyPr vert="horz" wrap="square" lIns="0" tIns="8467" rIns="0" bIns="0" rtlCol="0">
            <a:spAutoFit/>
          </a:bodyPr>
          <a:lstStyle/>
          <a:p>
            <a:pPr marL="8467">
              <a:spcBef>
                <a:spcPts val="67"/>
              </a:spcBef>
            </a:pPr>
            <a:r>
              <a:rPr spc="110">
                <a:solidFill>
                  <a:srgbClr val="58606B"/>
                </a:solidFill>
              </a:rPr>
              <a:t>GLOBAL</a:t>
            </a:r>
            <a:r>
              <a:rPr spc="-76">
                <a:solidFill>
                  <a:srgbClr val="58606B"/>
                </a:solidFill>
              </a:rPr>
              <a:t> </a:t>
            </a:r>
            <a:r>
              <a:rPr spc="263">
                <a:solidFill>
                  <a:srgbClr val="58606B"/>
                </a:solidFill>
              </a:rPr>
              <a:t>TREND</a:t>
            </a:r>
          </a:p>
        </p:txBody>
      </p:sp>
      <p:sp>
        <p:nvSpPr>
          <p:cNvPr id="13" name="object 13"/>
          <p:cNvSpPr/>
          <p:nvPr/>
        </p:nvSpPr>
        <p:spPr>
          <a:xfrm>
            <a:off x="7794816" y="1320841"/>
            <a:ext cx="2660650" cy="25400"/>
          </a:xfrm>
          <a:custGeom>
            <a:avLst/>
            <a:gdLst/>
            <a:ahLst/>
            <a:cxnLst/>
            <a:rect l="l" t="t" r="r" b="b"/>
            <a:pathLst>
              <a:path w="3990975" h="38100">
                <a:moveTo>
                  <a:pt x="0" y="0"/>
                </a:moveTo>
                <a:lnTo>
                  <a:pt x="3990936" y="37892"/>
                </a:lnTo>
              </a:path>
            </a:pathLst>
          </a:custGeom>
          <a:ln w="19049">
            <a:solidFill>
              <a:srgbClr val="58606B"/>
            </a:solidFill>
          </a:ln>
        </p:spPr>
        <p:txBody>
          <a:bodyPr wrap="square" lIns="0" tIns="0" rIns="0" bIns="0" rtlCol="0"/>
          <a:lstStyle/>
          <a:p>
            <a:endParaRPr sz="800"/>
          </a:p>
        </p:txBody>
      </p:sp>
      <p:sp>
        <p:nvSpPr>
          <p:cNvPr id="14" name="object 14"/>
          <p:cNvSpPr txBox="1"/>
          <p:nvPr/>
        </p:nvSpPr>
        <p:spPr>
          <a:xfrm>
            <a:off x="10814471" y="1024358"/>
            <a:ext cx="637963" cy="336781"/>
          </a:xfrm>
          <a:prstGeom prst="rect">
            <a:avLst/>
          </a:prstGeom>
        </p:spPr>
        <p:txBody>
          <a:bodyPr vert="horz" wrap="square" lIns="0" tIns="8467" rIns="0" bIns="0" rtlCol="0">
            <a:spAutoFit/>
          </a:bodyPr>
          <a:lstStyle/>
          <a:p>
            <a:pPr marL="8467">
              <a:spcBef>
                <a:spcPts val="67"/>
              </a:spcBef>
            </a:pPr>
            <a:r>
              <a:rPr sz="2133" spc="-53">
                <a:solidFill>
                  <a:srgbClr val="FFFFFF"/>
                </a:solidFill>
                <a:latin typeface="Century Gothic"/>
                <a:cs typeface="Century Gothic"/>
              </a:rPr>
              <a:t>+</a:t>
            </a:r>
            <a:r>
              <a:rPr sz="2133" spc="-76">
                <a:solidFill>
                  <a:srgbClr val="FFFFFF"/>
                </a:solidFill>
                <a:latin typeface="Century Gothic"/>
                <a:cs typeface="Century Gothic"/>
              </a:rPr>
              <a:t> </a:t>
            </a:r>
            <a:r>
              <a:rPr sz="2133" spc="117">
                <a:solidFill>
                  <a:srgbClr val="FFFFFF"/>
                </a:solidFill>
                <a:latin typeface="Century Gothic"/>
                <a:cs typeface="Century Gothic"/>
              </a:rPr>
              <a:t>7%</a:t>
            </a:r>
            <a:endParaRPr sz="2133">
              <a:latin typeface="Century Gothic"/>
              <a:cs typeface="Century Gothic"/>
            </a:endParaRPr>
          </a:p>
        </p:txBody>
      </p:sp>
      <p:sp>
        <p:nvSpPr>
          <p:cNvPr id="15" name="object 15"/>
          <p:cNvSpPr txBox="1"/>
          <p:nvPr/>
        </p:nvSpPr>
        <p:spPr>
          <a:xfrm>
            <a:off x="7876340" y="1386251"/>
            <a:ext cx="1127759" cy="223993"/>
          </a:xfrm>
          <a:prstGeom prst="rect">
            <a:avLst/>
          </a:prstGeom>
        </p:spPr>
        <p:txBody>
          <a:bodyPr vert="horz" wrap="square" lIns="0" tIns="8467" rIns="0" bIns="0" rtlCol="0">
            <a:spAutoFit/>
          </a:bodyPr>
          <a:lstStyle/>
          <a:p>
            <a:pPr marL="8467">
              <a:spcBef>
                <a:spcPts val="67"/>
              </a:spcBef>
            </a:pPr>
            <a:r>
              <a:rPr sz="1400" spc="-17">
                <a:latin typeface="Century Gothic"/>
                <a:cs typeface="Century Gothic"/>
              </a:rPr>
              <a:t>(2016</a:t>
            </a:r>
            <a:r>
              <a:rPr sz="1400" spc="-53">
                <a:latin typeface="Century Gothic"/>
                <a:cs typeface="Century Gothic"/>
              </a:rPr>
              <a:t> </a:t>
            </a:r>
            <a:r>
              <a:rPr sz="1400">
                <a:latin typeface="Century Gothic"/>
                <a:cs typeface="Century Gothic"/>
              </a:rPr>
              <a:t>–</a:t>
            </a:r>
            <a:r>
              <a:rPr sz="1400" spc="-53">
                <a:latin typeface="Century Gothic"/>
                <a:cs typeface="Century Gothic"/>
              </a:rPr>
              <a:t> </a:t>
            </a:r>
            <a:r>
              <a:rPr sz="1400" spc="30">
                <a:latin typeface="Century Gothic"/>
                <a:cs typeface="Century Gothic"/>
              </a:rPr>
              <a:t>2025)</a:t>
            </a:r>
            <a:endParaRPr sz="1400">
              <a:latin typeface="Century Gothic"/>
              <a:cs typeface="Century Gothic"/>
            </a:endParaRPr>
          </a:p>
        </p:txBody>
      </p:sp>
      <p:pic>
        <p:nvPicPr>
          <p:cNvPr id="16" name="object 16"/>
          <p:cNvPicPr/>
          <p:nvPr/>
        </p:nvPicPr>
        <p:blipFill>
          <a:blip r:embed="rId6" cstate="email">
            <a:extLst>
              <a:ext uri="{28A0092B-C50C-407E-A947-70E740481C1C}">
                <a14:useLocalDpi xmlns:a14="http://schemas.microsoft.com/office/drawing/2010/main"/>
              </a:ext>
            </a:extLst>
          </a:blip>
          <a:stretch>
            <a:fillRect/>
          </a:stretch>
        </p:blipFill>
        <p:spPr>
          <a:xfrm>
            <a:off x="194365" y="1409363"/>
            <a:ext cx="901699" cy="800099"/>
          </a:xfrm>
          <a:prstGeom prst="rect">
            <a:avLst/>
          </a:prstGeom>
        </p:spPr>
      </p:pic>
      <p:sp>
        <p:nvSpPr>
          <p:cNvPr id="17" name="object 17"/>
          <p:cNvSpPr txBox="1"/>
          <p:nvPr/>
        </p:nvSpPr>
        <p:spPr>
          <a:xfrm>
            <a:off x="1295703" y="1565691"/>
            <a:ext cx="3200400" cy="418983"/>
          </a:xfrm>
          <a:prstGeom prst="rect">
            <a:avLst/>
          </a:prstGeom>
        </p:spPr>
        <p:txBody>
          <a:bodyPr vert="horz" wrap="square" lIns="0" tIns="8467" rIns="0" bIns="0" rtlCol="0">
            <a:spAutoFit/>
          </a:bodyPr>
          <a:lstStyle/>
          <a:p>
            <a:pPr marL="8467">
              <a:spcBef>
                <a:spcPts val="67"/>
              </a:spcBef>
            </a:pPr>
            <a:r>
              <a:rPr sz="2667" spc="197">
                <a:solidFill>
                  <a:srgbClr val="DF1785"/>
                </a:solidFill>
                <a:latin typeface="Century Gothic"/>
                <a:cs typeface="Century Gothic"/>
              </a:rPr>
              <a:t>NUTRACEUTICALS</a:t>
            </a:r>
            <a:endParaRPr sz="2667">
              <a:latin typeface="Century Gothic"/>
              <a:cs typeface="Century Gothic"/>
            </a:endParaRPr>
          </a:p>
        </p:txBody>
      </p:sp>
      <p:pic>
        <p:nvPicPr>
          <p:cNvPr id="18" name="object 18"/>
          <p:cNvPicPr/>
          <p:nvPr/>
        </p:nvPicPr>
        <p:blipFill>
          <a:blip r:embed="rId7" cstate="email">
            <a:extLst>
              <a:ext uri="{28A0092B-C50C-407E-A947-70E740481C1C}">
                <a14:useLocalDpi xmlns:a14="http://schemas.microsoft.com/office/drawing/2010/main"/>
              </a:ext>
            </a:extLst>
          </a:blip>
          <a:stretch>
            <a:fillRect/>
          </a:stretch>
        </p:blipFill>
        <p:spPr>
          <a:xfrm>
            <a:off x="7016341" y="2159249"/>
            <a:ext cx="539399" cy="525780"/>
          </a:xfrm>
          <a:prstGeom prst="rect">
            <a:avLst/>
          </a:prstGeom>
        </p:spPr>
      </p:pic>
      <p:sp>
        <p:nvSpPr>
          <p:cNvPr id="19" name="object 19"/>
          <p:cNvSpPr txBox="1"/>
          <p:nvPr/>
        </p:nvSpPr>
        <p:spPr>
          <a:xfrm>
            <a:off x="8019754" y="2242015"/>
            <a:ext cx="2417233" cy="739198"/>
          </a:xfrm>
          <a:prstGeom prst="rect">
            <a:avLst/>
          </a:prstGeom>
        </p:spPr>
        <p:txBody>
          <a:bodyPr vert="horz" wrap="square" lIns="0" tIns="19896" rIns="0" bIns="0" rtlCol="0">
            <a:spAutoFit/>
          </a:bodyPr>
          <a:lstStyle/>
          <a:p>
            <a:pPr marL="84247" marR="3387" indent="-76204">
              <a:lnSpc>
                <a:spcPts val="2853"/>
              </a:lnSpc>
              <a:spcBef>
                <a:spcPts val="156"/>
              </a:spcBef>
            </a:pPr>
            <a:r>
              <a:rPr sz="2400" spc="237">
                <a:solidFill>
                  <a:srgbClr val="DF1785"/>
                </a:solidFill>
                <a:latin typeface="Century Gothic"/>
                <a:cs typeface="Century Gothic"/>
              </a:rPr>
              <a:t>KEY</a:t>
            </a:r>
            <a:r>
              <a:rPr sz="2400" spc="-60">
                <a:solidFill>
                  <a:srgbClr val="DF1785"/>
                </a:solidFill>
                <a:latin typeface="Century Gothic"/>
                <a:cs typeface="Century Gothic"/>
              </a:rPr>
              <a:t> </a:t>
            </a:r>
            <a:r>
              <a:rPr sz="2400" spc="217">
                <a:solidFill>
                  <a:srgbClr val="DF1785"/>
                </a:solidFill>
                <a:latin typeface="Century Gothic"/>
                <a:cs typeface="Century Gothic"/>
              </a:rPr>
              <a:t>PLAYERS</a:t>
            </a:r>
            <a:r>
              <a:rPr sz="2400" spc="-60">
                <a:solidFill>
                  <a:srgbClr val="DF1785"/>
                </a:solidFill>
                <a:latin typeface="Century Gothic"/>
                <a:cs typeface="Century Gothic"/>
              </a:rPr>
              <a:t> </a:t>
            </a:r>
            <a:r>
              <a:rPr sz="2400" spc="-213">
                <a:solidFill>
                  <a:srgbClr val="DF1785"/>
                </a:solidFill>
                <a:latin typeface="Century Gothic"/>
                <a:cs typeface="Century Gothic"/>
              </a:rPr>
              <a:t>&amp; </a:t>
            </a:r>
            <a:r>
              <a:rPr sz="2400" spc="-653">
                <a:solidFill>
                  <a:srgbClr val="DF1785"/>
                </a:solidFill>
                <a:latin typeface="Century Gothic"/>
                <a:cs typeface="Century Gothic"/>
              </a:rPr>
              <a:t> </a:t>
            </a:r>
            <a:r>
              <a:rPr sz="2400" spc="180">
                <a:solidFill>
                  <a:srgbClr val="DF1785"/>
                </a:solidFill>
                <a:latin typeface="Century Gothic"/>
                <a:cs typeface="Century Gothic"/>
              </a:rPr>
              <a:t>EXCELLENCES</a:t>
            </a:r>
            <a:endParaRPr sz="2400">
              <a:latin typeface="Century Gothic"/>
              <a:cs typeface="Century Gothic"/>
            </a:endParaRPr>
          </a:p>
        </p:txBody>
      </p:sp>
      <p:pic>
        <p:nvPicPr>
          <p:cNvPr id="20" name="object 20"/>
          <p:cNvPicPr/>
          <p:nvPr/>
        </p:nvPicPr>
        <p:blipFill>
          <a:blip r:embed="rId8" cstate="email">
            <a:extLst>
              <a:ext uri="{28A0092B-C50C-407E-A947-70E740481C1C}">
                <a14:useLocalDpi xmlns:a14="http://schemas.microsoft.com/office/drawing/2010/main"/>
              </a:ext>
            </a:extLst>
          </a:blip>
          <a:stretch>
            <a:fillRect/>
          </a:stretch>
        </p:blipFill>
        <p:spPr>
          <a:xfrm>
            <a:off x="10735415" y="2211646"/>
            <a:ext cx="557089" cy="568541"/>
          </a:xfrm>
          <a:prstGeom prst="rect">
            <a:avLst/>
          </a:prstGeom>
        </p:spPr>
      </p:pic>
      <p:grpSp>
        <p:nvGrpSpPr>
          <p:cNvPr id="21" name="object 21"/>
          <p:cNvGrpSpPr/>
          <p:nvPr/>
        </p:nvGrpSpPr>
        <p:grpSpPr>
          <a:xfrm>
            <a:off x="7263931" y="3930248"/>
            <a:ext cx="2404533" cy="2743623"/>
            <a:chOff x="10895896" y="5895371"/>
            <a:chExt cx="3606800" cy="4115435"/>
          </a:xfrm>
        </p:grpSpPr>
        <p:pic>
          <p:nvPicPr>
            <p:cNvPr id="22" name="object 22"/>
            <p:cNvPicPr/>
            <p:nvPr/>
          </p:nvPicPr>
          <p:blipFill>
            <a:blip r:embed="rId9" cstate="email">
              <a:extLst>
                <a:ext uri="{28A0092B-C50C-407E-A947-70E740481C1C}">
                  <a14:useLocalDpi xmlns:a14="http://schemas.microsoft.com/office/drawing/2010/main"/>
                </a:ext>
              </a:extLst>
            </a:blip>
            <a:stretch>
              <a:fillRect/>
            </a:stretch>
          </p:blipFill>
          <p:spPr>
            <a:xfrm>
              <a:off x="10895896" y="7991191"/>
              <a:ext cx="1390649" cy="2019299"/>
            </a:xfrm>
            <a:prstGeom prst="rect">
              <a:avLst/>
            </a:prstGeom>
          </p:spPr>
        </p:pic>
        <p:pic>
          <p:nvPicPr>
            <p:cNvPr id="23" name="object 23"/>
            <p:cNvPicPr/>
            <p:nvPr/>
          </p:nvPicPr>
          <p:blipFill>
            <a:blip r:embed="rId10" cstate="email">
              <a:extLst>
                <a:ext uri="{28A0092B-C50C-407E-A947-70E740481C1C}">
                  <a14:useLocalDpi xmlns:a14="http://schemas.microsoft.com/office/drawing/2010/main"/>
                </a:ext>
              </a:extLst>
            </a:blip>
            <a:stretch>
              <a:fillRect/>
            </a:stretch>
          </p:blipFill>
          <p:spPr>
            <a:xfrm>
              <a:off x="10895896" y="5895371"/>
              <a:ext cx="1714499" cy="752474"/>
            </a:xfrm>
            <a:prstGeom prst="rect">
              <a:avLst/>
            </a:prstGeom>
          </p:spPr>
        </p:pic>
        <p:pic>
          <p:nvPicPr>
            <p:cNvPr id="24" name="object 24"/>
            <p:cNvPicPr/>
            <p:nvPr/>
          </p:nvPicPr>
          <p:blipFill>
            <a:blip r:embed="rId11" cstate="email">
              <a:extLst>
                <a:ext uri="{28A0092B-C50C-407E-A947-70E740481C1C}">
                  <a14:useLocalDpi xmlns:a14="http://schemas.microsoft.com/office/drawing/2010/main"/>
                </a:ext>
              </a:extLst>
            </a:blip>
            <a:stretch>
              <a:fillRect/>
            </a:stretch>
          </p:blipFill>
          <p:spPr>
            <a:xfrm>
              <a:off x="12197031" y="6666510"/>
              <a:ext cx="2305049" cy="1285874"/>
            </a:xfrm>
            <a:prstGeom prst="rect">
              <a:avLst/>
            </a:prstGeom>
          </p:spPr>
        </p:pic>
      </p:grpSp>
      <p:pic>
        <p:nvPicPr>
          <p:cNvPr id="25" name="object 25"/>
          <p:cNvPicPr/>
          <p:nvPr/>
        </p:nvPicPr>
        <p:blipFill>
          <a:blip r:embed="rId12" cstate="email">
            <a:extLst>
              <a:ext uri="{28A0092B-C50C-407E-A947-70E740481C1C}">
                <a14:useLocalDpi xmlns:a14="http://schemas.microsoft.com/office/drawing/2010/main"/>
              </a:ext>
            </a:extLst>
          </a:blip>
          <a:stretch>
            <a:fillRect/>
          </a:stretch>
        </p:blipFill>
        <p:spPr>
          <a:xfrm>
            <a:off x="8539840" y="5751027"/>
            <a:ext cx="3250341" cy="522148"/>
          </a:xfrm>
          <a:prstGeom prst="rect">
            <a:avLst/>
          </a:prstGeom>
        </p:spPr>
      </p:pic>
      <p:pic>
        <p:nvPicPr>
          <p:cNvPr id="26" name="object 26"/>
          <p:cNvPicPr/>
          <p:nvPr/>
        </p:nvPicPr>
        <p:blipFill>
          <a:blip r:embed="rId13" cstate="email">
            <a:extLst>
              <a:ext uri="{28A0092B-C50C-407E-A947-70E740481C1C}">
                <a14:useLocalDpi xmlns:a14="http://schemas.microsoft.com/office/drawing/2010/main"/>
              </a:ext>
            </a:extLst>
          </a:blip>
          <a:stretch>
            <a:fillRect/>
          </a:stretch>
        </p:blipFill>
        <p:spPr>
          <a:xfrm>
            <a:off x="7316838" y="3294931"/>
            <a:ext cx="1530350" cy="330199"/>
          </a:xfrm>
          <a:prstGeom prst="rect">
            <a:avLst/>
          </a:prstGeom>
        </p:spPr>
      </p:pic>
      <p:pic>
        <p:nvPicPr>
          <p:cNvPr id="27" name="object 27"/>
          <p:cNvPicPr/>
          <p:nvPr/>
        </p:nvPicPr>
        <p:blipFill>
          <a:blip r:embed="rId14" cstate="email">
            <a:extLst>
              <a:ext uri="{28A0092B-C50C-407E-A947-70E740481C1C}">
                <a14:useLocalDpi xmlns:a14="http://schemas.microsoft.com/office/drawing/2010/main"/>
              </a:ext>
            </a:extLst>
          </a:blip>
          <a:stretch>
            <a:fillRect/>
          </a:stretch>
        </p:blipFill>
        <p:spPr>
          <a:xfrm>
            <a:off x="9442853" y="3343630"/>
            <a:ext cx="1854199" cy="412749"/>
          </a:xfrm>
          <a:prstGeom prst="rect">
            <a:avLst/>
          </a:prstGeom>
        </p:spPr>
      </p:pic>
      <p:pic>
        <p:nvPicPr>
          <p:cNvPr id="28" name="object 28"/>
          <p:cNvPicPr/>
          <p:nvPr/>
        </p:nvPicPr>
        <p:blipFill>
          <a:blip r:embed="rId15" cstate="email">
            <a:extLst>
              <a:ext uri="{28A0092B-C50C-407E-A947-70E740481C1C}">
                <a14:useLocalDpi xmlns:a14="http://schemas.microsoft.com/office/drawing/2010/main"/>
              </a:ext>
            </a:extLst>
          </a:blip>
          <a:stretch>
            <a:fillRect/>
          </a:stretch>
        </p:blipFill>
        <p:spPr>
          <a:xfrm>
            <a:off x="10669112" y="4110561"/>
            <a:ext cx="830529" cy="515253"/>
          </a:xfrm>
          <a:prstGeom prst="rect">
            <a:avLst/>
          </a:prstGeom>
        </p:spPr>
      </p:pic>
      <p:pic>
        <p:nvPicPr>
          <p:cNvPr id="29" name="object 29"/>
          <p:cNvPicPr/>
          <p:nvPr/>
        </p:nvPicPr>
        <p:blipFill>
          <a:blip r:embed="rId16" cstate="email">
            <a:extLst>
              <a:ext uri="{28A0092B-C50C-407E-A947-70E740481C1C}">
                <a14:useLocalDpi xmlns:a14="http://schemas.microsoft.com/office/drawing/2010/main"/>
              </a:ext>
            </a:extLst>
          </a:blip>
          <a:stretch>
            <a:fillRect/>
          </a:stretch>
        </p:blipFill>
        <p:spPr>
          <a:xfrm>
            <a:off x="8654910" y="3904761"/>
            <a:ext cx="1828799" cy="355599"/>
          </a:xfrm>
          <a:prstGeom prst="rect">
            <a:avLst/>
          </a:prstGeom>
        </p:spPr>
      </p:pic>
      <p:pic>
        <p:nvPicPr>
          <p:cNvPr id="30" name="object 30"/>
          <p:cNvPicPr/>
          <p:nvPr/>
        </p:nvPicPr>
        <p:blipFill>
          <a:blip r:embed="rId17" cstate="email">
            <a:extLst>
              <a:ext uri="{28A0092B-C50C-407E-A947-70E740481C1C}">
                <a14:useLocalDpi xmlns:a14="http://schemas.microsoft.com/office/drawing/2010/main"/>
              </a:ext>
            </a:extLst>
          </a:blip>
          <a:stretch>
            <a:fillRect/>
          </a:stretch>
        </p:blipFill>
        <p:spPr>
          <a:xfrm>
            <a:off x="10183872" y="4686850"/>
            <a:ext cx="1485899" cy="615949"/>
          </a:xfrm>
          <a:prstGeom prst="rect">
            <a:avLst/>
          </a:prstGeom>
        </p:spPr>
      </p:pic>
    </p:spTree>
    <p:extLst>
      <p:ext uri="{BB962C8B-B14F-4D97-AF65-F5344CB8AC3E}">
        <p14:creationId xmlns:p14="http://schemas.microsoft.com/office/powerpoint/2010/main" val="183651756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11426"/>
            <a:ext cx="6535420" cy="3079750"/>
            <a:chOff x="0" y="17139"/>
            <a:chExt cx="9803130" cy="4619625"/>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0" y="17139"/>
              <a:ext cx="9802932" cy="4619624"/>
            </a:xfrm>
            <a:prstGeom prst="rect">
              <a:avLst/>
            </a:prstGeom>
          </p:spPr>
        </p:pic>
        <p:sp>
          <p:nvSpPr>
            <p:cNvPr id="4" name="object 4"/>
            <p:cNvSpPr/>
            <p:nvPr/>
          </p:nvSpPr>
          <p:spPr>
            <a:xfrm>
              <a:off x="0" y="1792441"/>
              <a:ext cx="8394065" cy="1724025"/>
            </a:xfrm>
            <a:custGeom>
              <a:avLst/>
              <a:gdLst/>
              <a:ahLst/>
              <a:cxnLst/>
              <a:rect l="l" t="t" r="r" b="b"/>
              <a:pathLst>
                <a:path w="8394065" h="1724025">
                  <a:moveTo>
                    <a:pt x="8393651" y="1724024"/>
                  </a:moveTo>
                  <a:lnTo>
                    <a:pt x="8383471" y="1724024"/>
                  </a:lnTo>
                  <a:lnTo>
                    <a:pt x="0" y="1692819"/>
                  </a:lnTo>
                  <a:lnTo>
                    <a:pt x="0" y="0"/>
                  </a:lnTo>
                  <a:lnTo>
                    <a:pt x="8369091" y="0"/>
                  </a:lnTo>
                  <a:lnTo>
                    <a:pt x="8393651" y="1722474"/>
                  </a:lnTo>
                  <a:lnTo>
                    <a:pt x="8393651" y="1724024"/>
                  </a:lnTo>
                  <a:close/>
                </a:path>
              </a:pathLst>
            </a:custGeom>
            <a:solidFill>
              <a:srgbClr val="FFFFFF"/>
            </a:solidFill>
          </p:spPr>
          <p:txBody>
            <a:bodyPr wrap="square" lIns="0" tIns="0" rIns="0" bIns="0" rtlCol="0"/>
            <a:lstStyle/>
            <a:p>
              <a:endParaRPr sz="800"/>
            </a:p>
          </p:txBody>
        </p:sp>
      </p:grpSp>
      <p:sp>
        <p:nvSpPr>
          <p:cNvPr id="5" name="object 5"/>
          <p:cNvSpPr/>
          <p:nvPr/>
        </p:nvSpPr>
        <p:spPr>
          <a:xfrm>
            <a:off x="10739642" y="737289"/>
            <a:ext cx="1066800" cy="1054100"/>
          </a:xfrm>
          <a:custGeom>
            <a:avLst/>
            <a:gdLst/>
            <a:ahLst/>
            <a:cxnLst/>
            <a:rect l="l" t="t" r="r" b="b"/>
            <a:pathLst>
              <a:path w="1600200" h="1581150">
                <a:moveTo>
                  <a:pt x="800084" y="1581126"/>
                </a:moveTo>
                <a:lnTo>
                  <a:pt x="751345" y="1579683"/>
                </a:lnTo>
                <a:lnTo>
                  <a:pt x="703378" y="1575411"/>
                </a:lnTo>
                <a:lnTo>
                  <a:pt x="656267" y="1568390"/>
                </a:lnTo>
                <a:lnTo>
                  <a:pt x="610095" y="1558705"/>
                </a:lnTo>
                <a:lnTo>
                  <a:pt x="564947" y="1546437"/>
                </a:lnTo>
                <a:lnTo>
                  <a:pt x="520906" y="1531670"/>
                </a:lnTo>
                <a:lnTo>
                  <a:pt x="478056" y="1514486"/>
                </a:lnTo>
                <a:lnTo>
                  <a:pt x="436481" y="1494968"/>
                </a:lnTo>
                <a:lnTo>
                  <a:pt x="396264" y="1473198"/>
                </a:lnTo>
                <a:lnTo>
                  <a:pt x="357488" y="1449260"/>
                </a:lnTo>
                <a:lnTo>
                  <a:pt x="320238" y="1423235"/>
                </a:lnTo>
                <a:lnTo>
                  <a:pt x="284597" y="1395207"/>
                </a:lnTo>
                <a:lnTo>
                  <a:pt x="250650" y="1365257"/>
                </a:lnTo>
                <a:lnTo>
                  <a:pt x="218478" y="1333470"/>
                </a:lnTo>
                <a:lnTo>
                  <a:pt x="188167" y="1299926"/>
                </a:lnTo>
                <a:lnTo>
                  <a:pt x="159800" y="1264710"/>
                </a:lnTo>
                <a:lnTo>
                  <a:pt x="133461" y="1227904"/>
                </a:lnTo>
                <a:lnTo>
                  <a:pt x="109233" y="1189590"/>
                </a:lnTo>
                <a:lnTo>
                  <a:pt x="87200" y="1149851"/>
                </a:lnTo>
                <a:lnTo>
                  <a:pt x="67446" y="1108770"/>
                </a:lnTo>
                <a:lnTo>
                  <a:pt x="50054" y="1066429"/>
                </a:lnTo>
                <a:lnTo>
                  <a:pt x="35108" y="1022912"/>
                </a:lnTo>
                <a:lnTo>
                  <a:pt x="22692" y="978300"/>
                </a:lnTo>
                <a:lnTo>
                  <a:pt x="12890" y="932676"/>
                </a:lnTo>
                <a:lnTo>
                  <a:pt x="5784" y="886124"/>
                </a:lnTo>
                <a:lnTo>
                  <a:pt x="1460" y="838725"/>
                </a:lnTo>
                <a:lnTo>
                  <a:pt x="0" y="790563"/>
                </a:lnTo>
                <a:lnTo>
                  <a:pt x="1460" y="742400"/>
                </a:lnTo>
                <a:lnTo>
                  <a:pt x="5784" y="695002"/>
                </a:lnTo>
                <a:lnTo>
                  <a:pt x="12890" y="648449"/>
                </a:lnTo>
                <a:lnTo>
                  <a:pt x="22692" y="602826"/>
                </a:lnTo>
                <a:lnTo>
                  <a:pt x="35108" y="558214"/>
                </a:lnTo>
                <a:lnTo>
                  <a:pt x="50054" y="514696"/>
                </a:lnTo>
                <a:lnTo>
                  <a:pt x="67446" y="472355"/>
                </a:lnTo>
                <a:lnTo>
                  <a:pt x="87200" y="431274"/>
                </a:lnTo>
                <a:lnTo>
                  <a:pt x="109233" y="391536"/>
                </a:lnTo>
                <a:lnTo>
                  <a:pt x="133461" y="353222"/>
                </a:lnTo>
                <a:lnTo>
                  <a:pt x="159800" y="316415"/>
                </a:lnTo>
                <a:lnTo>
                  <a:pt x="188167" y="281199"/>
                </a:lnTo>
                <a:lnTo>
                  <a:pt x="218478" y="247656"/>
                </a:lnTo>
                <a:lnTo>
                  <a:pt x="250650" y="215868"/>
                </a:lnTo>
                <a:lnTo>
                  <a:pt x="284597" y="185919"/>
                </a:lnTo>
                <a:lnTo>
                  <a:pt x="320238" y="157891"/>
                </a:lnTo>
                <a:lnTo>
                  <a:pt x="357488" y="131866"/>
                </a:lnTo>
                <a:lnTo>
                  <a:pt x="396264" y="107927"/>
                </a:lnTo>
                <a:lnTo>
                  <a:pt x="436481" y="86157"/>
                </a:lnTo>
                <a:lnTo>
                  <a:pt x="478056" y="66639"/>
                </a:lnTo>
                <a:lnTo>
                  <a:pt x="520906" y="49455"/>
                </a:lnTo>
                <a:lnTo>
                  <a:pt x="564947" y="34688"/>
                </a:lnTo>
                <a:lnTo>
                  <a:pt x="610095" y="22421"/>
                </a:lnTo>
                <a:lnTo>
                  <a:pt x="656267" y="12735"/>
                </a:lnTo>
                <a:lnTo>
                  <a:pt x="703378" y="5715"/>
                </a:lnTo>
                <a:lnTo>
                  <a:pt x="751345" y="1442"/>
                </a:lnTo>
                <a:lnTo>
                  <a:pt x="800084" y="0"/>
                </a:lnTo>
                <a:lnTo>
                  <a:pt x="848824" y="1442"/>
                </a:lnTo>
                <a:lnTo>
                  <a:pt x="896791" y="5715"/>
                </a:lnTo>
                <a:lnTo>
                  <a:pt x="943902" y="12735"/>
                </a:lnTo>
                <a:lnTo>
                  <a:pt x="990074" y="22421"/>
                </a:lnTo>
                <a:lnTo>
                  <a:pt x="1035222" y="34688"/>
                </a:lnTo>
                <a:lnTo>
                  <a:pt x="1079262" y="49455"/>
                </a:lnTo>
                <a:lnTo>
                  <a:pt x="1122112" y="66639"/>
                </a:lnTo>
                <a:lnTo>
                  <a:pt x="1163688" y="86157"/>
                </a:lnTo>
                <a:lnTo>
                  <a:pt x="1203905" y="107927"/>
                </a:lnTo>
                <a:lnTo>
                  <a:pt x="1242681" y="131866"/>
                </a:lnTo>
                <a:lnTo>
                  <a:pt x="1279931" y="157891"/>
                </a:lnTo>
                <a:lnTo>
                  <a:pt x="1315571" y="185919"/>
                </a:lnTo>
                <a:lnTo>
                  <a:pt x="1349519" y="215868"/>
                </a:lnTo>
                <a:lnTo>
                  <a:pt x="1381690" y="247656"/>
                </a:lnTo>
                <a:lnTo>
                  <a:pt x="1412001" y="281199"/>
                </a:lnTo>
                <a:lnTo>
                  <a:pt x="1440368" y="316415"/>
                </a:lnTo>
                <a:lnTo>
                  <a:pt x="1466708" y="353222"/>
                </a:lnTo>
                <a:lnTo>
                  <a:pt x="1490936" y="391536"/>
                </a:lnTo>
                <a:lnTo>
                  <a:pt x="1512969" y="431274"/>
                </a:lnTo>
                <a:lnTo>
                  <a:pt x="1532723" y="472355"/>
                </a:lnTo>
                <a:lnTo>
                  <a:pt x="1550115" y="514696"/>
                </a:lnTo>
                <a:lnTo>
                  <a:pt x="1565060" y="558214"/>
                </a:lnTo>
                <a:lnTo>
                  <a:pt x="1577477" y="602826"/>
                </a:lnTo>
                <a:lnTo>
                  <a:pt x="1587279" y="648449"/>
                </a:lnTo>
                <a:lnTo>
                  <a:pt x="1594385" y="695002"/>
                </a:lnTo>
                <a:lnTo>
                  <a:pt x="1598709" y="742400"/>
                </a:lnTo>
                <a:lnTo>
                  <a:pt x="1600169" y="790563"/>
                </a:lnTo>
                <a:lnTo>
                  <a:pt x="1598709" y="838725"/>
                </a:lnTo>
                <a:lnTo>
                  <a:pt x="1594385" y="886124"/>
                </a:lnTo>
                <a:lnTo>
                  <a:pt x="1587279" y="932676"/>
                </a:lnTo>
                <a:lnTo>
                  <a:pt x="1577477" y="978300"/>
                </a:lnTo>
                <a:lnTo>
                  <a:pt x="1565060" y="1022912"/>
                </a:lnTo>
                <a:lnTo>
                  <a:pt x="1550115" y="1066429"/>
                </a:lnTo>
                <a:lnTo>
                  <a:pt x="1532723" y="1108770"/>
                </a:lnTo>
                <a:lnTo>
                  <a:pt x="1512969" y="1149851"/>
                </a:lnTo>
                <a:lnTo>
                  <a:pt x="1490936" y="1189590"/>
                </a:lnTo>
                <a:lnTo>
                  <a:pt x="1466708" y="1227904"/>
                </a:lnTo>
                <a:lnTo>
                  <a:pt x="1440368" y="1264710"/>
                </a:lnTo>
                <a:lnTo>
                  <a:pt x="1412001" y="1299926"/>
                </a:lnTo>
                <a:lnTo>
                  <a:pt x="1381690" y="1333470"/>
                </a:lnTo>
                <a:lnTo>
                  <a:pt x="1349519" y="1365257"/>
                </a:lnTo>
                <a:lnTo>
                  <a:pt x="1315571" y="1395207"/>
                </a:lnTo>
                <a:lnTo>
                  <a:pt x="1279931" y="1423235"/>
                </a:lnTo>
                <a:lnTo>
                  <a:pt x="1242681" y="1449260"/>
                </a:lnTo>
                <a:lnTo>
                  <a:pt x="1203905" y="1473198"/>
                </a:lnTo>
                <a:lnTo>
                  <a:pt x="1163688" y="1494968"/>
                </a:lnTo>
                <a:lnTo>
                  <a:pt x="1122112" y="1514486"/>
                </a:lnTo>
                <a:lnTo>
                  <a:pt x="1079262" y="1531670"/>
                </a:lnTo>
                <a:lnTo>
                  <a:pt x="1035222" y="1546437"/>
                </a:lnTo>
                <a:lnTo>
                  <a:pt x="990074" y="1558705"/>
                </a:lnTo>
                <a:lnTo>
                  <a:pt x="943902" y="1568390"/>
                </a:lnTo>
                <a:lnTo>
                  <a:pt x="896791" y="1575411"/>
                </a:lnTo>
                <a:lnTo>
                  <a:pt x="848824" y="1579683"/>
                </a:lnTo>
                <a:lnTo>
                  <a:pt x="800084" y="1581126"/>
                </a:lnTo>
                <a:close/>
              </a:path>
            </a:pathLst>
          </a:custGeom>
          <a:solidFill>
            <a:srgbClr val="58606B"/>
          </a:solidFill>
        </p:spPr>
        <p:txBody>
          <a:bodyPr wrap="square" lIns="0" tIns="0" rIns="0" bIns="0" rtlCol="0"/>
          <a:lstStyle/>
          <a:p>
            <a:endParaRPr sz="800"/>
          </a:p>
        </p:txBody>
      </p:sp>
      <p:sp>
        <p:nvSpPr>
          <p:cNvPr id="6" name="object 6"/>
          <p:cNvSpPr/>
          <p:nvPr/>
        </p:nvSpPr>
        <p:spPr>
          <a:xfrm>
            <a:off x="1380825" y="3073181"/>
            <a:ext cx="5156200" cy="3785023"/>
          </a:xfrm>
          <a:custGeom>
            <a:avLst/>
            <a:gdLst/>
            <a:ahLst/>
            <a:cxnLst/>
            <a:rect l="l" t="t" r="r" b="b"/>
            <a:pathLst>
              <a:path w="7734300" h="5677534">
                <a:moveTo>
                  <a:pt x="0" y="0"/>
                </a:moveTo>
                <a:lnTo>
                  <a:pt x="7734158" y="0"/>
                </a:lnTo>
                <a:lnTo>
                  <a:pt x="7734158" y="5677228"/>
                </a:lnTo>
                <a:lnTo>
                  <a:pt x="0" y="5677228"/>
                </a:lnTo>
                <a:lnTo>
                  <a:pt x="0" y="0"/>
                </a:lnTo>
                <a:close/>
              </a:path>
            </a:pathLst>
          </a:custGeom>
          <a:solidFill>
            <a:srgbClr val="DF1785"/>
          </a:solidFill>
        </p:spPr>
        <p:txBody>
          <a:bodyPr wrap="square" lIns="0" tIns="0" rIns="0" bIns="0" rtlCol="0"/>
          <a:lstStyle/>
          <a:p>
            <a:endParaRPr sz="800"/>
          </a:p>
        </p:txBody>
      </p:sp>
      <p:pic>
        <p:nvPicPr>
          <p:cNvPr id="7" name="object 7"/>
          <p:cNvPicPr/>
          <p:nvPr/>
        </p:nvPicPr>
        <p:blipFill>
          <a:blip r:embed="rId3" cstate="email">
            <a:extLst>
              <a:ext uri="{28A0092B-C50C-407E-A947-70E740481C1C}">
                <a14:useLocalDpi xmlns:a14="http://schemas.microsoft.com/office/drawing/2010/main"/>
              </a:ext>
            </a:extLst>
          </a:blip>
          <a:stretch>
            <a:fillRect/>
          </a:stretch>
        </p:blipFill>
        <p:spPr>
          <a:xfrm>
            <a:off x="388078" y="3528378"/>
            <a:ext cx="782125" cy="674822"/>
          </a:xfrm>
          <a:prstGeom prst="rect">
            <a:avLst/>
          </a:prstGeom>
        </p:spPr>
      </p:pic>
      <p:sp>
        <p:nvSpPr>
          <p:cNvPr id="8" name="object 8"/>
          <p:cNvSpPr txBox="1"/>
          <p:nvPr/>
        </p:nvSpPr>
        <p:spPr>
          <a:xfrm>
            <a:off x="1553324" y="3594081"/>
            <a:ext cx="2934123" cy="506121"/>
          </a:xfrm>
          <a:prstGeom prst="rect">
            <a:avLst/>
          </a:prstGeom>
        </p:spPr>
        <p:txBody>
          <a:bodyPr vert="horz" wrap="square" lIns="0" tIns="18626" rIns="0" bIns="0" rtlCol="0">
            <a:spAutoFit/>
          </a:bodyPr>
          <a:lstStyle/>
          <a:p>
            <a:pPr marL="8467" marR="3387">
              <a:lnSpc>
                <a:spcPts val="1900"/>
              </a:lnSpc>
              <a:spcBef>
                <a:spcPts val="146"/>
              </a:spcBef>
            </a:pPr>
            <a:r>
              <a:rPr sz="1600" spc="70">
                <a:solidFill>
                  <a:srgbClr val="FFFFFF"/>
                </a:solidFill>
                <a:latin typeface="Century Gothic"/>
                <a:cs typeface="Century Gothic"/>
              </a:rPr>
              <a:t>250</a:t>
            </a:r>
            <a:r>
              <a:rPr sz="1600" spc="-37">
                <a:solidFill>
                  <a:srgbClr val="FFFFFF"/>
                </a:solidFill>
                <a:latin typeface="Century Gothic"/>
                <a:cs typeface="Century Gothic"/>
              </a:rPr>
              <a:t> </a:t>
            </a:r>
            <a:r>
              <a:rPr sz="1600" spc="100">
                <a:solidFill>
                  <a:srgbClr val="FFFFFF"/>
                </a:solidFill>
                <a:latin typeface="Century Gothic"/>
                <a:cs typeface="Century Gothic"/>
              </a:rPr>
              <a:t>million</a:t>
            </a:r>
            <a:r>
              <a:rPr sz="1600" spc="-33">
                <a:solidFill>
                  <a:srgbClr val="FFFFFF"/>
                </a:solidFill>
                <a:latin typeface="Century Gothic"/>
                <a:cs typeface="Century Gothic"/>
              </a:rPr>
              <a:t> </a:t>
            </a:r>
            <a:r>
              <a:rPr sz="1600" spc="60">
                <a:solidFill>
                  <a:srgbClr val="FFFFFF"/>
                </a:solidFill>
                <a:latin typeface="Century Gothic"/>
                <a:cs typeface="Century Gothic"/>
              </a:rPr>
              <a:t>euros</a:t>
            </a:r>
            <a:r>
              <a:rPr sz="1600" spc="-33">
                <a:solidFill>
                  <a:srgbClr val="FFFFFF"/>
                </a:solidFill>
                <a:latin typeface="Century Gothic"/>
                <a:cs typeface="Century Gothic"/>
              </a:rPr>
              <a:t> </a:t>
            </a:r>
            <a:r>
              <a:rPr sz="1600" spc="107">
                <a:solidFill>
                  <a:srgbClr val="FFFFFF"/>
                </a:solidFill>
                <a:latin typeface="Century Gothic"/>
                <a:cs typeface="Century Gothic"/>
              </a:rPr>
              <a:t>in</a:t>
            </a:r>
            <a:r>
              <a:rPr sz="1600" spc="-33">
                <a:solidFill>
                  <a:srgbClr val="FFFFFF"/>
                </a:solidFill>
                <a:latin typeface="Century Gothic"/>
                <a:cs typeface="Century Gothic"/>
              </a:rPr>
              <a:t> </a:t>
            </a:r>
            <a:r>
              <a:rPr sz="1600" spc="60">
                <a:solidFill>
                  <a:srgbClr val="FFFFFF"/>
                </a:solidFill>
                <a:latin typeface="Century Gothic"/>
                <a:cs typeface="Century Gothic"/>
              </a:rPr>
              <a:t>turnover </a:t>
            </a:r>
            <a:r>
              <a:rPr sz="1600" spc="-433">
                <a:solidFill>
                  <a:srgbClr val="FFFFFF"/>
                </a:solidFill>
                <a:latin typeface="Century Gothic"/>
                <a:cs typeface="Century Gothic"/>
              </a:rPr>
              <a:t> </a:t>
            </a:r>
            <a:r>
              <a:rPr sz="1600" spc="23">
                <a:solidFill>
                  <a:srgbClr val="FFFFFF"/>
                </a:solidFill>
                <a:latin typeface="Century Gothic"/>
                <a:cs typeface="Century Gothic"/>
              </a:rPr>
              <a:t>More</a:t>
            </a:r>
            <a:r>
              <a:rPr sz="1600" spc="-30">
                <a:solidFill>
                  <a:srgbClr val="FFFFFF"/>
                </a:solidFill>
                <a:latin typeface="Century Gothic"/>
                <a:cs typeface="Century Gothic"/>
              </a:rPr>
              <a:t> </a:t>
            </a:r>
            <a:r>
              <a:rPr sz="1600" spc="43">
                <a:solidFill>
                  <a:srgbClr val="FFFFFF"/>
                </a:solidFill>
                <a:latin typeface="Century Gothic"/>
                <a:cs typeface="Century Gothic"/>
              </a:rPr>
              <a:t>than</a:t>
            </a:r>
            <a:r>
              <a:rPr sz="1600" spc="-30">
                <a:solidFill>
                  <a:srgbClr val="FFFFFF"/>
                </a:solidFill>
                <a:latin typeface="Century Gothic"/>
                <a:cs typeface="Century Gothic"/>
              </a:rPr>
              <a:t> </a:t>
            </a:r>
            <a:r>
              <a:rPr sz="1600" spc="120">
                <a:solidFill>
                  <a:srgbClr val="FFFFFF"/>
                </a:solidFill>
                <a:latin typeface="Century Gothic"/>
                <a:cs typeface="Century Gothic"/>
              </a:rPr>
              <a:t>780</a:t>
            </a:r>
            <a:r>
              <a:rPr sz="1600" spc="-30">
                <a:solidFill>
                  <a:srgbClr val="FFFFFF"/>
                </a:solidFill>
                <a:latin typeface="Century Gothic"/>
                <a:cs typeface="Century Gothic"/>
              </a:rPr>
              <a:t> </a:t>
            </a:r>
            <a:r>
              <a:rPr sz="1600" spc="53">
                <a:solidFill>
                  <a:srgbClr val="FFFFFF"/>
                </a:solidFill>
                <a:latin typeface="Century Gothic"/>
                <a:cs typeface="Century Gothic"/>
              </a:rPr>
              <a:t>jobs</a:t>
            </a:r>
            <a:endParaRPr sz="1600">
              <a:latin typeface="Century Gothic"/>
              <a:cs typeface="Century Gothic"/>
            </a:endParaRPr>
          </a:p>
        </p:txBody>
      </p:sp>
      <p:pic>
        <p:nvPicPr>
          <p:cNvPr id="9" name="object 9"/>
          <p:cNvPicPr/>
          <p:nvPr/>
        </p:nvPicPr>
        <p:blipFill>
          <a:blip r:embed="rId4" cstate="email">
            <a:extLst>
              <a:ext uri="{28A0092B-C50C-407E-A947-70E740481C1C}">
                <a14:useLocalDpi xmlns:a14="http://schemas.microsoft.com/office/drawing/2010/main"/>
              </a:ext>
            </a:extLst>
          </a:blip>
          <a:stretch>
            <a:fillRect/>
          </a:stretch>
        </p:blipFill>
        <p:spPr>
          <a:xfrm>
            <a:off x="0" y="4554163"/>
            <a:ext cx="1401777" cy="863599"/>
          </a:xfrm>
          <a:prstGeom prst="rect">
            <a:avLst/>
          </a:prstGeom>
        </p:spPr>
      </p:pic>
      <p:pic>
        <p:nvPicPr>
          <p:cNvPr id="10" name="object 10"/>
          <p:cNvPicPr/>
          <p:nvPr/>
        </p:nvPicPr>
        <p:blipFill>
          <a:blip r:embed="rId5" cstate="email">
            <a:extLst>
              <a:ext uri="{28A0092B-C50C-407E-A947-70E740481C1C}">
                <a14:useLocalDpi xmlns:a14="http://schemas.microsoft.com/office/drawing/2010/main"/>
              </a:ext>
            </a:extLst>
          </a:blip>
          <a:stretch>
            <a:fillRect/>
          </a:stretch>
        </p:blipFill>
        <p:spPr>
          <a:xfrm>
            <a:off x="0" y="5717225"/>
            <a:ext cx="1399877" cy="863599"/>
          </a:xfrm>
          <a:prstGeom prst="rect">
            <a:avLst/>
          </a:prstGeom>
        </p:spPr>
      </p:pic>
      <p:sp>
        <p:nvSpPr>
          <p:cNvPr id="11" name="object 11"/>
          <p:cNvSpPr txBox="1"/>
          <p:nvPr/>
        </p:nvSpPr>
        <p:spPr>
          <a:xfrm>
            <a:off x="1511906" y="4721222"/>
            <a:ext cx="4751070" cy="1726904"/>
          </a:xfrm>
          <a:prstGeom prst="rect">
            <a:avLst/>
          </a:prstGeom>
        </p:spPr>
        <p:txBody>
          <a:bodyPr vert="horz" wrap="square" lIns="0" tIns="18626" rIns="0" bIns="0" rtlCol="0">
            <a:spAutoFit/>
          </a:bodyPr>
          <a:lstStyle/>
          <a:p>
            <a:pPr marL="45722" marR="823425">
              <a:lnSpc>
                <a:spcPts val="1900"/>
              </a:lnSpc>
              <a:spcBef>
                <a:spcPts val="146"/>
              </a:spcBef>
            </a:pPr>
            <a:r>
              <a:rPr sz="1600" spc="87">
                <a:solidFill>
                  <a:srgbClr val="FFFFFF"/>
                </a:solidFill>
                <a:latin typeface="Century Gothic"/>
                <a:cs typeface="Century Gothic"/>
              </a:rPr>
              <a:t>University</a:t>
            </a:r>
            <a:r>
              <a:rPr sz="1600" spc="-30">
                <a:solidFill>
                  <a:srgbClr val="FFFFFF"/>
                </a:solidFill>
                <a:latin typeface="Century Gothic"/>
                <a:cs typeface="Century Gothic"/>
              </a:rPr>
              <a:t> </a:t>
            </a:r>
            <a:r>
              <a:rPr sz="1600" spc="-3">
                <a:solidFill>
                  <a:srgbClr val="FFFFFF"/>
                </a:solidFill>
                <a:latin typeface="Century Gothic"/>
                <a:cs typeface="Century Gothic"/>
              </a:rPr>
              <a:t>of</a:t>
            </a:r>
            <a:r>
              <a:rPr sz="1600" spc="-30">
                <a:solidFill>
                  <a:srgbClr val="FFFFFF"/>
                </a:solidFill>
                <a:latin typeface="Century Gothic"/>
                <a:cs typeface="Century Gothic"/>
              </a:rPr>
              <a:t> </a:t>
            </a:r>
            <a:r>
              <a:rPr sz="1600" spc="40">
                <a:solidFill>
                  <a:srgbClr val="FFFFFF"/>
                </a:solidFill>
                <a:latin typeface="Century Gothic"/>
                <a:cs typeface="Century Gothic"/>
              </a:rPr>
              <a:t>Bologna</a:t>
            </a:r>
            <a:r>
              <a:rPr sz="1600" spc="-30">
                <a:solidFill>
                  <a:srgbClr val="FFFFFF"/>
                </a:solidFill>
                <a:latin typeface="Century Gothic"/>
                <a:cs typeface="Century Gothic"/>
              </a:rPr>
              <a:t> </a:t>
            </a:r>
            <a:r>
              <a:rPr sz="1600" spc="87">
                <a:solidFill>
                  <a:srgbClr val="FFFFFF"/>
                </a:solidFill>
                <a:latin typeface="Century Gothic"/>
                <a:cs typeface="Century Gothic"/>
              </a:rPr>
              <a:t>ranks</a:t>
            </a:r>
            <a:r>
              <a:rPr sz="1600" spc="-30">
                <a:solidFill>
                  <a:srgbClr val="FFFFFF"/>
                </a:solidFill>
                <a:latin typeface="Century Gothic"/>
                <a:cs typeface="Century Gothic"/>
              </a:rPr>
              <a:t> </a:t>
            </a:r>
            <a:r>
              <a:rPr sz="1600" spc="60">
                <a:solidFill>
                  <a:srgbClr val="FFFFFF"/>
                </a:solidFill>
                <a:latin typeface="Century Gothic"/>
                <a:cs typeface="Century Gothic"/>
              </a:rPr>
              <a:t>85°</a:t>
            </a:r>
            <a:r>
              <a:rPr sz="1600" spc="-30">
                <a:solidFill>
                  <a:srgbClr val="FFFFFF"/>
                </a:solidFill>
                <a:latin typeface="Century Gothic"/>
                <a:cs typeface="Century Gothic"/>
              </a:rPr>
              <a:t> </a:t>
            </a:r>
            <a:r>
              <a:rPr sz="1600" spc="30">
                <a:solidFill>
                  <a:srgbClr val="FFFFFF"/>
                </a:solidFill>
                <a:latin typeface="Century Gothic"/>
                <a:cs typeface="Century Gothic"/>
              </a:rPr>
              <a:t>on</a:t>
            </a:r>
            <a:r>
              <a:rPr sz="1600" spc="-30">
                <a:solidFill>
                  <a:srgbClr val="FFFFFF"/>
                </a:solidFill>
                <a:latin typeface="Century Gothic"/>
                <a:cs typeface="Century Gothic"/>
              </a:rPr>
              <a:t> </a:t>
            </a:r>
            <a:r>
              <a:rPr sz="1600" spc="-17">
                <a:solidFill>
                  <a:srgbClr val="FFFFFF"/>
                </a:solidFill>
                <a:latin typeface="Century Gothic"/>
                <a:cs typeface="Century Gothic"/>
              </a:rPr>
              <a:t>160 </a:t>
            </a:r>
            <a:r>
              <a:rPr sz="1600" spc="-433">
                <a:solidFill>
                  <a:srgbClr val="FFFFFF"/>
                </a:solidFill>
                <a:latin typeface="Century Gothic"/>
                <a:cs typeface="Century Gothic"/>
              </a:rPr>
              <a:t> </a:t>
            </a:r>
            <a:r>
              <a:rPr sz="1600" spc="100">
                <a:solidFill>
                  <a:srgbClr val="FFFFFF"/>
                </a:solidFill>
                <a:latin typeface="Century Gothic"/>
                <a:cs typeface="Century Gothic"/>
              </a:rPr>
              <a:t>with</a:t>
            </a:r>
            <a:r>
              <a:rPr sz="1600" spc="-30">
                <a:solidFill>
                  <a:srgbClr val="FFFFFF"/>
                </a:solidFill>
                <a:latin typeface="Century Gothic"/>
                <a:cs typeface="Century Gothic"/>
              </a:rPr>
              <a:t> </a:t>
            </a:r>
            <a:r>
              <a:rPr sz="1600" spc="143">
                <a:solidFill>
                  <a:srgbClr val="FFFFFF"/>
                </a:solidFill>
                <a:latin typeface="Century Gothic"/>
                <a:cs typeface="Century Gothic"/>
              </a:rPr>
              <a:t>488</a:t>
            </a:r>
            <a:r>
              <a:rPr sz="1600" spc="-27">
                <a:solidFill>
                  <a:srgbClr val="FFFFFF"/>
                </a:solidFill>
                <a:latin typeface="Century Gothic"/>
                <a:cs typeface="Century Gothic"/>
              </a:rPr>
              <a:t> </a:t>
            </a:r>
            <a:r>
              <a:rPr sz="1600" spc="37">
                <a:solidFill>
                  <a:srgbClr val="FFFFFF"/>
                </a:solidFill>
                <a:latin typeface="Century Gothic"/>
                <a:cs typeface="Century Gothic"/>
              </a:rPr>
              <a:t>publications</a:t>
            </a:r>
            <a:endParaRPr sz="1600">
              <a:latin typeface="Century Gothic"/>
              <a:cs typeface="Century Gothic"/>
            </a:endParaRPr>
          </a:p>
          <a:p>
            <a:pPr>
              <a:lnSpc>
                <a:spcPct val="100000"/>
              </a:lnSpc>
            </a:pPr>
            <a:endParaRPr sz="1933">
              <a:latin typeface="Century Gothic"/>
              <a:cs typeface="Century Gothic"/>
            </a:endParaRPr>
          </a:p>
          <a:p>
            <a:pPr marL="8467" marR="3387">
              <a:lnSpc>
                <a:spcPts val="1900"/>
              </a:lnSpc>
              <a:spcBef>
                <a:spcPts val="1473"/>
              </a:spcBef>
            </a:pPr>
            <a:r>
              <a:rPr sz="1600" spc="-133">
                <a:solidFill>
                  <a:srgbClr val="FFFFFF"/>
                </a:solidFill>
                <a:latin typeface="Century Gothic"/>
                <a:cs typeface="Century Gothic"/>
              </a:rPr>
              <a:t>13 </a:t>
            </a:r>
            <a:r>
              <a:rPr sz="1600" spc="43">
                <a:solidFill>
                  <a:srgbClr val="FFFFFF"/>
                </a:solidFill>
                <a:latin typeface="Century Gothic"/>
                <a:cs typeface="Century Gothic"/>
              </a:rPr>
              <a:t>production </a:t>
            </a:r>
            <a:r>
              <a:rPr sz="1600" spc="107">
                <a:solidFill>
                  <a:srgbClr val="FFFFFF"/>
                </a:solidFill>
                <a:latin typeface="Century Gothic"/>
                <a:cs typeface="Century Gothic"/>
              </a:rPr>
              <a:t>sites </a:t>
            </a:r>
            <a:r>
              <a:rPr sz="1600" spc="67">
                <a:solidFill>
                  <a:srgbClr val="FFFFFF"/>
                </a:solidFill>
                <a:latin typeface="Century Gothic"/>
                <a:cs typeface="Century Gothic"/>
              </a:rPr>
              <a:t>for </a:t>
            </a:r>
            <a:r>
              <a:rPr sz="1600" spc="47">
                <a:solidFill>
                  <a:srgbClr val="FFFFFF"/>
                </a:solidFill>
                <a:latin typeface="Century Gothic"/>
                <a:cs typeface="Century Gothic"/>
              </a:rPr>
              <a:t>veterinary </a:t>
            </a:r>
            <a:r>
              <a:rPr sz="1600" spc="50">
                <a:solidFill>
                  <a:srgbClr val="FFFFFF"/>
                </a:solidFill>
                <a:latin typeface="Century Gothic"/>
                <a:cs typeface="Century Gothic"/>
              </a:rPr>
              <a:t> </a:t>
            </a:r>
            <a:r>
              <a:rPr sz="1600" spc="10">
                <a:solidFill>
                  <a:srgbClr val="FFFFFF"/>
                </a:solidFill>
                <a:latin typeface="Century Gothic"/>
                <a:cs typeface="Century Gothic"/>
              </a:rPr>
              <a:t>pharmaceutical,</a:t>
            </a:r>
            <a:r>
              <a:rPr sz="1600" spc="-13">
                <a:solidFill>
                  <a:srgbClr val="FFFFFF"/>
                </a:solidFill>
                <a:latin typeface="Century Gothic"/>
                <a:cs typeface="Century Gothic"/>
              </a:rPr>
              <a:t> </a:t>
            </a:r>
            <a:r>
              <a:rPr sz="1600" spc="63">
                <a:solidFill>
                  <a:srgbClr val="FFFFFF"/>
                </a:solidFill>
                <a:latin typeface="Century Gothic"/>
                <a:cs typeface="Century Gothic"/>
              </a:rPr>
              <a:t>out</a:t>
            </a:r>
            <a:r>
              <a:rPr sz="1600" spc="-13">
                <a:solidFill>
                  <a:srgbClr val="FFFFFF"/>
                </a:solidFill>
                <a:latin typeface="Century Gothic"/>
                <a:cs typeface="Century Gothic"/>
              </a:rPr>
              <a:t> </a:t>
            </a:r>
            <a:r>
              <a:rPr sz="1600" spc="13">
                <a:solidFill>
                  <a:srgbClr val="FFFFFF"/>
                </a:solidFill>
                <a:latin typeface="Century Gothic"/>
                <a:cs typeface="Century Gothic"/>
              </a:rPr>
              <a:t>of</a:t>
            </a:r>
            <a:r>
              <a:rPr sz="1600" spc="-13">
                <a:solidFill>
                  <a:srgbClr val="FFFFFF"/>
                </a:solidFill>
                <a:latin typeface="Century Gothic"/>
                <a:cs typeface="Century Gothic"/>
              </a:rPr>
              <a:t> </a:t>
            </a:r>
            <a:r>
              <a:rPr sz="1600" spc="-136">
                <a:solidFill>
                  <a:srgbClr val="FFFFFF"/>
                </a:solidFill>
                <a:latin typeface="Century Gothic"/>
                <a:cs typeface="Century Gothic"/>
              </a:rPr>
              <a:t>a</a:t>
            </a:r>
            <a:r>
              <a:rPr sz="1600" spc="-13">
                <a:solidFill>
                  <a:srgbClr val="FFFFFF"/>
                </a:solidFill>
                <a:latin typeface="Century Gothic"/>
                <a:cs typeface="Century Gothic"/>
              </a:rPr>
              <a:t> </a:t>
            </a:r>
            <a:r>
              <a:rPr sz="1600" spc="37">
                <a:solidFill>
                  <a:srgbClr val="FFFFFF"/>
                </a:solidFill>
                <a:latin typeface="Century Gothic"/>
                <a:cs typeface="Century Gothic"/>
              </a:rPr>
              <a:t>total</a:t>
            </a:r>
            <a:r>
              <a:rPr sz="1600" spc="-13">
                <a:solidFill>
                  <a:srgbClr val="FFFFFF"/>
                </a:solidFill>
                <a:latin typeface="Century Gothic"/>
                <a:cs typeface="Century Gothic"/>
              </a:rPr>
              <a:t> </a:t>
            </a:r>
            <a:r>
              <a:rPr sz="1600" spc="13">
                <a:solidFill>
                  <a:srgbClr val="FFFFFF"/>
                </a:solidFill>
                <a:latin typeface="Century Gothic"/>
                <a:cs typeface="Century Gothic"/>
              </a:rPr>
              <a:t>of</a:t>
            </a:r>
            <a:r>
              <a:rPr sz="1600" spc="-13">
                <a:solidFill>
                  <a:srgbClr val="FFFFFF"/>
                </a:solidFill>
                <a:latin typeface="Century Gothic"/>
                <a:cs typeface="Century Gothic"/>
              </a:rPr>
              <a:t> </a:t>
            </a:r>
            <a:r>
              <a:rPr sz="1600" spc="-76">
                <a:solidFill>
                  <a:srgbClr val="FFFFFF"/>
                </a:solidFill>
                <a:latin typeface="Century Gothic"/>
                <a:cs typeface="Century Gothic"/>
              </a:rPr>
              <a:t>81</a:t>
            </a:r>
            <a:r>
              <a:rPr sz="1600" spc="-13">
                <a:solidFill>
                  <a:srgbClr val="FFFFFF"/>
                </a:solidFill>
                <a:latin typeface="Century Gothic"/>
                <a:cs typeface="Century Gothic"/>
              </a:rPr>
              <a:t> </a:t>
            </a:r>
            <a:r>
              <a:rPr sz="1600" spc="117">
                <a:solidFill>
                  <a:srgbClr val="FFFFFF"/>
                </a:solidFill>
                <a:latin typeface="Century Gothic"/>
                <a:cs typeface="Century Gothic"/>
              </a:rPr>
              <a:t>in</a:t>
            </a:r>
            <a:r>
              <a:rPr sz="1600" spc="-10">
                <a:solidFill>
                  <a:srgbClr val="FFFFFF"/>
                </a:solidFill>
                <a:latin typeface="Century Gothic"/>
                <a:cs typeface="Century Gothic"/>
              </a:rPr>
              <a:t> </a:t>
            </a:r>
            <a:r>
              <a:rPr sz="1600" spc="33">
                <a:solidFill>
                  <a:srgbClr val="FFFFFF"/>
                </a:solidFill>
                <a:latin typeface="Century Gothic"/>
                <a:cs typeface="Century Gothic"/>
              </a:rPr>
              <a:t>Italy,</a:t>
            </a:r>
            <a:r>
              <a:rPr sz="1600" spc="-13">
                <a:solidFill>
                  <a:srgbClr val="FFFFFF"/>
                </a:solidFill>
                <a:latin typeface="Century Gothic"/>
                <a:cs typeface="Century Gothic"/>
              </a:rPr>
              <a:t> </a:t>
            </a:r>
            <a:r>
              <a:rPr sz="1600" spc="-10">
                <a:solidFill>
                  <a:srgbClr val="FFFFFF"/>
                </a:solidFill>
                <a:latin typeface="Century Gothic"/>
                <a:cs typeface="Century Gothic"/>
              </a:rPr>
              <a:t>are </a:t>
            </a:r>
            <a:r>
              <a:rPr sz="1600" spc="-433">
                <a:solidFill>
                  <a:srgbClr val="FFFFFF"/>
                </a:solidFill>
                <a:latin typeface="Century Gothic"/>
                <a:cs typeface="Century Gothic"/>
              </a:rPr>
              <a:t> </a:t>
            </a:r>
            <a:r>
              <a:rPr sz="1600" spc="-17">
                <a:solidFill>
                  <a:srgbClr val="FFFFFF"/>
                </a:solidFill>
                <a:latin typeface="Century Gothic"/>
                <a:cs typeface="Century Gothic"/>
              </a:rPr>
              <a:t>located </a:t>
            </a:r>
            <a:r>
              <a:rPr sz="1600" spc="117">
                <a:solidFill>
                  <a:srgbClr val="FFFFFF"/>
                </a:solidFill>
                <a:latin typeface="Century Gothic"/>
                <a:cs typeface="Century Gothic"/>
              </a:rPr>
              <a:t>in</a:t>
            </a:r>
            <a:r>
              <a:rPr sz="1600" spc="-13">
                <a:solidFill>
                  <a:srgbClr val="FFFFFF"/>
                </a:solidFill>
                <a:latin typeface="Century Gothic"/>
                <a:cs typeface="Century Gothic"/>
              </a:rPr>
              <a:t> </a:t>
            </a:r>
            <a:r>
              <a:rPr sz="1600" spc="67">
                <a:solidFill>
                  <a:srgbClr val="FFFFFF"/>
                </a:solidFill>
                <a:latin typeface="Century Gothic"/>
                <a:cs typeface="Century Gothic"/>
              </a:rPr>
              <a:t>Emilia-Romagna</a:t>
            </a:r>
            <a:endParaRPr sz="1600">
              <a:latin typeface="Century Gothic"/>
              <a:cs typeface="Century Gothic"/>
            </a:endParaRPr>
          </a:p>
        </p:txBody>
      </p:sp>
      <p:sp>
        <p:nvSpPr>
          <p:cNvPr id="12" name="object 12"/>
          <p:cNvSpPr txBox="1">
            <a:spLocks noGrp="1"/>
          </p:cNvSpPr>
          <p:nvPr>
            <p:ph type="title"/>
          </p:nvPr>
        </p:nvSpPr>
        <p:spPr>
          <a:xfrm>
            <a:off x="7810243" y="927855"/>
            <a:ext cx="2494703" cy="377882"/>
          </a:xfrm>
          <a:prstGeom prst="rect">
            <a:avLst/>
          </a:prstGeom>
        </p:spPr>
        <p:txBody>
          <a:bodyPr vert="horz" wrap="square" lIns="0" tIns="8467" rIns="0" bIns="0" rtlCol="0">
            <a:spAutoFit/>
          </a:bodyPr>
          <a:lstStyle/>
          <a:p>
            <a:pPr marL="8467">
              <a:spcBef>
                <a:spcPts val="67"/>
              </a:spcBef>
            </a:pPr>
            <a:r>
              <a:rPr spc="110">
                <a:solidFill>
                  <a:srgbClr val="58606B"/>
                </a:solidFill>
              </a:rPr>
              <a:t>GLOBAL</a:t>
            </a:r>
            <a:r>
              <a:rPr spc="-76">
                <a:solidFill>
                  <a:srgbClr val="58606B"/>
                </a:solidFill>
              </a:rPr>
              <a:t> </a:t>
            </a:r>
            <a:r>
              <a:rPr spc="263">
                <a:solidFill>
                  <a:srgbClr val="58606B"/>
                </a:solidFill>
              </a:rPr>
              <a:t>TREND</a:t>
            </a:r>
          </a:p>
        </p:txBody>
      </p:sp>
      <p:sp>
        <p:nvSpPr>
          <p:cNvPr id="13" name="object 13"/>
          <p:cNvSpPr/>
          <p:nvPr/>
        </p:nvSpPr>
        <p:spPr>
          <a:xfrm>
            <a:off x="7825446" y="1404695"/>
            <a:ext cx="2660650" cy="25400"/>
          </a:xfrm>
          <a:custGeom>
            <a:avLst/>
            <a:gdLst/>
            <a:ahLst/>
            <a:cxnLst/>
            <a:rect l="l" t="t" r="r" b="b"/>
            <a:pathLst>
              <a:path w="3990975" h="38100">
                <a:moveTo>
                  <a:pt x="0" y="0"/>
                </a:moveTo>
                <a:lnTo>
                  <a:pt x="3990936" y="37892"/>
                </a:lnTo>
              </a:path>
            </a:pathLst>
          </a:custGeom>
          <a:ln w="19049">
            <a:solidFill>
              <a:srgbClr val="58606B"/>
            </a:solidFill>
          </a:ln>
        </p:spPr>
        <p:txBody>
          <a:bodyPr wrap="square" lIns="0" tIns="0" rIns="0" bIns="0" rtlCol="0"/>
          <a:lstStyle/>
          <a:p>
            <a:endParaRPr sz="800"/>
          </a:p>
        </p:txBody>
      </p:sp>
      <p:sp>
        <p:nvSpPr>
          <p:cNvPr id="14" name="object 14"/>
          <p:cNvSpPr txBox="1"/>
          <p:nvPr/>
        </p:nvSpPr>
        <p:spPr>
          <a:xfrm>
            <a:off x="10845101" y="1108212"/>
            <a:ext cx="643043" cy="336781"/>
          </a:xfrm>
          <a:prstGeom prst="rect">
            <a:avLst/>
          </a:prstGeom>
        </p:spPr>
        <p:txBody>
          <a:bodyPr vert="horz" wrap="square" lIns="0" tIns="8467" rIns="0" bIns="0" rtlCol="0">
            <a:spAutoFit/>
          </a:bodyPr>
          <a:lstStyle/>
          <a:p>
            <a:pPr marL="8467">
              <a:spcBef>
                <a:spcPts val="67"/>
              </a:spcBef>
            </a:pPr>
            <a:r>
              <a:rPr sz="2133" spc="-53">
                <a:solidFill>
                  <a:srgbClr val="FFFFFF"/>
                </a:solidFill>
                <a:latin typeface="Century Gothic"/>
                <a:cs typeface="Century Gothic"/>
              </a:rPr>
              <a:t>+</a:t>
            </a:r>
            <a:r>
              <a:rPr sz="2133" spc="-76">
                <a:solidFill>
                  <a:srgbClr val="FFFFFF"/>
                </a:solidFill>
                <a:latin typeface="Century Gothic"/>
                <a:cs typeface="Century Gothic"/>
              </a:rPr>
              <a:t> </a:t>
            </a:r>
            <a:r>
              <a:rPr sz="2133" spc="136">
                <a:solidFill>
                  <a:srgbClr val="FFFFFF"/>
                </a:solidFill>
                <a:latin typeface="Century Gothic"/>
                <a:cs typeface="Century Gothic"/>
              </a:rPr>
              <a:t>6%</a:t>
            </a:r>
            <a:endParaRPr sz="2133">
              <a:latin typeface="Century Gothic"/>
              <a:cs typeface="Century Gothic"/>
            </a:endParaRPr>
          </a:p>
        </p:txBody>
      </p:sp>
      <p:sp>
        <p:nvSpPr>
          <p:cNvPr id="15" name="object 15"/>
          <p:cNvSpPr txBox="1"/>
          <p:nvPr/>
        </p:nvSpPr>
        <p:spPr>
          <a:xfrm>
            <a:off x="7906969" y="1470105"/>
            <a:ext cx="1127759" cy="223993"/>
          </a:xfrm>
          <a:prstGeom prst="rect">
            <a:avLst/>
          </a:prstGeom>
        </p:spPr>
        <p:txBody>
          <a:bodyPr vert="horz" wrap="square" lIns="0" tIns="8467" rIns="0" bIns="0" rtlCol="0">
            <a:spAutoFit/>
          </a:bodyPr>
          <a:lstStyle/>
          <a:p>
            <a:pPr marL="8467">
              <a:spcBef>
                <a:spcPts val="67"/>
              </a:spcBef>
            </a:pPr>
            <a:r>
              <a:rPr sz="1400" spc="-17">
                <a:latin typeface="Century Gothic"/>
                <a:cs typeface="Century Gothic"/>
              </a:rPr>
              <a:t>(2016</a:t>
            </a:r>
            <a:r>
              <a:rPr sz="1400" spc="-53">
                <a:latin typeface="Century Gothic"/>
                <a:cs typeface="Century Gothic"/>
              </a:rPr>
              <a:t> </a:t>
            </a:r>
            <a:r>
              <a:rPr sz="1400">
                <a:latin typeface="Century Gothic"/>
                <a:cs typeface="Century Gothic"/>
              </a:rPr>
              <a:t>–</a:t>
            </a:r>
            <a:r>
              <a:rPr sz="1400" spc="-53">
                <a:latin typeface="Century Gothic"/>
                <a:cs typeface="Century Gothic"/>
              </a:rPr>
              <a:t> </a:t>
            </a:r>
            <a:r>
              <a:rPr sz="1400" spc="30">
                <a:latin typeface="Century Gothic"/>
                <a:cs typeface="Century Gothic"/>
              </a:rPr>
              <a:t>2025)</a:t>
            </a:r>
            <a:endParaRPr sz="1400">
              <a:latin typeface="Century Gothic"/>
              <a:cs typeface="Century Gothic"/>
            </a:endParaRPr>
          </a:p>
        </p:txBody>
      </p:sp>
      <p:sp>
        <p:nvSpPr>
          <p:cNvPr id="16" name="object 16"/>
          <p:cNvSpPr txBox="1"/>
          <p:nvPr/>
        </p:nvSpPr>
        <p:spPr>
          <a:xfrm>
            <a:off x="1397937" y="1544020"/>
            <a:ext cx="2933277" cy="418983"/>
          </a:xfrm>
          <a:prstGeom prst="rect">
            <a:avLst/>
          </a:prstGeom>
        </p:spPr>
        <p:txBody>
          <a:bodyPr vert="horz" wrap="square" lIns="0" tIns="8467" rIns="0" bIns="0" rtlCol="0">
            <a:spAutoFit/>
          </a:bodyPr>
          <a:lstStyle/>
          <a:p>
            <a:pPr marL="8467">
              <a:spcBef>
                <a:spcPts val="67"/>
              </a:spcBef>
            </a:pPr>
            <a:r>
              <a:rPr sz="2667" spc="133">
                <a:solidFill>
                  <a:srgbClr val="DF1785"/>
                </a:solidFill>
                <a:latin typeface="Century Gothic"/>
                <a:cs typeface="Century Gothic"/>
              </a:rPr>
              <a:t>ANIMAL</a:t>
            </a:r>
            <a:r>
              <a:rPr sz="2667" spc="-67">
                <a:solidFill>
                  <a:srgbClr val="DF1785"/>
                </a:solidFill>
                <a:latin typeface="Century Gothic"/>
                <a:cs typeface="Century Gothic"/>
              </a:rPr>
              <a:t> </a:t>
            </a:r>
            <a:r>
              <a:rPr sz="2667" spc="297">
                <a:solidFill>
                  <a:srgbClr val="DF1785"/>
                </a:solidFill>
                <a:latin typeface="Century Gothic"/>
                <a:cs typeface="Century Gothic"/>
              </a:rPr>
              <a:t>HEALTH</a:t>
            </a:r>
            <a:endParaRPr sz="2667">
              <a:latin typeface="Century Gothic"/>
              <a:cs typeface="Century Gothic"/>
            </a:endParaRPr>
          </a:p>
        </p:txBody>
      </p:sp>
      <p:pic>
        <p:nvPicPr>
          <p:cNvPr id="17" name="object 17"/>
          <p:cNvPicPr/>
          <p:nvPr/>
        </p:nvPicPr>
        <p:blipFill>
          <a:blip r:embed="rId6" cstate="email">
            <a:extLst>
              <a:ext uri="{28A0092B-C50C-407E-A947-70E740481C1C}">
                <a14:useLocalDpi xmlns:a14="http://schemas.microsoft.com/office/drawing/2010/main"/>
              </a:ext>
            </a:extLst>
          </a:blip>
          <a:stretch>
            <a:fillRect/>
          </a:stretch>
        </p:blipFill>
        <p:spPr>
          <a:xfrm>
            <a:off x="176232" y="1374419"/>
            <a:ext cx="831849" cy="812799"/>
          </a:xfrm>
          <a:prstGeom prst="rect">
            <a:avLst/>
          </a:prstGeom>
        </p:spPr>
      </p:pic>
      <p:pic>
        <p:nvPicPr>
          <p:cNvPr id="18" name="object 18"/>
          <p:cNvPicPr/>
          <p:nvPr/>
        </p:nvPicPr>
        <p:blipFill>
          <a:blip r:embed="rId7" cstate="email">
            <a:extLst>
              <a:ext uri="{28A0092B-C50C-407E-A947-70E740481C1C}">
                <a14:useLocalDpi xmlns:a14="http://schemas.microsoft.com/office/drawing/2010/main"/>
              </a:ext>
            </a:extLst>
          </a:blip>
          <a:stretch>
            <a:fillRect/>
          </a:stretch>
        </p:blipFill>
        <p:spPr>
          <a:xfrm>
            <a:off x="7018238" y="2296338"/>
            <a:ext cx="542729" cy="529562"/>
          </a:xfrm>
          <a:prstGeom prst="rect">
            <a:avLst/>
          </a:prstGeom>
        </p:spPr>
      </p:pic>
      <p:sp>
        <p:nvSpPr>
          <p:cNvPr id="19" name="object 19"/>
          <p:cNvSpPr txBox="1"/>
          <p:nvPr/>
        </p:nvSpPr>
        <p:spPr>
          <a:xfrm>
            <a:off x="8019754" y="2377483"/>
            <a:ext cx="2417233" cy="739198"/>
          </a:xfrm>
          <a:prstGeom prst="rect">
            <a:avLst/>
          </a:prstGeom>
        </p:spPr>
        <p:txBody>
          <a:bodyPr vert="horz" wrap="square" lIns="0" tIns="19896" rIns="0" bIns="0" rtlCol="0">
            <a:spAutoFit/>
          </a:bodyPr>
          <a:lstStyle/>
          <a:p>
            <a:pPr marL="84247" marR="3387" indent="-76204">
              <a:lnSpc>
                <a:spcPts val="2853"/>
              </a:lnSpc>
              <a:spcBef>
                <a:spcPts val="156"/>
              </a:spcBef>
            </a:pPr>
            <a:r>
              <a:rPr sz="2400" spc="237">
                <a:solidFill>
                  <a:srgbClr val="DF1785"/>
                </a:solidFill>
                <a:latin typeface="Century Gothic"/>
                <a:cs typeface="Century Gothic"/>
              </a:rPr>
              <a:t>KEY</a:t>
            </a:r>
            <a:r>
              <a:rPr sz="2400" spc="-60">
                <a:solidFill>
                  <a:srgbClr val="DF1785"/>
                </a:solidFill>
                <a:latin typeface="Century Gothic"/>
                <a:cs typeface="Century Gothic"/>
              </a:rPr>
              <a:t> </a:t>
            </a:r>
            <a:r>
              <a:rPr sz="2400" spc="217">
                <a:solidFill>
                  <a:srgbClr val="DF1785"/>
                </a:solidFill>
                <a:latin typeface="Century Gothic"/>
                <a:cs typeface="Century Gothic"/>
              </a:rPr>
              <a:t>PLAYERS</a:t>
            </a:r>
            <a:r>
              <a:rPr sz="2400" spc="-60">
                <a:solidFill>
                  <a:srgbClr val="DF1785"/>
                </a:solidFill>
                <a:latin typeface="Century Gothic"/>
                <a:cs typeface="Century Gothic"/>
              </a:rPr>
              <a:t> </a:t>
            </a:r>
            <a:r>
              <a:rPr sz="2400" spc="-213">
                <a:solidFill>
                  <a:srgbClr val="DF1785"/>
                </a:solidFill>
                <a:latin typeface="Century Gothic"/>
                <a:cs typeface="Century Gothic"/>
              </a:rPr>
              <a:t>&amp; </a:t>
            </a:r>
            <a:r>
              <a:rPr sz="2400" spc="-653">
                <a:solidFill>
                  <a:srgbClr val="DF1785"/>
                </a:solidFill>
                <a:latin typeface="Century Gothic"/>
                <a:cs typeface="Century Gothic"/>
              </a:rPr>
              <a:t> </a:t>
            </a:r>
            <a:r>
              <a:rPr sz="2400" spc="180">
                <a:solidFill>
                  <a:srgbClr val="DF1785"/>
                </a:solidFill>
                <a:latin typeface="Century Gothic"/>
                <a:cs typeface="Century Gothic"/>
              </a:rPr>
              <a:t>EXCELLENCES</a:t>
            </a:r>
            <a:endParaRPr sz="2400">
              <a:latin typeface="Century Gothic"/>
              <a:cs typeface="Century Gothic"/>
            </a:endParaRPr>
          </a:p>
        </p:txBody>
      </p:sp>
      <p:pic>
        <p:nvPicPr>
          <p:cNvPr id="20" name="object 20"/>
          <p:cNvPicPr/>
          <p:nvPr/>
        </p:nvPicPr>
        <p:blipFill>
          <a:blip r:embed="rId8" cstate="email">
            <a:extLst>
              <a:ext uri="{28A0092B-C50C-407E-A947-70E740481C1C}">
                <a14:useLocalDpi xmlns:a14="http://schemas.microsoft.com/office/drawing/2010/main"/>
              </a:ext>
            </a:extLst>
          </a:blip>
          <a:stretch>
            <a:fillRect/>
          </a:stretch>
        </p:blipFill>
        <p:spPr>
          <a:xfrm>
            <a:off x="10735415" y="2347113"/>
            <a:ext cx="557089" cy="568541"/>
          </a:xfrm>
          <a:prstGeom prst="rect">
            <a:avLst/>
          </a:prstGeom>
        </p:spPr>
      </p:pic>
      <p:pic>
        <p:nvPicPr>
          <p:cNvPr id="21" name="object 21"/>
          <p:cNvPicPr/>
          <p:nvPr/>
        </p:nvPicPr>
        <p:blipFill>
          <a:blip r:embed="rId9" cstate="email">
            <a:extLst>
              <a:ext uri="{28A0092B-C50C-407E-A947-70E740481C1C}">
                <a14:useLocalDpi xmlns:a14="http://schemas.microsoft.com/office/drawing/2010/main"/>
              </a:ext>
            </a:extLst>
          </a:blip>
          <a:stretch>
            <a:fillRect/>
          </a:stretch>
        </p:blipFill>
        <p:spPr>
          <a:xfrm>
            <a:off x="7418985" y="5780451"/>
            <a:ext cx="1612899" cy="666749"/>
          </a:xfrm>
          <a:prstGeom prst="rect">
            <a:avLst/>
          </a:prstGeom>
        </p:spPr>
      </p:pic>
      <p:pic>
        <p:nvPicPr>
          <p:cNvPr id="22" name="object 22"/>
          <p:cNvPicPr/>
          <p:nvPr/>
        </p:nvPicPr>
        <p:blipFill>
          <a:blip r:embed="rId10" cstate="email">
            <a:extLst>
              <a:ext uri="{28A0092B-C50C-407E-A947-70E740481C1C}">
                <a14:useLocalDpi xmlns:a14="http://schemas.microsoft.com/office/drawing/2010/main"/>
              </a:ext>
            </a:extLst>
          </a:blip>
          <a:stretch>
            <a:fillRect/>
          </a:stretch>
        </p:blipFill>
        <p:spPr>
          <a:xfrm>
            <a:off x="9900490" y="5547288"/>
            <a:ext cx="1716565" cy="978958"/>
          </a:xfrm>
          <a:prstGeom prst="rect">
            <a:avLst/>
          </a:prstGeom>
        </p:spPr>
      </p:pic>
      <p:pic>
        <p:nvPicPr>
          <p:cNvPr id="23" name="object 23"/>
          <p:cNvPicPr/>
          <p:nvPr/>
        </p:nvPicPr>
        <p:blipFill>
          <a:blip r:embed="rId11" cstate="email">
            <a:extLst>
              <a:ext uri="{28A0092B-C50C-407E-A947-70E740481C1C}">
                <a14:useLocalDpi xmlns:a14="http://schemas.microsoft.com/office/drawing/2010/main"/>
              </a:ext>
            </a:extLst>
          </a:blip>
          <a:stretch>
            <a:fillRect/>
          </a:stretch>
        </p:blipFill>
        <p:spPr>
          <a:xfrm>
            <a:off x="6948012" y="3433400"/>
            <a:ext cx="1707462" cy="676522"/>
          </a:xfrm>
          <a:prstGeom prst="rect">
            <a:avLst/>
          </a:prstGeom>
        </p:spPr>
      </p:pic>
      <p:pic>
        <p:nvPicPr>
          <p:cNvPr id="24" name="object 24"/>
          <p:cNvPicPr/>
          <p:nvPr/>
        </p:nvPicPr>
        <p:blipFill>
          <a:blip r:embed="rId12" cstate="email">
            <a:extLst>
              <a:ext uri="{28A0092B-C50C-407E-A947-70E740481C1C}">
                <a14:useLocalDpi xmlns:a14="http://schemas.microsoft.com/office/drawing/2010/main"/>
              </a:ext>
            </a:extLst>
          </a:blip>
          <a:stretch>
            <a:fillRect/>
          </a:stretch>
        </p:blipFill>
        <p:spPr>
          <a:xfrm>
            <a:off x="9783381" y="3511825"/>
            <a:ext cx="2012949" cy="495299"/>
          </a:xfrm>
          <a:prstGeom prst="rect">
            <a:avLst/>
          </a:prstGeom>
        </p:spPr>
      </p:pic>
      <p:pic>
        <p:nvPicPr>
          <p:cNvPr id="25" name="object 25"/>
          <p:cNvPicPr/>
          <p:nvPr/>
        </p:nvPicPr>
        <p:blipFill>
          <a:blip r:embed="rId13" cstate="email">
            <a:extLst>
              <a:ext uri="{28A0092B-C50C-407E-A947-70E740481C1C}">
                <a14:useLocalDpi xmlns:a14="http://schemas.microsoft.com/office/drawing/2010/main"/>
              </a:ext>
            </a:extLst>
          </a:blip>
          <a:stretch>
            <a:fillRect/>
          </a:stretch>
        </p:blipFill>
        <p:spPr>
          <a:xfrm>
            <a:off x="7014799" y="4402402"/>
            <a:ext cx="2047203" cy="426064"/>
          </a:xfrm>
          <a:prstGeom prst="rect">
            <a:avLst/>
          </a:prstGeom>
        </p:spPr>
      </p:pic>
      <p:pic>
        <p:nvPicPr>
          <p:cNvPr id="26" name="object 26"/>
          <p:cNvPicPr/>
          <p:nvPr/>
        </p:nvPicPr>
        <p:blipFill>
          <a:blip r:embed="rId14" cstate="email">
            <a:extLst>
              <a:ext uri="{28A0092B-C50C-407E-A947-70E740481C1C}">
                <a14:useLocalDpi xmlns:a14="http://schemas.microsoft.com/office/drawing/2010/main"/>
              </a:ext>
            </a:extLst>
          </a:blip>
          <a:stretch>
            <a:fillRect/>
          </a:stretch>
        </p:blipFill>
        <p:spPr>
          <a:xfrm>
            <a:off x="9309565" y="4318123"/>
            <a:ext cx="946149" cy="475551"/>
          </a:xfrm>
          <a:prstGeom prst="rect">
            <a:avLst/>
          </a:prstGeom>
        </p:spPr>
      </p:pic>
      <p:pic>
        <p:nvPicPr>
          <p:cNvPr id="27" name="object 27"/>
          <p:cNvPicPr/>
          <p:nvPr/>
        </p:nvPicPr>
        <p:blipFill>
          <a:blip r:embed="rId15" cstate="email">
            <a:extLst>
              <a:ext uri="{28A0092B-C50C-407E-A947-70E740481C1C}">
                <a14:useLocalDpi xmlns:a14="http://schemas.microsoft.com/office/drawing/2010/main"/>
              </a:ext>
            </a:extLst>
          </a:blip>
          <a:stretch>
            <a:fillRect/>
          </a:stretch>
        </p:blipFill>
        <p:spPr>
          <a:xfrm>
            <a:off x="10531796" y="4132607"/>
            <a:ext cx="911726" cy="920749"/>
          </a:xfrm>
          <a:prstGeom prst="rect">
            <a:avLst/>
          </a:prstGeom>
        </p:spPr>
      </p:pic>
      <p:pic>
        <p:nvPicPr>
          <p:cNvPr id="28" name="object 28"/>
          <p:cNvPicPr/>
          <p:nvPr/>
        </p:nvPicPr>
        <p:blipFill>
          <a:blip r:embed="rId16" cstate="email">
            <a:extLst>
              <a:ext uri="{28A0092B-C50C-407E-A947-70E740481C1C}">
                <a14:useLocalDpi xmlns:a14="http://schemas.microsoft.com/office/drawing/2010/main"/>
              </a:ext>
            </a:extLst>
          </a:blip>
          <a:stretch>
            <a:fillRect/>
          </a:stretch>
        </p:blipFill>
        <p:spPr>
          <a:xfrm>
            <a:off x="8713267" y="3425815"/>
            <a:ext cx="736599" cy="736599"/>
          </a:xfrm>
          <a:prstGeom prst="rect">
            <a:avLst/>
          </a:prstGeom>
        </p:spPr>
      </p:pic>
    </p:spTree>
    <p:extLst>
      <p:ext uri="{BB962C8B-B14F-4D97-AF65-F5344CB8AC3E}">
        <p14:creationId xmlns:p14="http://schemas.microsoft.com/office/powerpoint/2010/main" val="3885102731"/>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0" y="1"/>
            <a:ext cx="12192000" cy="6858000"/>
          </a:xfrm>
          <a:custGeom>
            <a:avLst/>
            <a:gdLst/>
            <a:ahLst/>
            <a:cxnLst/>
            <a:rect l="l" t="t" r="r" b="b"/>
            <a:pathLst>
              <a:path w="18288000" h="10287000">
                <a:moveTo>
                  <a:pt x="18287998" y="10286999"/>
                </a:moveTo>
                <a:lnTo>
                  <a:pt x="0" y="10286999"/>
                </a:lnTo>
                <a:lnTo>
                  <a:pt x="0" y="0"/>
                </a:lnTo>
                <a:lnTo>
                  <a:pt x="18287998" y="0"/>
                </a:lnTo>
                <a:lnTo>
                  <a:pt x="18287998" y="10286999"/>
                </a:lnTo>
                <a:close/>
              </a:path>
            </a:pathLst>
          </a:custGeom>
          <a:solidFill>
            <a:srgbClr val="DF1785"/>
          </a:solidFill>
        </p:spPr>
        <p:txBody>
          <a:bodyPr wrap="square" lIns="0" tIns="0" rIns="0" bIns="0" rtlCol="0"/>
          <a:lstStyle/>
          <a:p>
            <a:endParaRPr sz="800"/>
          </a:p>
        </p:txBody>
      </p:sp>
      <p:sp>
        <p:nvSpPr>
          <p:cNvPr id="3" name="object 3"/>
          <p:cNvSpPr txBox="1">
            <a:spLocks noGrp="1"/>
          </p:cNvSpPr>
          <p:nvPr>
            <p:ph type="title"/>
          </p:nvPr>
        </p:nvSpPr>
        <p:spPr>
          <a:xfrm>
            <a:off x="869616" y="2119266"/>
            <a:ext cx="6288617" cy="2212571"/>
          </a:xfrm>
          <a:prstGeom prst="rect">
            <a:avLst/>
          </a:prstGeom>
        </p:spPr>
        <p:txBody>
          <a:bodyPr vert="horz" wrap="square" lIns="0" tIns="19473" rIns="0" bIns="0" rtlCol="0">
            <a:spAutoFit/>
          </a:bodyPr>
          <a:lstStyle/>
          <a:p>
            <a:pPr marL="8467" marR="3387">
              <a:lnSpc>
                <a:spcPts val="5747"/>
              </a:lnSpc>
              <a:spcBef>
                <a:spcPts val="153"/>
              </a:spcBef>
            </a:pPr>
            <a:r>
              <a:rPr sz="4800" spc="450">
                <a:solidFill>
                  <a:srgbClr val="FFFFFF"/>
                </a:solidFill>
              </a:rPr>
              <a:t>RELEVANT </a:t>
            </a:r>
            <a:r>
              <a:rPr sz="4800" spc="453">
                <a:solidFill>
                  <a:srgbClr val="FFFFFF"/>
                </a:solidFill>
              </a:rPr>
              <a:t> </a:t>
            </a:r>
            <a:r>
              <a:rPr sz="4800" spc="400">
                <a:solidFill>
                  <a:srgbClr val="FFFFFF"/>
                </a:solidFill>
              </a:rPr>
              <a:t>I</a:t>
            </a:r>
            <a:r>
              <a:rPr sz="4800" spc="347">
                <a:solidFill>
                  <a:srgbClr val="FFFFFF"/>
                </a:solidFill>
              </a:rPr>
              <a:t>N</a:t>
            </a:r>
            <a:r>
              <a:rPr sz="4800" spc="720">
                <a:solidFill>
                  <a:srgbClr val="FFFFFF"/>
                </a:solidFill>
              </a:rPr>
              <a:t>F</a:t>
            </a:r>
            <a:r>
              <a:rPr sz="4800" spc="573">
                <a:solidFill>
                  <a:srgbClr val="FFFFFF"/>
                </a:solidFill>
              </a:rPr>
              <a:t>R</a:t>
            </a:r>
            <a:r>
              <a:rPr sz="4800" spc="-40">
                <a:solidFill>
                  <a:srgbClr val="FFFFFF"/>
                </a:solidFill>
              </a:rPr>
              <a:t>A</a:t>
            </a:r>
            <a:r>
              <a:rPr sz="4800" spc="590">
                <a:solidFill>
                  <a:srgbClr val="FFFFFF"/>
                </a:solidFill>
              </a:rPr>
              <a:t>S</a:t>
            </a:r>
            <a:r>
              <a:rPr sz="4800" spc="773">
                <a:solidFill>
                  <a:srgbClr val="FFFFFF"/>
                </a:solidFill>
              </a:rPr>
              <a:t>T</a:t>
            </a:r>
            <a:r>
              <a:rPr sz="4800" spc="573">
                <a:solidFill>
                  <a:srgbClr val="FFFFFF"/>
                </a:solidFill>
              </a:rPr>
              <a:t>R</a:t>
            </a:r>
            <a:r>
              <a:rPr sz="4800" spc="653">
                <a:solidFill>
                  <a:srgbClr val="FFFFFF"/>
                </a:solidFill>
              </a:rPr>
              <a:t>U</a:t>
            </a:r>
            <a:r>
              <a:rPr sz="4800" spc="-433">
                <a:solidFill>
                  <a:srgbClr val="FFFFFF"/>
                </a:solidFill>
              </a:rPr>
              <a:t>C</a:t>
            </a:r>
            <a:r>
              <a:rPr sz="4800" spc="773">
                <a:solidFill>
                  <a:srgbClr val="FFFFFF"/>
                </a:solidFill>
              </a:rPr>
              <a:t>T</a:t>
            </a:r>
            <a:r>
              <a:rPr sz="4800" spc="653">
                <a:solidFill>
                  <a:srgbClr val="FFFFFF"/>
                </a:solidFill>
              </a:rPr>
              <a:t>U</a:t>
            </a:r>
            <a:r>
              <a:rPr sz="4800" spc="573">
                <a:solidFill>
                  <a:srgbClr val="FFFFFF"/>
                </a:solidFill>
              </a:rPr>
              <a:t>R</a:t>
            </a:r>
            <a:r>
              <a:rPr sz="4800" spc="640">
                <a:solidFill>
                  <a:srgbClr val="FFFFFF"/>
                </a:solidFill>
              </a:rPr>
              <a:t>E</a:t>
            </a:r>
            <a:r>
              <a:rPr sz="4800" spc="590">
                <a:solidFill>
                  <a:srgbClr val="FFFFFF"/>
                </a:solidFill>
              </a:rPr>
              <a:t>S</a:t>
            </a:r>
            <a:r>
              <a:rPr sz="4800" spc="-240">
                <a:solidFill>
                  <a:srgbClr val="FFFFFF"/>
                </a:solidFill>
              </a:rPr>
              <a:t>,  </a:t>
            </a:r>
            <a:r>
              <a:rPr sz="4800" spc="500">
                <a:solidFill>
                  <a:srgbClr val="FFFFFF"/>
                </a:solidFill>
              </a:rPr>
              <a:t>HUBS,</a:t>
            </a:r>
            <a:r>
              <a:rPr sz="4800" spc="-57">
                <a:solidFill>
                  <a:srgbClr val="FFFFFF"/>
                </a:solidFill>
              </a:rPr>
              <a:t> </a:t>
            </a:r>
            <a:r>
              <a:rPr sz="4800" spc="523">
                <a:solidFill>
                  <a:srgbClr val="FFFFFF"/>
                </a:solidFill>
              </a:rPr>
              <a:t>NETWORKS</a:t>
            </a:r>
            <a:endParaRPr sz="4800"/>
          </a:p>
        </p:txBody>
      </p:sp>
      <p:pic>
        <p:nvPicPr>
          <p:cNvPr id="4" name="object 4"/>
          <p:cNvPicPr/>
          <p:nvPr/>
        </p:nvPicPr>
        <p:blipFill>
          <a:blip r:embed="rId2" cstate="email">
            <a:extLst>
              <a:ext uri="{28A0092B-C50C-407E-A947-70E740481C1C}">
                <a14:useLocalDpi xmlns:a14="http://schemas.microsoft.com/office/drawing/2010/main"/>
              </a:ext>
            </a:extLst>
          </a:blip>
          <a:stretch>
            <a:fillRect/>
          </a:stretch>
        </p:blipFill>
        <p:spPr>
          <a:xfrm>
            <a:off x="817123" y="4461753"/>
            <a:ext cx="6038849" cy="171449"/>
          </a:xfrm>
          <a:prstGeom prst="rect">
            <a:avLst/>
          </a:prstGeom>
        </p:spPr>
      </p:pic>
    </p:spTree>
    <p:extLst>
      <p:ext uri="{BB962C8B-B14F-4D97-AF65-F5344CB8AC3E}">
        <p14:creationId xmlns:p14="http://schemas.microsoft.com/office/powerpoint/2010/main" val="282595224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0"/>
            <a:ext cx="12192000" cy="6841067"/>
            <a:chOff x="0" y="0"/>
            <a:chExt cx="18288000" cy="10261600"/>
          </a:xfrm>
        </p:grpSpPr>
        <p:pic>
          <p:nvPicPr>
            <p:cNvPr id="3" name="object 3"/>
            <p:cNvPicPr/>
            <p:nvPr/>
          </p:nvPicPr>
          <p:blipFill>
            <a:blip r:embed="rId2" cstate="email">
              <a:extLst>
                <a:ext uri="{28A0092B-C50C-407E-A947-70E740481C1C}">
                  <a14:useLocalDpi xmlns:a14="http://schemas.microsoft.com/office/drawing/2010/main"/>
                </a:ext>
              </a:extLst>
            </a:blip>
            <a:stretch>
              <a:fillRect/>
            </a:stretch>
          </p:blipFill>
          <p:spPr>
            <a:xfrm>
              <a:off x="0" y="0"/>
              <a:ext cx="8356711" cy="10261597"/>
            </a:xfrm>
            <a:prstGeom prst="rect">
              <a:avLst/>
            </a:prstGeom>
          </p:spPr>
        </p:pic>
        <p:sp>
          <p:nvSpPr>
            <p:cNvPr id="4" name="object 4"/>
            <p:cNvSpPr/>
            <p:nvPr/>
          </p:nvSpPr>
          <p:spPr>
            <a:xfrm>
              <a:off x="2518125" y="467165"/>
              <a:ext cx="15770225" cy="1476375"/>
            </a:xfrm>
            <a:custGeom>
              <a:avLst/>
              <a:gdLst/>
              <a:ahLst/>
              <a:cxnLst/>
              <a:rect l="l" t="t" r="r" b="b"/>
              <a:pathLst>
                <a:path w="15770225" h="1476375">
                  <a:moveTo>
                    <a:pt x="15769875" y="1476304"/>
                  </a:moveTo>
                  <a:lnTo>
                    <a:pt x="0" y="1449435"/>
                  </a:lnTo>
                  <a:lnTo>
                    <a:pt x="0" y="0"/>
                  </a:lnTo>
                  <a:lnTo>
                    <a:pt x="15764877" y="0"/>
                  </a:lnTo>
                  <a:lnTo>
                    <a:pt x="15769875" y="160338"/>
                  </a:lnTo>
                  <a:lnTo>
                    <a:pt x="15769875" y="1476304"/>
                  </a:lnTo>
                  <a:close/>
                </a:path>
              </a:pathLst>
            </a:custGeom>
            <a:solidFill>
              <a:srgbClr val="DF1785"/>
            </a:solidFill>
          </p:spPr>
          <p:txBody>
            <a:bodyPr wrap="square" lIns="0" tIns="0" rIns="0" bIns="0" rtlCol="0"/>
            <a:lstStyle/>
            <a:p>
              <a:endParaRPr sz="800"/>
            </a:p>
          </p:txBody>
        </p:sp>
      </p:grpSp>
      <p:sp>
        <p:nvSpPr>
          <p:cNvPr id="5" name="object 5"/>
          <p:cNvSpPr txBox="1">
            <a:spLocks noGrp="1"/>
          </p:cNvSpPr>
          <p:nvPr>
            <p:ph type="title"/>
          </p:nvPr>
        </p:nvSpPr>
        <p:spPr>
          <a:xfrm>
            <a:off x="2025944" y="516662"/>
            <a:ext cx="9619827" cy="500992"/>
          </a:xfrm>
          <a:prstGeom prst="rect">
            <a:avLst/>
          </a:prstGeom>
        </p:spPr>
        <p:txBody>
          <a:bodyPr vert="horz" wrap="square" lIns="0" tIns="8467" rIns="0" bIns="0" rtlCol="0">
            <a:spAutoFit/>
          </a:bodyPr>
          <a:lstStyle/>
          <a:p>
            <a:pPr marL="8467">
              <a:spcBef>
                <a:spcPts val="67"/>
              </a:spcBef>
            </a:pPr>
            <a:r>
              <a:rPr sz="3200" spc="107">
                <a:solidFill>
                  <a:srgbClr val="FFFFFF"/>
                </a:solidFill>
              </a:rPr>
              <a:t>ADVANCED</a:t>
            </a:r>
            <a:r>
              <a:rPr sz="3200" spc="-30">
                <a:solidFill>
                  <a:srgbClr val="FFFFFF"/>
                </a:solidFill>
              </a:rPr>
              <a:t> </a:t>
            </a:r>
            <a:r>
              <a:rPr sz="3200" spc="357">
                <a:solidFill>
                  <a:srgbClr val="FFFFFF"/>
                </a:solidFill>
              </a:rPr>
              <a:t>THERAPIES</a:t>
            </a:r>
            <a:r>
              <a:rPr sz="3200" spc="-30">
                <a:solidFill>
                  <a:srgbClr val="FFFFFF"/>
                </a:solidFill>
              </a:rPr>
              <a:t> </a:t>
            </a:r>
            <a:r>
              <a:rPr sz="3200" spc="160">
                <a:solidFill>
                  <a:srgbClr val="FFFFFF"/>
                </a:solidFill>
              </a:rPr>
              <a:t>REGIONAL</a:t>
            </a:r>
            <a:r>
              <a:rPr sz="3200" spc="-30">
                <a:solidFill>
                  <a:srgbClr val="FFFFFF"/>
                </a:solidFill>
              </a:rPr>
              <a:t> </a:t>
            </a:r>
            <a:r>
              <a:rPr sz="3200" spc="343">
                <a:solidFill>
                  <a:srgbClr val="FFFFFF"/>
                </a:solidFill>
              </a:rPr>
              <a:t>NETWORK</a:t>
            </a:r>
            <a:endParaRPr sz="3200"/>
          </a:p>
        </p:txBody>
      </p:sp>
      <p:sp>
        <p:nvSpPr>
          <p:cNvPr id="6" name="object 6"/>
          <p:cNvSpPr txBox="1"/>
          <p:nvPr/>
        </p:nvSpPr>
        <p:spPr>
          <a:xfrm>
            <a:off x="5873721" y="1841818"/>
            <a:ext cx="6069753" cy="993434"/>
          </a:xfrm>
          <a:prstGeom prst="rect">
            <a:avLst/>
          </a:prstGeom>
        </p:spPr>
        <p:txBody>
          <a:bodyPr vert="horz" wrap="square" lIns="0" tIns="18626" rIns="0" bIns="0" rtlCol="0">
            <a:spAutoFit/>
          </a:bodyPr>
          <a:lstStyle/>
          <a:p>
            <a:pPr marL="8467" marR="3387">
              <a:lnSpc>
                <a:spcPts val="1900"/>
              </a:lnSpc>
              <a:spcBef>
                <a:spcPts val="146"/>
              </a:spcBef>
            </a:pPr>
            <a:r>
              <a:rPr sz="1600" spc="-30">
                <a:solidFill>
                  <a:srgbClr val="58606B"/>
                </a:solidFill>
                <a:latin typeface="Century Gothic"/>
                <a:cs typeface="Century Gothic"/>
              </a:rPr>
              <a:t>Advanced </a:t>
            </a:r>
            <a:r>
              <a:rPr sz="1600" spc="63">
                <a:solidFill>
                  <a:srgbClr val="58606B"/>
                </a:solidFill>
                <a:latin typeface="Century Gothic"/>
                <a:cs typeface="Century Gothic"/>
              </a:rPr>
              <a:t>Therapies </a:t>
            </a:r>
            <a:r>
              <a:rPr sz="1600" spc="-10">
                <a:solidFill>
                  <a:srgbClr val="58606B"/>
                </a:solidFill>
                <a:latin typeface="Century Gothic"/>
                <a:cs typeface="Century Gothic"/>
              </a:rPr>
              <a:t>and </a:t>
            </a:r>
            <a:r>
              <a:rPr sz="1600" spc="30">
                <a:solidFill>
                  <a:srgbClr val="58606B"/>
                </a:solidFill>
                <a:latin typeface="Century Gothic"/>
                <a:cs typeface="Century Gothic"/>
              </a:rPr>
              <a:t>Regenerative </a:t>
            </a:r>
            <a:r>
              <a:rPr sz="1600" spc="20">
                <a:solidFill>
                  <a:srgbClr val="58606B"/>
                </a:solidFill>
                <a:latin typeface="Century Gothic"/>
                <a:cs typeface="Century Gothic"/>
              </a:rPr>
              <a:t>Medicine </a:t>
            </a:r>
            <a:r>
              <a:rPr sz="1600" spc="-10">
                <a:solidFill>
                  <a:srgbClr val="58606B"/>
                </a:solidFill>
                <a:latin typeface="Century Gothic"/>
                <a:cs typeface="Century Gothic"/>
              </a:rPr>
              <a:t>are </a:t>
            </a:r>
            <a:r>
              <a:rPr sz="1600" spc="-136">
                <a:solidFill>
                  <a:srgbClr val="58606B"/>
                </a:solidFill>
                <a:latin typeface="Century Gothic"/>
                <a:cs typeface="Century Gothic"/>
              </a:rPr>
              <a:t>a </a:t>
            </a:r>
            <a:r>
              <a:rPr sz="1600" spc="-133">
                <a:solidFill>
                  <a:srgbClr val="58606B"/>
                </a:solidFill>
                <a:latin typeface="Century Gothic"/>
                <a:cs typeface="Century Gothic"/>
              </a:rPr>
              <a:t> </a:t>
            </a:r>
            <a:r>
              <a:rPr sz="1600" spc="47">
                <a:solidFill>
                  <a:srgbClr val="58606B"/>
                </a:solidFill>
                <a:latin typeface="Century Gothic"/>
                <a:cs typeface="Century Gothic"/>
              </a:rPr>
              <a:t>strategic</a:t>
            </a:r>
            <a:r>
              <a:rPr sz="1600" spc="-13">
                <a:solidFill>
                  <a:srgbClr val="58606B"/>
                </a:solidFill>
                <a:latin typeface="Century Gothic"/>
                <a:cs typeface="Century Gothic"/>
              </a:rPr>
              <a:t> </a:t>
            </a:r>
            <a:r>
              <a:rPr sz="1600" spc="90">
                <a:solidFill>
                  <a:srgbClr val="58606B"/>
                </a:solidFill>
                <a:latin typeface="Century Gothic"/>
                <a:cs typeface="Century Gothic"/>
              </a:rPr>
              <a:t>priority</a:t>
            </a:r>
            <a:r>
              <a:rPr sz="1600" spc="-13">
                <a:solidFill>
                  <a:srgbClr val="58606B"/>
                </a:solidFill>
                <a:latin typeface="Century Gothic"/>
                <a:cs typeface="Century Gothic"/>
              </a:rPr>
              <a:t> </a:t>
            </a:r>
            <a:r>
              <a:rPr sz="1600" spc="67">
                <a:solidFill>
                  <a:srgbClr val="58606B"/>
                </a:solidFill>
                <a:latin typeface="Century Gothic"/>
                <a:cs typeface="Century Gothic"/>
              </a:rPr>
              <a:t>for</a:t>
            </a:r>
            <a:r>
              <a:rPr sz="1600" spc="-13">
                <a:solidFill>
                  <a:srgbClr val="58606B"/>
                </a:solidFill>
                <a:latin typeface="Century Gothic"/>
                <a:cs typeface="Century Gothic"/>
              </a:rPr>
              <a:t> </a:t>
            </a:r>
            <a:r>
              <a:rPr sz="1600" spc="57">
                <a:solidFill>
                  <a:srgbClr val="58606B"/>
                </a:solidFill>
                <a:latin typeface="Century Gothic"/>
                <a:cs typeface="Century Gothic"/>
              </a:rPr>
              <a:t>the</a:t>
            </a:r>
            <a:r>
              <a:rPr sz="1600" spc="-13">
                <a:solidFill>
                  <a:srgbClr val="58606B"/>
                </a:solidFill>
                <a:latin typeface="Century Gothic"/>
                <a:cs typeface="Century Gothic"/>
              </a:rPr>
              <a:t> </a:t>
            </a:r>
            <a:r>
              <a:rPr sz="1600" spc="107">
                <a:solidFill>
                  <a:srgbClr val="58606B"/>
                </a:solidFill>
                <a:latin typeface="Century Gothic"/>
                <a:cs typeface="Century Gothic"/>
              </a:rPr>
              <a:t>Emilia</a:t>
            </a:r>
            <a:r>
              <a:rPr sz="1600" spc="-13">
                <a:solidFill>
                  <a:srgbClr val="58606B"/>
                </a:solidFill>
                <a:latin typeface="Century Gothic"/>
                <a:cs typeface="Century Gothic"/>
              </a:rPr>
              <a:t> </a:t>
            </a:r>
            <a:r>
              <a:rPr sz="1600" spc="30">
                <a:solidFill>
                  <a:srgbClr val="58606B"/>
                </a:solidFill>
                <a:latin typeface="Century Gothic"/>
                <a:cs typeface="Century Gothic"/>
              </a:rPr>
              <a:t>Romagna</a:t>
            </a:r>
            <a:r>
              <a:rPr sz="1600" spc="-13">
                <a:solidFill>
                  <a:srgbClr val="58606B"/>
                </a:solidFill>
                <a:latin typeface="Century Gothic"/>
                <a:cs typeface="Century Gothic"/>
              </a:rPr>
              <a:t> </a:t>
            </a:r>
            <a:r>
              <a:rPr sz="1600" spc="40">
                <a:solidFill>
                  <a:srgbClr val="58606B"/>
                </a:solidFill>
                <a:latin typeface="Century Gothic"/>
                <a:cs typeface="Century Gothic"/>
              </a:rPr>
              <a:t>Region,</a:t>
            </a:r>
            <a:r>
              <a:rPr sz="1600" spc="-13">
                <a:solidFill>
                  <a:srgbClr val="58606B"/>
                </a:solidFill>
                <a:latin typeface="Century Gothic"/>
                <a:cs typeface="Century Gothic"/>
              </a:rPr>
              <a:t> </a:t>
            </a:r>
            <a:r>
              <a:rPr sz="1600" spc="67">
                <a:solidFill>
                  <a:srgbClr val="58606B"/>
                </a:solidFill>
                <a:latin typeface="Century Gothic"/>
                <a:cs typeface="Century Gothic"/>
              </a:rPr>
              <a:t>involving </a:t>
            </a:r>
            <a:r>
              <a:rPr sz="1600" spc="-433">
                <a:solidFill>
                  <a:srgbClr val="58606B"/>
                </a:solidFill>
                <a:latin typeface="Century Gothic"/>
                <a:cs typeface="Century Gothic"/>
              </a:rPr>
              <a:t> </a:t>
            </a:r>
            <a:r>
              <a:rPr sz="1600" spc="-10">
                <a:solidFill>
                  <a:srgbClr val="58606B"/>
                </a:solidFill>
                <a:latin typeface="Century Gothic"/>
                <a:cs typeface="Century Gothic"/>
              </a:rPr>
              <a:t>local </a:t>
            </a:r>
            <a:r>
              <a:rPr sz="1600" spc="63">
                <a:solidFill>
                  <a:srgbClr val="58606B"/>
                </a:solidFill>
                <a:latin typeface="Century Gothic"/>
                <a:cs typeface="Century Gothic"/>
              </a:rPr>
              <a:t>stakeholders </a:t>
            </a:r>
            <a:r>
              <a:rPr sz="1600" spc="20">
                <a:solidFill>
                  <a:srgbClr val="58606B"/>
                </a:solidFill>
                <a:latin typeface="Century Gothic"/>
                <a:cs typeface="Century Gothic"/>
              </a:rPr>
              <a:t>as </a:t>
            </a:r>
            <a:r>
              <a:rPr sz="1600" spc="80">
                <a:solidFill>
                  <a:srgbClr val="58606B"/>
                </a:solidFill>
                <a:latin typeface="Century Gothic"/>
                <a:cs typeface="Century Gothic"/>
              </a:rPr>
              <a:t>universities, </a:t>
            </a:r>
            <a:r>
              <a:rPr sz="1600" spc="27">
                <a:solidFill>
                  <a:srgbClr val="58606B"/>
                </a:solidFill>
                <a:latin typeface="Century Gothic"/>
                <a:cs typeface="Century Gothic"/>
              </a:rPr>
              <a:t>specialized </a:t>
            </a:r>
            <a:r>
              <a:rPr sz="1600" spc="30">
                <a:solidFill>
                  <a:srgbClr val="58606B"/>
                </a:solidFill>
                <a:latin typeface="Century Gothic"/>
                <a:cs typeface="Century Gothic"/>
              </a:rPr>
              <a:t>research </a:t>
            </a:r>
            <a:r>
              <a:rPr sz="1600" spc="33">
                <a:solidFill>
                  <a:srgbClr val="58606B"/>
                </a:solidFill>
                <a:latin typeface="Century Gothic"/>
                <a:cs typeface="Century Gothic"/>
              </a:rPr>
              <a:t> </a:t>
            </a:r>
            <a:r>
              <a:rPr sz="1600" spc="47">
                <a:solidFill>
                  <a:srgbClr val="58606B"/>
                </a:solidFill>
                <a:latin typeface="Century Gothic"/>
                <a:cs typeface="Century Gothic"/>
              </a:rPr>
              <a:t>centers</a:t>
            </a:r>
            <a:r>
              <a:rPr sz="1600" spc="-17">
                <a:solidFill>
                  <a:srgbClr val="58606B"/>
                </a:solidFill>
                <a:latin typeface="Century Gothic"/>
                <a:cs typeface="Century Gothic"/>
              </a:rPr>
              <a:t> </a:t>
            </a:r>
            <a:r>
              <a:rPr sz="1600" spc="-10">
                <a:solidFill>
                  <a:srgbClr val="58606B"/>
                </a:solidFill>
                <a:latin typeface="Century Gothic"/>
                <a:cs typeface="Century Gothic"/>
              </a:rPr>
              <a:t>and</a:t>
            </a:r>
            <a:r>
              <a:rPr sz="1600" spc="-13">
                <a:solidFill>
                  <a:srgbClr val="58606B"/>
                </a:solidFill>
                <a:latin typeface="Century Gothic"/>
                <a:cs typeface="Century Gothic"/>
              </a:rPr>
              <a:t> </a:t>
            </a:r>
            <a:r>
              <a:rPr sz="1600" spc="17">
                <a:solidFill>
                  <a:srgbClr val="58606B"/>
                </a:solidFill>
                <a:latin typeface="Century Gothic"/>
                <a:cs typeface="Century Gothic"/>
              </a:rPr>
              <a:t>companies.</a:t>
            </a:r>
            <a:endParaRPr sz="1600">
              <a:latin typeface="Century Gothic"/>
              <a:cs typeface="Century Gothic"/>
            </a:endParaRPr>
          </a:p>
        </p:txBody>
      </p:sp>
      <p:sp>
        <p:nvSpPr>
          <p:cNvPr id="7" name="object 7"/>
          <p:cNvSpPr txBox="1"/>
          <p:nvPr/>
        </p:nvSpPr>
        <p:spPr>
          <a:xfrm>
            <a:off x="541532" y="1828784"/>
            <a:ext cx="4320963" cy="875731"/>
          </a:xfrm>
          <a:prstGeom prst="rect">
            <a:avLst/>
          </a:prstGeom>
        </p:spPr>
        <p:txBody>
          <a:bodyPr vert="horz" wrap="square" lIns="0" tIns="18203" rIns="0" bIns="0" rtlCol="0">
            <a:spAutoFit/>
          </a:bodyPr>
          <a:lstStyle/>
          <a:p>
            <a:pPr marL="8467" marR="3387">
              <a:lnSpc>
                <a:spcPts val="1653"/>
              </a:lnSpc>
              <a:spcBef>
                <a:spcPts val="143"/>
              </a:spcBef>
            </a:pPr>
            <a:r>
              <a:rPr sz="1400" spc="103">
                <a:solidFill>
                  <a:srgbClr val="FFFFFF"/>
                </a:solidFill>
                <a:latin typeface="Century Gothic"/>
                <a:cs typeface="Century Gothic"/>
              </a:rPr>
              <a:t>Thanks</a:t>
            </a:r>
            <a:r>
              <a:rPr sz="1400" spc="-13">
                <a:solidFill>
                  <a:srgbClr val="FFFFFF"/>
                </a:solidFill>
                <a:latin typeface="Century Gothic"/>
                <a:cs typeface="Century Gothic"/>
              </a:rPr>
              <a:t> </a:t>
            </a:r>
            <a:r>
              <a:rPr sz="1400" spc="37">
                <a:solidFill>
                  <a:srgbClr val="FFFFFF"/>
                </a:solidFill>
                <a:latin typeface="Century Gothic"/>
                <a:cs typeface="Century Gothic"/>
              </a:rPr>
              <a:t>to</a:t>
            </a:r>
            <a:r>
              <a:rPr sz="1400" spc="-10">
                <a:solidFill>
                  <a:srgbClr val="FFFFFF"/>
                </a:solidFill>
                <a:latin typeface="Century Gothic"/>
                <a:cs typeface="Century Gothic"/>
              </a:rPr>
              <a:t> </a:t>
            </a:r>
            <a:r>
              <a:rPr sz="1400" spc="50">
                <a:solidFill>
                  <a:srgbClr val="FFFFFF"/>
                </a:solidFill>
                <a:latin typeface="Century Gothic"/>
                <a:cs typeface="Century Gothic"/>
              </a:rPr>
              <a:t>the</a:t>
            </a:r>
            <a:r>
              <a:rPr sz="1400" spc="-10">
                <a:solidFill>
                  <a:srgbClr val="FFFFFF"/>
                </a:solidFill>
                <a:latin typeface="Century Gothic"/>
                <a:cs typeface="Century Gothic"/>
              </a:rPr>
              <a:t> </a:t>
            </a:r>
            <a:r>
              <a:rPr sz="1400" spc="70">
                <a:solidFill>
                  <a:srgbClr val="FFFFFF"/>
                </a:solidFill>
                <a:latin typeface="Century Gothic"/>
                <a:cs typeface="Century Gothic"/>
              </a:rPr>
              <a:t>multidisciplinary</a:t>
            </a:r>
            <a:r>
              <a:rPr sz="1400" spc="-10">
                <a:solidFill>
                  <a:srgbClr val="FFFFFF"/>
                </a:solidFill>
                <a:latin typeface="Century Gothic"/>
                <a:cs typeface="Century Gothic"/>
              </a:rPr>
              <a:t> </a:t>
            </a:r>
            <a:r>
              <a:rPr sz="1400" spc="10">
                <a:solidFill>
                  <a:srgbClr val="FFFFFF"/>
                </a:solidFill>
                <a:latin typeface="Century Gothic"/>
                <a:cs typeface="Century Gothic"/>
              </a:rPr>
              <a:t>competences</a:t>
            </a:r>
            <a:r>
              <a:rPr sz="1400" spc="-10">
                <a:solidFill>
                  <a:srgbClr val="FFFFFF"/>
                </a:solidFill>
                <a:latin typeface="Century Gothic"/>
                <a:cs typeface="Century Gothic"/>
              </a:rPr>
              <a:t> </a:t>
            </a:r>
            <a:r>
              <a:rPr sz="1400" spc="13">
                <a:solidFill>
                  <a:srgbClr val="FFFFFF"/>
                </a:solidFill>
                <a:latin typeface="Century Gothic"/>
                <a:cs typeface="Century Gothic"/>
              </a:rPr>
              <a:t>of </a:t>
            </a:r>
            <a:r>
              <a:rPr sz="1400" spc="-377">
                <a:solidFill>
                  <a:srgbClr val="FFFFFF"/>
                </a:solidFill>
                <a:latin typeface="Century Gothic"/>
                <a:cs typeface="Century Gothic"/>
              </a:rPr>
              <a:t> </a:t>
            </a:r>
            <a:r>
              <a:rPr sz="1400" spc="37">
                <a:solidFill>
                  <a:srgbClr val="FFFFFF"/>
                </a:solidFill>
                <a:latin typeface="Century Gothic"/>
                <a:cs typeface="Century Gothic"/>
              </a:rPr>
              <a:t>regional </a:t>
            </a:r>
            <a:r>
              <a:rPr sz="1400" spc="47">
                <a:solidFill>
                  <a:srgbClr val="FFFFFF"/>
                </a:solidFill>
                <a:latin typeface="Century Gothic"/>
                <a:cs typeface="Century Gothic"/>
              </a:rPr>
              <a:t>stakeholders, </a:t>
            </a:r>
            <a:r>
              <a:rPr sz="1400" spc="50">
                <a:solidFill>
                  <a:srgbClr val="FFFFFF"/>
                </a:solidFill>
                <a:latin typeface="Century Gothic"/>
                <a:cs typeface="Century Gothic"/>
              </a:rPr>
              <a:t>the </a:t>
            </a:r>
            <a:r>
              <a:rPr sz="1400" spc="73">
                <a:solidFill>
                  <a:srgbClr val="FFFFFF"/>
                </a:solidFill>
                <a:latin typeface="Century Gothic"/>
                <a:cs typeface="Century Gothic"/>
              </a:rPr>
              <a:t>network </a:t>
            </a:r>
            <a:r>
              <a:rPr sz="1400" spc="133">
                <a:solidFill>
                  <a:srgbClr val="FFFFFF"/>
                </a:solidFill>
                <a:latin typeface="Century Gothic"/>
                <a:cs typeface="Century Gothic"/>
              </a:rPr>
              <a:t>is </a:t>
            </a:r>
            <a:r>
              <a:rPr sz="1400" spc="-17">
                <a:solidFill>
                  <a:srgbClr val="FFFFFF"/>
                </a:solidFill>
                <a:latin typeface="Century Gothic"/>
                <a:cs typeface="Century Gothic"/>
              </a:rPr>
              <a:t>able </a:t>
            </a:r>
            <a:r>
              <a:rPr sz="1400" spc="37">
                <a:solidFill>
                  <a:srgbClr val="FFFFFF"/>
                </a:solidFill>
                <a:latin typeface="Century Gothic"/>
                <a:cs typeface="Century Gothic"/>
              </a:rPr>
              <a:t>to </a:t>
            </a:r>
            <a:r>
              <a:rPr sz="1400" spc="40">
                <a:solidFill>
                  <a:srgbClr val="FFFFFF"/>
                </a:solidFill>
                <a:latin typeface="Century Gothic"/>
                <a:cs typeface="Century Gothic"/>
              </a:rPr>
              <a:t> </a:t>
            </a:r>
            <a:r>
              <a:rPr sz="1400" spc="-17">
                <a:solidFill>
                  <a:srgbClr val="FFFFFF"/>
                </a:solidFill>
                <a:latin typeface="Century Gothic"/>
                <a:cs typeface="Century Gothic"/>
              </a:rPr>
              <a:t>deal </a:t>
            </a:r>
            <a:r>
              <a:rPr sz="1400" spc="100">
                <a:solidFill>
                  <a:srgbClr val="FFFFFF"/>
                </a:solidFill>
                <a:latin typeface="Century Gothic"/>
                <a:cs typeface="Century Gothic"/>
              </a:rPr>
              <a:t>with </a:t>
            </a:r>
            <a:r>
              <a:rPr sz="1400" spc="17">
                <a:solidFill>
                  <a:srgbClr val="FFFFFF"/>
                </a:solidFill>
                <a:latin typeface="Century Gothic"/>
                <a:cs typeface="Century Gothic"/>
              </a:rPr>
              <a:t>every </a:t>
            </a:r>
            <a:r>
              <a:rPr sz="1400" spc="-3">
                <a:solidFill>
                  <a:srgbClr val="FFFFFF"/>
                </a:solidFill>
                <a:latin typeface="Century Gothic"/>
                <a:cs typeface="Century Gothic"/>
              </a:rPr>
              <a:t>aspect </a:t>
            </a:r>
            <a:r>
              <a:rPr sz="1400" spc="13">
                <a:solidFill>
                  <a:srgbClr val="FFFFFF"/>
                </a:solidFill>
                <a:latin typeface="Century Gothic"/>
                <a:cs typeface="Century Gothic"/>
              </a:rPr>
              <a:t>of </a:t>
            </a:r>
            <a:r>
              <a:rPr sz="1400" spc="50">
                <a:solidFill>
                  <a:srgbClr val="FFFFFF"/>
                </a:solidFill>
                <a:latin typeface="Century Gothic"/>
                <a:cs typeface="Century Gothic"/>
              </a:rPr>
              <a:t>the </a:t>
            </a:r>
            <a:r>
              <a:rPr sz="1400" spc="27">
                <a:solidFill>
                  <a:srgbClr val="FFFFFF"/>
                </a:solidFill>
                <a:latin typeface="Century Gothic"/>
                <a:cs typeface="Century Gothic"/>
              </a:rPr>
              <a:t>development </a:t>
            </a:r>
            <a:r>
              <a:rPr sz="1400" spc="13">
                <a:solidFill>
                  <a:srgbClr val="FFFFFF"/>
                </a:solidFill>
                <a:latin typeface="Century Gothic"/>
                <a:cs typeface="Century Gothic"/>
              </a:rPr>
              <a:t>of </a:t>
            </a:r>
            <a:r>
              <a:rPr sz="1400" spc="17">
                <a:solidFill>
                  <a:srgbClr val="FFFFFF"/>
                </a:solidFill>
                <a:latin typeface="Century Gothic"/>
                <a:cs typeface="Century Gothic"/>
              </a:rPr>
              <a:t> </a:t>
            </a:r>
            <a:r>
              <a:rPr sz="1400" spc="120">
                <a:solidFill>
                  <a:srgbClr val="FFFFFF"/>
                </a:solidFill>
                <a:latin typeface="Century Gothic"/>
                <a:cs typeface="Century Gothic"/>
              </a:rPr>
              <a:t>ATMPs</a:t>
            </a:r>
            <a:r>
              <a:rPr sz="1400" spc="-20">
                <a:solidFill>
                  <a:srgbClr val="FFFFFF"/>
                </a:solidFill>
                <a:latin typeface="Century Gothic"/>
                <a:cs typeface="Century Gothic"/>
              </a:rPr>
              <a:t> </a:t>
            </a:r>
            <a:r>
              <a:rPr sz="1400" spc="-10">
                <a:solidFill>
                  <a:srgbClr val="FFFFFF"/>
                </a:solidFill>
                <a:latin typeface="Century Gothic"/>
                <a:cs typeface="Century Gothic"/>
              </a:rPr>
              <a:t>and</a:t>
            </a:r>
            <a:r>
              <a:rPr sz="1400" spc="-17">
                <a:solidFill>
                  <a:srgbClr val="FFFFFF"/>
                </a:solidFill>
                <a:latin typeface="Century Gothic"/>
                <a:cs typeface="Century Gothic"/>
              </a:rPr>
              <a:t> </a:t>
            </a:r>
            <a:r>
              <a:rPr sz="1400" spc="27">
                <a:solidFill>
                  <a:srgbClr val="FFFFFF"/>
                </a:solidFill>
                <a:latin typeface="Century Gothic"/>
                <a:cs typeface="Century Gothic"/>
              </a:rPr>
              <a:t>regenerative</a:t>
            </a:r>
            <a:r>
              <a:rPr sz="1400" spc="-20">
                <a:solidFill>
                  <a:srgbClr val="FFFFFF"/>
                </a:solidFill>
                <a:latin typeface="Century Gothic"/>
                <a:cs typeface="Century Gothic"/>
              </a:rPr>
              <a:t> </a:t>
            </a:r>
            <a:r>
              <a:rPr sz="1400" spc="33">
                <a:solidFill>
                  <a:srgbClr val="FFFFFF"/>
                </a:solidFill>
                <a:latin typeface="Century Gothic"/>
                <a:cs typeface="Century Gothic"/>
              </a:rPr>
              <a:t>medicine</a:t>
            </a:r>
            <a:r>
              <a:rPr sz="1400" spc="-17">
                <a:solidFill>
                  <a:srgbClr val="FFFFFF"/>
                </a:solidFill>
                <a:latin typeface="Century Gothic"/>
                <a:cs typeface="Century Gothic"/>
              </a:rPr>
              <a:t> </a:t>
            </a:r>
            <a:r>
              <a:rPr sz="1400" spc="33">
                <a:solidFill>
                  <a:srgbClr val="FFFFFF"/>
                </a:solidFill>
                <a:latin typeface="Century Gothic"/>
                <a:cs typeface="Century Gothic"/>
              </a:rPr>
              <a:t>products.</a:t>
            </a:r>
            <a:endParaRPr sz="1400">
              <a:latin typeface="Century Gothic"/>
              <a:cs typeface="Century Gothic"/>
            </a:endParaRPr>
          </a:p>
        </p:txBody>
      </p:sp>
      <p:grpSp>
        <p:nvGrpSpPr>
          <p:cNvPr id="8" name="object 8"/>
          <p:cNvGrpSpPr/>
          <p:nvPr/>
        </p:nvGrpSpPr>
        <p:grpSpPr>
          <a:xfrm>
            <a:off x="829506" y="4989250"/>
            <a:ext cx="57150" cy="1168400"/>
            <a:chOff x="1244258" y="7483875"/>
            <a:chExt cx="85725" cy="1752600"/>
          </a:xfrm>
        </p:grpSpPr>
        <p:pic>
          <p:nvPicPr>
            <p:cNvPr id="9" name="object 9"/>
            <p:cNvPicPr/>
            <p:nvPr/>
          </p:nvPicPr>
          <p:blipFill>
            <a:blip r:embed="rId3" cstate="email">
              <a:extLst>
                <a:ext uri="{28A0092B-C50C-407E-A947-70E740481C1C}">
                  <a14:useLocalDpi xmlns:a14="http://schemas.microsoft.com/office/drawing/2010/main"/>
                </a:ext>
              </a:extLst>
            </a:blip>
            <a:stretch>
              <a:fillRect/>
            </a:stretch>
          </p:blipFill>
          <p:spPr>
            <a:xfrm>
              <a:off x="1244258" y="7483875"/>
              <a:ext cx="85725" cy="85724"/>
            </a:xfrm>
            <a:prstGeom prst="rect">
              <a:avLst/>
            </a:prstGeom>
          </p:spPr>
        </p:pic>
        <p:pic>
          <p:nvPicPr>
            <p:cNvPr id="10" name="object 10"/>
            <p:cNvPicPr/>
            <p:nvPr/>
          </p:nvPicPr>
          <p:blipFill>
            <a:blip r:embed="rId3" cstate="email">
              <a:extLst>
                <a:ext uri="{28A0092B-C50C-407E-A947-70E740481C1C}">
                  <a14:useLocalDpi xmlns:a14="http://schemas.microsoft.com/office/drawing/2010/main"/>
                </a:ext>
              </a:extLst>
            </a:blip>
            <a:stretch>
              <a:fillRect/>
            </a:stretch>
          </p:blipFill>
          <p:spPr>
            <a:xfrm>
              <a:off x="1244258" y="7817250"/>
              <a:ext cx="85725" cy="85724"/>
            </a:xfrm>
            <a:prstGeom prst="rect">
              <a:avLst/>
            </a:prstGeom>
          </p:spPr>
        </p:pic>
        <p:pic>
          <p:nvPicPr>
            <p:cNvPr id="11" name="object 11"/>
            <p:cNvPicPr/>
            <p:nvPr/>
          </p:nvPicPr>
          <p:blipFill>
            <a:blip r:embed="rId3" cstate="email">
              <a:extLst>
                <a:ext uri="{28A0092B-C50C-407E-A947-70E740481C1C}">
                  <a14:useLocalDpi xmlns:a14="http://schemas.microsoft.com/office/drawing/2010/main"/>
                </a:ext>
              </a:extLst>
            </a:blip>
            <a:stretch>
              <a:fillRect/>
            </a:stretch>
          </p:blipFill>
          <p:spPr>
            <a:xfrm>
              <a:off x="1244258" y="8150625"/>
              <a:ext cx="85725" cy="85724"/>
            </a:xfrm>
            <a:prstGeom prst="rect">
              <a:avLst/>
            </a:prstGeom>
          </p:spPr>
        </p:pic>
        <p:pic>
          <p:nvPicPr>
            <p:cNvPr id="12" name="object 12"/>
            <p:cNvPicPr/>
            <p:nvPr/>
          </p:nvPicPr>
          <p:blipFill>
            <a:blip r:embed="rId3" cstate="email">
              <a:extLst>
                <a:ext uri="{28A0092B-C50C-407E-A947-70E740481C1C}">
                  <a14:useLocalDpi xmlns:a14="http://schemas.microsoft.com/office/drawing/2010/main"/>
                </a:ext>
              </a:extLst>
            </a:blip>
            <a:stretch>
              <a:fillRect/>
            </a:stretch>
          </p:blipFill>
          <p:spPr>
            <a:xfrm>
              <a:off x="1244258" y="8817375"/>
              <a:ext cx="85725" cy="85724"/>
            </a:xfrm>
            <a:prstGeom prst="rect">
              <a:avLst/>
            </a:prstGeom>
          </p:spPr>
        </p:pic>
        <p:pic>
          <p:nvPicPr>
            <p:cNvPr id="13" name="object 13"/>
            <p:cNvPicPr/>
            <p:nvPr/>
          </p:nvPicPr>
          <p:blipFill>
            <a:blip r:embed="rId3" cstate="email">
              <a:extLst>
                <a:ext uri="{28A0092B-C50C-407E-A947-70E740481C1C}">
                  <a14:useLocalDpi xmlns:a14="http://schemas.microsoft.com/office/drawing/2010/main"/>
                </a:ext>
              </a:extLst>
            </a:blip>
            <a:stretch>
              <a:fillRect/>
            </a:stretch>
          </p:blipFill>
          <p:spPr>
            <a:xfrm>
              <a:off x="1244258" y="9150750"/>
              <a:ext cx="85725" cy="85724"/>
            </a:xfrm>
            <a:prstGeom prst="rect">
              <a:avLst/>
            </a:prstGeom>
          </p:spPr>
        </p:pic>
      </p:grpSp>
      <p:sp>
        <p:nvSpPr>
          <p:cNvPr id="14" name="object 14"/>
          <p:cNvSpPr txBox="1"/>
          <p:nvPr/>
        </p:nvSpPr>
        <p:spPr>
          <a:xfrm>
            <a:off x="541532" y="3876340"/>
            <a:ext cx="4055533" cy="2375351"/>
          </a:xfrm>
          <a:prstGeom prst="rect">
            <a:avLst/>
          </a:prstGeom>
        </p:spPr>
        <p:txBody>
          <a:bodyPr vert="horz" wrap="square" lIns="0" tIns="8467" rIns="0" bIns="0" rtlCol="0">
            <a:spAutoFit/>
          </a:bodyPr>
          <a:lstStyle/>
          <a:p>
            <a:pPr marL="8467">
              <a:spcBef>
                <a:spcPts val="67"/>
              </a:spcBef>
            </a:pPr>
            <a:r>
              <a:rPr sz="1867" spc="180">
                <a:solidFill>
                  <a:srgbClr val="FFFFFF"/>
                </a:solidFill>
                <a:latin typeface="Century Gothic"/>
                <a:cs typeface="Century Gothic"/>
              </a:rPr>
              <a:t>THERAPEUTIC</a:t>
            </a:r>
            <a:r>
              <a:rPr sz="1867" spc="-23">
                <a:solidFill>
                  <a:srgbClr val="FFFFFF"/>
                </a:solidFill>
                <a:latin typeface="Century Gothic"/>
                <a:cs typeface="Century Gothic"/>
              </a:rPr>
              <a:t> </a:t>
            </a:r>
            <a:r>
              <a:rPr sz="1867" spc="113">
                <a:solidFill>
                  <a:srgbClr val="FFFFFF"/>
                </a:solidFill>
                <a:latin typeface="Century Gothic"/>
                <a:cs typeface="Century Gothic"/>
              </a:rPr>
              <a:t>APPROACHES</a:t>
            </a:r>
            <a:endParaRPr sz="1867">
              <a:latin typeface="Century Gothic"/>
              <a:cs typeface="Century Gothic"/>
            </a:endParaRPr>
          </a:p>
          <a:p>
            <a:pPr>
              <a:spcBef>
                <a:spcPts val="30"/>
              </a:spcBef>
            </a:pPr>
            <a:endParaRPr sz="3200">
              <a:latin typeface="Century Gothic"/>
              <a:cs typeface="Century Gothic"/>
            </a:endParaRPr>
          </a:p>
          <a:p>
            <a:pPr marL="444946" marR="1322983" indent="-353924">
              <a:lnSpc>
                <a:spcPts val="1753"/>
              </a:lnSpc>
              <a:tabLst>
                <a:tab pos="259516" algn="l"/>
              </a:tabLst>
            </a:pPr>
            <a:r>
              <a:rPr sz="1467" spc="70">
                <a:solidFill>
                  <a:srgbClr val="FFFFFF"/>
                </a:solidFill>
                <a:latin typeface="Century Gothic"/>
                <a:cs typeface="Century Gothic"/>
              </a:rPr>
              <a:t>-	</a:t>
            </a:r>
            <a:r>
              <a:rPr sz="1467" spc="-3">
                <a:solidFill>
                  <a:srgbClr val="FFFFFF"/>
                </a:solidFill>
                <a:latin typeface="Century Gothic"/>
                <a:cs typeface="Century Gothic"/>
              </a:rPr>
              <a:t>Cell</a:t>
            </a:r>
            <a:r>
              <a:rPr sz="1467" spc="-30">
                <a:solidFill>
                  <a:srgbClr val="FFFFFF"/>
                </a:solidFill>
                <a:latin typeface="Century Gothic"/>
                <a:cs typeface="Century Gothic"/>
              </a:rPr>
              <a:t> </a:t>
            </a:r>
            <a:r>
              <a:rPr sz="1467" spc="33">
                <a:solidFill>
                  <a:srgbClr val="FFFFFF"/>
                </a:solidFill>
                <a:latin typeface="Century Gothic"/>
                <a:cs typeface="Century Gothic"/>
              </a:rPr>
              <a:t>types</a:t>
            </a:r>
            <a:r>
              <a:rPr sz="1467" spc="-30">
                <a:solidFill>
                  <a:srgbClr val="FFFFFF"/>
                </a:solidFill>
                <a:latin typeface="Century Gothic"/>
                <a:cs typeface="Century Gothic"/>
              </a:rPr>
              <a:t> </a:t>
            </a:r>
            <a:r>
              <a:rPr sz="1467" spc="10">
                <a:solidFill>
                  <a:srgbClr val="FFFFFF"/>
                </a:solidFill>
                <a:latin typeface="Century Gothic"/>
                <a:cs typeface="Century Gothic"/>
              </a:rPr>
              <a:t>characterization </a:t>
            </a:r>
            <a:r>
              <a:rPr sz="1467" spc="-397">
                <a:solidFill>
                  <a:srgbClr val="FFFFFF"/>
                </a:solidFill>
                <a:latin typeface="Century Gothic"/>
                <a:cs typeface="Century Gothic"/>
              </a:rPr>
              <a:t> </a:t>
            </a:r>
            <a:r>
              <a:rPr sz="1467" spc="67">
                <a:solidFill>
                  <a:srgbClr val="FFFFFF"/>
                </a:solidFill>
                <a:latin typeface="Century Gothic"/>
                <a:cs typeface="Century Gothic"/>
              </a:rPr>
              <a:t>Logistics</a:t>
            </a:r>
            <a:endParaRPr sz="1467">
              <a:latin typeface="Century Gothic"/>
              <a:cs typeface="Century Gothic"/>
            </a:endParaRPr>
          </a:p>
          <a:p>
            <a:pPr marL="444946">
              <a:lnSpc>
                <a:spcPts val="1683"/>
              </a:lnSpc>
            </a:pPr>
            <a:r>
              <a:rPr sz="1467" spc="57">
                <a:solidFill>
                  <a:srgbClr val="FFFFFF"/>
                </a:solidFill>
                <a:latin typeface="Century Gothic"/>
                <a:cs typeface="Century Gothic"/>
              </a:rPr>
              <a:t>Self</a:t>
            </a:r>
            <a:r>
              <a:rPr sz="1467" spc="-27">
                <a:solidFill>
                  <a:srgbClr val="FFFFFF"/>
                </a:solidFill>
                <a:latin typeface="Century Gothic"/>
                <a:cs typeface="Century Gothic"/>
              </a:rPr>
              <a:t> </a:t>
            </a:r>
            <a:r>
              <a:rPr sz="1467" spc="27">
                <a:solidFill>
                  <a:srgbClr val="FFFFFF"/>
                </a:solidFill>
                <a:latin typeface="Century Gothic"/>
                <a:cs typeface="Century Gothic"/>
              </a:rPr>
              <a:t>repair</a:t>
            </a:r>
            <a:r>
              <a:rPr sz="1467" spc="-23">
                <a:solidFill>
                  <a:srgbClr val="FFFFFF"/>
                </a:solidFill>
                <a:latin typeface="Century Gothic"/>
                <a:cs typeface="Century Gothic"/>
              </a:rPr>
              <a:t> </a:t>
            </a:r>
            <a:r>
              <a:rPr sz="1467" spc="-7">
                <a:solidFill>
                  <a:srgbClr val="FFFFFF"/>
                </a:solidFill>
                <a:latin typeface="Century Gothic"/>
                <a:cs typeface="Century Gothic"/>
              </a:rPr>
              <a:t>of</a:t>
            </a:r>
            <a:r>
              <a:rPr sz="1467" spc="-23">
                <a:solidFill>
                  <a:srgbClr val="FFFFFF"/>
                </a:solidFill>
                <a:latin typeface="Century Gothic"/>
                <a:cs typeface="Century Gothic"/>
              </a:rPr>
              <a:t> </a:t>
            </a:r>
            <a:r>
              <a:rPr sz="1467" spc="83">
                <a:solidFill>
                  <a:srgbClr val="FFFFFF"/>
                </a:solidFill>
                <a:latin typeface="Century Gothic"/>
                <a:cs typeface="Century Gothic"/>
              </a:rPr>
              <a:t>tissue</a:t>
            </a:r>
            <a:r>
              <a:rPr sz="1467" spc="-23">
                <a:solidFill>
                  <a:srgbClr val="FFFFFF"/>
                </a:solidFill>
                <a:latin typeface="Century Gothic"/>
                <a:cs typeface="Century Gothic"/>
              </a:rPr>
              <a:t> </a:t>
            </a:r>
            <a:r>
              <a:rPr sz="1467" spc="-20">
                <a:solidFill>
                  <a:srgbClr val="FFFFFF"/>
                </a:solidFill>
                <a:latin typeface="Century Gothic"/>
                <a:cs typeface="Century Gothic"/>
              </a:rPr>
              <a:t>and</a:t>
            </a:r>
            <a:r>
              <a:rPr sz="1467" spc="-27">
                <a:solidFill>
                  <a:srgbClr val="FFFFFF"/>
                </a:solidFill>
                <a:latin typeface="Century Gothic"/>
                <a:cs typeface="Century Gothic"/>
              </a:rPr>
              <a:t> </a:t>
            </a:r>
            <a:r>
              <a:rPr sz="1467" spc="33">
                <a:solidFill>
                  <a:srgbClr val="FFFFFF"/>
                </a:solidFill>
                <a:latin typeface="Century Gothic"/>
                <a:cs typeface="Century Gothic"/>
              </a:rPr>
              <a:t>organs</a:t>
            </a:r>
            <a:endParaRPr sz="1467">
              <a:latin typeface="Century Gothic"/>
              <a:cs typeface="Century Gothic"/>
            </a:endParaRPr>
          </a:p>
          <a:p>
            <a:pPr marL="444946" marR="130393">
              <a:lnSpc>
                <a:spcPts val="1753"/>
              </a:lnSpc>
              <a:spcBef>
                <a:spcPts val="57"/>
              </a:spcBef>
            </a:pPr>
            <a:r>
              <a:rPr sz="1467" spc="90">
                <a:solidFill>
                  <a:srgbClr val="FFFFFF"/>
                </a:solidFill>
                <a:latin typeface="Century Gothic"/>
                <a:cs typeface="Century Gothic"/>
              </a:rPr>
              <a:t>Use</a:t>
            </a:r>
            <a:r>
              <a:rPr sz="1467" spc="-27">
                <a:solidFill>
                  <a:srgbClr val="FFFFFF"/>
                </a:solidFill>
                <a:latin typeface="Century Gothic"/>
                <a:cs typeface="Century Gothic"/>
              </a:rPr>
              <a:t> </a:t>
            </a:r>
            <a:r>
              <a:rPr sz="1467" spc="-7">
                <a:solidFill>
                  <a:srgbClr val="FFFFFF"/>
                </a:solidFill>
                <a:latin typeface="Century Gothic"/>
                <a:cs typeface="Century Gothic"/>
              </a:rPr>
              <a:t>of</a:t>
            </a:r>
            <a:r>
              <a:rPr sz="1467" spc="-27">
                <a:solidFill>
                  <a:srgbClr val="FFFFFF"/>
                </a:solidFill>
                <a:latin typeface="Century Gothic"/>
                <a:cs typeface="Century Gothic"/>
              </a:rPr>
              <a:t> </a:t>
            </a:r>
            <a:r>
              <a:rPr sz="1467" spc="37">
                <a:solidFill>
                  <a:srgbClr val="FFFFFF"/>
                </a:solidFill>
                <a:latin typeface="Century Gothic"/>
                <a:cs typeface="Century Gothic"/>
              </a:rPr>
              <a:t>biomaterials</a:t>
            </a:r>
            <a:r>
              <a:rPr sz="1467" spc="-27">
                <a:solidFill>
                  <a:srgbClr val="FFFFFF"/>
                </a:solidFill>
                <a:latin typeface="Century Gothic"/>
                <a:cs typeface="Century Gothic"/>
              </a:rPr>
              <a:t> </a:t>
            </a:r>
            <a:r>
              <a:rPr sz="1467" spc="-20">
                <a:solidFill>
                  <a:srgbClr val="FFFFFF"/>
                </a:solidFill>
                <a:latin typeface="Century Gothic"/>
                <a:cs typeface="Century Gothic"/>
              </a:rPr>
              <a:t>and</a:t>
            </a:r>
            <a:r>
              <a:rPr sz="1467" spc="-23">
                <a:solidFill>
                  <a:srgbClr val="FFFFFF"/>
                </a:solidFill>
                <a:latin typeface="Century Gothic"/>
                <a:cs typeface="Century Gothic"/>
              </a:rPr>
              <a:t> </a:t>
            </a:r>
            <a:r>
              <a:rPr sz="1467" spc="3">
                <a:solidFill>
                  <a:srgbClr val="FFFFFF"/>
                </a:solidFill>
                <a:latin typeface="Century Gothic"/>
                <a:cs typeface="Century Gothic"/>
              </a:rPr>
              <a:t>scaffolds,</a:t>
            </a:r>
            <a:r>
              <a:rPr sz="1467" spc="-27">
                <a:solidFill>
                  <a:srgbClr val="FFFFFF"/>
                </a:solidFill>
                <a:latin typeface="Century Gothic"/>
                <a:cs typeface="Century Gothic"/>
              </a:rPr>
              <a:t> </a:t>
            </a:r>
            <a:r>
              <a:rPr sz="1467">
                <a:solidFill>
                  <a:srgbClr val="FFFFFF"/>
                </a:solidFill>
                <a:latin typeface="Century Gothic"/>
                <a:cs typeface="Century Gothic"/>
              </a:rPr>
              <a:t>cell </a:t>
            </a:r>
            <a:r>
              <a:rPr sz="1467" spc="-397">
                <a:solidFill>
                  <a:srgbClr val="FFFFFF"/>
                </a:solidFill>
                <a:latin typeface="Century Gothic"/>
                <a:cs typeface="Century Gothic"/>
              </a:rPr>
              <a:t> </a:t>
            </a:r>
            <a:r>
              <a:rPr sz="1467" spc="10">
                <a:solidFill>
                  <a:srgbClr val="FFFFFF"/>
                </a:solidFill>
                <a:latin typeface="Century Gothic"/>
                <a:cs typeface="Century Gothic"/>
              </a:rPr>
              <a:t>derivatives,</a:t>
            </a:r>
            <a:r>
              <a:rPr sz="1467" spc="-23">
                <a:solidFill>
                  <a:srgbClr val="FFFFFF"/>
                </a:solidFill>
                <a:latin typeface="Century Gothic"/>
                <a:cs typeface="Century Gothic"/>
              </a:rPr>
              <a:t> </a:t>
            </a:r>
            <a:r>
              <a:rPr sz="1467" spc="43">
                <a:solidFill>
                  <a:srgbClr val="FFFFFF"/>
                </a:solidFill>
                <a:latin typeface="Century Gothic"/>
                <a:cs typeface="Century Gothic"/>
              </a:rPr>
              <a:t>biosensors,</a:t>
            </a:r>
            <a:r>
              <a:rPr sz="1467" spc="-23">
                <a:solidFill>
                  <a:srgbClr val="FFFFFF"/>
                </a:solidFill>
                <a:latin typeface="Century Gothic"/>
                <a:cs typeface="Century Gothic"/>
              </a:rPr>
              <a:t> </a:t>
            </a:r>
            <a:r>
              <a:rPr sz="1467" spc="76">
                <a:solidFill>
                  <a:srgbClr val="FFFFFF"/>
                </a:solidFill>
                <a:latin typeface="Century Gothic"/>
                <a:cs typeface="Century Gothic"/>
              </a:rPr>
              <a:t>drugs</a:t>
            </a:r>
            <a:endParaRPr sz="1467">
              <a:latin typeface="Century Gothic"/>
              <a:cs typeface="Century Gothic"/>
            </a:endParaRPr>
          </a:p>
          <a:p>
            <a:pPr marL="444946">
              <a:lnSpc>
                <a:spcPts val="1683"/>
              </a:lnSpc>
            </a:pPr>
            <a:r>
              <a:rPr sz="1467" spc="33">
                <a:solidFill>
                  <a:srgbClr val="FFFFFF"/>
                </a:solidFill>
                <a:latin typeface="Century Gothic"/>
                <a:cs typeface="Century Gothic"/>
              </a:rPr>
              <a:t>New</a:t>
            </a:r>
            <a:r>
              <a:rPr sz="1467" spc="-23">
                <a:solidFill>
                  <a:srgbClr val="FFFFFF"/>
                </a:solidFill>
                <a:latin typeface="Century Gothic"/>
                <a:cs typeface="Century Gothic"/>
              </a:rPr>
              <a:t> </a:t>
            </a:r>
            <a:r>
              <a:rPr sz="1467" spc="30">
                <a:solidFill>
                  <a:srgbClr val="FFFFFF"/>
                </a:solidFill>
                <a:latin typeface="Century Gothic"/>
                <a:cs typeface="Century Gothic"/>
              </a:rPr>
              <a:t>therapies</a:t>
            </a:r>
            <a:r>
              <a:rPr sz="1467" spc="-20">
                <a:solidFill>
                  <a:srgbClr val="FFFFFF"/>
                </a:solidFill>
                <a:latin typeface="Century Gothic"/>
                <a:cs typeface="Century Gothic"/>
              </a:rPr>
              <a:t> and</a:t>
            </a:r>
            <a:r>
              <a:rPr sz="1467" spc="-23">
                <a:solidFill>
                  <a:srgbClr val="FFFFFF"/>
                </a:solidFill>
                <a:latin typeface="Century Gothic"/>
                <a:cs typeface="Century Gothic"/>
              </a:rPr>
              <a:t> </a:t>
            </a:r>
            <a:r>
              <a:rPr sz="1467" spc="20">
                <a:solidFill>
                  <a:srgbClr val="FFFFFF"/>
                </a:solidFill>
                <a:latin typeface="Century Gothic"/>
                <a:cs typeface="Century Gothic"/>
              </a:rPr>
              <a:t>diagnostic</a:t>
            </a:r>
            <a:r>
              <a:rPr sz="1467" spc="-20">
                <a:solidFill>
                  <a:srgbClr val="FFFFFF"/>
                </a:solidFill>
                <a:latin typeface="Century Gothic"/>
                <a:cs typeface="Century Gothic"/>
              </a:rPr>
              <a:t> </a:t>
            </a:r>
            <a:r>
              <a:rPr sz="1467" spc="90">
                <a:solidFill>
                  <a:srgbClr val="FFFFFF"/>
                </a:solidFill>
                <a:latin typeface="Century Gothic"/>
                <a:cs typeface="Century Gothic"/>
              </a:rPr>
              <a:t>systems</a:t>
            </a:r>
            <a:endParaRPr sz="1467">
              <a:latin typeface="Century Gothic"/>
              <a:cs typeface="Century Gothic"/>
            </a:endParaRPr>
          </a:p>
          <a:p>
            <a:pPr marL="444946">
              <a:lnSpc>
                <a:spcPts val="1757"/>
              </a:lnSpc>
            </a:pPr>
            <a:r>
              <a:rPr sz="1467" spc="-43">
                <a:solidFill>
                  <a:srgbClr val="FFFFFF"/>
                </a:solidFill>
                <a:latin typeface="Century Gothic"/>
                <a:cs typeface="Century Gothic"/>
              </a:rPr>
              <a:t>Advanced</a:t>
            </a:r>
            <a:r>
              <a:rPr sz="1467" spc="-30">
                <a:solidFill>
                  <a:srgbClr val="FFFFFF"/>
                </a:solidFill>
                <a:latin typeface="Century Gothic"/>
                <a:cs typeface="Century Gothic"/>
              </a:rPr>
              <a:t> </a:t>
            </a:r>
            <a:r>
              <a:rPr sz="1467" spc="63">
                <a:solidFill>
                  <a:srgbClr val="FFFFFF"/>
                </a:solidFill>
                <a:latin typeface="Century Gothic"/>
                <a:cs typeface="Century Gothic"/>
              </a:rPr>
              <a:t>training</a:t>
            </a:r>
            <a:r>
              <a:rPr sz="1467" spc="-30">
                <a:solidFill>
                  <a:srgbClr val="FFFFFF"/>
                </a:solidFill>
                <a:latin typeface="Century Gothic"/>
                <a:cs typeface="Century Gothic"/>
              </a:rPr>
              <a:t> </a:t>
            </a:r>
            <a:r>
              <a:rPr sz="1467" spc="40">
                <a:solidFill>
                  <a:srgbClr val="FFFFFF"/>
                </a:solidFill>
                <a:latin typeface="Century Gothic"/>
                <a:cs typeface="Century Gothic"/>
              </a:rPr>
              <a:t>courses</a:t>
            </a:r>
            <a:endParaRPr sz="1467">
              <a:latin typeface="Century Gothic"/>
              <a:cs typeface="Century Gothic"/>
            </a:endParaRPr>
          </a:p>
        </p:txBody>
      </p:sp>
      <p:pic>
        <p:nvPicPr>
          <p:cNvPr id="15" name="object 15"/>
          <p:cNvPicPr/>
          <p:nvPr/>
        </p:nvPicPr>
        <p:blipFill>
          <a:blip r:embed="rId4" cstate="email">
            <a:extLst>
              <a:ext uri="{28A0092B-C50C-407E-A947-70E740481C1C}">
                <a14:useLocalDpi xmlns:a14="http://schemas.microsoft.com/office/drawing/2010/main"/>
              </a:ext>
            </a:extLst>
          </a:blip>
          <a:stretch>
            <a:fillRect/>
          </a:stretch>
        </p:blipFill>
        <p:spPr>
          <a:xfrm>
            <a:off x="5990092" y="3332892"/>
            <a:ext cx="5890367" cy="3266755"/>
          </a:xfrm>
          <a:prstGeom prst="rect">
            <a:avLst/>
          </a:prstGeom>
        </p:spPr>
      </p:pic>
    </p:spTree>
    <p:extLst>
      <p:ext uri="{BB962C8B-B14F-4D97-AF65-F5344CB8AC3E}">
        <p14:creationId xmlns:p14="http://schemas.microsoft.com/office/powerpoint/2010/main" val="224862552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150" y="6263"/>
            <a:ext cx="12189037" cy="6851650"/>
            <a:chOff x="224" y="9394"/>
            <a:chExt cx="18283555" cy="10277475"/>
          </a:xfrm>
        </p:grpSpPr>
        <p:pic>
          <p:nvPicPr>
            <p:cNvPr id="3" name="object 3"/>
            <p:cNvPicPr/>
            <p:nvPr/>
          </p:nvPicPr>
          <p:blipFill>
            <a:blip r:embed="rId2" cstate="print"/>
            <a:stretch>
              <a:fillRect/>
            </a:stretch>
          </p:blipFill>
          <p:spPr>
            <a:xfrm>
              <a:off x="11158781" y="9394"/>
              <a:ext cx="7124699" cy="10277474"/>
            </a:xfrm>
            <a:prstGeom prst="rect">
              <a:avLst/>
            </a:prstGeom>
          </p:spPr>
        </p:pic>
        <p:sp>
          <p:nvSpPr>
            <p:cNvPr id="4" name="object 4"/>
            <p:cNvSpPr/>
            <p:nvPr/>
          </p:nvSpPr>
          <p:spPr>
            <a:xfrm>
              <a:off x="224" y="564109"/>
              <a:ext cx="12820650" cy="1476375"/>
            </a:xfrm>
            <a:custGeom>
              <a:avLst/>
              <a:gdLst/>
              <a:ahLst/>
              <a:cxnLst/>
              <a:rect l="l" t="t" r="r" b="b"/>
              <a:pathLst>
                <a:path w="12820650" h="1476375">
                  <a:moveTo>
                    <a:pt x="12820145" y="1476374"/>
                  </a:moveTo>
                  <a:lnTo>
                    <a:pt x="0" y="1449436"/>
                  </a:lnTo>
                  <a:lnTo>
                    <a:pt x="0" y="0"/>
                  </a:lnTo>
                  <a:lnTo>
                    <a:pt x="12782893" y="0"/>
                  </a:lnTo>
                  <a:lnTo>
                    <a:pt x="12820145" y="1476374"/>
                  </a:lnTo>
                  <a:close/>
                </a:path>
              </a:pathLst>
            </a:custGeom>
            <a:solidFill>
              <a:srgbClr val="DF1785"/>
            </a:solidFill>
          </p:spPr>
          <p:txBody>
            <a:bodyPr wrap="square" lIns="0" tIns="0" rIns="0" bIns="0" rtlCol="0"/>
            <a:lstStyle/>
            <a:p>
              <a:endParaRPr sz="800"/>
            </a:p>
          </p:txBody>
        </p:sp>
      </p:grpSp>
      <p:sp>
        <p:nvSpPr>
          <p:cNvPr id="5" name="object 5"/>
          <p:cNvSpPr txBox="1">
            <a:spLocks noGrp="1"/>
          </p:cNvSpPr>
          <p:nvPr>
            <p:ph type="title"/>
          </p:nvPr>
        </p:nvSpPr>
        <p:spPr>
          <a:xfrm>
            <a:off x="362196" y="563698"/>
            <a:ext cx="7525173" cy="500992"/>
          </a:xfrm>
          <a:prstGeom prst="rect">
            <a:avLst/>
          </a:prstGeom>
        </p:spPr>
        <p:txBody>
          <a:bodyPr vert="horz" wrap="square" lIns="0" tIns="8467" rIns="0" bIns="0" rtlCol="0">
            <a:spAutoFit/>
          </a:bodyPr>
          <a:lstStyle/>
          <a:p>
            <a:pPr marL="8467">
              <a:spcBef>
                <a:spcPts val="67"/>
              </a:spcBef>
            </a:pPr>
            <a:r>
              <a:rPr sz="3200" spc="169">
                <a:solidFill>
                  <a:srgbClr val="FFFFFF"/>
                </a:solidFill>
              </a:rPr>
              <a:t>MIRANDOLA</a:t>
            </a:r>
            <a:r>
              <a:rPr sz="3200" spc="-50">
                <a:solidFill>
                  <a:srgbClr val="FFFFFF"/>
                </a:solidFill>
              </a:rPr>
              <a:t> </a:t>
            </a:r>
            <a:r>
              <a:rPr sz="3200" spc="193">
                <a:solidFill>
                  <a:srgbClr val="FFFFFF"/>
                </a:solidFill>
              </a:rPr>
              <a:t>BIOMEDICAL</a:t>
            </a:r>
            <a:r>
              <a:rPr sz="3200" spc="-47">
                <a:solidFill>
                  <a:srgbClr val="FFFFFF"/>
                </a:solidFill>
              </a:rPr>
              <a:t> </a:t>
            </a:r>
            <a:r>
              <a:rPr sz="3200" spc="289">
                <a:solidFill>
                  <a:srgbClr val="FFFFFF"/>
                </a:solidFill>
              </a:rPr>
              <a:t>DISTRICT</a:t>
            </a:r>
            <a:endParaRPr sz="3200"/>
          </a:p>
        </p:txBody>
      </p:sp>
      <p:sp>
        <p:nvSpPr>
          <p:cNvPr id="6" name="object 6"/>
          <p:cNvSpPr txBox="1"/>
          <p:nvPr/>
        </p:nvSpPr>
        <p:spPr>
          <a:xfrm>
            <a:off x="341794" y="2508913"/>
            <a:ext cx="6540077" cy="2296206"/>
          </a:xfrm>
          <a:prstGeom prst="rect">
            <a:avLst/>
          </a:prstGeom>
        </p:spPr>
        <p:txBody>
          <a:bodyPr vert="horz" wrap="square" lIns="0" tIns="16510" rIns="0" bIns="0" rtlCol="0">
            <a:spAutoFit/>
          </a:bodyPr>
          <a:lstStyle/>
          <a:p>
            <a:pPr marL="8467" marR="3387">
              <a:lnSpc>
                <a:spcPts val="1753"/>
              </a:lnSpc>
              <a:spcBef>
                <a:spcPts val="130"/>
              </a:spcBef>
            </a:pPr>
            <a:r>
              <a:rPr sz="1467" spc="27">
                <a:solidFill>
                  <a:srgbClr val="58606B"/>
                </a:solidFill>
                <a:latin typeface="Century Gothic"/>
                <a:cs typeface="Century Gothic"/>
              </a:rPr>
              <a:t>Mirandola </a:t>
            </a:r>
            <a:r>
              <a:rPr sz="1467" spc="43">
                <a:solidFill>
                  <a:srgbClr val="58606B"/>
                </a:solidFill>
                <a:latin typeface="Century Gothic"/>
                <a:cs typeface="Century Gothic"/>
              </a:rPr>
              <a:t>Biomedical </a:t>
            </a:r>
            <a:r>
              <a:rPr sz="1467" spc="93">
                <a:solidFill>
                  <a:srgbClr val="58606B"/>
                </a:solidFill>
                <a:latin typeface="Century Gothic"/>
                <a:cs typeface="Century Gothic"/>
              </a:rPr>
              <a:t>District </a:t>
            </a:r>
            <a:r>
              <a:rPr sz="1467" spc="140">
                <a:solidFill>
                  <a:srgbClr val="58606B"/>
                </a:solidFill>
                <a:latin typeface="Century Gothic"/>
                <a:cs typeface="Century Gothic"/>
              </a:rPr>
              <a:t>is </a:t>
            </a:r>
            <a:r>
              <a:rPr sz="1467" spc="43">
                <a:solidFill>
                  <a:srgbClr val="58606B"/>
                </a:solidFill>
                <a:latin typeface="Century Gothic"/>
                <a:cs typeface="Century Gothic"/>
              </a:rPr>
              <a:t>home </a:t>
            </a:r>
            <a:r>
              <a:rPr sz="1467" spc="37">
                <a:solidFill>
                  <a:srgbClr val="58606B"/>
                </a:solidFill>
                <a:latin typeface="Century Gothic"/>
                <a:cs typeface="Century Gothic"/>
              </a:rPr>
              <a:t>to </a:t>
            </a:r>
            <a:r>
              <a:rPr sz="1467" spc="17">
                <a:solidFill>
                  <a:srgbClr val="58606B"/>
                </a:solidFill>
                <a:latin typeface="Century Gothic"/>
                <a:cs typeface="Century Gothic"/>
              </a:rPr>
              <a:t>over 100 </a:t>
            </a:r>
            <a:r>
              <a:rPr sz="1467" spc="23">
                <a:solidFill>
                  <a:srgbClr val="58606B"/>
                </a:solidFill>
                <a:latin typeface="Century Gothic"/>
                <a:cs typeface="Century Gothic"/>
              </a:rPr>
              <a:t>companies </a:t>
            </a:r>
            <a:r>
              <a:rPr sz="1467" spc="27">
                <a:solidFill>
                  <a:srgbClr val="58606B"/>
                </a:solidFill>
                <a:latin typeface="Century Gothic"/>
                <a:cs typeface="Century Gothic"/>
              </a:rPr>
              <a:t> </a:t>
            </a:r>
            <a:r>
              <a:rPr sz="1467" spc="23">
                <a:solidFill>
                  <a:srgbClr val="58606B"/>
                </a:solidFill>
                <a:latin typeface="Century Gothic"/>
                <a:cs typeface="Century Gothic"/>
              </a:rPr>
              <a:t>specialized </a:t>
            </a:r>
            <a:r>
              <a:rPr sz="1467" spc="107">
                <a:solidFill>
                  <a:srgbClr val="58606B"/>
                </a:solidFill>
                <a:latin typeface="Century Gothic"/>
                <a:cs typeface="Century Gothic"/>
              </a:rPr>
              <a:t>in </a:t>
            </a:r>
            <a:r>
              <a:rPr sz="1467" spc="37">
                <a:solidFill>
                  <a:srgbClr val="58606B"/>
                </a:solidFill>
                <a:latin typeface="Century Gothic"/>
                <a:cs typeface="Century Gothic"/>
              </a:rPr>
              <a:t>plastic </a:t>
            </a:r>
            <a:r>
              <a:rPr sz="1467" spc="30">
                <a:solidFill>
                  <a:srgbClr val="58606B"/>
                </a:solidFill>
                <a:latin typeface="Century Gothic"/>
                <a:cs typeface="Century Gothic"/>
              </a:rPr>
              <a:t>disposable </a:t>
            </a:r>
            <a:r>
              <a:rPr sz="1467" spc="43">
                <a:solidFill>
                  <a:srgbClr val="58606B"/>
                </a:solidFill>
                <a:latin typeface="Century Gothic"/>
                <a:cs typeface="Century Gothic"/>
              </a:rPr>
              <a:t>products </a:t>
            </a:r>
            <a:r>
              <a:rPr sz="1467" spc="-13">
                <a:solidFill>
                  <a:srgbClr val="58606B"/>
                </a:solidFill>
                <a:latin typeface="Century Gothic"/>
                <a:cs typeface="Century Gothic"/>
              </a:rPr>
              <a:t>and </a:t>
            </a:r>
            <a:r>
              <a:rPr sz="1467" spc="17">
                <a:solidFill>
                  <a:srgbClr val="58606B"/>
                </a:solidFill>
                <a:latin typeface="Century Gothic"/>
                <a:cs typeface="Century Gothic"/>
              </a:rPr>
              <a:t>electro-medical </a:t>
            </a:r>
            <a:r>
              <a:rPr sz="1467" spc="20">
                <a:solidFill>
                  <a:srgbClr val="58606B"/>
                </a:solidFill>
                <a:latin typeface="Century Gothic"/>
                <a:cs typeface="Century Gothic"/>
              </a:rPr>
              <a:t> </a:t>
            </a:r>
            <a:r>
              <a:rPr sz="1467" spc="3">
                <a:solidFill>
                  <a:srgbClr val="58606B"/>
                </a:solidFill>
                <a:latin typeface="Century Gothic"/>
                <a:cs typeface="Century Gothic"/>
              </a:rPr>
              <a:t>devices</a:t>
            </a:r>
            <a:r>
              <a:rPr sz="1467" spc="-10">
                <a:solidFill>
                  <a:srgbClr val="58606B"/>
                </a:solidFill>
                <a:latin typeface="Century Gothic"/>
                <a:cs typeface="Century Gothic"/>
              </a:rPr>
              <a:t> </a:t>
            </a:r>
            <a:r>
              <a:rPr sz="1467" spc="60">
                <a:solidFill>
                  <a:srgbClr val="58606B"/>
                </a:solidFill>
                <a:latin typeface="Century Gothic"/>
                <a:cs typeface="Century Gothic"/>
              </a:rPr>
              <a:t>for</a:t>
            </a:r>
            <a:r>
              <a:rPr sz="1467" spc="-7">
                <a:solidFill>
                  <a:srgbClr val="58606B"/>
                </a:solidFill>
                <a:latin typeface="Century Gothic"/>
                <a:cs typeface="Century Gothic"/>
              </a:rPr>
              <a:t> </a:t>
            </a:r>
            <a:r>
              <a:rPr sz="1467" spc="50">
                <a:solidFill>
                  <a:srgbClr val="58606B"/>
                </a:solidFill>
                <a:latin typeface="Century Gothic"/>
                <a:cs typeface="Century Gothic"/>
              </a:rPr>
              <a:t>hemodialysis,</a:t>
            </a:r>
            <a:r>
              <a:rPr sz="1467" spc="-7">
                <a:solidFill>
                  <a:srgbClr val="58606B"/>
                </a:solidFill>
                <a:latin typeface="Century Gothic"/>
                <a:cs typeface="Century Gothic"/>
              </a:rPr>
              <a:t> </a:t>
            </a:r>
            <a:r>
              <a:rPr sz="1467" spc="33">
                <a:solidFill>
                  <a:srgbClr val="58606B"/>
                </a:solidFill>
                <a:latin typeface="Century Gothic"/>
                <a:cs typeface="Century Gothic"/>
              </a:rPr>
              <a:t>heart</a:t>
            </a:r>
            <a:r>
              <a:rPr sz="1467" spc="-7">
                <a:solidFill>
                  <a:srgbClr val="58606B"/>
                </a:solidFill>
                <a:latin typeface="Century Gothic"/>
                <a:cs typeface="Century Gothic"/>
              </a:rPr>
              <a:t> </a:t>
            </a:r>
            <a:r>
              <a:rPr sz="1467" spc="60">
                <a:solidFill>
                  <a:srgbClr val="58606B"/>
                </a:solidFill>
                <a:latin typeface="Century Gothic"/>
                <a:cs typeface="Century Gothic"/>
              </a:rPr>
              <a:t>surgery,</a:t>
            </a:r>
            <a:r>
              <a:rPr sz="1467" spc="-7">
                <a:solidFill>
                  <a:srgbClr val="58606B"/>
                </a:solidFill>
                <a:latin typeface="Century Gothic"/>
                <a:cs typeface="Century Gothic"/>
              </a:rPr>
              <a:t> </a:t>
            </a:r>
            <a:r>
              <a:rPr sz="1467" spc="37">
                <a:solidFill>
                  <a:srgbClr val="58606B"/>
                </a:solidFill>
                <a:latin typeface="Century Gothic"/>
                <a:cs typeface="Century Gothic"/>
              </a:rPr>
              <a:t>anesthesia</a:t>
            </a:r>
            <a:r>
              <a:rPr sz="1467" spc="-7">
                <a:solidFill>
                  <a:srgbClr val="58606B"/>
                </a:solidFill>
                <a:latin typeface="Century Gothic"/>
                <a:cs typeface="Century Gothic"/>
              </a:rPr>
              <a:t> </a:t>
            </a:r>
            <a:r>
              <a:rPr sz="1467" spc="-13">
                <a:solidFill>
                  <a:srgbClr val="58606B"/>
                </a:solidFill>
                <a:latin typeface="Century Gothic"/>
                <a:cs typeface="Century Gothic"/>
              </a:rPr>
              <a:t>and</a:t>
            </a:r>
            <a:r>
              <a:rPr sz="1467" spc="-7">
                <a:solidFill>
                  <a:srgbClr val="58606B"/>
                </a:solidFill>
                <a:latin typeface="Century Gothic"/>
                <a:cs typeface="Century Gothic"/>
              </a:rPr>
              <a:t> </a:t>
            </a:r>
            <a:r>
              <a:rPr sz="1467" spc="50">
                <a:solidFill>
                  <a:srgbClr val="58606B"/>
                </a:solidFill>
                <a:latin typeface="Century Gothic"/>
                <a:cs typeface="Century Gothic"/>
              </a:rPr>
              <a:t>resuscitation, </a:t>
            </a:r>
            <a:r>
              <a:rPr sz="1467" spc="-397">
                <a:solidFill>
                  <a:srgbClr val="58606B"/>
                </a:solidFill>
                <a:latin typeface="Century Gothic"/>
                <a:cs typeface="Century Gothic"/>
              </a:rPr>
              <a:t> </a:t>
            </a:r>
            <a:r>
              <a:rPr sz="1467" spc="53">
                <a:solidFill>
                  <a:srgbClr val="58606B"/>
                </a:solidFill>
                <a:latin typeface="Century Gothic"/>
                <a:cs typeface="Century Gothic"/>
              </a:rPr>
              <a:t>dialysis, </a:t>
            </a:r>
            <a:r>
              <a:rPr sz="1467" spc="30">
                <a:solidFill>
                  <a:srgbClr val="58606B"/>
                </a:solidFill>
                <a:latin typeface="Century Gothic"/>
                <a:cs typeface="Century Gothic"/>
              </a:rPr>
              <a:t>aphaeresis </a:t>
            </a:r>
            <a:r>
              <a:rPr sz="1467" spc="-13">
                <a:solidFill>
                  <a:srgbClr val="58606B"/>
                </a:solidFill>
                <a:latin typeface="Century Gothic"/>
                <a:cs typeface="Century Gothic"/>
              </a:rPr>
              <a:t>and </a:t>
            </a:r>
            <a:r>
              <a:rPr sz="1467" spc="43">
                <a:solidFill>
                  <a:srgbClr val="58606B"/>
                </a:solidFill>
                <a:latin typeface="Century Gothic"/>
                <a:cs typeface="Century Gothic"/>
              </a:rPr>
              <a:t>plasmapheresis, </a:t>
            </a:r>
            <a:r>
              <a:rPr sz="1467" spc="67">
                <a:solidFill>
                  <a:srgbClr val="58606B"/>
                </a:solidFill>
                <a:latin typeface="Century Gothic"/>
                <a:cs typeface="Century Gothic"/>
              </a:rPr>
              <a:t>transfusion, </a:t>
            </a:r>
            <a:r>
              <a:rPr sz="1467" spc="97">
                <a:solidFill>
                  <a:srgbClr val="58606B"/>
                </a:solidFill>
                <a:latin typeface="Century Gothic"/>
                <a:cs typeface="Century Gothic"/>
              </a:rPr>
              <a:t>nutrition </a:t>
            </a:r>
            <a:r>
              <a:rPr sz="1467" spc="-13">
                <a:solidFill>
                  <a:srgbClr val="58606B"/>
                </a:solidFill>
                <a:latin typeface="Century Gothic"/>
                <a:cs typeface="Century Gothic"/>
              </a:rPr>
              <a:t>and </a:t>
            </a:r>
            <a:r>
              <a:rPr sz="1467" spc="-10">
                <a:solidFill>
                  <a:srgbClr val="58606B"/>
                </a:solidFill>
                <a:latin typeface="Century Gothic"/>
                <a:cs typeface="Century Gothic"/>
              </a:rPr>
              <a:t> </a:t>
            </a:r>
            <a:r>
              <a:rPr sz="1467">
                <a:solidFill>
                  <a:srgbClr val="58606B"/>
                </a:solidFill>
                <a:latin typeface="Century Gothic"/>
                <a:cs typeface="Century Gothic"/>
              </a:rPr>
              <a:t>gynecology.</a:t>
            </a:r>
            <a:endParaRPr sz="1467">
              <a:latin typeface="Century Gothic"/>
              <a:cs typeface="Century Gothic"/>
            </a:endParaRPr>
          </a:p>
          <a:p>
            <a:pPr marL="8467">
              <a:lnSpc>
                <a:spcPts val="1673"/>
              </a:lnSpc>
            </a:pPr>
            <a:r>
              <a:rPr sz="1467" spc="87">
                <a:solidFill>
                  <a:srgbClr val="58606B"/>
                </a:solidFill>
                <a:latin typeface="Century Gothic"/>
                <a:cs typeface="Century Gothic"/>
              </a:rPr>
              <a:t>5,000</a:t>
            </a:r>
            <a:r>
              <a:rPr sz="1467" spc="-17">
                <a:solidFill>
                  <a:srgbClr val="58606B"/>
                </a:solidFill>
                <a:latin typeface="Century Gothic"/>
                <a:cs typeface="Century Gothic"/>
              </a:rPr>
              <a:t> </a:t>
            </a:r>
            <a:r>
              <a:rPr sz="1467" spc="-7">
                <a:solidFill>
                  <a:srgbClr val="58606B"/>
                </a:solidFill>
                <a:latin typeface="Century Gothic"/>
                <a:cs typeface="Century Gothic"/>
              </a:rPr>
              <a:t>people</a:t>
            </a:r>
            <a:r>
              <a:rPr sz="1467" spc="-13">
                <a:solidFill>
                  <a:srgbClr val="58606B"/>
                </a:solidFill>
                <a:latin typeface="Century Gothic"/>
                <a:cs typeface="Century Gothic"/>
              </a:rPr>
              <a:t> </a:t>
            </a:r>
            <a:r>
              <a:rPr sz="1467" spc="97">
                <a:solidFill>
                  <a:srgbClr val="58606B"/>
                </a:solidFill>
                <a:latin typeface="Century Gothic"/>
                <a:cs typeface="Century Gothic"/>
              </a:rPr>
              <a:t>work</a:t>
            </a:r>
            <a:r>
              <a:rPr sz="1467" spc="-13">
                <a:solidFill>
                  <a:srgbClr val="58606B"/>
                </a:solidFill>
                <a:latin typeface="Century Gothic"/>
                <a:cs typeface="Century Gothic"/>
              </a:rPr>
              <a:t> </a:t>
            </a:r>
            <a:r>
              <a:rPr sz="1467" spc="107">
                <a:solidFill>
                  <a:srgbClr val="58606B"/>
                </a:solidFill>
                <a:latin typeface="Century Gothic"/>
                <a:cs typeface="Century Gothic"/>
              </a:rPr>
              <a:t>in</a:t>
            </a:r>
            <a:r>
              <a:rPr sz="1467" spc="-13">
                <a:solidFill>
                  <a:srgbClr val="58606B"/>
                </a:solidFill>
                <a:latin typeface="Century Gothic"/>
                <a:cs typeface="Century Gothic"/>
              </a:rPr>
              <a:t> </a:t>
            </a:r>
            <a:r>
              <a:rPr sz="1467" spc="20">
                <a:solidFill>
                  <a:srgbClr val="58606B"/>
                </a:solidFill>
                <a:latin typeface="Century Gothic"/>
                <a:cs typeface="Century Gothic"/>
              </a:rPr>
              <a:t>medtech</a:t>
            </a:r>
            <a:r>
              <a:rPr sz="1467" spc="-17">
                <a:solidFill>
                  <a:srgbClr val="58606B"/>
                </a:solidFill>
                <a:latin typeface="Century Gothic"/>
                <a:cs typeface="Century Gothic"/>
              </a:rPr>
              <a:t> </a:t>
            </a:r>
            <a:r>
              <a:rPr sz="1467" spc="23">
                <a:solidFill>
                  <a:srgbClr val="58606B"/>
                </a:solidFill>
                <a:latin typeface="Century Gothic"/>
                <a:cs typeface="Century Gothic"/>
              </a:rPr>
              <a:t>companies</a:t>
            </a:r>
            <a:r>
              <a:rPr sz="1467" spc="-13">
                <a:solidFill>
                  <a:srgbClr val="58606B"/>
                </a:solidFill>
                <a:latin typeface="Century Gothic"/>
                <a:cs typeface="Century Gothic"/>
              </a:rPr>
              <a:t> </a:t>
            </a:r>
            <a:r>
              <a:rPr sz="1467" spc="107">
                <a:solidFill>
                  <a:srgbClr val="58606B"/>
                </a:solidFill>
                <a:latin typeface="Century Gothic"/>
                <a:cs typeface="Century Gothic"/>
              </a:rPr>
              <a:t>in</a:t>
            </a:r>
            <a:r>
              <a:rPr sz="1467" spc="-13">
                <a:solidFill>
                  <a:srgbClr val="58606B"/>
                </a:solidFill>
                <a:latin typeface="Century Gothic"/>
                <a:cs typeface="Century Gothic"/>
              </a:rPr>
              <a:t> and </a:t>
            </a:r>
            <a:r>
              <a:rPr sz="1467" spc="30">
                <a:solidFill>
                  <a:srgbClr val="58606B"/>
                </a:solidFill>
                <a:latin typeface="Century Gothic"/>
                <a:cs typeface="Century Gothic"/>
              </a:rPr>
              <a:t>around</a:t>
            </a:r>
            <a:r>
              <a:rPr sz="1467" spc="-17">
                <a:solidFill>
                  <a:srgbClr val="58606B"/>
                </a:solidFill>
                <a:latin typeface="Century Gothic"/>
                <a:cs typeface="Century Gothic"/>
              </a:rPr>
              <a:t> </a:t>
            </a:r>
            <a:r>
              <a:rPr sz="1467" spc="27">
                <a:solidFill>
                  <a:srgbClr val="58606B"/>
                </a:solidFill>
                <a:latin typeface="Century Gothic"/>
                <a:cs typeface="Century Gothic"/>
              </a:rPr>
              <a:t>Mirandola</a:t>
            </a:r>
            <a:endParaRPr sz="1467">
              <a:latin typeface="Century Gothic"/>
              <a:cs typeface="Century Gothic"/>
            </a:endParaRPr>
          </a:p>
          <a:p>
            <a:pPr marL="8467" marR="135897">
              <a:lnSpc>
                <a:spcPts val="1753"/>
              </a:lnSpc>
              <a:spcBef>
                <a:spcPts val="60"/>
              </a:spcBef>
            </a:pPr>
            <a:r>
              <a:rPr sz="1467" spc="-13">
                <a:solidFill>
                  <a:srgbClr val="58606B"/>
                </a:solidFill>
                <a:latin typeface="Century Gothic"/>
                <a:cs typeface="Century Gothic"/>
              </a:rPr>
              <a:t>and </a:t>
            </a:r>
            <a:r>
              <a:rPr sz="1467" spc="7">
                <a:solidFill>
                  <a:srgbClr val="58606B"/>
                </a:solidFill>
                <a:latin typeface="Century Gothic"/>
                <a:cs typeface="Century Gothic"/>
              </a:rPr>
              <a:t>generated</a:t>
            </a:r>
            <a:r>
              <a:rPr sz="1467" spc="-10">
                <a:solidFill>
                  <a:srgbClr val="58606B"/>
                </a:solidFill>
                <a:latin typeface="Century Gothic"/>
                <a:cs typeface="Century Gothic"/>
              </a:rPr>
              <a:t> </a:t>
            </a:r>
            <a:r>
              <a:rPr sz="1467" spc="50">
                <a:solidFill>
                  <a:srgbClr val="58606B"/>
                </a:solidFill>
                <a:latin typeface="Century Gothic"/>
                <a:cs typeface="Century Gothic"/>
              </a:rPr>
              <a:t>sales</a:t>
            </a:r>
            <a:r>
              <a:rPr sz="1467" spc="-10">
                <a:solidFill>
                  <a:srgbClr val="58606B"/>
                </a:solidFill>
                <a:latin typeface="Century Gothic"/>
                <a:cs typeface="Century Gothic"/>
              </a:rPr>
              <a:t> </a:t>
            </a:r>
            <a:r>
              <a:rPr sz="1467" spc="10">
                <a:solidFill>
                  <a:srgbClr val="58606B"/>
                </a:solidFill>
                <a:latin typeface="Century Gothic"/>
                <a:cs typeface="Century Gothic"/>
              </a:rPr>
              <a:t>of</a:t>
            </a:r>
            <a:r>
              <a:rPr sz="1467" spc="-10">
                <a:solidFill>
                  <a:srgbClr val="58606B"/>
                </a:solidFill>
                <a:latin typeface="Century Gothic"/>
                <a:cs typeface="Century Gothic"/>
              </a:rPr>
              <a:t> </a:t>
            </a:r>
            <a:r>
              <a:rPr sz="1467" spc="17">
                <a:solidFill>
                  <a:srgbClr val="58606B"/>
                </a:solidFill>
                <a:latin typeface="Century Gothic"/>
                <a:cs typeface="Century Gothic"/>
              </a:rPr>
              <a:t>over</a:t>
            </a:r>
            <a:r>
              <a:rPr sz="1467" spc="-10">
                <a:solidFill>
                  <a:srgbClr val="58606B"/>
                </a:solidFill>
                <a:latin typeface="Century Gothic"/>
                <a:cs typeface="Century Gothic"/>
              </a:rPr>
              <a:t> </a:t>
            </a:r>
            <a:r>
              <a:rPr sz="1467" spc="-273">
                <a:solidFill>
                  <a:srgbClr val="58606B"/>
                </a:solidFill>
                <a:latin typeface="Century Gothic"/>
                <a:cs typeface="Century Gothic"/>
              </a:rPr>
              <a:t>1</a:t>
            </a:r>
            <a:r>
              <a:rPr sz="1467" spc="-140">
                <a:solidFill>
                  <a:srgbClr val="58606B"/>
                </a:solidFill>
                <a:latin typeface="Century Gothic"/>
                <a:cs typeface="Century Gothic"/>
              </a:rPr>
              <a:t> </a:t>
            </a:r>
            <a:r>
              <a:rPr sz="1467" spc="73">
                <a:solidFill>
                  <a:srgbClr val="58606B"/>
                </a:solidFill>
                <a:latin typeface="Century Gothic"/>
                <a:cs typeface="Century Gothic"/>
              </a:rPr>
              <a:t>billion</a:t>
            </a:r>
            <a:r>
              <a:rPr sz="1467" spc="-10">
                <a:solidFill>
                  <a:srgbClr val="58606B"/>
                </a:solidFill>
                <a:latin typeface="Century Gothic"/>
                <a:cs typeface="Century Gothic"/>
              </a:rPr>
              <a:t> </a:t>
            </a:r>
            <a:r>
              <a:rPr sz="1467" spc="40">
                <a:solidFill>
                  <a:srgbClr val="58606B"/>
                </a:solidFill>
                <a:latin typeface="Century Gothic"/>
                <a:cs typeface="Century Gothic"/>
              </a:rPr>
              <a:t>euros,</a:t>
            </a:r>
            <a:r>
              <a:rPr sz="1467" spc="-10">
                <a:solidFill>
                  <a:srgbClr val="58606B"/>
                </a:solidFill>
                <a:latin typeface="Century Gothic"/>
                <a:cs typeface="Century Gothic"/>
              </a:rPr>
              <a:t> </a:t>
            </a:r>
            <a:r>
              <a:rPr sz="1467" spc="140">
                <a:solidFill>
                  <a:srgbClr val="58606B"/>
                </a:solidFill>
                <a:latin typeface="Century Gothic"/>
                <a:cs typeface="Century Gothic"/>
              </a:rPr>
              <a:t>40%</a:t>
            </a:r>
            <a:r>
              <a:rPr sz="1467" spc="-10">
                <a:solidFill>
                  <a:srgbClr val="58606B"/>
                </a:solidFill>
                <a:latin typeface="Century Gothic"/>
                <a:cs typeface="Century Gothic"/>
              </a:rPr>
              <a:t> </a:t>
            </a:r>
            <a:r>
              <a:rPr sz="1467" spc="10">
                <a:solidFill>
                  <a:srgbClr val="58606B"/>
                </a:solidFill>
                <a:latin typeface="Century Gothic"/>
                <a:cs typeface="Century Gothic"/>
              </a:rPr>
              <a:t>of</a:t>
            </a:r>
            <a:r>
              <a:rPr sz="1467" spc="-10">
                <a:solidFill>
                  <a:srgbClr val="58606B"/>
                </a:solidFill>
                <a:latin typeface="Century Gothic"/>
                <a:cs typeface="Century Gothic"/>
              </a:rPr>
              <a:t> </a:t>
            </a:r>
            <a:r>
              <a:rPr sz="1467" spc="60">
                <a:solidFill>
                  <a:srgbClr val="58606B"/>
                </a:solidFill>
                <a:latin typeface="Century Gothic"/>
                <a:cs typeface="Century Gothic"/>
              </a:rPr>
              <a:t>which</a:t>
            </a:r>
            <a:r>
              <a:rPr sz="1467" spc="-10">
                <a:solidFill>
                  <a:srgbClr val="58606B"/>
                </a:solidFill>
                <a:latin typeface="Century Gothic"/>
                <a:cs typeface="Century Gothic"/>
              </a:rPr>
              <a:t> </a:t>
            </a:r>
            <a:r>
              <a:rPr sz="1467" spc="-33">
                <a:solidFill>
                  <a:srgbClr val="58606B"/>
                </a:solidFill>
                <a:latin typeface="Century Gothic"/>
                <a:cs typeface="Century Gothic"/>
              </a:rPr>
              <a:t>came</a:t>
            </a:r>
            <a:r>
              <a:rPr sz="1467" spc="-10">
                <a:solidFill>
                  <a:srgbClr val="58606B"/>
                </a:solidFill>
                <a:latin typeface="Century Gothic"/>
                <a:cs typeface="Century Gothic"/>
              </a:rPr>
              <a:t> </a:t>
            </a:r>
            <a:r>
              <a:rPr sz="1467" spc="87">
                <a:solidFill>
                  <a:srgbClr val="58606B"/>
                </a:solidFill>
                <a:latin typeface="Century Gothic"/>
                <a:cs typeface="Century Gothic"/>
              </a:rPr>
              <a:t>from </a:t>
            </a:r>
            <a:r>
              <a:rPr sz="1467" spc="-397">
                <a:solidFill>
                  <a:srgbClr val="58606B"/>
                </a:solidFill>
                <a:latin typeface="Century Gothic"/>
                <a:cs typeface="Century Gothic"/>
              </a:rPr>
              <a:t> </a:t>
            </a:r>
            <a:r>
              <a:rPr sz="1467" spc="43">
                <a:solidFill>
                  <a:srgbClr val="58606B"/>
                </a:solidFill>
                <a:latin typeface="Century Gothic"/>
                <a:cs typeface="Century Gothic"/>
              </a:rPr>
              <a:t>exports.</a:t>
            </a:r>
            <a:endParaRPr sz="1467">
              <a:latin typeface="Century Gothic"/>
              <a:cs typeface="Century Gothic"/>
            </a:endParaRPr>
          </a:p>
          <a:p>
            <a:pPr marL="8467">
              <a:lnSpc>
                <a:spcPts val="1683"/>
              </a:lnSpc>
            </a:pPr>
            <a:r>
              <a:rPr sz="1467" spc="37">
                <a:solidFill>
                  <a:srgbClr val="58606B"/>
                </a:solidFill>
                <a:latin typeface="Century Gothic"/>
                <a:cs typeface="Century Gothic"/>
              </a:rPr>
              <a:t>Large</a:t>
            </a:r>
            <a:r>
              <a:rPr sz="1467" spc="-7">
                <a:solidFill>
                  <a:srgbClr val="58606B"/>
                </a:solidFill>
                <a:latin typeface="Century Gothic"/>
                <a:cs typeface="Century Gothic"/>
              </a:rPr>
              <a:t> </a:t>
            </a:r>
            <a:r>
              <a:rPr sz="1467" spc="70">
                <a:solidFill>
                  <a:srgbClr val="58606B"/>
                </a:solidFill>
                <a:latin typeface="Century Gothic"/>
                <a:cs typeface="Century Gothic"/>
              </a:rPr>
              <a:t>multinationals</a:t>
            </a:r>
            <a:r>
              <a:rPr sz="1467" spc="-7">
                <a:solidFill>
                  <a:srgbClr val="58606B"/>
                </a:solidFill>
                <a:latin typeface="Century Gothic"/>
                <a:cs typeface="Century Gothic"/>
              </a:rPr>
              <a:t> </a:t>
            </a:r>
            <a:r>
              <a:rPr sz="1467" spc="60">
                <a:solidFill>
                  <a:srgbClr val="58606B"/>
                </a:solidFill>
                <a:latin typeface="Century Gothic"/>
                <a:cs typeface="Century Gothic"/>
              </a:rPr>
              <a:t>including</a:t>
            </a:r>
            <a:r>
              <a:rPr sz="1467" spc="-7">
                <a:solidFill>
                  <a:srgbClr val="58606B"/>
                </a:solidFill>
                <a:latin typeface="Century Gothic"/>
                <a:cs typeface="Century Gothic"/>
              </a:rPr>
              <a:t> </a:t>
            </a:r>
            <a:r>
              <a:rPr sz="1467" spc="93">
                <a:solidFill>
                  <a:srgbClr val="58606B"/>
                </a:solidFill>
                <a:latin typeface="Century Gothic"/>
                <a:cs typeface="Century Gothic"/>
              </a:rPr>
              <a:t>B.</a:t>
            </a:r>
            <a:r>
              <a:rPr sz="1467" spc="-7">
                <a:solidFill>
                  <a:srgbClr val="58606B"/>
                </a:solidFill>
                <a:latin typeface="Century Gothic"/>
                <a:cs typeface="Century Gothic"/>
              </a:rPr>
              <a:t> </a:t>
            </a:r>
            <a:r>
              <a:rPr sz="1467" spc="67">
                <a:solidFill>
                  <a:srgbClr val="58606B"/>
                </a:solidFill>
                <a:latin typeface="Century Gothic"/>
                <a:cs typeface="Century Gothic"/>
              </a:rPr>
              <a:t>Braun,</a:t>
            </a:r>
            <a:r>
              <a:rPr sz="1467" spc="-7">
                <a:solidFill>
                  <a:srgbClr val="58606B"/>
                </a:solidFill>
                <a:latin typeface="Century Gothic"/>
                <a:cs typeface="Century Gothic"/>
              </a:rPr>
              <a:t> </a:t>
            </a:r>
            <a:r>
              <a:rPr sz="1467" spc="50">
                <a:solidFill>
                  <a:srgbClr val="58606B"/>
                </a:solidFill>
                <a:latin typeface="Century Gothic"/>
                <a:cs typeface="Century Gothic"/>
              </a:rPr>
              <a:t>Baxter,</a:t>
            </a:r>
            <a:r>
              <a:rPr sz="1467" spc="-7">
                <a:solidFill>
                  <a:srgbClr val="58606B"/>
                </a:solidFill>
                <a:latin typeface="Century Gothic"/>
                <a:cs typeface="Century Gothic"/>
              </a:rPr>
              <a:t> </a:t>
            </a:r>
            <a:r>
              <a:rPr sz="1467" spc="97">
                <a:solidFill>
                  <a:srgbClr val="58606B"/>
                </a:solidFill>
                <a:latin typeface="Century Gothic"/>
                <a:cs typeface="Century Gothic"/>
              </a:rPr>
              <a:t>Fresenius</a:t>
            </a:r>
            <a:r>
              <a:rPr sz="1467" spc="-7">
                <a:solidFill>
                  <a:srgbClr val="58606B"/>
                </a:solidFill>
                <a:latin typeface="Century Gothic"/>
                <a:cs typeface="Century Gothic"/>
              </a:rPr>
              <a:t> </a:t>
            </a:r>
            <a:r>
              <a:rPr sz="1467" spc="17">
                <a:solidFill>
                  <a:srgbClr val="58606B"/>
                </a:solidFill>
                <a:latin typeface="Century Gothic"/>
                <a:cs typeface="Century Gothic"/>
              </a:rPr>
              <a:t>Kabi,</a:t>
            </a:r>
            <a:endParaRPr sz="1467">
              <a:latin typeface="Century Gothic"/>
              <a:cs typeface="Century Gothic"/>
            </a:endParaRPr>
          </a:p>
          <a:p>
            <a:pPr marL="8467">
              <a:lnSpc>
                <a:spcPts val="1753"/>
              </a:lnSpc>
            </a:pPr>
            <a:r>
              <a:rPr sz="1467" spc="3">
                <a:solidFill>
                  <a:srgbClr val="58606B"/>
                </a:solidFill>
                <a:latin typeface="Century Gothic"/>
                <a:cs typeface="Century Gothic"/>
              </a:rPr>
              <a:t>Livanova,</a:t>
            </a:r>
            <a:r>
              <a:rPr sz="1467" spc="-10">
                <a:solidFill>
                  <a:srgbClr val="58606B"/>
                </a:solidFill>
                <a:latin typeface="Century Gothic"/>
                <a:cs typeface="Century Gothic"/>
              </a:rPr>
              <a:t> </a:t>
            </a:r>
            <a:r>
              <a:rPr sz="1467" spc="33">
                <a:solidFill>
                  <a:srgbClr val="58606B"/>
                </a:solidFill>
                <a:latin typeface="Century Gothic"/>
                <a:cs typeface="Century Gothic"/>
              </a:rPr>
              <a:t>Medtronic</a:t>
            </a:r>
            <a:r>
              <a:rPr sz="1467" spc="-10">
                <a:solidFill>
                  <a:srgbClr val="58606B"/>
                </a:solidFill>
                <a:latin typeface="Century Gothic"/>
                <a:cs typeface="Century Gothic"/>
              </a:rPr>
              <a:t> </a:t>
            </a:r>
            <a:r>
              <a:rPr sz="1467" spc="-13">
                <a:solidFill>
                  <a:srgbClr val="58606B"/>
                </a:solidFill>
                <a:latin typeface="Century Gothic"/>
                <a:cs typeface="Century Gothic"/>
              </a:rPr>
              <a:t>and</a:t>
            </a:r>
            <a:r>
              <a:rPr sz="1467" spc="-10">
                <a:solidFill>
                  <a:srgbClr val="58606B"/>
                </a:solidFill>
                <a:latin typeface="Century Gothic"/>
                <a:cs typeface="Century Gothic"/>
              </a:rPr>
              <a:t> </a:t>
            </a:r>
            <a:r>
              <a:rPr sz="1467" spc="70">
                <a:solidFill>
                  <a:srgbClr val="58606B"/>
                </a:solidFill>
                <a:latin typeface="Century Gothic"/>
                <a:cs typeface="Century Gothic"/>
              </a:rPr>
              <a:t>others</a:t>
            </a:r>
            <a:r>
              <a:rPr sz="1467" spc="-10">
                <a:solidFill>
                  <a:srgbClr val="58606B"/>
                </a:solidFill>
                <a:latin typeface="Century Gothic"/>
                <a:cs typeface="Century Gothic"/>
              </a:rPr>
              <a:t> </a:t>
            </a:r>
            <a:r>
              <a:rPr sz="1467" spc="-3">
                <a:solidFill>
                  <a:srgbClr val="58606B"/>
                </a:solidFill>
                <a:latin typeface="Century Gothic"/>
                <a:cs typeface="Century Gothic"/>
              </a:rPr>
              <a:t>already</a:t>
            </a:r>
            <a:r>
              <a:rPr sz="1467" spc="-10">
                <a:solidFill>
                  <a:srgbClr val="58606B"/>
                </a:solidFill>
                <a:latin typeface="Century Gothic"/>
                <a:cs typeface="Century Gothic"/>
              </a:rPr>
              <a:t> </a:t>
            </a:r>
            <a:r>
              <a:rPr sz="1467" spc="43">
                <a:solidFill>
                  <a:srgbClr val="58606B"/>
                </a:solidFill>
                <a:latin typeface="Century Gothic"/>
                <a:cs typeface="Century Gothic"/>
              </a:rPr>
              <a:t>invested</a:t>
            </a:r>
            <a:r>
              <a:rPr sz="1467" spc="-10">
                <a:solidFill>
                  <a:srgbClr val="58606B"/>
                </a:solidFill>
                <a:latin typeface="Century Gothic"/>
                <a:cs typeface="Century Gothic"/>
              </a:rPr>
              <a:t> </a:t>
            </a:r>
            <a:r>
              <a:rPr sz="1467" spc="107">
                <a:solidFill>
                  <a:srgbClr val="58606B"/>
                </a:solidFill>
                <a:latin typeface="Century Gothic"/>
                <a:cs typeface="Century Gothic"/>
              </a:rPr>
              <a:t>in</a:t>
            </a:r>
            <a:r>
              <a:rPr sz="1467" spc="-10">
                <a:solidFill>
                  <a:srgbClr val="58606B"/>
                </a:solidFill>
                <a:latin typeface="Century Gothic"/>
                <a:cs typeface="Century Gothic"/>
              </a:rPr>
              <a:t> </a:t>
            </a:r>
            <a:r>
              <a:rPr sz="1467" spc="17">
                <a:solidFill>
                  <a:srgbClr val="58606B"/>
                </a:solidFill>
                <a:latin typeface="Century Gothic"/>
                <a:cs typeface="Century Gothic"/>
              </a:rPr>
              <a:t>Mirandola.</a:t>
            </a:r>
            <a:endParaRPr sz="1467">
              <a:latin typeface="Century Gothic"/>
              <a:cs typeface="Century Gothic"/>
            </a:endParaRPr>
          </a:p>
        </p:txBody>
      </p:sp>
      <p:sp>
        <p:nvSpPr>
          <p:cNvPr id="7" name="object 7"/>
          <p:cNvSpPr txBox="1"/>
          <p:nvPr/>
        </p:nvSpPr>
        <p:spPr>
          <a:xfrm>
            <a:off x="7853835" y="2520929"/>
            <a:ext cx="3867150" cy="3055815"/>
          </a:xfrm>
          <a:prstGeom prst="rect">
            <a:avLst/>
          </a:prstGeom>
        </p:spPr>
        <p:txBody>
          <a:bodyPr vert="horz" wrap="square" lIns="0" tIns="18203" rIns="0" bIns="0" rtlCol="0">
            <a:spAutoFit/>
          </a:bodyPr>
          <a:lstStyle/>
          <a:p>
            <a:pPr marL="8467" marR="3387">
              <a:lnSpc>
                <a:spcPts val="1653"/>
              </a:lnSpc>
              <a:spcBef>
                <a:spcPts val="143"/>
              </a:spcBef>
            </a:pPr>
            <a:r>
              <a:rPr sz="1400" spc="60">
                <a:solidFill>
                  <a:srgbClr val="FFFFFF"/>
                </a:solidFill>
                <a:latin typeface="Century Gothic"/>
                <a:cs typeface="Century Gothic"/>
              </a:rPr>
              <a:t>Support </a:t>
            </a:r>
            <a:r>
              <a:rPr sz="1400" spc="43">
                <a:solidFill>
                  <a:srgbClr val="FFFFFF"/>
                </a:solidFill>
                <a:latin typeface="Century Gothic"/>
                <a:cs typeface="Century Gothic"/>
              </a:rPr>
              <a:t>for </a:t>
            </a:r>
            <a:r>
              <a:rPr sz="1400" spc="13">
                <a:solidFill>
                  <a:srgbClr val="FFFFFF"/>
                </a:solidFill>
                <a:latin typeface="Century Gothic"/>
                <a:cs typeface="Century Gothic"/>
              </a:rPr>
              <a:t>companies </a:t>
            </a:r>
            <a:r>
              <a:rPr sz="1400" spc="93">
                <a:solidFill>
                  <a:srgbClr val="FFFFFF"/>
                </a:solidFill>
                <a:latin typeface="Century Gothic"/>
                <a:cs typeface="Century Gothic"/>
              </a:rPr>
              <a:t>in </a:t>
            </a:r>
            <a:r>
              <a:rPr sz="1400" spc="40">
                <a:solidFill>
                  <a:srgbClr val="FFFFFF"/>
                </a:solidFill>
                <a:latin typeface="Century Gothic"/>
                <a:cs typeface="Century Gothic"/>
              </a:rPr>
              <a:t>the </a:t>
            </a:r>
            <a:r>
              <a:rPr sz="1400" spc="23">
                <a:solidFill>
                  <a:srgbClr val="FFFFFF"/>
                </a:solidFill>
                <a:latin typeface="Century Gothic"/>
                <a:cs typeface="Century Gothic"/>
              </a:rPr>
              <a:t>design, </a:t>
            </a:r>
            <a:r>
              <a:rPr sz="1400" spc="27">
                <a:solidFill>
                  <a:srgbClr val="FFFFFF"/>
                </a:solidFill>
                <a:latin typeface="Century Gothic"/>
                <a:cs typeface="Century Gothic"/>
              </a:rPr>
              <a:t> </a:t>
            </a:r>
            <a:r>
              <a:rPr sz="1400" spc="17">
                <a:solidFill>
                  <a:srgbClr val="FFFFFF"/>
                </a:solidFill>
                <a:latin typeface="Century Gothic"/>
                <a:cs typeface="Century Gothic"/>
              </a:rPr>
              <a:t>development </a:t>
            </a:r>
            <a:r>
              <a:rPr sz="1400" spc="-17">
                <a:solidFill>
                  <a:srgbClr val="FFFFFF"/>
                </a:solidFill>
                <a:latin typeface="Century Gothic"/>
                <a:cs typeface="Century Gothic"/>
              </a:rPr>
              <a:t>and </a:t>
            </a:r>
            <a:r>
              <a:rPr sz="1400" spc="13">
                <a:solidFill>
                  <a:srgbClr val="FFFFFF"/>
                </a:solidFill>
                <a:latin typeface="Century Gothic"/>
                <a:cs typeface="Century Gothic"/>
              </a:rPr>
              <a:t>validation </a:t>
            </a:r>
            <a:r>
              <a:rPr sz="1400" spc="-3">
                <a:solidFill>
                  <a:srgbClr val="FFFFFF"/>
                </a:solidFill>
                <a:latin typeface="Century Gothic"/>
                <a:cs typeface="Century Gothic"/>
              </a:rPr>
              <a:t>of </a:t>
            </a:r>
            <a:r>
              <a:rPr sz="1400" spc="30">
                <a:solidFill>
                  <a:srgbClr val="FFFFFF"/>
                </a:solidFill>
                <a:latin typeface="Century Gothic"/>
                <a:cs typeface="Century Gothic"/>
              </a:rPr>
              <a:t>new </a:t>
            </a:r>
            <a:r>
              <a:rPr sz="1400" spc="33">
                <a:solidFill>
                  <a:srgbClr val="FFFFFF"/>
                </a:solidFill>
                <a:latin typeface="Century Gothic"/>
                <a:cs typeface="Century Gothic"/>
              </a:rPr>
              <a:t> </a:t>
            </a:r>
            <a:r>
              <a:rPr sz="1400" spc="30">
                <a:solidFill>
                  <a:srgbClr val="FFFFFF"/>
                </a:solidFill>
                <a:latin typeface="Century Gothic"/>
                <a:cs typeface="Century Gothic"/>
              </a:rPr>
              <a:t>materials,</a:t>
            </a:r>
            <a:r>
              <a:rPr sz="1400" spc="-20">
                <a:solidFill>
                  <a:srgbClr val="FFFFFF"/>
                </a:solidFill>
                <a:latin typeface="Century Gothic"/>
                <a:cs typeface="Century Gothic"/>
              </a:rPr>
              <a:t> </a:t>
            </a:r>
            <a:r>
              <a:rPr sz="1400" spc="20">
                <a:solidFill>
                  <a:srgbClr val="FFFFFF"/>
                </a:solidFill>
                <a:latin typeface="Century Gothic"/>
                <a:cs typeface="Century Gothic"/>
              </a:rPr>
              <a:t>products,</a:t>
            </a:r>
            <a:r>
              <a:rPr sz="1400" spc="-17">
                <a:solidFill>
                  <a:srgbClr val="FFFFFF"/>
                </a:solidFill>
                <a:latin typeface="Century Gothic"/>
                <a:cs typeface="Century Gothic"/>
              </a:rPr>
              <a:t> </a:t>
            </a:r>
            <a:r>
              <a:rPr sz="1400" spc="50">
                <a:solidFill>
                  <a:srgbClr val="FFFFFF"/>
                </a:solidFill>
                <a:latin typeface="Century Gothic"/>
                <a:cs typeface="Century Gothic"/>
              </a:rPr>
              <a:t>measurement</a:t>
            </a:r>
            <a:r>
              <a:rPr sz="1400" spc="-17">
                <a:solidFill>
                  <a:srgbClr val="FFFFFF"/>
                </a:solidFill>
                <a:latin typeface="Century Gothic"/>
                <a:cs typeface="Century Gothic"/>
              </a:rPr>
              <a:t> </a:t>
            </a:r>
            <a:r>
              <a:rPr sz="1400" spc="90">
                <a:solidFill>
                  <a:srgbClr val="FFFFFF"/>
                </a:solidFill>
                <a:latin typeface="Century Gothic"/>
                <a:cs typeface="Century Gothic"/>
              </a:rPr>
              <a:t>systems </a:t>
            </a:r>
            <a:r>
              <a:rPr sz="1400" spc="-380">
                <a:solidFill>
                  <a:srgbClr val="FFFFFF"/>
                </a:solidFill>
                <a:latin typeface="Century Gothic"/>
                <a:cs typeface="Century Gothic"/>
              </a:rPr>
              <a:t> </a:t>
            </a:r>
            <a:r>
              <a:rPr sz="1400" spc="-17">
                <a:solidFill>
                  <a:srgbClr val="FFFFFF"/>
                </a:solidFill>
                <a:latin typeface="Century Gothic"/>
                <a:cs typeface="Century Gothic"/>
              </a:rPr>
              <a:t>and </a:t>
            </a:r>
            <a:r>
              <a:rPr sz="1400" spc="30">
                <a:solidFill>
                  <a:srgbClr val="FFFFFF"/>
                </a:solidFill>
                <a:latin typeface="Century Gothic"/>
                <a:cs typeface="Century Gothic"/>
              </a:rPr>
              <a:t>equipment, </a:t>
            </a:r>
            <a:r>
              <a:rPr sz="1400" spc="93">
                <a:solidFill>
                  <a:srgbClr val="FFFFFF"/>
                </a:solidFill>
                <a:latin typeface="Century Gothic"/>
                <a:cs typeface="Century Gothic"/>
              </a:rPr>
              <a:t>in </a:t>
            </a:r>
            <a:r>
              <a:rPr sz="1400" spc="40">
                <a:solidFill>
                  <a:srgbClr val="FFFFFF"/>
                </a:solidFill>
                <a:latin typeface="Century Gothic"/>
                <a:cs typeface="Century Gothic"/>
              </a:rPr>
              <a:t>the </a:t>
            </a:r>
            <a:r>
              <a:rPr sz="1400" spc="17">
                <a:solidFill>
                  <a:srgbClr val="FFFFFF"/>
                </a:solidFill>
                <a:latin typeface="Century Gothic"/>
                <a:cs typeface="Century Gothic"/>
              </a:rPr>
              <a:t>context </a:t>
            </a:r>
            <a:r>
              <a:rPr sz="1400" spc="-3">
                <a:solidFill>
                  <a:srgbClr val="FFFFFF"/>
                </a:solidFill>
                <a:latin typeface="Century Gothic"/>
                <a:cs typeface="Century Gothic"/>
              </a:rPr>
              <a:t>of </a:t>
            </a:r>
            <a:r>
              <a:rPr sz="1400" spc="40">
                <a:solidFill>
                  <a:srgbClr val="FFFFFF"/>
                </a:solidFill>
                <a:latin typeface="Century Gothic"/>
                <a:cs typeface="Century Gothic"/>
              </a:rPr>
              <a:t>the </a:t>
            </a:r>
            <a:r>
              <a:rPr sz="1400" spc="30">
                <a:solidFill>
                  <a:srgbClr val="FFFFFF"/>
                </a:solidFill>
                <a:latin typeface="Century Gothic"/>
                <a:cs typeface="Century Gothic"/>
              </a:rPr>
              <a:t>new </a:t>
            </a:r>
            <a:r>
              <a:rPr sz="1400" spc="33">
                <a:solidFill>
                  <a:srgbClr val="FFFFFF"/>
                </a:solidFill>
                <a:latin typeface="Century Gothic"/>
                <a:cs typeface="Century Gothic"/>
              </a:rPr>
              <a:t> European </a:t>
            </a:r>
            <a:r>
              <a:rPr sz="1400" spc="107">
                <a:solidFill>
                  <a:srgbClr val="FFFFFF"/>
                </a:solidFill>
                <a:latin typeface="Century Gothic"/>
                <a:cs typeface="Century Gothic"/>
              </a:rPr>
              <a:t>MDR </a:t>
            </a:r>
            <a:r>
              <a:rPr sz="1400" spc="43">
                <a:solidFill>
                  <a:srgbClr val="FFFFFF"/>
                </a:solidFill>
                <a:latin typeface="Century Gothic"/>
                <a:cs typeface="Century Gothic"/>
              </a:rPr>
              <a:t>legislation for </a:t>
            </a:r>
            <a:r>
              <a:rPr sz="1400" spc="27">
                <a:solidFill>
                  <a:srgbClr val="FFFFFF"/>
                </a:solidFill>
                <a:latin typeface="Century Gothic"/>
                <a:cs typeface="Century Gothic"/>
              </a:rPr>
              <a:t>EC </a:t>
            </a:r>
            <a:r>
              <a:rPr sz="1400" spc="30">
                <a:solidFill>
                  <a:srgbClr val="FFFFFF"/>
                </a:solidFill>
                <a:latin typeface="Century Gothic"/>
                <a:cs typeface="Century Gothic"/>
              </a:rPr>
              <a:t> </a:t>
            </a:r>
            <a:r>
              <a:rPr sz="1400" spc="20">
                <a:solidFill>
                  <a:srgbClr val="FFFFFF"/>
                </a:solidFill>
                <a:latin typeface="Century Gothic"/>
                <a:cs typeface="Century Gothic"/>
              </a:rPr>
              <a:t>certification </a:t>
            </a:r>
            <a:r>
              <a:rPr sz="1400" spc="50">
                <a:solidFill>
                  <a:srgbClr val="FFFFFF"/>
                </a:solidFill>
                <a:latin typeface="Century Gothic"/>
                <a:cs typeface="Century Gothic"/>
              </a:rPr>
              <a:t>or </a:t>
            </a:r>
            <a:r>
              <a:rPr sz="1400" spc="43">
                <a:solidFill>
                  <a:srgbClr val="FFFFFF"/>
                </a:solidFill>
                <a:latin typeface="Century Gothic"/>
                <a:cs typeface="Century Gothic"/>
              </a:rPr>
              <a:t>for </a:t>
            </a:r>
            <a:r>
              <a:rPr sz="1400" spc="40">
                <a:solidFill>
                  <a:srgbClr val="FFFFFF"/>
                </a:solidFill>
                <a:latin typeface="Century Gothic"/>
                <a:cs typeface="Century Gothic"/>
              </a:rPr>
              <a:t>the required </a:t>
            </a:r>
            <a:r>
              <a:rPr sz="1400" spc="43">
                <a:solidFill>
                  <a:srgbClr val="FFFFFF"/>
                </a:solidFill>
                <a:latin typeface="Century Gothic"/>
                <a:cs typeface="Century Gothic"/>
              </a:rPr>
              <a:t> </a:t>
            </a:r>
            <a:r>
              <a:rPr sz="1400" spc="60">
                <a:solidFill>
                  <a:srgbClr val="FFFFFF"/>
                </a:solidFill>
                <a:latin typeface="Century Gothic"/>
                <a:cs typeface="Century Gothic"/>
              </a:rPr>
              <a:t>registrations</a:t>
            </a:r>
            <a:r>
              <a:rPr sz="1400" spc="-27">
                <a:solidFill>
                  <a:srgbClr val="FFFFFF"/>
                </a:solidFill>
                <a:latin typeface="Century Gothic"/>
                <a:cs typeface="Century Gothic"/>
              </a:rPr>
              <a:t> </a:t>
            </a:r>
            <a:r>
              <a:rPr sz="1400" spc="93">
                <a:solidFill>
                  <a:srgbClr val="FFFFFF"/>
                </a:solidFill>
                <a:latin typeface="Century Gothic"/>
                <a:cs typeface="Century Gothic"/>
              </a:rPr>
              <a:t>in</a:t>
            </a:r>
            <a:r>
              <a:rPr sz="1400" spc="-23">
                <a:solidFill>
                  <a:srgbClr val="FFFFFF"/>
                </a:solidFill>
                <a:latin typeface="Century Gothic"/>
                <a:cs typeface="Century Gothic"/>
              </a:rPr>
              <a:t> </a:t>
            </a:r>
            <a:r>
              <a:rPr sz="1400" spc="40">
                <a:solidFill>
                  <a:srgbClr val="FFFFFF"/>
                </a:solidFill>
                <a:latin typeface="Century Gothic"/>
                <a:cs typeface="Century Gothic"/>
              </a:rPr>
              <a:t>the</a:t>
            </a:r>
            <a:r>
              <a:rPr sz="1400" spc="-23">
                <a:solidFill>
                  <a:srgbClr val="FFFFFF"/>
                </a:solidFill>
                <a:latin typeface="Century Gothic"/>
                <a:cs typeface="Century Gothic"/>
              </a:rPr>
              <a:t> </a:t>
            </a:r>
            <a:r>
              <a:rPr sz="1400" spc="73">
                <a:solidFill>
                  <a:srgbClr val="FFFFFF"/>
                </a:solidFill>
                <a:latin typeface="Century Gothic"/>
                <a:cs typeface="Century Gothic"/>
              </a:rPr>
              <a:t>out-of-EU</a:t>
            </a:r>
            <a:r>
              <a:rPr sz="1400" spc="-23">
                <a:solidFill>
                  <a:srgbClr val="FFFFFF"/>
                </a:solidFill>
                <a:latin typeface="Century Gothic"/>
                <a:cs typeface="Century Gothic"/>
              </a:rPr>
              <a:t> </a:t>
            </a:r>
            <a:r>
              <a:rPr sz="1400" spc="33">
                <a:solidFill>
                  <a:srgbClr val="FFFFFF"/>
                </a:solidFill>
                <a:latin typeface="Century Gothic"/>
                <a:cs typeface="Century Gothic"/>
              </a:rPr>
              <a:t>countries.</a:t>
            </a:r>
            <a:endParaRPr sz="1400">
              <a:latin typeface="Century Gothic"/>
              <a:cs typeface="Century Gothic"/>
            </a:endParaRPr>
          </a:p>
          <a:p>
            <a:pPr marL="8467">
              <a:lnSpc>
                <a:spcPts val="1563"/>
              </a:lnSpc>
            </a:pPr>
            <a:r>
              <a:rPr sz="1400" spc="-33">
                <a:solidFill>
                  <a:srgbClr val="FFFFFF"/>
                </a:solidFill>
                <a:latin typeface="Century Gothic"/>
                <a:cs typeface="Century Gothic"/>
              </a:rPr>
              <a:t>A</a:t>
            </a:r>
            <a:r>
              <a:rPr sz="1400" spc="-23">
                <a:solidFill>
                  <a:srgbClr val="FFFFFF"/>
                </a:solidFill>
                <a:latin typeface="Century Gothic"/>
                <a:cs typeface="Century Gothic"/>
              </a:rPr>
              <a:t> </a:t>
            </a:r>
            <a:r>
              <a:rPr sz="1400" spc="-47">
                <a:solidFill>
                  <a:srgbClr val="FFFFFF"/>
                </a:solidFill>
                <a:latin typeface="Century Gothic"/>
                <a:cs typeface="Century Gothic"/>
              </a:rPr>
              <a:t>place</a:t>
            </a:r>
            <a:r>
              <a:rPr sz="1400" spc="-23">
                <a:solidFill>
                  <a:srgbClr val="FFFFFF"/>
                </a:solidFill>
                <a:latin typeface="Century Gothic"/>
                <a:cs typeface="Century Gothic"/>
              </a:rPr>
              <a:t> </a:t>
            </a:r>
            <a:r>
              <a:rPr sz="1400" spc="43">
                <a:solidFill>
                  <a:srgbClr val="FFFFFF"/>
                </a:solidFill>
                <a:latin typeface="Century Gothic"/>
                <a:cs typeface="Century Gothic"/>
              </a:rPr>
              <a:t>for</a:t>
            </a:r>
            <a:r>
              <a:rPr sz="1400" spc="-20">
                <a:solidFill>
                  <a:srgbClr val="FFFFFF"/>
                </a:solidFill>
                <a:latin typeface="Century Gothic"/>
                <a:cs typeface="Century Gothic"/>
              </a:rPr>
              <a:t> </a:t>
            </a:r>
            <a:r>
              <a:rPr sz="1400" spc="3">
                <a:solidFill>
                  <a:srgbClr val="FFFFFF"/>
                </a:solidFill>
                <a:latin typeface="Century Gothic"/>
                <a:cs typeface="Century Gothic"/>
              </a:rPr>
              <a:t>ideas</a:t>
            </a:r>
            <a:r>
              <a:rPr sz="1400" spc="-23">
                <a:solidFill>
                  <a:srgbClr val="FFFFFF"/>
                </a:solidFill>
                <a:latin typeface="Century Gothic"/>
                <a:cs typeface="Century Gothic"/>
              </a:rPr>
              <a:t> </a:t>
            </a:r>
            <a:r>
              <a:rPr sz="1400" spc="13">
                <a:solidFill>
                  <a:srgbClr val="FFFFFF"/>
                </a:solidFill>
                <a:latin typeface="Century Gothic"/>
                <a:cs typeface="Century Gothic"/>
              </a:rPr>
              <a:t>incubation,</a:t>
            </a:r>
            <a:r>
              <a:rPr sz="1400" spc="-20">
                <a:solidFill>
                  <a:srgbClr val="FFFFFF"/>
                </a:solidFill>
                <a:latin typeface="Century Gothic"/>
                <a:cs typeface="Century Gothic"/>
              </a:rPr>
              <a:t> </a:t>
            </a:r>
            <a:r>
              <a:rPr sz="1400" spc="50">
                <a:solidFill>
                  <a:srgbClr val="FFFFFF"/>
                </a:solidFill>
                <a:latin typeface="Century Gothic"/>
                <a:cs typeface="Century Gothic"/>
              </a:rPr>
              <a:t>enterprise</a:t>
            </a:r>
            <a:endParaRPr sz="1400">
              <a:latin typeface="Century Gothic"/>
              <a:cs typeface="Century Gothic"/>
            </a:endParaRPr>
          </a:p>
          <a:p>
            <a:pPr marL="8467" marR="10584">
              <a:lnSpc>
                <a:spcPts val="1653"/>
              </a:lnSpc>
              <a:spcBef>
                <a:spcPts val="63"/>
              </a:spcBef>
            </a:pPr>
            <a:r>
              <a:rPr sz="1400" spc="23">
                <a:solidFill>
                  <a:srgbClr val="FFFFFF"/>
                </a:solidFill>
                <a:latin typeface="Century Gothic"/>
                <a:cs typeface="Century Gothic"/>
              </a:rPr>
              <a:t>laboratories</a:t>
            </a:r>
            <a:r>
              <a:rPr sz="1400" spc="-30">
                <a:solidFill>
                  <a:srgbClr val="FFFFFF"/>
                </a:solidFill>
                <a:latin typeface="Century Gothic"/>
                <a:cs typeface="Century Gothic"/>
              </a:rPr>
              <a:t> </a:t>
            </a:r>
            <a:r>
              <a:rPr sz="1400" spc="-17">
                <a:solidFill>
                  <a:srgbClr val="FFFFFF"/>
                </a:solidFill>
                <a:latin typeface="Century Gothic"/>
                <a:cs typeface="Century Gothic"/>
              </a:rPr>
              <a:t>and</a:t>
            </a:r>
            <a:r>
              <a:rPr sz="1400" spc="-27">
                <a:solidFill>
                  <a:srgbClr val="FFFFFF"/>
                </a:solidFill>
                <a:latin typeface="Century Gothic"/>
                <a:cs typeface="Century Gothic"/>
              </a:rPr>
              <a:t> </a:t>
            </a:r>
            <a:r>
              <a:rPr sz="1400" spc="70">
                <a:solidFill>
                  <a:srgbClr val="FFFFFF"/>
                </a:solidFill>
                <a:latin typeface="Century Gothic"/>
                <a:cs typeface="Century Gothic"/>
              </a:rPr>
              <a:t>start-ups</a:t>
            </a:r>
            <a:r>
              <a:rPr sz="1400" spc="-30">
                <a:solidFill>
                  <a:srgbClr val="FFFFFF"/>
                </a:solidFill>
                <a:latin typeface="Century Gothic"/>
                <a:cs typeface="Century Gothic"/>
              </a:rPr>
              <a:t> </a:t>
            </a:r>
            <a:r>
              <a:rPr sz="1400" spc="33">
                <a:solidFill>
                  <a:srgbClr val="FFFFFF"/>
                </a:solidFill>
                <a:latin typeface="Century Gothic"/>
                <a:cs typeface="Century Gothic"/>
              </a:rPr>
              <a:t>belonging</a:t>
            </a:r>
            <a:r>
              <a:rPr sz="1400" spc="-27">
                <a:solidFill>
                  <a:srgbClr val="FFFFFF"/>
                </a:solidFill>
                <a:latin typeface="Century Gothic"/>
                <a:cs typeface="Century Gothic"/>
              </a:rPr>
              <a:t> </a:t>
            </a:r>
            <a:r>
              <a:rPr sz="1400" spc="27">
                <a:solidFill>
                  <a:srgbClr val="FFFFFF"/>
                </a:solidFill>
                <a:latin typeface="Century Gothic"/>
                <a:cs typeface="Century Gothic"/>
              </a:rPr>
              <a:t>to</a:t>
            </a:r>
            <a:r>
              <a:rPr sz="1400" spc="-27">
                <a:solidFill>
                  <a:srgbClr val="FFFFFF"/>
                </a:solidFill>
                <a:latin typeface="Century Gothic"/>
                <a:cs typeface="Century Gothic"/>
              </a:rPr>
              <a:t> </a:t>
            </a:r>
            <a:r>
              <a:rPr sz="1400" spc="40">
                <a:solidFill>
                  <a:srgbClr val="FFFFFF"/>
                </a:solidFill>
                <a:latin typeface="Century Gothic"/>
                <a:cs typeface="Century Gothic"/>
              </a:rPr>
              <a:t>the </a:t>
            </a:r>
            <a:r>
              <a:rPr sz="1400" spc="-380">
                <a:solidFill>
                  <a:srgbClr val="FFFFFF"/>
                </a:solidFill>
                <a:latin typeface="Century Gothic"/>
                <a:cs typeface="Century Gothic"/>
              </a:rPr>
              <a:t> </a:t>
            </a:r>
            <a:r>
              <a:rPr sz="1400" spc="7">
                <a:solidFill>
                  <a:srgbClr val="FFFFFF"/>
                </a:solidFill>
                <a:latin typeface="Century Gothic"/>
                <a:cs typeface="Century Gothic"/>
              </a:rPr>
              <a:t>biomed, biotech </a:t>
            </a:r>
            <a:r>
              <a:rPr sz="1400" spc="-17">
                <a:solidFill>
                  <a:srgbClr val="FFFFFF"/>
                </a:solidFill>
                <a:latin typeface="Century Gothic"/>
                <a:cs typeface="Century Gothic"/>
              </a:rPr>
              <a:t>and </a:t>
            </a:r>
            <a:r>
              <a:rPr sz="1400">
                <a:solidFill>
                  <a:srgbClr val="FFFFFF"/>
                </a:solidFill>
                <a:latin typeface="Century Gothic"/>
                <a:cs typeface="Century Gothic"/>
              </a:rPr>
              <a:t>nanotech </a:t>
            </a:r>
            <a:r>
              <a:rPr sz="1400" spc="40">
                <a:solidFill>
                  <a:srgbClr val="FFFFFF"/>
                </a:solidFill>
                <a:latin typeface="Century Gothic"/>
                <a:cs typeface="Century Gothic"/>
              </a:rPr>
              <a:t>sectors </a:t>
            </a:r>
            <a:r>
              <a:rPr sz="1400" spc="43">
                <a:solidFill>
                  <a:srgbClr val="FFFFFF"/>
                </a:solidFill>
                <a:latin typeface="Century Gothic"/>
                <a:cs typeface="Century Gothic"/>
              </a:rPr>
              <a:t> </a:t>
            </a:r>
            <a:r>
              <a:rPr sz="1400" spc="90">
                <a:solidFill>
                  <a:srgbClr val="FFFFFF"/>
                </a:solidFill>
                <a:latin typeface="Century Gothic"/>
                <a:cs typeface="Century Gothic"/>
              </a:rPr>
              <a:t>Post </a:t>
            </a:r>
            <a:r>
              <a:rPr sz="1400" spc="73">
                <a:solidFill>
                  <a:srgbClr val="FFFFFF"/>
                </a:solidFill>
                <a:latin typeface="Century Gothic"/>
                <a:cs typeface="Century Gothic"/>
              </a:rPr>
              <a:t>high </a:t>
            </a:r>
            <a:r>
              <a:rPr sz="1400" spc="20">
                <a:solidFill>
                  <a:srgbClr val="FFFFFF"/>
                </a:solidFill>
                <a:latin typeface="Century Gothic"/>
                <a:cs typeface="Century Gothic"/>
              </a:rPr>
              <a:t>school </a:t>
            </a:r>
            <a:r>
              <a:rPr sz="1400" spc="23">
                <a:solidFill>
                  <a:srgbClr val="FFFFFF"/>
                </a:solidFill>
                <a:latin typeface="Century Gothic"/>
                <a:cs typeface="Century Gothic"/>
              </a:rPr>
              <a:t>diploma </a:t>
            </a:r>
            <a:r>
              <a:rPr sz="1400" spc="40">
                <a:solidFill>
                  <a:srgbClr val="FFFFFF"/>
                </a:solidFill>
                <a:latin typeface="Century Gothic"/>
                <a:cs typeface="Century Gothic"/>
              </a:rPr>
              <a:t>courses </a:t>
            </a:r>
            <a:r>
              <a:rPr sz="1400" spc="43">
                <a:solidFill>
                  <a:srgbClr val="FFFFFF"/>
                </a:solidFill>
                <a:latin typeface="Century Gothic"/>
                <a:cs typeface="Century Gothic"/>
              </a:rPr>
              <a:t>for </a:t>
            </a:r>
            <a:r>
              <a:rPr sz="1400" spc="40">
                <a:solidFill>
                  <a:srgbClr val="FFFFFF"/>
                </a:solidFill>
                <a:latin typeface="Century Gothic"/>
                <a:cs typeface="Century Gothic"/>
              </a:rPr>
              <a:t>the </a:t>
            </a:r>
            <a:r>
              <a:rPr sz="1400" spc="43">
                <a:solidFill>
                  <a:srgbClr val="FFFFFF"/>
                </a:solidFill>
                <a:latin typeface="Century Gothic"/>
                <a:cs typeface="Century Gothic"/>
              </a:rPr>
              <a:t> </a:t>
            </a:r>
            <a:r>
              <a:rPr sz="1400">
                <a:solidFill>
                  <a:srgbClr val="FFFFFF"/>
                </a:solidFill>
                <a:latin typeface="Century Gothic"/>
                <a:cs typeface="Century Gothic"/>
              </a:rPr>
              <a:t>education</a:t>
            </a:r>
            <a:r>
              <a:rPr sz="1400" spc="-27">
                <a:solidFill>
                  <a:srgbClr val="FFFFFF"/>
                </a:solidFill>
                <a:latin typeface="Century Gothic"/>
                <a:cs typeface="Century Gothic"/>
              </a:rPr>
              <a:t> </a:t>
            </a:r>
            <a:r>
              <a:rPr sz="1400" spc="-3">
                <a:solidFill>
                  <a:srgbClr val="FFFFFF"/>
                </a:solidFill>
                <a:latin typeface="Century Gothic"/>
                <a:cs typeface="Century Gothic"/>
              </a:rPr>
              <a:t>of</a:t>
            </a:r>
            <a:r>
              <a:rPr sz="1400" spc="-27">
                <a:solidFill>
                  <a:srgbClr val="FFFFFF"/>
                </a:solidFill>
                <a:latin typeface="Century Gothic"/>
                <a:cs typeface="Century Gothic"/>
              </a:rPr>
              <a:t> </a:t>
            </a:r>
            <a:r>
              <a:rPr sz="1400" spc="30">
                <a:solidFill>
                  <a:srgbClr val="FFFFFF"/>
                </a:solidFill>
                <a:latin typeface="Century Gothic"/>
                <a:cs typeface="Century Gothic"/>
              </a:rPr>
              <a:t>new</a:t>
            </a:r>
            <a:r>
              <a:rPr sz="1400" spc="-23">
                <a:solidFill>
                  <a:srgbClr val="FFFFFF"/>
                </a:solidFill>
                <a:latin typeface="Century Gothic"/>
                <a:cs typeface="Century Gothic"/>
              </a:rPr>
              <a:t> </a:t>
            </a:r>
            <a:r>
              <a:rPr sz="1400" spc="13">
                <a:solidFill>
                  <a:srgbClr val="FFFFFF"/>
                </a:solidFill>
                <a:latin typeface="Century Gothic"/>
                <a:cs typeface="Century Gothic"/>
              </a:rPr>
              <a:t>technician</a:t>
            </a:r>
            <a:r>
              <a:rPr sz="1400" spc="-27">
                <a:solidFill>
                  <a:srgbClr val="FFFFFF"/>
                </a:solidFill>
                <a:latin typeface="Century Gothic"/>
                <a:cs typeface="Century Gothic"/>
              </a:rPr>
              <a:t> </a:t>
            </a:r>
            <a:r>
              <a:rPr sz="1400" spc="63">
                <a:solidFill>
                  <a:srgbClr val="FFFFFF"/>
                </a:solidFill>
                <a:latin typeface="Century Gothic"/>
                <a:cs typeface="Century Gothic"/>
              </a:rPr>
              <a:t>figures</a:t>
            </a:r>
            <a:r>
              <a:rPr sz="1400" spc="-23">
                <a:solidFill>
                  <a:srgbClr val="FFFFFF"/>
                </a:solidFill>
                <a:latin typeface="Century Gothic"/>
                <a:cs typeface="Century Gothic"/>
              </a:rPr>
              <a:t> </a:t>
            </a:r>
            <a:r>
              <a:rPr sz="1400" spc="43">
                <a:solidFill>
                  <a:srgbClr val="FFFFFF"/>
                </a:solidFill>
                <a:latin typeface="Century Gothic"/>
                <a:cs typeface="Century Gothic"/>
              </a:rPr>
              <a:t>for</a:t>
            </a:r>
            <a:r>
              <a:rPr sz="1400" spc="-27">
                <a:solidFill>
                  <a:srgbClr val="FFFFFF"/>
                </a:solidFill>
                <a:latin typeface="Century Gothic"/>
                <a:cs typeface="Century Gothic"/>
              </a:rPr>
              <a:t> </a:t>
            </a:r>
            <a:r>
              <a:rPr sz="1400" spc="40">
                <a:solidFill>
                  <a:srgbClr val="FFFFFF"/>
                </a:solidFill>
                <a:latin typeface="Century Gothic"/>
                <a:cs typeface="Century Gothic"/>
              </a:rPr>
              <a:t>the </a:t>
            </a:r>
            <a:r>
              <a:rPr sz="1400" spc="-377">
                <a:solidFill>
                  <a:srgbClr val="FFFFFF"/>
                </a:solidFill>
                <a:latin typeface="Century Gothic"/>
                <a:cs typeface="Century Gothic"/>
              </a:rPr>
              <a:t> </a:t>
            </a:r>
            <a:r>
              <a:rPr sz="1400" spc="30">
                <a:solidFill>
                  <a:srgbClr val="FFFFFF"/>
                </a:solidFill>
                <a:latin typeface="Century Gothic"/>
                <a:cs typeface="Century Gothic"/>
              </a:rPr>
              <a:t>production </a:t>
            </a:r>
            <a:r>
              <a:rPr sz="1400" spc="-3">
                <a:solidFill>
                  <a:srgbClr val="FFFFFF"/>
                </a:solidFill>
                <a:latin typeface="Century Gothic"/>
                <a:cs typeface="Century Gothic"/>
              </a:rPr>
              <a:t>of </a:t>
            </a:r>
            <a:r>
              <a:rPr sz="1400" spc="7">
                <a:solidFill>
                  <a:srgbClr val="FFFFFF"/>
                </a:solidFill>
                <a:latin typeface="Century Gothic"/>
                <a:cs typeface="Century Gothic"/>
              </a:rPr>
              <a:t>biomedical </a:t>
            </a:r>
            <a:r>
              <a:rPr sz="1400" spc="-7">
                <a:solidFill>
                  <a:srgbClr val="FFFFFF"/>
                </a:solidFill>
                <a:latin typeface="Century Gothic"/>
                <a:cs typeface="Century Gothic"/>
              </a:rPr>
              <a:t>devices </a:t>
            </a:r>
            <a:r>
              <a:rPr sz="1400" spc="-17">
                <a:solidFill>
                  <a:srgbClr val="FFFFFF"/>
                </a:solidFill>
                <a:latin typeface="Century Gothic"/>
                <a:cs typeface="Century Gothic"/>
              </a:rPr>
              <a:t>and </a:t>
            </a:r>
            <a:r>
              <a:rPr sz="1400" spc="-13">
                <a:solidFill>
                  <a:srgbClr val="FFFFFF"/>
                </a:solidFill>
                <a:latin typeface="Century Gothic"/>
                <a:cs typeface="Century Gothic"/>
              </a:rPr>
              <a:t> </a:t>
            </a:r>
            <a:r>
              <a:rPr sz="1400" spc="-17">
                <a:solidFill>
                  <a:srgbClr val="FFFFFF"/>
                </a:solidFill>
                <a:latin typeface="Century Gothic"/>
                <a:cs typeface="Century Gothic"/>
              </a:rPr>
              <a:t>devices.</a:t>
            </a:r>
            <a:endParaRPr sz="1400">
              <a:latin typeface="Century Gothic"/>
              <a:cs typeface="Century Gothic"/>
            </a:endParaRPr>
          </a:p>
        </p:txBody>
      </p:sp>
    </p:spTree>
    <p:extLst>
      <p:ext uri="{BB962C8B-B14F-4D97-AF65-F5344CB8AC3E}">
        <p14:creationId xmlns:p14="http://schemas.microsoft.com/office/powerpoint/2010/main" val="2872185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Ioannis </a:t>
            </a:r>
            <a:r>
              <a:rPr lang="es-ES" err="1"/>
              <a:t>Kroustalis</a:t>
            </a:r>
            <a:r>
              <a:rPr lang="es-ES"/>
              <a:t>	</a:t>
            </a: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pPr algn="ctr"/>
            <a:r>
              <a:rPr lang="es-ES" err="1"/>
              <a:t>Cohesion</a:t>
            </a:r>
            <a:r>
              <a:rPr lang="es-ES"/>
              <a:t> </a:t>
            </a:r>
            <a:r>
              <a:rPr lang="es-ES" err="1"/>
              <a:t>support</a:t>
            </a:r>
            <a:r>
              <a:rPr lang="es-ES"/>
              <a:t> </a:t>
            </a:r>
            <a:r>
              <a:rPr lang="es-ES" err="1"/>
              <a:t>to</a:t>
            </a:r>
            <a:r>
              <a:rPr lang="es-ES"/>
              <a:t> </a:t>
            </a:r>
            <a:r>
              <a:rPr lang="es-ES" err="1"/>
              <a:t>growth</a:t>
            </a:r>
            <a:r>
              <a:rPr lang="es-ES"/>
              <a:t> and </a:t>
            </a:r>
            <a:r>
              <a:rPr lang="es-ES" err="1"/>
              <a:t>competitiveness</a:t>
            </a:r>
            <a:r>
              <a:rPr lang="es-ES"/>
              <a:t> of </a:t>
            </a:r>
            <a:r>
              <a:rPr lang="es-ES" err="1"/>
              <a:t>SMEs</a:t>
            </a:r>
            <a:endParaRPr lang="es-ES"/>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21" name="Rectangle: Rounded Corners 4">
            <a:extLst>
              <a:ext uri="{FF2B5EF4-FFF2-40B4-BE49-F238E27FC236}">
                <a16:creationId xmlns:a16="http://schemas.microsoft.com/office/drawing/2014/main" id="{EFDEA81B-E45C-4D1E-A4B0-17027B163FD0}"/>
              </a:ext>
            </a:extLst>
          </p:cNvPr>
          <p:cNvSpPr txBox="1"/>
          <p:nvPr/>
        </p:nvSpPr>
        <p:spPr>
          <a:xfrm>
            <a:off x="141705" y="2795172"/>
            <a:ext cx="11593121" cy="2320832"/>
          </a:xfrm>
          <a:prstGeom prst="rect">
            <a:avLst/>
          </a:prstGeom>
          <a:noFill/>
          <a:ln>
            <a:noFill/>
          </a:ln>
          <a:effectLst/>
        </p:spPr>
        <p:txBody>
          <a:bodyPr spcFirstLastPara="0" vert="horz" wrap="square" lIns="87630" tIns="87630" rIns="87630" bIns="87630" numCol="1" spcCol="1270" anchor="ctr" anchorCtr="0">
            <a:noAutofit/>
          </a:bodyPr>
          <a:lstStyle/>
          <a:p>
            <a:pPr marL="0" marR="0" lvl="0" indent="0" algn="l" defTabSz="1022350" rtl="0" eaLnBrk="1" fontAlgn="auto" latinLnBrk="0" hangingPunct="1">
              <a:lnSpc>
                <a:spcPct val="90000"/>
              </a:lnSpc>
              <a:spcBef>
                <a:spcPct val="0"/>
              </a:spcBef>
              <a:spcAft>
                <a:spcPct val="35000"/>
              </a:spcAft>
              <a:buClrTx/>
              <a:buSzTx/>
              <a:buFontTx/>
              <a:buNone/>
              <a:tabLst/>
              <a:defRPr/>
            </a:pPr>
            <a:r>
              <a:rPr kumimoji="0" lang="en-GB" sz="2300" b="1" i="0" u="none" strike="noStrike" kern="1200" cap="none" spc="0" normalizeH="0" baseline="0" noProof="0">
                <a:ln>
                  <a:noFill/>
                </a:ln>
                <a:solidFill>
                  <a:schemeClr val="tx2"/>
                </a:solidFill>
                <a:effectLst/>
                <a:uLnTx/>
                <a:uFillTx/>
                <a:latin typeface="Arial"/>
                <a:ea typeface="+mn-ea"/>
                <a:cs typeface="+mn-cs"/>
              </a:rPr>
              <a:t>SO 1.3.: Supporting an </a:t>
            </a:r>
            <a:r>
              <a:rPr lang="en-GB" sz="2300" b="1">
                <a:solidFill>
                  <a:schemeClr val="tx2"/>
                </a:solidFill>
                <a:latin typeface="Arial"/>
              </a:rPr>
              <a:t>innovation-</a:t>
            </a:r>
            <a:r>
              <a:rPr lang="en-IE" sz="2300" b="1">
                <a:solidFill>
                  <a:schemeClr val="tx2"/>
                </a:solidFill>
                <a:latin typeface="Arial"/>
              </a:rPr>
              <a:t>friendly environment for business</a:t>
            </a:r>
            <a:r>
              <a:rPr lang="en-GB" sz="2300" b="1">
                <a:solidFill>
                  <a:schemeClr val="tx2"/>
                </a:solidFill>
                <a:latin typeface="Arial"/>
              </a:rPr>
              <a:t>:</a:t>
            </a:r>
          </a:p>
          <a:p>
            <a:pPr marL="0" marR="0" lvl="0" indent="0" algn="l" defTabSz="1022350" rtl="0" eaLnBrk="1" fontAlgn="auto" latinLnBrk="0" hangingPunct="1">
              <a:lnSpc>
                <a:spcPct val="90000"/>
              </a:lnSpc>
              <a:spcBef>
                <a:spcPct val="0"/>
              </a:spcBef>
              <a:spcAft>
                <a:spcPct val="35000"/>
              </a:spcAft>
              <a:buClrTx/>
              <a:buSzTx/>
              <a:buFontTx/>
              <a:buNone/>
              <a:tabLst/>
              <a:defRPr/>
            </a:pPr>
            <a:r>
              <a:rPr lang="en-US" sz="2400">
                <a:solidFill>
                  <a:schemeClr val="tx2"/>
                </a:solidFill>
              </a:rPr>
              <a:t>Encouraging the entrepreneurial ecosystem including industrial cluster development and enhanced cooperation between SMEs and universities/research centers, and the sustained engagement of SMEs in the Entrepreneurial Discovery Process;</a:t>
            </a:r>
          </a:p>
          <a:p>
            <a:pPr marL="0" marR="0" lvl="0" indent="0" algn="l" defTabSz="1022350" rtl="0" eaLnBrk="1" fontAlgn="auto" latinLnBrk="0" hangingPunct="1">
              <a:lnSpc>
                <a:spcPct val="90000"/>
              </a:lnSpc>
              <a:spcBef>
                <a:spcPct val="0"/>
              </a:spcBef>
              <a:spcAft>
                <a:spcPct val="35000"/>
              </a:spcAft>
              <a:buClrTx/>
              <a:buSzTx/>
              <a:buFontTx/>
              <a:buNone/>
              <a:tabLst/>
              <a:defRPr/>
            </a:pPr>
            <a:r>
              <a:rPr lang="en-US" sz="2400">
                <a:solidFill>
                  <a:schemeClr val="tx2"/>
                </a:solidFill>
              </a:rPr>
              <a:t>Promoting the participation of SMEs in global value chains;</a:t>
            </a:r>
          </a:p>
          <a:p>
            <a:pPr marL="0" marR="0" lvl="0" indent="0" algn="l" defTabSz="1022350" rtl="0" eaLnBrk="1" fontAlgn="auto" latinLnBrk="0" hangingPunct="1">
              <a:lnSpc>
                <a:spcPct val="90000"/>
              </a:lnSpc>
              <a:spcBef>
                <a:spcPct val="0"/>
              </a:spcBef>
              <a:spcAft>
                <a:spcPct val="35000"/>
              </a:spcAft>
              <a:buClrTx/>
              <a:buSzTx/>
              <a:buFontTx/>
              <a:buNone/>
              <a:tabLst/>
              <a:defRPr/>
            </a:pPr>
            <a:r>
              <a:rPr lang="en-US" sz="2400">
                <a:solidFill>
                  <a:schemeClr val="tx2"/>
                </a:solidFill>
              </a:rPr>
              <a:t>Supporting participation of SME in support networks and supporting participation of SMEs in S3 thematic platforms and Interregional Innovation Investments projects.</a:t>
            </a:r>
            <a:endParaRPr lang="en-GB" sz="2300" b="1">
              <a:solidFill>
                <a:schemeClr val="tx2"/>
              </a:solidFill>
              <a:latin typeface="Arial"/>
            </a:endParaRPr>
          </a:p>
        </p:txBody>
      </p:sp>
    </p:spTree>
    <p:extLst>
      <p:ext uri="{BB962C8B-B14F-4D97-AF65-F5344CB8AC3E}">
        <p14:creationId xmlns:p14="http://schemas.microsoft.com/office/powerpoint/2010/main" val="1620813954"/>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5910020" y="0"/>
            <a:ext cx="6280150" cy="6858000"/>
            <a:chOff x="8865029" y="0"/>
            <a:chExt cx="9420225" cy="10287000"/>
          </a:xfrm>
        </p:grpSpPr>
        <p:pic>
          <p:nvPicPr>
            <p:cNvPr id="3" name="object 3"/>
            <p:cNvPicPr/>
            <p:nvPr/>
          </p:nvPicPr>
          <p:blipFill>
            <a:blip r:embed="rId2" cstate="print"/>
            <a:stretch>
              <a:fillRect/>
            </a:stretch>
          </p:blipFill>
          <p:spPr>
            <a:xfrm>
              <a:off x="8865029" y="0"/>
              <a:ext cx="9420225" cy="10286999"/>
            </a:xfrm>
            <a:prstGeom prst="rect">
              <a:avLst/>
            </a:prstGeom>
          </p:spPr>
        </p:pic>
        <p:pic>
          <p:nvPicPr>
            <p:cNvPr id="4" name="object 4"/>
            <p:cNvPicPr/>
            <p:nvPr/>
          </p:nvPicPr>
          <p:blipFill>
            <a:blip r:embed="rId3" cstate="email">
              <a:extLst>
                <a:ext uri="{28A0092B-C50C-407E-A947-70E740481C1C}">
                  <a14:useLocalDpi xmlns:a14="http://schemas.microsoft.com/office/drawing/2010/main"/>
                </a:ext>
              </a:extLst>
            </a:blip>
            <a:stretch>
              <a:fillRect/>
            </a:stretch>
          </p:blipFill>
          <p:spPr>
            <a:xfrm>
              <a:off x="10234971" y="3653599"/>
              <a:ext cx="114300" cy="114299"/>
            </a:xfrm>
            <a:prstGeom prst="rect">
              <a:avLst/>
            </a:prstGeom>
          </p:spPr>
        </p:pic>
        <p:pic>
          <p:nvPicPr>
            <p:cNvPr id="5" name="object 5"/>
            <p:cNvPicPr/>
            <p:nvPr/>
          </p:nvPicPr>
          <p:blipFill>
            <a:blip r:embed="rId3" cstate="email">
              <a:extLst>
                <a:ext uri="{28A0092B-C50C-407E-A947-70E740481C1C}">
                  <a14:useLocalDpi xmlns:a14="http://schemas.microsoft.com/office/drawing/2010/main"/>
                </a:ext>
              </a:extLst>
            </a:blip>
            <a:stretch>
              <a:fillRect/>
            </a:stretch>
          </p:blipFill>
          <p:spPr>
            <a:xfrm>
              <a:off x="10234971" y="4072699"/>
              <a:ext cx="114300" cy="114299"/>
            </a:xfrm>
            <a:prstGeom prst="rect">
              <a:avLst/>
            </a:prstGeom>
          </p:spPr>
        </p:pic>
        <p:pic>
          <p:nvPicPr>
            <p:cNvPr id="6" name="object 6"/>
            <p:cNvPicPr/>
            <p:nvPr/>
          </p:nvPicPr>
          <p:blipFill>
            <a:blip r:embed="rId3" cstate="email">
              <a:extLst>
                <a:ext uri="{28A0092B-C50C-407E-A947-70E740481C1C}">
                  <a14:useLocalDpi xmlns:a14="http://schemas.microsoft.com/office/drawing/2010/main"/>
                </a:ext>
              </a:extLst>
            </a:blip>
            <a:stretch>
              <a:fillRect/>
            </a:stretch>
          </p:blipFill>
          <p:spPr>
            <a:xfrm>
              <a:off x="10234971" y="5329998"/>
              <a:ext cx="114300" cy="114299"/>
            </a:xfrm>
            <a:prstGeom prst="rect">
              <a:avLst/>
            </a:prstGeom>
          </p:spPr>
        </p:pic>
        <p:pic>
          <p:nvPicPr>
            <p:cNvPr id="7" name="object 7"/>
            <p:cNvPicPr/>
            <p:nvPr/>
          </p:nvPicPr>
          <p:blipFill>
            <a:blip r:embed="rId3" cstate="email">
              <a:extLst>
                <a:ext uri="{28A0092B-C50C-407E-A947-70E740481C1C}">
                  <a14:useLocalDpi xmlns:a14="http://schemas.microsoft.com/office/drawing/2010/main"/>
                </a:ext>
              </a:extLst>
            </a:blip>
            <a:stretch>
              <a:fillRect/>
            </a:stretch>
          </p:blipFill>
          <p:spPr>
            <a:xfrm>
              <a:off x="10234971" y="5749098"/>
              <a:ext cx="114300" cy="114299"/>
            </a:xfrm>
            <a:prstGeom prst="rect">
              <a:avLst/>
            </a:prstGeom>
          </p:spPr>
        </p:pic>
        <p:pic>
          <p:nvPicPr>
            <p:cNvPr id="8" name="object 8"/>
            <p:cNvPicPr/>
            <p:nvPr/>
          </p:nvPicPr>
          <p:blipFill>
            <a:blip r:embed="rId3" cstate="email">
              <a:extLst>
                <a:ext uri="{28A0092B-C50C-407E-A947-70E740481C1C}">
                  <a14:useLocalDpi xmlns:a14="http://schemas.microsoft.com/office/drawing/2010/main"/>
                </a:ext>
              </a:extLst>
            </a:blip>
            <a:stretch>
              <a:fillRect/>
            </a:stretch>
          </p:blipFill>
          <p:spPr>
            <a:xfrm>
              <a:off x="10234971" y="6168199"/>
              <a:ext cx="114300" cy="114299"/>
            </a:xfrm>
            <a:prstGeom prst="rect">
              <a:avLst/>
            </a:prstGeom>
          </p:spPr>
        </p:pic>
      </p:grpSp>
      <p:sp>
        <p:nvSpPr>
          <p:cNvPr id="9" name="object 9"/>
          <p:cNvSpPr txBox="1"/>
          <p:nvPr/>
        </p:nvSpPr>
        <p:spPr>
          <a:xfrm>
            <a:off x="7011202" y="2304520"/>
            <a:ext cx="4759537" cy="1984304"/>
          </a:xfrm>
          <a:prstGeom prst="rect">
            <a:avLst/>
          </a:prstGeom>
        </p:spPr>
        <p:txBody>
          <a:bodyPr vert="horz" wrap="square" lIns="0" tIns="22013" rIns="0" bIns="0" rtlCol="0">
            <a:spAutoFit/>
          </a:bodyPr>
          <a:lstStyle/>
          <a:p>
            <a:pPr marL="8467" marR="3387">
              <a:lnSpc>
                <a:spcPts val="2200"/>
              </a:lnSpc>
              <a:spcBef>
                <a:spcPts val="173"/>
              </a:spcBef>
            </a:pPr>
            <a:r>
              <a:rPr sz="1867" spc="107">
                <a:solidFill>
                  <a:srgbClr val="FFFFFF"/>
                </a:solidFill>
                <a:latin typeface="Century Gothic"/>
                <a:cs typeface="Century Gothic"/>
              </a:rPr>
              <a:t>LEONARDO </a:t>
            </a:r>
            <a:r>
              <a:rPr sz="1867" spc="237">
                <a:solidFill>
                  <a:srgbClr val="FFFFFF"/>
                </a:solidFill>
                <a:latin typeface="Century Gothic"/>
                <a:cs typeface="Century Gothic"/>
              </a:rPr>
              <a:t>SUPER </a:t>
            </a:r>
            <a:r>
              <a:rPr sz="1867" spc="136">
                <a:solidFill>
                  <a:srgbClr val="FFFFFF"/>
                </a:solidFill>
                <a:latin typeface="Century Gothic"/>
                <a:cs typeface="Century Gothic"/>
              </a:rPr>
              <a:t>COMPUTER </a:t>
            </a:r>
            <a:r>
              <a:rPr sz="1867" spc="140">
                <a:solidFill>
                  <a:srgbClr val="FFFFFF"/>
                </a:solidFill>
                <a:latin typeface="Century Gothic"/>
                <a:cs typeface="Century Gothic"/>
              </a:rPr>
              <a:t> </a:t>
            </a:r>
            <a:r>
              <a:rPr sz="1867" spc="147">
                <a:solidFill>
                  <a:srgbClr val="FFFFFF"/>
                </a:solidFill>
                <a:latin typeface="Century Gothic"/>
                <a:cs typeface="Century Gothic"/>
              </a:rPr>
              <a:t>INTERNATIONAL</a:t>
            </a:r>
            <a:r>
              <a:rPr sz="1867" spc="-20">
                <a:solidFill>
                  <a:srgbClr val="FFFFFF"/>
                </a:solidFill>
                <a:latin typeface="Century Gothic"/>
                <a:cs typeface="Century Gothic"/>
              </a:rPr>
              <a:t> </a:t>
            </a:r>
            <a:r>
              <a:rPr sz="1867" spc="123">
                <a:solidFill>
                  <a:srgbClr val="FFFFFF"/>
                </a:solidFill>
                <a:latin typeface="Century Gothic"/>
                <a:cs typeface="Century Gothic"/>
              </a:rPr>
              <a:t>FOUNDATION</a:t>
            </a:r>
            <a:r>
              <a:rPr sz="1867" spc="-20">
                <a:solidFill>
                  <a:srgbClr val="FFFFFF"/>
                </a:solidFill>
                <a:latin typeface="Century Gothic"/>
                <a:cs typeface="Century Gothic"/>
              </a:rPr>
              <a:t> </a:t>
            </a:r>
            <a:r>
              <a:rPr sz="1867" spc="37">
                <a:solidFill>
                  <a:srgbClr val="FFFFFF"/>
                </a:solidFill>
                <a:latin typeface="Century Gothic"/>
                <a:cs typeface="Century Gothic"/>
              </a:rPr>
              <a:t>ON</a:t>
            </a:r>
            <a:r>
              <a:rPr sz="1867" spc="-17">
                <a:solidFill>
                  <a:srgbClr val="FFFFFF"/>
                </a:solidFill>
                <a:latin typeface="Century Gothic"/>
                <a:cs typeface="Century Gothic"/>
              </a:rPr>
              <a:t> </a:t>
            </a:r>
            <a:r>
              <a:rPr sz="1867" spc="100">
                <a:solidFill>
                  <a:srgbClr val="FFFFFF"/>
                </a:solidFill>
                <a:latin typeface="Century Gothic"/>
                <a:cs typeface="Century Gothic"/>
              </a:rPr>
              <a:t>BIG </a:t>
            </a:r>
            <a:r>
              <a:rPr sz="1867" spc="-507">
                <a:solidFill>
                  <a:srgbClr val="FFFFFF"/>
                </a:solidFill>
                <a:latin typeface="Century Gothic"/>
                <a:cs typeface="Century Gothic"/>
              </a:rPr>
              <a:t> </a:t>
            </a:r>
            <a:r>
              <a:rPr sz="1867" spc="103">
                <a:solidFill>
                  <a:srgbClr val="FFFFFF"/>
                </a:solidFill>
                <a:latin typeface="Century Gothic"/>
                <a:cs typeface="Century Gothic"/>
              </a:rPr>
              <a:t>DATA </a:t>
            </a:r>
            <a:r>
              <a:rPr sz="1867" spc="87">
                <a:solidFill>
                  <a:srgbClr val="FFFFFF"/>
                </a:solidFill>
                <a:latin typeface="Century Gothic"/>
                <a:cs typeface="Century Gothic"/>
              </a:rPr>
              <a:t>AND </a:t>
            </a:r>
            <a:r>
              <a:rPr sz="1867" spc="130">
                <a:solidFill>
                  <a:srgbClr val="FFFFFF"/>
                </a:solidFill>
                <a:latin typeface="Century Gothic"/>
                <a:cs typeface="Century Gothic"/>
              </a:rPr>
              <a:t>ARTIFICIAL </a:t>
            </a:r>
            <a:r>
              <a:rPr sz="1867" spc="143">
                <a:solidFill>
                  <a:srgbClr val="FFFFFF"/>
                </a:solidFill>
                <a:latin typeface="Century Gothic"/>
                <a:cs typeface="Century Gothic"/>
              </a:rPr>
              <a:t>INTELLIGENCE </a:t>
            </a:r>
            <a:r>
              <a:rPr sz="1867" spc="147">
                <a:solidFill>
                  <a:srgbClr val="FFFFFF"/>
                </a:solidFill>
                <a:latin typeface="Century Gothic"/>
                <a:cs typeface="Century Gothic"/>
              </a:rPr>
              <a:t> FOR</a:t>
            </a:r>
            <a:r>
              <a:rPr sz="1867" spc="-20">
                <a:solidFill>
                  <a:srgbClr val="FFFFFF"/>
                </a:solidFill>
                <a:latin typeface="Century Gothic"/>
                <a:cs typeface="Century Gothic"/>
              </a:rPr>
              <a:t> </a:t>
            </a:r>
            <a:r>
              <a:rPr sz="1867" spc="133">
                <a:solidFill>
                  <a:srgbClr val="FFFFFF"/>
                </a:solidFill>
                <a:latin typeface="Century Gothic"/>
                <a:cs typeface="Century Gothic"/>
              </a:rPr>
              <a:t>HUMAN</a:t>
            </a:r>
            <a:r>
              <a:rPr sz="1867" spc="-17">
                <a:solidFill>
                  <a:srgbClr val="FFFFFF"/>
                </a:solidFill>
                <a:latin typeface="Century Gothic"/>
                <a:cs typeface="Century Gothic"/>
              </a:rPr>
              <a:t> </a:t>
            </a:r>
            <a:r>
              <a:rPr sz="1867" spc="163">
                <a:solidFill>
                  <a:srgbClr val="FFFFFF"/>
                </a:solidFill>
                <a:latin typeface="Century Gothic"/>
                <a:cs typeface="Century Gothic"/>
              </a:rPr>
              <a:t>DEVELOPMENT</a:t>
            </a:r>
            <a:endParaRPr sz="1867">
              <a:latin typeface="Century Gothic"/>
              <a:cs typeface="Century Gothic"/>
            </a:endParaRPr>
          </a:p>
          <a:p>
            <a:pPr marL="8467" marR="1810687">
              <a:lnSpc>
                <a:spcPts val="2200"/>
              </a:lnSpc>
            </a:pPr>
            <a:r>
              <a:rPr sz="1867" spc="100">
                <a:solidFill>
                  <a:srgbClr val="FFFFFF"/>
                </a:solidFill>
                <a:latin typeface="Century Gothic"/>
                <a:cs typeface="Century Gothic"/>
              </a:rPr>
              <a:t>BIG</a:t>
            </a:r>
            <a:r>
              <a:rPr sz="1867" spc="-30">
                <a:solidFill>
                  <a:srgbClr val="FFFFFF"/>
                </a:solidFill>
                <a:latin typeface="Century Gothic"/>
                <a:cs typeface="Century Gothic"/>
              </a:rPr>
              <a:t> </a:t>
            </a:r>
            <a:r>
              <a:rPr sz="1867" spc="103">
                <a:solidFill>
                  <a:srgbClr val="FFFFFF"/>
                </a:solidFill>
                <a:latin typeface="Century Gothic"/>
                <a:cs typeface="Century Gothic"/>
              </a:rPr>
              <a:t>DATA</a:t>
            </a:r>
            <a:r>
              <a:rPr sz="1867" spc="-30">
                <a:solidFill>
                  <a:srgbClr val="FFFFFF"/>
                </a:solidFill>
                <a:latin typeface="Century Gothic"/>
                <a:cs typeface="Century Gothic"/>
              </a:rPr>
              <a:t> </a:t>
            </a:r>
            <a:r>
              <a:rPr sz="1867" spc="76">
                <a:solidFill>
                  <a:srgbClr val="FFFFFF"/>
                </a:solidFill>
                <a:latin typeface="Century Gothic"/>
                <a:cs typeface="Century Gothic"/>
              </a:rPr>
              <a:t>ASSOCIATION </a:t>
            </a:r>
            <a:r>
              <a:rPr sz="1867" spc="-507">
                <a:solidFill>
                  <a:srgbClr val="FFFFFF"/>
                </a:solidFill>
                <a:latin typeface="Century Gothic"/>
                <a:cs typeface="Century Gothic"/>
              </a:rPr>
              <a:t> </a:t>
            </a:r>
            <a:r>
              <a:rPr sz="1867" spc="27">
                <a:solidFill>
                  <a:srgbClr val="FFFFFF"/>
                </a:solidFill>
                <a:latin typeface="Century Gothic"/>
                <a:cs typeface="Century Gothic"/>
              </a:rPr>
              <a:t>CINECA</a:t>
            </a:r>
            <a:endParaRPr sz="1867">
              <a:latin typeface="Century Gothic"/>
              <a:cs typeface="Century Gothic"/>
            </a:endParaRPr>
          </a:p>
          <a:p>
            <a:pPr marL="8467">
              <a:lnSpc>
                <a:spcPts val="2133"/>
              </a:lnSpc>
            </a:pPr>
            <a:r>
              <a:rPr sz="1867" spc="193">
                <a:solidFill>
                  <a:srgbClr val="FFFFFF"/>
                </a:solidFill>
                <a:latin typeface="Century Gothic"/>
                <a:cs typeface="Century Gothic"/>
              </a:rPr>
              <a:t>BI-REX</a:t>
            </a:r>
            <a:r>
              <a:rPr sz="1867" spc="-23">
                <a:solidFill>
                  <a:srgbClr val="FFFFFF"/>
                </a:solidFill>
                <a:latin typeface="Century Gothic"/>
                <a:cs typeface="Century Gothic"/>
              </a:rPr>
              <a:t> </a:t>
            </a:r>
            <a:r>
              <a:rPr sz="1867" spc="107">
                <a:solidFill>
                  <a:srgbClr val="FFFFFF"/>
                </a:solidFill>
                <a:latin typeface="Century Gothic"/>
                <a:cs typeface="Century Gothic"/>
              </a:rPr>
              <a:t>COMPETENCE</a:t>
            </a:r>
            <a:r>
              <a:rPr sz="1867" spc="-23">
                <a:solidFill>
                  <a:srgbClr val="FFFFFF"/>
                </a:solidFill>
                <a:latin typeface="Century Gothic"/>
                <a:cs typeface="Century Gothic"/>
              </a:rPr>
              <a:t> </a:t>
            </a:r>
            <a:r>
              <a:rPr sz="1867" spc="160">
                <a:solidFill>
                  <a:srgbClr val="FFFFFF"/>
                </a:solidFill>
                <a:latin typeface="Century Gothic"/>
                <a:cs typeface="Century Gothic"/>
              </a:rPr>
              <a:t>CENTER</a:t>
            </a:r>
            <a:endParaRPr sz="1867">
              <a:latin typeface="Century Gothic"/>
              <a:cs typeface="Century Gothic"/>
            </a:endParaRPr>
          </a:p>
        </p:txBody>
      </p:sp>
      <p:sp>
        <p:nvSpPr>
          <p:cNvPr id="10" name="object 10"/>
          <p:cNvSpPr/>
          <p:nvPr/>
        </p:nvSpPr>
        <p:spPr>
          <a:xfrm>
            <a:off x="50" y="5125217"/>
            <a:ext cx="12192000" cy="1733127"/>
          </a:xfrm>
          <a:custGeom>
            <a:avLst/>
            <a:gdLst/>
            <a:ahLst/>
            <a:cxnLst/>
            <a:rect l="l" t="t" r="r" b="b"/>
            <a:pathLst>
              <a:path w="18288000" h="2599690">
                <a:moveTo>
                  <a:pt x="18287924" y="2599173"/>
                </a:moveTo>
                <a:lnTo>
                  <a:pt x="0" y="2599173"/>
                </a:lnTo>
                <a:lnTo>
                  <a:pt x="0" y="0"/>
                </a:lnTo>
                <a:lnTo>
                  <a:pt x="18287924" y="0"/>
                </a:lnTo>
                <a:lnTo>
                  <a:pt x="18287924" y="2599173"/>
                </a:lnTo>
                <a:close/>
              </a:path>
            </a:pathLst>
          </a:custGeom>
          <a:solidFill>
            <a:srgbClr val="58606B"/>
          </a:solidFill>
        </p:spPr>
        <p:txBody>
          <a:bodyPr wrap="square" lIns="0" tIns="0" rIns="0" bIns="0" rtlCol="0"/>
          <a:lstStyle/>
          <a:p>
            <a:endParaRPr sz="800"/>
          </a:p>
        </p:txBody>
      </p:sp>
      <p:sp>
        <p:nvSpPr>
          <p:cNvPr id="11" name="object 11"/>
          <p:cNvSpPr txBox="1"/>
          <p:nvPr/>
        </p:nvSpPr>
        <p:spPr>
          <a:xfrm>
            <a:off x="414121" y="5742191"/>
            <a:ext cx="1117600" cy="377882"/>
          </a:xfrm>
          <a:prstGeom prst="rect">
            <a:avLst/>
          </a:prstGeom>
        </p:spPr>
        <p:txBody>
          <a:bodyPr vert="horz" wrap="square" lIns="0" tIns="8467" rIns="0" bIns="0" rtlCol="0">
            <a:spAutoFit/>
          </a:bodyPr>
          <a:lstStyle/>
          <a:p>
            <a:pPr marL="8467">
              <a:spcBef>
                <a:spcPts val="67"/>
              </a:spcBef>
            </a:pPr>
            <a:r>
              <a:rPr sz="2400" spc="360">
                <a:solidFill>
                  <a:srgbClr val="FFFFFF"/>
                </a:solidFill>
                <a:latin typeface="Century Gothic"/>
                <a:cs typeface="Century Gothic"/>
              </a:rPr>
              <a:t>F</a:t>
            </a:r>
            <a:r>
              <a:rPr sz="2400" spc="-70">
                <a:solidFill>
                  <a:srgbClr val="FFFFFF"/>
                </a:solidFill>
                <a:latin typeface="Century Gothic"/>
                <a:cs typeface="Century Gothic"/>
              </a:rPr>
              <a:t>O</a:t>
            </a:r>
            <a:r>
              <a:rPr sz="2400" spc="-217">
                <a:solidFill>
                  <a:srgbClr val="FFFFFF"/>
                </a:solidFill>
                <a:latin typeface="Century Gothic"/>
                <a:cs typeface="Century Gothic"/>
              </a:rPr>
              <a:t>C</a:t>
            </a:r>
            <a:r>
              <a:rPr sz="2400" spc="327">
                <a:solidFill>
                  <a:srgbClr val="FFFFFF"/>
                </a:solidFill>
                <a:latin typeface="Century Gothic"/>
                <a:cs typeface="Century Gothic"/>
              </a:rPr>
              <a:t>U</a:t>
            </a:r>
            <a:r>
              <a:rPr sz="2400" spc="293">
                <a:solidFill>
                  <a:srgbClr val="FFFFFF"/>
                </a:solidFill>
                <a:latin typeface="Century Gothic"/>
                <a:cs typeface="Century Gothic"/>
              </a:rPr>
              <a:t>S</a:t>
            </a:r>
            <a:endParaRPr sz="2400">
              <a:latin typeface="Century Gothic"/>
              <a:cs typeface="Century Gothic"/>
            </a:endParaRPr>
          </a:p>
        </p:txBody>
      </p:sp>
      <p:sp>
        <p:nvSpPr>
          <p:cNvPr id="12" name="object 12"/>
          <p:cNvSpPr txBox="1"/>
          <p:nvPr/>
        </p:nvSpPr>
        <p:spPr>
          <a:xfrm>
            <a:off x="1891631" y="5391663"/>
            <a:ext cx="3698663" cy="1124240"/>
          </a:xfrm>
          <a:prstGeom prst="rect">
            <a:avLst/>
          </a:prstGeom>
        </p:spPr>
        <p:txBody>
          <a:bodyPr vert="horz" wrap="square" lIns="0" tIns="8467" rIns="0" bIns="0" rtlCol="0">
            <a:spAutoFit/>
          </a:bodyPr>
          <a:lstStyle/>
          <a:p>
            <a:pPr marL="8467">
              <a:lnSpc>
                <a:spcPts val="1753"/>
              </a:lnSpc>
              <a:spcBef>
                <a:spcPts val="67"/>
              </a:spcBef>
            </a:pPr>
            <a:r>
              <a:rPr sz="1467" spc="140">
                <a:solidFill>
                  <a:srgbClr val="FFFFFF"/>
                </a:solidFill>
                <a:latin typeface="Century Gothic"/>
                <a:cs typeface="Century Gothic"/>
              </a:rPr>
              <a:t>INDUSTRY</a:t>
            </a:r>
            <a:r>
              <a:rPr sz="1467" spc="-33">
                <a:solidFill>
                  <a:srgbClr val="FFFFFF"/>
                </a:solidFill>
                <a:latin typeface="Century Gothic"/>
                <a:cs typeface="Century Gothic"/>
              </a:rPr>
              <a:t> </a:t>
            </a:r>
            <a:r>
              <a:rPr sz="1467" spc="70">
                <a:solidFill>
                  <a:srgbClr val="FFFFFF"/>
                </a:solidFill>
                <a:latin typeface="Century Gothic"/>
                <a:cs typeface="Century Gothic"/>
              </a:rPr>
              <a:t>4.0</a:t>
            </a:r>
            <a:endParaRPr sz="1467">
              <a:latin typeface="Century Gothic"/>
              <a:cs typeface="Century Gothic"/>
            </a:endParaRPr>
          </a:p>
          <a:p>
            <a:pPr marL="8467" marR="3387">
              <a:lnSpc>
                <a:spcPts val="1747"/>
              </a:lnSpc>
              <a:spcBef>
                <a:spcPts val="63"/>
              </a:spcBef>
            </a:pPr>
            <a:r>
              <a:rPr sz="1467" spc="180">
                <a:solidFill>
                  <a:srgbClr val="FFFFFF"/>
                </a:solidFill>
                <a:latin typeface="Century Gothic"/>
                <a:cs typeface="Century Gothic"/>
              </a:rPr>
              <a:t>L</a:t>
            </a:r>
            <a:r>
              <a:rPr sz="1467" spc="110">
                <a:solidFill>
                  <a:srgbClr val="FFFFFF"/>
                </a:solidFill>
                <a:latin typeface="Century Gothic"/>
                <a:cs typeface="Century Gothic"/>
              </a:rPr>
              <a:t>I</a:t>
            </a:r>
            <a:r>
              <a:rPr sz="1467" spc="213">
                <a:solidFill>
                  <a:srgbClr val="FFFFFF"/>
                </a:solidFill>
                <a:latin typeface="Century Gothic"/>
                <a:cs typeface="Century Gothic"/>
              </a:rPr>
              <a:t>F</a:t>
            </a:r>
            <a:r>
              <a:rPr sz="1467" spc="193">
                <a:solidFill>
                  <a:srgbClr val="FFFFFF"/>
                </a:solidFill>
                <a:latin typeface="Century Gothic"/>
                <a:cs typeface="Century Gothic"/>
              </a:rPr>
              <a:t>E</a:t>
            </a:r>
            <a:r>
              <a:rPr sz="1467" spc="-23">
                <a:solidFill>
                  <a:srgbClr val="FFFFFF"/>
                </a:solidFill>
                <a:latin typeface="Century Gothic"/>
                <a:cs typeface="Century Gothic"/>
              </a:rPr>
              <a:t> </a:t>
            </a:r>
            <a:r>
              <a:rPr sz="1467" spc="167">
                <a:solidFill>
                  <a:srgbClr val="FFFFFF"/>
                </a:solidFill>
                <a:latin typeface="Century Gothic"/>
                <a:cs typeface="Century Gothic"/>
              </a:rPr>
              <a:t>S</a:t>
            </a:r>
            <a:r>
              <a:rPr sz="1467" spc="-143">
                <a:solidFill>
                  <a:srgbClr val="FFFFFF"/>
                </a:solidFill>
                <a:latin typeface="Century Gothic"/>
                <a:cs typeface="Century Gothic"/>
              </a:rPr>
              <a:t>C</a:t>
            </a:r>
            <a:r>
              <a:rPr sz="1467" spc="110">
                <a:solidFill>
                  <a:srgbClr val="FFFFFF"/>
                </a:solidFill>
                <a:latin typeface="Century Gothic"/>
                <a:cs typeface="Century Gothic"/>
              </a:rPr>
              <a:t>I</a:t>
            </a:r>
            <a:r>
              <a:rPr sz="1467" spc="190">
                <a:solidFill>
                  <a:srgbClr val="FFFFFF"/>
                </a:solidFill>
                <a:latin typeface="Century Gothic"/>
                <a:cs typeface="Century Gothic"/>
              </a:rPr>
              <a:t>E</a:t>
            </a:r>
            <a:r>
              <a:rPr sz="1467" spc="103">
                <a:solidFill>
                  <a:srgbClr val="FFFFFF"/>
                </a:solidFill>
                <a:latin typeface="Century Gothic"/>
                <a:cs typeface="Century Gothic"/>
              </a:rPr>
              <a:t>N</a:t>
            </a:r>
            <a:r>
              <a:rPr sz="1467" spc="-143">
                <a:solidFill>
                  <a:srgbClr val="FFFFFF"/>
                </a:solidFill>
                <a:latin typeface="Century Gothic"/>
                <a:cs typeface="Century Gothic"/>
              </a:rPr>
              <a:t>C</a:t>
            </a:r>
            <a:r>
              <a:rPr sz="1467" spc="193">
                <a:solidFill>
                  <a:srgbClr val="FFFFFF"/>
                </a:solidFill>
                <a:latin typeface="Century Gothic"/>
                <a:cs typeface="Century Gothic"/>
              </a:rPr>
              <a:t>E</a:t>
            </a:r>
            <a:r>
              <a:rPr sz="1467" spc="-23">
                <a:solidFill>
                  <a:srgbClr val="FFFFFF"/>
                </a:solidFill>
                <a:latin typeface="Century Gothic"/>
                <a:cs typeface="Century Gothic"/>
              </a:rPr>
              <a:t> </a:t>
            </a:r>
            <a:r>
              <a:rPr sz="1467" spc="-130">
                <a:solidFill>
                  <a:srgbClr val="FFFFFF"/>
                </a:solidFill>
                <a:latin typeface="Century Gothic"/>
                <a:cs typeface="Century Gothic"/>
              </a:rPr>
              <a:t>&amp;</a:t>
            </a:r>
            <a:r>
              <a:rPr sz="1467" spc="-23">
                <a:solidFill>
                  <a:srgbClr val="FFFFFF"/>
                </a:solidFill>
                <a:latin typeface="Century Gothic"/>
                <a:cs typeface="Century Gothic"/>
              </a:rPr>
              <a:t> </a:t>
            </a:r>
            <a:r>
              <a:rPr sz="1467" spc="187">
                <a:solidFill>
                  <a:srgbClr val="FFFFFF"/>
                </a:solidFill>
                <a:latin typeface="Century Gothic"/>
                <a:cs typeface="Century Gothic"/>
              </a:rPr>
              <a:t>H</a:t>
            </a:r>
            <a:r>
              <a:rPr sz="1467" spc="190">
                <a:solidFill>
                  <a:srgbClr val="FFFFFF"/>
                </a:solidFill>
                <a:latin typeface="Century Gothic"/>
                <a:cs typeface="Century Gothic"/>
              </a:rPr>
              <a:t>E</a:t>
            </a:r>
            <a:r>
              <a:rPr sz="1467" spc="-37">
                <a:solidFill>
                  <a:srgbClr val="FFFFFF"/>
                </a:solidFill>
                <a:latin typeface="Century Gothic"/>
                <a:cs typeface="Century Gothic"/>
              </a:rPr>
              <a:t>A</a:t>
            </a:r>
            <a:r>
              <a:rPr sz="1467" spc="180">
                <a:solidFill>
                  <a:srgbClr val="FFFFFF"/>
                </a:solidFill>
                <a:latin typeface="Century Gothic"/>
                <a:cs typeface="Century Gothic"/>
              </a:rPr>
              <a:t>L</a:t>
            </a:r>
            <a:r>
              <a:rPr sz="1467" spc="213">
                <a:solidFill>
                  <a:srgbClr val="FFFFFF"/>
                </a:solidFill>
                <a:latin typeface="Century Gothic"/>
                <a:cs typeface="Century Gothic"/>
              </a:rPr>
              <a:t>T</a:t>
            </a:r>
            <a:r>
              <a:rPr sz="1467" spc="187">
                <a:solidFill>
                  <a:srgbClr val="FFFFFF"/>
                </a:solidFill>
                <a:latin typeface="Century Gothic"/>
                <a:cs typeface="Century Gothic"/>
              </a:rPr>
              <a:t>H</a:t>
            </a:r>
            <a:r>
              <a:rPr sz="1467" spc="-143">
                <a:solidFill>
                  <a:srgbClr val="FFFFFF"/>
                </a:solidFill>
                <a:latin typeface="Century Gothic"/>
                <a:cs typeface="Century Gothic"/>
              </a:rPr>
              <a:t>C</a:t>
            </a:r>
            <a:r>
              <a:rPr sz="1467" spc="-37">
                <a:solidFill>
                  <a:srgbClr val="FFFFFF"/>
                </a:solidFill>
                <a:latin typeface="Century Gothic"/>
                <a:cs typeface="Century Gothic"/>
              </a:rPr>
              <a:t>A</a:t>
            </a:r>
            <a:r>
              <a:rPr sz="1467" spc="167">
                <a:solidFill>
                  <a:srgbClr val="FFFFFF"/>
                </a:solidFill>
                <a:latin typeface="Century Gothic"/>
                <a:cs typeface="Century Gothic"/>
              </a:rPr>
              <a:t>R</a:t>
            </a:r>
            <a:r>
              <a:rPr sz="1467" spc="130">
                <a:solidFill>
                  <a:srgbClr val="FFFFFF"/>
                </a:solidFill>
                <a:latin typeface="Century Gothic"/>
                <a:cs typeface="Century Gothic"/>
              </a:rPr>
              <a:t>E  </a:t>
            </a:r>
            <a:r>
              <a:rPr sz="1467" spc="-143">
                <a:solidFill>
                  <a:srgbClr val="FFFFFF"/>
                </a:solidFill>
                <a:latin typeface="Century Gothic"/>
                <a:cs typeface="Century Gothic"/>
              </a:rPr>
              <a:t>C</a:t>
            </a:r>
            <a:r>
              <a:rPr sz="1467" spc="180">
                <a:solidFill>
                  <a:srgbClr val="FFFFFF"/>
                </a:solidFill>
                <a:latin typeface="Century Gothic"/>
                <a:cs typeface="Century Gothic"/>
              </a:rPr>
              <a:t>L</a:t>
            </a:r>
            <a:r>
              <a:rPr sz="1467" spc="110">
                <a:solidFill>
                  <a:srgbClr val="FFFFFF"/>
                </a:solidFill>
                <a:latin typeface="Century Gothic"/>
                <a:cs typeface="Century Gothic"/>
              </a:rPr>
              <a:t>I</a:t>
            </a:r>
            <a:r>
              <a:rPr sz="1467" spc="47">
                <a:solidFill>
                  <a:srgbClr val="FFFFFF"/>
                </a:solidFill>
                <a:latin typeface="Century Gothic"/>
                <a:cs typeface="Century Gothic"/>
              </a:rPr>
              <a:t>M</a:t>
            </a:r>
            <a:r>
              <a:rPr sz="1467" spc="-37">
                <a:solidFill>
                  <a:srgbClr val="FFFFFF"/>
                </a:solidFill>
                <a:latin typeface="Century Gothic"/>
                <a:cs typeface="Century Gothic"/>
              </a:rPr>
              <a:t>A</a:t>
            </a:r>
            <a:r>
              <a:rPr sz="1467" spc="213">
                <a:solidFill>
                  <a:srgbClr val="FFFFFF"/>
                </a:solidFill>
                <a:latin typeface="Century Gothic"/>
                <a:cs typeface="Century Gothic"/>
              </a:rPr>
              <a:t>T</a:t>
            </a:r>
            <a:r>
              <a:rPr sz="1467" spc="190">
                <a:solidFill>
                  <a:srgbClr val="FFFFFF"/>
                </a:solidFill>
                <a:latin typeface="Century Gothic"/>
                <a:cs typeface="Century Gothic"/>
              </a:rPr>
              <a:t>E</a:t>
            </a:r>
            <a:r>
              <a:rPr sz="1467" spc="-97">
                <a:solidFill>
                  <a:srgbClr val="FFFFFF"/>
                </a:solidFill>
                <a:latin typeface="Century Gothic"/>
                <a:cs typeface="Century Gothic"/>
              </a:rPr>
              <a:t>,</a:t>
            </a:r>
            <a:r>
              <a:rPr sz="1467" spc="-23">
                <a:solidFill>
                  <a:srgbClr val="FFFFFF"/>
                </a:solidFill>
                <a:latin typeface="Century Gothic"/>
                <a:cs typeface="Century Gothic"/>
              </a:rPr>
              <a:t> </a:t>
            </a:r>
            <a:r>
              <a:rPr sz="1467" spc="217">
                <a:solidFill>
                  <a:srgbClr val="FFFFFF"/>
                </a:solidFill>
                <a:latin typeface="Century Gothic"/>
                <a:cs typeface="Century Gothic"/>
              </a:rPr>
              <a:t>W</a:t>
            </a:r>
            <a:r>
              <a:rPr sz="1467" spc="190">
                <a:solidFill>
                  <a:srgbClr val="FFFFFF"/>
                </a:solidFill>
                <a:latin typeface="Century Gothic"/>
                <a:cs typeface="Century Gothic"/>
              </a:rPr>
              <a:t>E</a:t>
            </a:r>
            <a:r>
              <a:rPr sz="1467" spc="-37">
                <a:solidFill>
                  <a:srgbClr val="FFFFFF"/>
                </a:solidFill>
                <a:latin typeface="Century Gothic"/>
                <a:cs typeface="Century Gothic"/>
              </a:rPr>
              <a:t>A</a:t>
            </a:r>
            <a:r>
              <a:rPr sz="1467" spc="213">
                <a:solidFill>
                  <a:srgbClr val="FFFFFF"/>
                </a:solidFill>
                <a:latin typeface="Century Gothic"/>
                <a:cs typeface="Century Gothic"/>
              </a:rPr>
              <a:t>T</a:t>
            </a:r>
            <a:r>
              <a:rPr sz="1467" spc="187">
                <a:solidFill>
                  <a:srgbClr val="FFFFFF"/>
                </a:solidFill>
                <a:latin typeface="Century Gothic"/>
                <a:cs typeface="Century Gothic"/>
              </a:rPr>
              <a:t>H</a:t>
            </a:r>
            <a:r>
              <a:rPr sz="1467" spc="190">
                <a:solidFill>
                  <a:srgbClr val="FFFFFF"/>
                </a:solidFill>
                <a:latin typeface="Century Gothic"/>
                <a:cs typeface="Century Gothic"/>
              </a:rPr>
              <a:t>E</a:t>
            </a:r>
            <a:r>
              <a:rPr sz="1467" spc="169">
                <a:solidFill>
                  <a:srgbClr val="FFFFFF"/>
                </a:solidFill>
                <a:latin typeface="Century Gothic"/>
                <a:cs typeface="Century Gothic"/>
              </a:rPr>
              <a:t>R</a:t>
            </a:r>
            <a:r>
              <a:rPr sz="1467" spc="-23">
                <a:solidFill>
                  <a:srgbClr val="FFFFFF"/>
                </a:solidFill>
                <a:latin typeface="Century Gothic"/>
                <a:cs typeface="Century Gothic"/>
              </a:rPr>
              <a:t> </a:t>
            </a:r>
            <a:r>
              <a:rPr sz="1467" spc="-130">
                <a:solidFill>
                  <a:srgbClr val="FFFFFF"/>
                </a:solidFill>
                <a:latin typeface="Century Gothic"/>
                <a:cs typeface="Century Gothic"/>
              </a:rPr>
              <a:t>&amp;</a:t>
            </a:r>
            <a:r>
              <a:rPr sz="1467" spc="-23">
                <a:solidFill>
                  <a:srgbClr val="FFFFFF"/>
                </a:solidFill>
                <a:latin typeface="Century Gothic"/>
                <a:cs typeface="Century Gothic"/>
              </a:rPr>
              <a:t> </a:t>
            </a:r>
            <a:r>
              <a:rPr sz="1467" spc="167">
                <a:solidFill>
                  <a:srgbClr val="FFFFFF"/>
                </a:solidFill>
                <a:latin typeface="Century Gothic"/>
                <a:cs typeface="Century Gothic"/>
              </a:rPr>
              <a:t>S</a:t>
            </a:r>
            <a:r>
              <a:rPr sz="1467" spc="197">
                <a:solidFill>
                  <a:srgbClr val="FFFFFF"/>
                </a:solidFill>
                <a:latin typeface="Century Gothic"/>
                <a:cs typeface="Century Gothic"/>
              </a:rPr>
              <a:t>U</a:t>
            </a:r>
            <a:r>
              <a:rPr sz="1467" spc="167">
                <a:solidFill>
                  <a:srgbClr val="FFFFFF"/>
                </a:solidFill>
                <a:latin typeface="Century Gothic"/>
                <a:cs typeface="Century Gothic"/>
              </a:rPr>
              <a:t>S</a:t>
            </a:r>
            <a:r>
              <a:rPr sz="1467" spc="213">
                <a:solidFill>
                  <a:srgbClr val="FFFFFF"/>
                </a:solidFill>
                <a:latin typeface="Century Gothic"/>
                <a:cs typeface="Century Gothic"/>
              </a:rPr>
              <a:t>T</a:t>
            </a:r>
            <a:r>
              <a:rPr sz="1467" spc="-37">
                <a:solidFill>
                  <a:srgbClr val="FFFFFF"/>
                </a:solidFill>
                <a:latin typeface="Century Gothic"/>
                <a:cs typeface="Century Gothic"/>
              </a:rPr>
              <a:t>A</a:t>
            </a:r>
            <a:r>
              <a:rPr sz="1467" spc="110">
                <a:solidFill>
                  <a:srgbClr val="FFFFFF"/>
                </a:solidFill>
                <a:latin typeface="Century Gothic"/>
                <a:cs typeface="Century Gothic"/>
              </a:rPr>
              <a:t>I</a:t>
            </a:r>
            <a:r>
              <a:rPr sz="1467" spc="103">
                <a:solidFill>
                  <a:srgbClr val="FFFFFF"/>
                </a:solidFill>
                <a:latin typeface="Century Gothic"/>
                <a:cs typeface="Century Gothic"/>
              </a:rPr>
              <a:t>N</a:t>
            </a:r>
            <a:r>
              <a:rPr sz="1467" spc="-37">
                <a:solidFill>
                  <a:srgbClr val="FFFFFF"/>
                </a:solidFill>
                <a:latin typeface="Century Gothic"/>
                <a:cs typeface="Century Gothic"/>
              </a:rPr>
              <a:t>A</a:t>
            </a:r>
            <a:r>
              <a:rPr sz="1467" spc="260">
                <a:solidFill>
                  <a:srgbClr val="FFFFFF"/>
                </a:solidFill>
                <a:latin typeface="Century Gothic"/>
                <a:cs typeface="Century Gothic"/>
              </a:rPr>
              <a:t>B</a:t>
            </a:r>
            <a:r>
              <a:rPr sz="1467" spc="110">
                <a:solidFill>
                  <a:srgbClr val="FFFFFF"/>
                </a:solidFill>
                <a:latin typeface="Century Gothic"/>
                <a:cs typeface="Century Gothic"/>
              </a:rPr>
              <a:t>I</a:t>
            </a:r>
            <a:r>
              <a:rPr sz="1467" spc="180">
                <a:solidFill>
                  <a:srgbClr val="FFFFFF"/>
                </a:solidFill>
                <a:latin typeface="Century Gothic"/>
                <a:cs typeface="Century Gothic"/>
              </a:rPr>
              <a:t>L</a:t>
            </a:r>
            <a:r>
              <a:rPr sz="1467" spc="110">
                <a:solidFill>
                  <a:srgbClr val="FFFFFF"/>
                </a:solidFill>
                <a:latin typeface="Century Gothic"/>
                <a:cs typeface="Century Gothic"/>
              </a:rPr>
              <a:t>I</a:t>
            </a:r>
            <a:r>
              <a:rPr sz="1467" spc="213">
                <a:solidFill>
                  <a:srgbClr val="FFFFFF"/>
                </a:solidFill>
                <a:latin typeface="Century Gothic"/>
                <a:cs typeface="Century Gothic"/>
              </a:rPr>
              <a:t>T</a:t>
            </a:r>
            <a:r>
              <a:rPr sz="1467" spc="40">
                <a:solidFill>
                  <a:srgbClr val="FFFFFF"/>
                </a:solidFill>
                <a:latin typeface="Century Gothic"/>
                <a:cs typeface="Century Gothic"/>
              </a:rPr>
              <a:t>Y  </a:t>
            </a:r>
            <a:r>
              <a:rPr sz="1467" spc="110">
                <a:solidFill>
                  <a:srgbClr val="FFFFFF"/>
                </a:solidFill>
                <a:latin typeface="Century Gothic"/>
                <a:cs typeface="Century Gothic"/>
              </a:rPr>
              <a:t>SMART</a:t>
            </a:r>
            <a:r>
              <a:rPr sz="1467" spc="-27">
                <a:solidFill>
                  <a:srgbClr val="FFFFFF"/>
                </a:solidFill>
                <a:latin typeface="Century Gothic"/>
                <a:cs typeface="Century Gothic"/>
              </a:rPr>
              <a:t> </a:t>
            </a:r>
            <a:r>
              <a:rPr sz="1467" spc="80">
                <a:solidFill>
                  <a:srgbClr val="FFFFFF"/>
                </a:solidFill>
                <a:latin typeface="Century Gothic"/>
                <a:cs typeface="Century Gothic"/>
              </a:rPr>
              <a:t>CITIES,</a:t>
            </a:r>
            <a:endParaRPr sz="1467">
              <a:latin typeface="Century Gothic"/>
              <a:cs typeface="Century Gothic"/>
            </a:endParaRPr>
          </a:p>
          <a:p>
            <a:pPr marL="8467">
              <a:lnSpc>
                <a:spcPts val="1700"/>
              </a:lnSpc>
            </a:pPr>
            <a:r>
              <a:rPr sz="1467" spc="110">
                <a:solidFill>
                  <a:srgbClr val="FFFFFF"/>
                </a:solidFill>
                <a:latin typeface="Century Gothic"/>
                <a:cs typeface="Century Gothic"/>
              </a:rPr>
              <a:t>SMART</a:t>
            </a:r>
            <a:r>
              <a:rPr sz="1467" spc="-33">
                <a:solidFill>
                  <a:srgbClr val="FFFFFF"/>
                </a:solidFill>
                <a:latin typeface="Century Gothic"/>
                <a:cs typeface="Century Gothic"/>
              </a:rPr>
              <a:t> </a:t>
            </a:r>
            <a:r>
              <a:rPr sz="1467" spc="117">
                <a:solidFill>
                  <a:srgbClr val="FFFFFF"/>
                </a:solidFill>
                <a:latin typeface="Century Gothic"/>
                <a:cs typeface="Century Gothic"/>
              </a:rPr>
              <a:t>MOBILITY</a:t>
            </a:r>
            <a:endParaRPr sz="1467">
              <a:latin typeface="Century Gothic"/>
              <a:cs typeface="Century Gothic"/>
            </a:endParaRPr>
          </a:p>
        </p:txBody>
      </p:sp>
      <p:sp>
        <p:nvSpPr>
          <p:cNvPr id="13" name="object 13"/>
          <p:cNvSpPr txBox="1"/>
          <p:nvPr/>
        </p:nvSpPr>
        <p:spPr>
          <a:xfrm>
            <a:off x="6160095" y="5596475"/>
            <a:ext cx="1559983" cy="739945"/>
          </a:xfrm>
          <a:prstGeom prst="rect">
            <a:avLst/>
          </a:prstGeom>
        </p:spPr>
        <p:txBody>
          <a:bodyPr vert="horz" wrap="square" lIns="0" tIns="21589" rIns="0" bIns="0" rtlCol="0">
            <a:spAutoFit/>
          </a:bodyPr>
          <a:lstStyle/>
          <a:p>
            <a:pPr marL="8467" marR="3387">
              <a:lnSpc>
                <a:spcPts val="2847"/>
              </a:lnSpc>
              <a:spcBef>
                <a:spcPts val="169"/>
              </a:spcBef>
            </a:pPr>
            <a:r>
              <a:rPr sz="2400" spc="167">
                <a:solidFill>
                  <a:srgbClr val="FFFFFF"/>
                </a:solidFill>
                <a:latin typeface="Century Gothic"/>
                <a:cs typeface="Century Gothic"/>
              </a:rPr>
              <a:t>EDU&amp; </a:t>
            </a:r>
            <a:r>
              <a:rPr sz="2400" spc="169">
                <a:solidFill>
                  <a:srgbClr val="FFFFFF"/>
                </a:solidFill>
                <a:latin typeface="Century Gothic"/>
                <a:cs typeface="Century Gothic"/>
              </a:rPr>
              <a:t> </a:t>
            </a:r>
            <a:r>
              <a:rPr sz="2400" spc="387">
                <a:solidFill>
                  <a:srgbClr val="FFFFFF"/>
                </a:solidFill>
                <a:latin typeface="Century Gothic"/>
                <a:cs typeface="Century Gothic"/>
              </a:rPr>
              <a:t>T</a:t>
            </a:r>
            <a:r>
              <a:rPr sz="2400" spc="287">
                <a:solidFill>
                  <a:srgbClr val="FFFFFF"/>
                </a:solidFill>
                <a:latin typeface="Century Gothic"/>
                <a:cs typeface="Century Gothic"/>
              </a:rPr>
              <a:t>R</a:t>
            </a:r>
            <a:r>
              <a:rPr sz="2400" spc="-20">
                <a:solidFill>
                  <a:srgbClr val="FFFFFF"/>
                </a:solidFill>
                <a:latin typeface="Century Gothic"/>
                <a:cs typeface="Century Gothic"/>
              </a:rPr>
              <a:t>A</a:t>
            </a:r>
            <a:r>
              <a:rPr sz="2400" spc="200">
                <a:solidFill>
                  <a:srgbClr val="FFFFFF"/>
                </a:solidFill>
                <a:latin typeface="Century Gothic"/>
                <a:cs typeface="Century Gothic"/>
              </a:rPr>
              <a:t>I</a:t>
            </a:r>
            <a:r>
              <a:rPr sz="2400" spc="173">
                <a:solidFill>
                  <a:srgbClr val="FFFFFF"/>
                </a:solidFill>
                <a:latin typeface="Century Gothic"/>
                <a:cs typeface="Century Gothic"/>
              </a:rPr>
              <a:t>N</a:t>
            </a:r>
            <a:r>
              <a:rPr sz="2400" spc="200">
                <a:solidFill>
                  <a:srgbClr val="FFFFFF"/>
                </a:solidFill>
                <a:latin typeface="Century Gothic"/>
                <a:cs typeface="Century Gothic"/>
              </a:rPr>
              <a:t>I</a:t>
            </a:r>
            <a:r>
              <a:rPr sz="2400" spc="173">
                <a:solidFill>
                  <a:srgbClr val="FFFFFF"/>
                </a:solidFill>
                <a:latin typeface="Century Gothic"/>
                <a:cs typeface="Century Gothic"/>
              </a:rPr>
              <a:t>N</a:t>
            </a:r>
            <a:r>
              <a:rPr sz="2400" spc="-243">
                <a:solidFill>
                  <a:srgbClr val="FFFFFF"/>
                </a:solidFill>
                <a:latin typeface="Century Gothic"/>
                <a:cs typeface="Century Gothic"/>
              </a:rPr>
              <a:t>G</a:t>
            </a:r>
            <a:endParaRPr sz="2400">
              <a:latin typeface="Century Gothic"/>
              <a:cs typeface="Century Gothic"/>
            </a:endParaRPr>
          </a:p>
        </p:txBody>
      </p:sp>
      <p:sp>
        <p:nvSpPr>
          <p:cNvPr id="14" name="object 14"/>
          <p:cNvSpPr txBox="1"/>
          <p:nvPr/>
        </p:nvSpPr>
        <p:spPr>
          <a:xfrm>
            <a:off x="8402178" y="5431928"/>
            <a:ext cx="3170767" cy="1142044"/>
          </a:xfrm>
          <a:prstGeom prst="rect">
            <a:avLst/>
          </a:prstGeom>
        </p:spPr>
        <p:txBody>
          <a:bodyPr vert="horz" wrap="square" lIns="0" tIns="16510" rIns="0" bIns="0" rtlCol="0">
            <a:spAutoFit/>
          </a:bodyPr>
          <a:lstStyle/>
          <a:p>
            <a:pPr marL="8467" marR="1157875">
              <a:lnSpc>
                <a:spcPts val="1753"/>
              </a:lnSpc>
              <a:spcBef>
                <a:spcPts val="130"/>
              </a:spcBef>
            </a:pPr>
            <a:r>
              <a:rPr sz="1467" spc="123">
                <a:solidFill>
                  <a:srgbClr val="FFFFFF"/>
                </a:solidFill>
                <a:latin typeface="Century Gothic"/>
                <a:cs typeface="Century Gothic"/>
              </a:rPr>
              <a:t>MASTER  DEGREES </a:t>
            </a:r>
            <a:r>
              <a:rPr sz="1467" spc="127">
                <a:solidFill>
                  <a:srgbClr val="FFFFFF"/>
                </a:solidFill>
                <a:latin typeface="Century Gothic"/>
                <a:cs typeface="Century Gothic"/>
              </a:rPr>
              <a:t> </a:t>
            </a:r>
            <a:r>
              <a:rPr sz="1467" spc="37">
                <a:solidFill>
                  <a:srgbClr val="FFFFFF"/>
                </a:solidFill>
                <a:latin typeface="Century Gothic"/>
                <a:cs typeface="Century Gothic"/>
              </a:rPr>
              <a:t>AI</a:t>
            </a:r>
            <a:r>
              <a:rPr sz="1467" spc="-40">
                <a:solidFill>
                  <a:srgbClr val="FFFFFF"/>
                </a:solidFill>
                <a:latin typeface="Century Gothic"/>
                <a:cs typeface="Century Gothic"/>
              </a:rPr>
              <a:t> </a:t>
            </a:r>
            <a:r>
              <a:rPr sz="1467" spc="27">
                <a:solidFill>
                  <a:srgbClr val="FFFFFF"/>
                </a:solidFill>
                <a:latin typeface="Century Gothic"/>
                <a:cs typeface="Century Gothic"/>
              </a:rPr>
              <a:t>ACADEMY</a:t>
            </a:r>
            <a:r>
              <a:rPr sz="1467" spc="-40">
                <a:solidFill>
                  <a:srgbClr val="FFFFFF"/>
                </a:solidFill>
                <a:latin typeface="Century Gothic"/>
                <a:cs typeface="Century Gothic"/>
              </a:rPr>
              <a:t> </a:t>
            </a:r>
            <a:r>
              <a:rPr sz="1467" spc="140">
                <a:solidFill>
                  <a:srgbClr val="FFFFFF"/>
                </a:solidFill>
                <a:latin typeface="Century Gothic"/>
                <a:cs typeface="Century Gothic"/>
              </a:rPr>
              <a:t>MUNER </a:t>
            </a:r>
            <a:r>
              <a:rPr sz="1467" spc="-393">
                <a:solidFill>
                  <a:srgbClr val="FFFFFF"/>
                </a:solidFill>
                <a:latin typeface="Century Gothic"/>
                <a:cs typeface="Century Gothic"/>
              </a:rPr>
              <a:t> </a:t>
            </a:r>
            <a:r>
              <a:rPr sz="1467" spc="160">
                <a:solidFill>
                  <a:srgbClr val="FFFFFF"/>
                </a:solidFill>
                <a:latin typeface="Century Gothic"/>
                <a:cs typeface="Century Gothic"/>
              </a:rPr>
              <a:t>PHD</a:t>
            </a:r>
            <a:r>
              <a:rPr sz="1467" spc="-30">
                <a:solidFill>
                  <a:srgbClr val="FFFFFF"/>
                </a:solidFill>
                <a:latin typeface="Century Gothic"/>
                <a:cs typeface="Century Gothic"/>
              </a:rPr>
              <a:t> </a:t>
            </a:r>
            <a:r>
              <a:rPr sz="1467" spc="100">
                <a:solidFill>
                  <a:srgbClr val="FFFFFF"/>
                </a:solidFill>
                <a:latin typeface="Century Gothic"/>
                <a:cs typeface="Century Gothic"/>
              </a:rPr>
              <a:t>COURSES</a:t>
            </a:r>
            <a:endParaRPr sz="1467">
              <a:latin typeface="Century Gothic"/>
              <a:cs typeface="Century Gothic"/>
            </a:endParaRPr>
          </a:p>
          <a:p>
            <a:pPr marL="8467">
              <a:lnSpc>
                <a:spcPts val="1680"/>
              </a:lnSpc>
            </a:pPr>
            <a:r>
              <a:rPr sz="1467" spc="110">
                <a:solidFill>
                  <a:srgbClr val="FFFFFF"/>
                </a:solidFill>
                <a:latin typeface="Century Gothic"/>
                <a:cs typeface="Century Gothic"/>
              </a:rPr>
              <a:t>RESEARCH</a:t>
            </a:r>
            <a:r>
              <a:rPr sz="1467" spc="-43">
                <a:solidFill>
                  <a:srgbClr val="FFFFFF"/>
                </a:solidFill>
                <a:latin typeface="Century Gothic"/>
                <a:cs typeface="Century Gothic"/>
              </a:rPr>
              <a:t> </a:t>
            </a:r>
            <a:r>
              <a:rPr sz="1467" spc="160">
                <a:solidFill>
                  <a:srgbClr val="FFFFFF"/>
                </a:solidFill>
                <a:latin typeface="Century Gothic"/>
                <a:cs typeface="Century Gothic"/>
              </a:rPr>
              <a:t>FELLOWSHIPS</a:t>
            </a:r>
            <a:r>
              <a:rPr sz="1467" spc="-43">
                <a:solidFill>
                  <a:srgbClr val="FFFFFF"/>
                </a:solidFill>
                <a:latin typeface="Century Gothic"/>
                <a:cs typeface="Century Gothic"/>
              </a:rPr>
              <a:t> </a:t>
            </a:r>
            <a:r>
              <a:rPr sz="1467" spc="63">
                <a:solidFill>
                  <a:srgbClr val="FFFFFF"/>
                </a:solidFill>
                <a:latin typeface="Century Gothic"/>
                <a:cs typeface="Century Gothic"/>
              </a:rPr>
              <a:t>BD&amp;AI</a:t>
            </a:r>
            <a:endParaRPr sz="1467">
              <a:latin typeface="Century Gothic"/>
              <a:cs typeface="Century Gothic"/>
            </a:endParaRPr>
          </a:p>
          <a:p>
            <a:pPr marL="8467">
              <a:lnSpc>
                <a:spcPts val="1753"/>
              </a:lnSpc>
            </a:pPr>
            <a:r>
              <a:rPr sz="1467" spc="63">
                <a:solidFill>
                  <a:srgbClr val="FFFFFF"/>
                </a:solidFill>
                <a:latin typeface="Century Gothic"/>
                <a:cs typeface="Century Gothic"/>
              </a:rPr>
              <a:t>DATA</a:t>
            </a:r>
            <a:r>
              <a:rPr sz="1467" spc="-37">
                <a:solidFill>
                  <a:srgbClr val="FFFFFF"/>
                </a:solidFill>
                <a:latin typeface="Century Gothic"/>
                <a:cs typeface="Century Gothic"/>
              </a:rPr>
              <a:t> </a:t>
            </a:r>
            <a:r>
              <a:rPr sz="1467" spc="143">
                <a:solidFill>
                  <a:srgbClr val="FFFFFF"/>
                </a:solidFill>
                <a:latin typeface="Century Gothic"/>
                <a:cs typeface="Century Gothic"/>
              </a:rPr>
              <a:t>LABS</a:t>
            </a:r>
            <a:endParaRPr sz="1467">
              <a:latin typeface="Century Gothic"/>
              <a:cs typeface="Century Gothic"/>
            </a:endParaRPr>
          </a:p>
        </p:txBody>
      </p:sp>
      <p:sp>
        <p:nvSpPr>
          <p:cNvPr id="15" name="object 15"/>
          <p:cNvSpPr/>
          <p:nvPr/>
        </p:nvSpPr>
        <p:spPr>
          <a:xfrm>
            <a:off x="4799666" y="311999"/>
            <a:ext cx="7391400" cy="984250"/>
          </a:xfrm>
          <a:custGeom>
            <a:avLst/>
            <a:gdLst/>
            <a:ahLst/>
            <a:cxnLst/>
            <a:rect l="l" t="t" r="r" b="b"/>
            <a:pathLst>
              <a:path w="11087100" h="1476375">
                <a:moveTo>
                  <a:pt x="11086779" y="1476374"/>
                </a:moveTo>
                <a:lnTo>
                  <a:pt x="0" y="1449436"/>
                </a:lnTo>
                <a:lnTo>
                  <a:pt x="0" y="0"/>
                </a:lnTo>
                <a:lnTo>
                  <a:pt x="11054495" y="0"/>
                </a:lnTo>
                <a:lnTo>
                  <a:pt x="11086779" y="1476374"/>
                </a:lnTo>
                <a:close/>
              </a:path>
            </a:pathLst>
          </a:custGeom>
          <a:solidFill>
            <a:srgbClr val="DF1785"/>
          </a:solidFill>
        </p:spPr>
        <p:txBody>
          <a:bodyPr wrap="square" lIns="0" tIns="0" rIns="0" bIns="0" rtlCol="0"/>
          <a:lstStyle/>
          <a:p>
            <a:endParaRPr sz="800"/>
          </a:p>
        </p:txBody>
      </p:sp>
      <p:sp>
        <p:nvSpPr>
          <p:cNvPr id="16" name="object 16"/>
          <p:cNvSpPr txBox="1">
            <a:spLocks noGrp="1"/>
          </p:cNvSpPr>
          <p:nvPr>
            <p:ph type="title"/>
          </p:nvPr>
        </p:nvSpPr>
        <p:spPr>
          <a:xfrm>
            <a:off x="5289986" y="508362"/>
            <a:ext cx="5107093" cy="500992"/>
          </a:xfrm>
          <a:prstGeom prst="rect">
            <a:avLst/>
          </a:prstGeom>
        </p:spPr>
        <p:txBody>
          <a:bodyPr vert="horz" wrap="square" lIns="0" tIns="8467" rIns="0" bIns="0" rtlCol="0">
            <a:spAutoFit/>
          </a:bodyPr>
          <a:lstStyle/>
          <a:p>
            <a:pPr marL="8467">
              <a:spcBef>
                <a:spcPts val="67"/>
              </a:spcBef>
            </a:pPr>
            <a:r>
              <a:rPr sz="3200" spc="177">
                <a:solidFill>
                  <a:srgbClr val="FFFFFF"/>
                </a:solidFill>
              </a:rPr>
              <a:t>BIG</a:t>
            </a:r>
            <a:r>
              <a:rPr sz="3200" spc="-47">
                <a:solidFill>
                  <a:srgbClr val="FFFFFF"/>
                </a:solidFill>
              </a:rPr>
              <a:t> </a:t>
            </a:r>
            <a:r>
              <a:rPr sz="3200" spc="180">
                <a:solidFill>
                  <a:srgbClr val="FFFFFF"/>
                </a:solidFill>
              </a:rPr>
              <a:t>DATA</a:t>
            </a:r>
            <a:r>
              <a:rPr sz="3200" spc="-47">
                <a:solidFill>
                  <a:srgbClr val="FFFFFF"/>
                </a:solidFill>
              </a:rPr>
              <a:t> </a:t>
            </a:r>
            <a:r>
              <a:rPr sz="3200" spc="237">
                <a:solidFill>
                  <a:srgbClr val="FFFFFF"/>
                </a:solidFill>
              </a:rPr>
              <a:t>TECHNOPOLE</a:t>
            </a:r>
            <a:endParaRPr sz="3200"/>
          </a:p>
        </p:txBody>
      </p:sp>
      <p:sp>
        <p:nvSpPr>
          <p:cNvPr id="17" name="object 17"/>
          <p:cNvSpPr txBox="1"/>
          <p:nvPr/>
        </p:nvSpPr>
        <p:spPr>
          <a:xfrm>
            <a:off x="414121" y="2375437"/>
            <a:ext cx="4835737" cy="1711579"/>
          </a:xfrm>
          <a:prstGeom prst="rect">
            <a:avLst/>
          </a:prstGeom>
        </p:spPr>
        <p:txBody>
          <a:bodyPr vert="horz" wrap="square" lIns="0" tIns="18626" rIns="0" bIns="0" rtlCol="0">
            <a:spAutoFit/>
          </a:bodyPr>
          <a:lstStyle/>
          <a:p>
            <a:pPr marL="8467" marR="3387">
              <a:lnSpc>
                <a:spcPts val="1900"/>
              </a:lnSpc>
              <a:spcBef>
                <a:spcPts val="146"/>
              </a:spcBef>
            </a:pPr>
            <a:r>
              <a:rPr sz="1600" spc="87">
                <a:solidFill>
                  <a:srgbClr val="DF1785"/>
                </a:solidFill>
                <a:latin typeface="Century Gothic"/>
                <a:cs typeface="Century Gothic"/>
              </a:rPr>
              <a:t>&gt;90% </a:t>
            </a:r>
            <a:r>
              <a:rPr sz="1600" i="1" spc="113">
                <a:solidFill>
                  <a:srgbClr val="DF1785"/>
                </a:solidFill>
                <a:latin typeface="Century Gothic"/>
                <a:cs typeface="Century Gothic"/>
              </a:rPr>
              <a:t>SUPERCOMPUTING </a:t>
            </a:r>
            <a:r>
              <a:rPr sz="1600" i="1" spc="130">
                <a:solidFill>
                  <a:srgbClr val="DF1785"/>
                </a:solidFill>
                <a:latin typeface="Century Gothic"/>
                <a:cs typeface="Century Gothic"/>
              </a:rPr>
              <a:t>RESOURCES </a:t>
            </a:r>
            <a:r>
              <a:rPr sz="1600" i="1" spc="123">
                <a:solidFill>
                  <a:srgbClr val="DF1785"/>
                </a:solidFill>
                <a:latin typeface="Century Gothic"/>
                <a:cs typeface="Century Gothic"/>
              </a:rPr>
              <a:t>FOR </a:t>
            </a:r>
            <a:r>
              <a:rPr sz="1600" i="1" spc="127">
                <a:solidFill>
                  <a:srgbClr val="DF1785"/>
                </a:solidFill>
                <a:latin typeface="Century Gothic"/>
                <a:cs typeface="Century Gothic"/>
              </a:rPr>
              <a:t> </a:t>
            </a:r>
            <a:r>
              <a:rPr sz="1600" i="1" spc="147">
                <a:solidFill>
                  <a:srgbClr val="DF1785"/>
                </a:solidFill>
                <a:latin typeface="Century Gothic"/>
                <a:cs typeface="Century Gothic"/>
              </a:rPr>
              <a:t>PUBLIC</a:t>
            </a:r>
            <a:r>
              <a:rPr sz="1600" i="1" spc="-30">
                <a:solidFill>
                  <a:srgbClr val="DF1785"/>
                </a:solidFill>
                <a:latin typeface="Century Gothic"/>
                <a:cs typeface="Century Gothic"/>
              </a:rPr>
              <a:t> </a:t>
            </a:r>
            <a:r>
              <a:rPr sz="1600" i="1" spc="123">
                <a:solidFill>
                  <a:srgbClr val="DF1785"/>
                </a:solidFill>
                <a:latin typeface="Century Gothic"/>
                <a:cs typeface="Century Gothic"/>
              </a:rPr>
              <a:t>RESEARCH</a:t>
            </a:r>
            <a:r>
              <a:rPr sz="1600" i="1" spc="-30">
                <a:solidFill>
                  <a:srgbClr val="DF1785"/>
                </a:solidFill>
                <a:latin typeface="Century Gothic"/>
                <a:cs typeface="Century Gothic"/>
              </a:rPr>
              <a:t> </a:t>
            </a:r>
            <a:r>
              <a:rPr sz="1600" i="1" spc="117">
                <a:solidFill>
                  <a:srgbClr val="DF1785"/>
                </a:solidFill>
                <a:latin typeface="Century Gothic"/>
                <a:cs typeface="Century Gothic"/>
              </a:rPr>
              <a:t>IN</a:t>
            </a:r>
            <a:r>
              <a:rPr sz="1600" i="1" spc="-30">
                <a:solidFill>
                  <a:srgbClr val="DF1785"/>
                </a:solidFill>
                <a:latin typeface="Century Gothic"/>
                <a:cs typeface="Century Gothic"/>
              </a:rPr>
              <a:t> </a:t>
            </a:r>
            <a:r>
              <a:rPr sz="1600" i="1" spc="117">
                <a:solidFill>
                  <a:srgbClr val="DF1785"/>
                </a:solidFill>
                <a:latin typeface="Century Gothic"/>
                <a:cs typeface="Century Gothic"/>
              </a:rPr>
              <a:t>ITALY</a:t>
            </a:r>
            <a:r>
              <a:rPr sz="1600" i="1" spc="-30">
                <a:solidFill>
                  <a:srgbClr val="DF1785"/>
                </a:solidFill>
                <a:latin typeface="Century Gothic"/>
                <a:cs typeface="Century Gothic"/>
              </a:rPr>
              <a:t> </a:t>
            </a:r>
            <a:r>
              <a:rPr sz="1600" i="1" spc="40">
                <a:solidFill>
                  <a:srgbClr val="DF1785"/>
                </a:solidFill>
                <a:latin typeface="Century Gothic"/>
                <a:cs typeface="Century Gothic"/>
              </a:rPr>
              <a:t>MANAGED</a:t>
            </a:r>
            <a:r>
              <a:rPr sz="1600" i="1" spc="-30">
                <a:solidFill>
                  <a:srgbClr val="DF1785"/>
                </a:solidFill>
                <a:latin typeface="Century Gothic"/>
                <a:cs typeface="Century Gothic"/>
              </a:rPr>
              <a:t> </a:t>
            </a:r>
            <a:r>
              <a:rPr sz="1600" i="1" spc="177">
                <a:solidFill>
                  <a:srgbClr val="DF1785"/>
                </a:solidFill>
                <a:latin typeface="Century Gothic"/>
                <a:cs typeface="Century Gothic"/>
              </a:rPr>
              <a:t>BY</a:t>
            </a:r>
            <a:r>
              <a:rPr sz="1600" i="1" spc="-30">
                <a:solidFill>
                  <a:srgbClr val="DF1785"/>
                </a:solidFill>
                <a:latin typeface="Century Gothic"/>
                <a:cs typeface="Century Gothic"/>
              </a:rPr>
              <a:t> </a:t>
            </a:r>
            <a:r>
              <a:rPr sz="1600" i="1" spc="83">
                <a:solidFill>
                  <a:srgbClr val="DF1785"/>
                </a:solidFill>
                <a:latin typeface="Century Gothic"/>
                <a:cs typeface="Century Gothic"/>
              </a:rPr>
              <a:t>BIG </a:t>
            </a:r>
            <a:r>
              <a:rPr sz="1600" i="1" spc="-430">
                <a:solidFill>
                  <a:srgbClr val="DF1785"/>
                </a:solidFill>
                <a:latin typeface="Century Gothic"/>
                <a:cs typeface="Century Gothic"/>
              </a:rPr>
              <a:t> </a:t>
            </a:r>
            <a:r>
              <a:rPr sz="1600" i="1" spc="73">
                <a:solidFill>
                  <a:srgbClr val="DF1785"/>
                </a:solidFill>
                <a:latin typeface="Century Gothic"/>
                <a:cs typeface="Century Gothic"/>
              </a:rPr>
              <a:t>DATA</a:t>
            </a:r>
            <a:r>
              <a:rPr sz="1600" i="1" spc="-30">
                <a:solidFill>
                  <a:srgbClr val="DF1785"/>
                </a:solidFill>
                <a:latin typeface="Century Gothic"/>
                <a:cs typeface="Century Gothic"/>
              </a:rPr>
              <a:t> </a:t>
            </a:r>
            <a:r>
              <a:rPr sz="1600" i="1" spc="57">
                <a:solidFill>
                  <a:srgbClr val="DF1785"/>
                </a:solidFill>
                <a:latin typeface="Century Gothic"/>
                <a:cs typeface="Century Gothic"/>
              </a:rPr>
              <a:t>ASSOCIATION</a:t>
            </a:r>
            <a:r>
              <a:rPr sz="1600" i="1" spc="-27">
                <a:solidFill>
                  <a:srgbClr val="DF1785"/>
                </a:solidFill>
                <a:latin typeface="Century Gothic"/>
                <a:cs typeface="Century Gothic"/>
              </a:rPr>
              <a:t> </a:t>
            </a:r>
            <a:r>
              <a:rPr sz="1600" i="1" spc="169">
                <a:solidFill>
                  <a:srgbClr val="DF1785"/>
                </a:solidFill>
                <a:latin typeface="Century Gothic"/>
                <a:cs typeface="Century Gothic"/>
              </a:rPr>
              <a:t>MEMBERS</a:t>
            </a:r>
            <a:endParaRPr sz="1600">
              <a:latin typeface="Century Gothic"/>
              <a:cs typeface="Century Gothic"/>
            </a:endParaRPr>
          </a:p>
          <a:p>
            <a:pPr marL="8467" marR="253166">
              <a:lnSpc>
                <a:spcPts val="1900"/>
              </a:lnSpc>
            </a:pPr>
            <a:r>
              <a:rPr sz="1600" spc="20">
                <a:solidFill>
                  <a:srgbClr val="DF1785"/>
                </a:solidFill>
                <a:latin typeface="Century Gothic"/>
                <a:cs typeface="Century Gothic"/>
              </a:rPr>
              <a:t>140</a:t>
            </a:r>
            <a:r>
              <a:rPr sz="1600" spc="-17">
                <a:solidFill>
                  <a:srgbClr val="DF1785"/>
                </a:solidFill>
                <a:latin typeface="Century Gothic"/>
                <a:cs typeface="Century Gothic"/>
              </a:rPr>
              <a:t> </a:t>
            </a:r>
            <a:r>
              <a:rPr sz="1600" i="1" spc="130">
                <a:solidFill>
                  <a:srgbClr val="DF1785"/>
                </a:solidFill>
                <a:latin typeface="Century Gothic"/>
                <a:cs typeface="Century Gothic"/>
              </a:rPr>
              <a:t>EUROPEAN</a:t>
            </a:r>
            <a:r>
              <a:rPr sz="1600" i="1" spc="-30">
                <a:solidFill>
                  <a:srgbClr val="DF1785"/>
                </a:solidFill>
                <a:latin typeface="Century Gothic"/>
                <a:cs typeface="Century Gothic"/>
              </a:rPr>
              <a:t> </a:t>
            </a:r>
            <a:r>
              <a:rPr sz="1600" i="1" spc="173">
                <a:solidFill>
                  <a:srgbClr val="DF1785"/>
                </a:solidFill>
                <a:latin typeface="Century Gothic"/>
                <a:cs typeface="Century Gothic"/>
              </a:rPr>
              <a:t>FUNDED</a:t>
            </a:r>
            <a:r>
              <a:rPr sz="1600" i="1" spc="-27">
                <a:solidFill>
                  <a:srgbClr val="DF1785"/>
                </a:solidFill>
                <a:latin typeface="Century Gothic"/>
                <a:cs typeface="Century Gothic"/>
              </a:rPr>
              <a:t> </a:t>
            </a:r>
            <a:r>
              <a:rPr sz="1600" i="1" spc="107">
                <a:solidFill>
                  <a:srgbClr val="DF1785"/>
                </a:solidFill>
                <a:latin typeface="Century Gothic"/>
                <a:cs typeface="Century Gothic"/>
              </a:rPr>
              <a:t>PROJECTS</a:t>
            </a:r>
            <a:r>
              <a:rPr sz="1600" i="1" spc="-30">
                <a:solidFill>
                  <a:srgbClr val="DF1785"/>
                </a:solidFill>
                <a:latin typeface="Century Gothic"/>
                <a:cs typeface="Century Gothic"/>
              </a:rPr>
              <a:t> </a:t>
            </a:r>
            <a:r>
              <a:rPr sz="1600" i="1" spc="80">
                <a:solidFill>
                  <a:srgbClr val="DF1785"/>
                </a:solidFill>
                <a:latin typeface="Century Gothic"/>
                <a:cs typeface="Century Gothic"/>
              </a:rPr>
              <a:t>-H2020, </a:t>
            </a:r>
            <a:r>
              <a:rPr sz="1600" i="1" spc="-433">
                <a:solidFill>
                  <a:srgbClr val="DF1785"/>
                </a:solidFill>
                <a:latin typeface="Century Gothic"/>
                <a:cs typeface="Century Gothic"/>
              </a:rPr>
              <a:t> </a:t>
            </a:r>
            <a:r>
              <a:rPr sz="1600" i="1" spc="97">
                <a:solidFill>
                  <a:srgbClr val="DF1785"/>
                </a:solidFill>
                <a:latin typeface="Century Gothic"/>
                <a:cs typeface="Century Gothic"/>
              </a:rPr>
              <a:t>FP7,</a:t>
            </a:r>
            <a:r>
              <a:rPr sz="1600" i="1" spc="-30">
                <a:solidFill>
                  <a:srgbClr val="DF1785"/>
                </a:solidFill>
                <a:latin typeface="Century Gothic"/>
                <a:cs typeface="Century Gothic"/>
              </a:rPr>
              <a:t> </a:t>
            </a:r>
            <a:r>
              <a:rPr sz="1600" i="1" spc="97">
                <a:solidFill>
                  <a:srgbClr val="DF1785"/>
                </a:solidFill>
                <a:latin typeface="Century Gothic"/>
                <a:cs typeface="Century Gothic"/>
              </a:rPr>
              <a:t>CEF</a:t>
            </a:r>
            <a:endParaRPr sz="1600">
              <a:latin typeface="Century Gothic"/>
              <a:cs typeface="Century Gothic"/>
            </a:endParaRPr>
          </a:p>
          <a:p>
            <a:pPr marL="8467">
              <a:lnSpc>
                <a:spcPts val="1830"/>
              </a:lnSpc>
            </a:pPr>
            <a:r>
              <a:rPr sz="1600" spc="-40">
                <a:solidFill>
                  <a:srgbClr val="DF1785"/>
                </a:solidFill>
                <a:latin typeface="Century Gothic"/>
                <a:cs typeface="Century Gothic"/>
              </a:rPr>
              <a:t>&gt;</a:t>
            </a:r>
            <a:r>
              <a:rPr sz="1600" spc="30">
                <a:solidFill>
                  <a:srgbClr val="DF1785"/>
                </a:solidFill>
                <a:latin typeface="Century Gothic"/>
                <a:cs typeface="Century Gothic"/>
              </a:rPr>
              <a:t>2</a:t>
            </a:r>
            <a:r>
              <a:rPr sz="1600" spc="-80">
                <a:solidFill>
                  <a:srgbClr val="DF1785"/>
                </a:solidFill>
                <a:latin typeface="Century Gothic"/>
                <a:cs typeface="Century Gothic"/>
              </a:rPr>
              <a:t>.</a:t>
            </a:r>
            <a:r>
              <a:rPr sz="1600" spc="-297">
                <a:solidFill>
                  <a:srgbClr val="DF1785"/>
                </a:solidFill>
                <a:latin typeface="Century Gothic"/>
                <a:cs typeface="Century Gothic"/>
              </a:rPr>
              <a:t>1</a:t>
            </a:r>
            <a:r>
              <a:rPr sz="1600" spc="-13">
                <a:solidFill>
                  <a:srgbClr val="DF1785"/>
                </a:solidFill>
                <a:latin typeface="Century Gothic"/>
                <a:cs typeface="Century Gothic"/>
              </a:rPr>
              <a:t> </a:t>
            </a:r>
            <a:r>
              <a:rPr sz="1600" spc="289">
                <a:solidFill>
                  <a:srgbClr val="DF1785"/>
                </a:solidFill>
                <a:latin typeface="Century Gothic"/>
                <a:cs typeface="Century Gothic"/>
              </a:rPr>
              <a:t>B</a:t>
            </a:r>
            <a:r>
              <a:rPr sz="1600" spc="210">
                <a:solidFill>
                  <a:srgbClr val="DF1785"/>
                </a:solidFill>
                <a:latin typeface="Century Gothic"/>
                <a:cs typeface="Century Gothic"/>
              </a:rPr>
              <a:t>L</a:t>
            </a:r>
            <a:r>
              <a:rPr sz="1600" spc="113">
                <a:solidFill>
                  <a:srgbClr val="DF1785"/>
                </a:solidFill>
                <a:latin typeface="Century Gothic"/>
                <a:cs typeface="Century Gothic"/>
              </a:rPr>
              <a:t>N</a:t>
            </a:r>
            <a:r>
              <a:rPr sz="1600" spc="403">
                <a:solidFill>
                  <a:srgbClr val="DF1785"/>
                </a:solidFill>
                <a:latin typeface="Century Gothic"/>
                <a:cs typeface="Century Gothic"/>
              </a:rPr>
              <a:t>€</a:t>
            </a:r>
            <a:r>
              <a:rPr sz="1600" spc="-13">
                <a:solidFill>
                  <a:srgbClr val="DF1785"/>
                </a:solidFill>
                <a:latin typeface="Century Gothic"/>
                <a:cs typeface="Century Gothic"/>
              </a:rPr>
              <a:t> </a:t>
            </a:r>
            <a:r>
              <a:rPr sz="1600" i="1" spc="237">
                <a:solidFill>
                  <a:srgbClr val="DF1785"/>
                </a:solidFill>
                <a:latin typeface="Century Gothic"/>
                <a:cs typeface="Century Gothic"/>
              </a:rPr>
              <a:t>T</a:t>
            </a:r>
            <a:r>
              <a:rPr sz="1600" i="1" spc="-50">
                <a:solidFill>
                  <a:srgbClr val="DF1785"/>
                </a:solidFill>
                <a:latin typeface="Century Gothic"/>
                <a:cs typeface="Century Gothic"/>
              </a:rPr>
              <a:t>O</a:t>
            </a:r>
            <a:r>
              <a:rPr sz="1600" i="1" spc="237">
                <a:solidFill>
                  <a:srgbClr val="DF1785"/>
                </a:solidFill>
                <a:latin typeface="Century Gothic"/>
                <a:cs typeface="Century Gothic"/>
              </a:rPr>
              <a:t>T</a:t>
            </a:r>
            <a:r>
              <a:rPr sz="1600" i="1" spc="-37">
                <a:solidFill>
                  <a:srgbClr val="DF1785"/>
                </a:solidFill>
                <a:latin typeface="Century Gothic"/>
                <a:cs typeface="Century Gothic"/>
              </a:rPr>
              <a:t>A</a:t>
            </a:r>
            <a:r>
              <a:rPr sz="1600" i="1" spc="203">
                <a:solidFill>
                  <a:srgbClr val="DF1785"/>
                </a:solidFill>
                <a:latin typeface="Century Gothic"/>
                <a:cs typeface="Century Gothic"/>
              </a:rPr>
              <a:t>L</a:t>
            </a:r>
            <a:r>
              <a:rPr sz="1600" i="1" spc="-27">
                <a:solidFill>
                  <a:srgbClr val="DF1785"/>
                </a:solidFill>
                <a:latin typeface="Century Gothic"/>
                <a:cs typeface="Century Gothic"/>
              </a:rPr>
              <a:t> </a:t>
            </a:r>
            <a:r>
              <a:rPr sz="1600" i="1" spc="-153">
                <a:solidFill>
                  <a:srgbClr val="DF1785"/>
                </a:solidFill>
                <a:latin typeface="Century Gothic"/>
                <a:cs typeface="Century Gothic"/>
              </a:rPr>
              <a:t>C</a:t>
            </a:r>
            <a:r>
              <a:rPr sz="1600" i="1" spc="-50">
                <a:solidFill>
                  <a:srgbClr val="DF1785"/>
                </a:solidFill>
                <a:latin typeface="Century Gothic"/>
                <a:cs typeface="Century Gothic"/>
              </a:rPr>
              <a:t>O</a:t>
            </a:r>
            <a:r>
              <a:rPr sz="1600" i="1" spc="187">
                <a:solidFill>
                  <a:srgbClr val="DF1785"/>
                </a:solidFill>
                <a:latin typeface="Century Gothic"/>
                <a:cs typeface="Century Gothic"/>
              </a:rPr>
              <a:t>S</a:t>
            </a:r>
            <a:r>
              <a:rPr sz="1600" i="1" spc="237">
                <a:solidFill>
                  <a:srgbClr val="DF1785"/>
                </a:solidFill>
                <a:latin typeface="Century Gothic"/>
                <a:cs typeface="Century Gothic"/>
              </a:rPr>
              <a:t>T</a:t>
            </a:r>
            <a:r>
              <a:rPr sz="1600" i="1" spc="187">
                <a:solidFill>
                  <a:srgbClr val="DF1785"/>
                </a:solidFill>
                <a:latin typeface="Century Gothic"/>
                <a:cs typeface="Century Gothic"/>
              </a:rPr>
              <a:t>S</a:t>
            </a:r>
            <a:r>
              <a:rPr sz="1600" i="1" spc="-27">
                <a:solidFill>
                  <a:srgbClr val="DF1785"/>
                </a:solidFill>
                <a:latin typeface="Century Gothic"/>
                <a:cs typeface="Century Gothic"/>
              </a:rPr>
              <a:t> </a:t>
            </a:r>
            <a:r>
              <a:rPr sz="1600" i="1" spc="-50">
                <a:solidFill>
                  <a:srgbClr val="DF1785"/>
                </a:solidFill>
                <a:latin typeface="Century Gothic"/>
                <a:cs typeface="Century Gothic"/>
              </a:rPr>
              <a:t>O</a:t>
            </a:r>
            <a:r>
              <a:rPr sz="1600" i="1" spc="237">
                <a:solidFill>
                  <a:srgbClr val="DF1785"/>
                </a:solidFill>
                <a:latin typeface="Century Gothic"/>
                <a:cs typeface="Century Gothic"/>
              </a:rPr>
              <a:t>F</a:t>
            </a:r>
            <a:r>
              <a:rPr sz="1600" i="1" spc="-27">
                <a:solidFill>
                  <a:srgbClr val="DF1785"/>
                </a:solidFill>
                <a:latin typeface="Century Gothic"/>
                <a:cs typeface="Century Gothic"/>
              </a:rPr>
              <a:t> </a:t>
            </a:r>
            <a:r>
              <a:rPr sz="1600" i="1" spc="237">
                <a:solidFill>
                  <a:srgbClr val="DF1785"/>
                </a:solidFill>
                <a:latin typeface="Century Gothic"/>
                <a:cs typeface="Century Gothic"/>
              </a:rPr>
              <a:t>T</a:t>
            </a:r>
            <a:r>
              <a:rPr sz="1600" i="1" spc="207">
                <a:solidFill>
                  <a:srgbClr val="DF1785"/>
                </a:solidFill>
                <a:latin typeface="Century Gothic"/>
                <a:cs typeface="Century Gothic"/>
              </a:rPr>
              <a:t>H</a:t>
            </a:r>
            <a:r>
              <a:rPr sz="1600" i="1" spc="210">
                <a:solidFill>
                  <a:srgbClr val="DF1785"/>
                </a:solidFill>
                <a:latin typeface="Century Gothic"/>
                <a:cs typeface="Century Gothic"/>
              </a:rPr>
              <a:t>E</a:t>
            </a:r>
            <a:r>
              <a:rPr sz="1600" i="1" spc="-27">
                <a:solidFill>
                  <a:srgbClr val="DF1785"/>
                </a:solidFill>
                <a:latin typeface="Century Gothic"/>
                <a:cs typeface="Century Gothic"/>
              </a:rPr>
              <a:t> </a:t>
            </a:r>
            <a:r>
              <a:rPr sz="1600" i="1" spc="200">
                <a:solidFill>
                  <a:srgbClr val="DF1785"/>
                </a:solidFill>
                <a:latin typeface="Century Gothic"/>
                <a:cs typeface="Century Gothic"/>
              </a:rPr>
              <a:t>P</a:t>
            </a:r>
            <a:r>
              <a:rPr sz="1600" i="1" spc="183">
                <a:solidFill>
                  <a:srgbClr val="DF1785"/>
                </a:solidFill>
                <a:latin typeface="Century Gothic"/>
                <a:cs typeface="Century Gothic"/>
              </a:rPr>
              <a:t>R</a:t>
            </a:r>
            <a:r>
              <a:rPr sz="1600" i="1" spc="-50">
                <a:solidFill>
                  <a:srgbClr val="DF1785"/>
                </a:solidFill>
                <a:latin typeface="Century Gothic"/>
                <a:cs typeface="Century Gothic"/>
              </a:rPr>
              <a:t>O</a:t>
            </a:r>
            <a:r>
              <a:rPr sz="1600" i="1" spc="30">
                <a:solidFill>
                  <a:srgbClr val="DF1785"/>
                </a:solidFill>
                <a:latin typeface="Century Gothic"/>
                <a:cs typeface="Century Gothic"/>
              </a:rPr>
              <a:t>J</a:t>
            </a:r>
            <a:r>
              <a:rPr sz="1600" i="1" spc="210">
                <a:solidFill>
                  <a:srgbClr val="DF1785"/>
                </a:solidFill>
                <a:latin typeface="Century Gothic"/>
                <a:cs typeface="Century Gothic"/>
              </a:rPr>
              <a:t>E</a:t>
            </a:r>
            <a:r>
              <a:rPr sz="1600" i="1" spc="-153">
                <a:solidFill>
                  <a:srgbClr val="DF1785"/>
                </a:solidFill>
                <a:latin typeface="Century Gothic"/>
                <a:cs typeface="Century Gothic"/>
              </a:rPr>
              <a:t>C</a:t>
            </a:r>
            <a:r>
              <a:rPr sz="1600" i="1" spc="237">
                <a:solidFill>
                  <a:srgbClr val="DF1785"/>
                </a:solidFill>
                <a:latin typeface="Century Gothic"/>
                <a:cs typeface="Century Gothic"/>
              </a:rPr>
              <a:t>T</a:t>
            </a:r>
            <a:r>
              <a:rPr sz="1600" i="1" spc="187">
                <a:solidFill>
                  <a:srgbClr val="DF1785"/>
                </a:solidFill>
                <a:latin typeface="Century Gothic"/>
                <a:cs typeface="Century Gothic"/>
              </a:rPr>
              <a:t>S</a:t>
            </a:r>
            <a:endParaRPr sz="1600">
              <a:latin typeface="Century Gothic"/>
              <a:cs typeface="Century Gothic"/>
            </a:endParaRPr>
          </a:p>
          <a:p>
            <a:pPr marL="8467">
              <a:lnSpc>
                <a:spcPts val="1910"/>
              </a:lnSpc>
            </a:pPr>
            <a:r>
              <a:rPr sz="1600" spc="-7">
                <a:solidFill>
                  <a:srgbClr val="DF1785"/>
                </a:solidFill>
                <a:latin typeface="Century Gothic"/>
                <a:cs typeface="Century Gothic"/>
              </a:rPr>
              <a:t>160</a:t>
            </a:r>
            <a:r>
              <a:rPr sz="1600" spc="-20">
                <a:solidFill>
                  <a:srgbClr val="DF1785"/>
                </a:solidFill>
                <a:latin typeface="Century Gothic"/>
                <a:cs typeface="Century Gothic"/>
              </a:rPr>
              <a:t> </a:t>
            </a:r>
            <a:r>
              <a:rPr sz="1600" spc="197">
                <a:solidFill>
                  <a:srgbClr val="DF1785"/>
                </a:solidFill>
                <a:latin typeface="Century Gothic"/>
                <a:cs typeface="Century Gothic"/>
              </a:rPr>
              <a:t>MLN€</a:t>
            </a:r>
            <a:r>
              <a:rPr sz="1600" spc="-20">
                <a:solidFill>
                  <a:srgbClr val="DF1785"/>
                </a:solidFill>
                <a:latin typeface="Century Gothic"/>
                <a:cs typeface="Century Gothic"/>
              </a:rPr>
              <a:t> </a:t>
            </a:r>
            <a:r>
              <a:rPr sz="1600" i="1" spc="213">
                <a:solidFill>
                  <a:srgbClr val="DF1785"/>
                </a:solidFill>
                <a:latin typeface="Century Gothic"/>
                <a:cs typeface="Century Gothic"/>
              </a:rPr>
              <a:t>EU</a:t>
            </a:r>
            <a:r>
              <a:rPr sz="1600" i="1" spc="-33">
                <a:solidFill>
                  <a:srgbClr val="DF1785"/>
                </a:solidFill>
                <a:latin typeface="Century Gothic"/>
                <a:cs typeface="Century Gothic"/>
              </a:rPr>
              <a:t> </a:t>
            </a:r>
            <a:r>
              <a:rPr sz="1600" i="1" spc="177">
                <a:solidFill>
                  <a:srgbClr val="DF1785"/>
                </a:solidFill>
                <a:latin typeface="Century Gothic"/>
                <a:cs typeface="Century Gothic"/>
              </a:rPr>
              <a:t>FUNDS</a:t>
            </a:r>
            <a:endParaRPr sz="1600">
              <a:latin typeface="Century Gothic"/>
              <a:cs typeface="Century Gothic"/>
            </a:endParaRPr>
          </a:p>
        </p:txBody>
      </p:sp>
      <p:sp>
        <p:nvSpPr>
          <p:cNvPr id="18" name="object 18"/>
          <p:cNvSpPr txBox="1"/>
          <p:nvPr/>
        </p:nvSpPr>
        <p:spPr>
          <a:xfrm>
            <a:off x="434785" y="1485358"/>
            <a:ext cx="4534323" cy="693203"/>
          </a:xfrm>
          <a:prstGeom prst="rect">
            <a:avLst/>
          </a:prstGeom>
        </p:spPr>
        <p:txBody>
          <a:bodyPr vert="horz" wrap="square" lIns="0" tIns="16510" rIns="0" bIns="0" rtlCol="0">
            <a:spAutoFit/>
          </a:bodyPr>
          <a:lstStyle/>
          <a:p>
            <a:pPr marL="8467" marR="3387">
              <a:lnSpc>
                <a:spcPts val="1753"/>
              </a:lnSpc>
              <a:spcBef>
                <a:spcPts val="130"/>
              </a:spcBef>
            </a:pPr>
            <a:r>
              <a:rPr sz="1467" spc="80">
                <a:solidFill>
                  <a:srgbClr val="58606B"/>
                </a:solidFill>
                <a:latin typeface="Century Gothic"/>
                <a:cs typeface="Century Gothic"/>
              </a:rPr>
              <a:t>The </a:t>
            </a:r>
            <a:r>
              <a:rPr sz="1467" spc="40">
                <a:solidFill>
                  <a:srgbClr val="58606B"/>
                </a:solidFill>
                <a:latin typeface="Century Gothic"/>
                <a:cs typeface="Century Gothic"/>
              </a:rPr>
              <a:t>region </a:t>
            </a:r>
            <a:r>
              <a:rPr sz="1467" spc="7">
                <a:solidFill>
                  <a:srgbClr val="58606B"/>
                </a:solidFill>
                <a:latin typeface="Century Gothic"/>
                <a:cs typeface="Century Gothic"/>
              </a:rPr>
              <a:t>concentrates </a:t>
            </a:r>
            <a:r>
              <a:rPr sz="1467" spc="70">
                <a:solidFill>
                  <a:srgbClr val="58606B"/>
                </a:solidFill>
                <a:latin typeface="Century Gothic"/>
                <a:cs typeface="Century Gothic"/>
              </a:rPr>
              <a:t>investments </a:t>
            </a:r>
            <a:r>
              <a:rPr sz="1467" spc="-20">
                <a:solidFill>
                  <a:srgbClr val="58606B"/>
                </a:solidFill>
                <a:latin typeface="Century Gothic"/>
                <a:cs typeface="Century Gothic"/>
              </a:rPr>
              <a:t>and </a:t>
            </a:r>
            <a:r>
              <a:rPr sz="1467" spc="120">
                <a:solidFill>
                  <a:srgbClr val="58606B"/>
                </a:solidFill>
                <a:latin typeface="Century Gothic"/>
                <a:cs typeface="Century Gothic"/>
              </a:rPr>
              <a:t>skills </a:t>
            </a:r>
            <a:r>
              <a:rPr sz="1467" spc="123">
                <a:solidFill>
                  <a:srgbClr val="58606B"/>
                </a:solidFill>
                <a:latin typeface="Century Gothic"/>
                <a:cs typeface="Century Gothic"/>
              </a:rPr>
              <a:t> </a:t>
            </a:r>
            <a:r>
              <a:rPr sz="1467" spc="40">
                <a:solidFill>
                  <a:srgbClr val="58606B"/>
                </a:solidFill>
                <a:latin typeface="Century Gothic"/>
                <a:cs typeface="Century Gothic"/>
              </a:rPr>
              <a:t>qualifying</a:t>
            </a:r>
            <a:r>
              <a:rPr sz="1467" spc="-23">
                <a:solidFill>
                  <a:srgbClr val="58606B"/>
                </a:solidFill>
                <a:latin typeface="Century Gothic"/>
                <a:cs typeface="Century Gothic"/>
              </a:rPr>
              <a:t> </a:t>
            </a:r>
            <a:r>
              <a:rPr sz="1467" spc="97">
                <a:solidFill>
                  <a:srgbClr val="58606B"/>
                </a:solidFill>
                <a:latin typeface="Century Gothic"/>
                <a:cs typeface="Century Gothic"/>
              </a:rPr>
              <a:t>it</a:t>
            </a:r>
            <a:r>
              <a:rPr sz="1467" spc="-23">
                <a:solidFill>
                  <a:srgbClr val="58606B"/>
                </a:solidFill>
                <a:latin typeface="Century Gothic"/>
                <a:cs typeface="Century Gothic"/>
              </a:rPr>
              <a:t> </a:t>
            </a:r>
            <a:r>
              <a:rPr sz="1467" spc="3">
                <a:solidFill>
                  <a:srgbClr val="58606B"/>
                </a:solidFill>
                <a:latin typeface="Century Gothic"/>
                <a:cs typeface="Century Gothic"/>
              </a:rPr>
              <a:t>as</a:t>
            </a:r>
            <a:r>
              <a:rPr sz="1467" spc="-23">
                <a:solidFill>
                  <a:srgbClr val="58606B"/>
                </a:solidFill>
                <a:latin typeface="Century Gothic"/>
                <a:cs typeface="Century Gothic"/>
              </a:rPr>
              <a:t> </a:t>
            </a:r>
            <a:r>
              <a:rPr sz="1467" spc="-136">
                <a:solidFill>
                  <a:srgbClr val="58606B"/>
                </a:solidFill>
                <a:latin typeface="Century Gothic"/>
                <a:cs typeface="Century Gothic"/>
              </a:rPr>
              <a:t>a</a:t>
            </a:r>
            <a:r>
              <a:rPr sz="1467" spc="-20">
                <a:solidFill>
                  <a:srgbClr val="58606B"/>
                </a:solidFill>
                <a:latin typeface="Century Gothic"/>
                <a:cs typeface="Century Gothic"/>
              </a:rPr>
              <a:t> </a:t>
            </a:r>
            <a:r>
              <a:rPr sz="1467" spc="13">
                <a:solidFill>
                  <a:srgbClr val="58606B"/>
                </a:solidFill>
                <a:latin typeface="Century Gothic"/>
                <a:cs typeface="Century Gothic"/>
              </a:rPr>
              <a:t>‘European</a:t>
            </a:r>
            <a:r>
              <a:rPr sz="1467" spc="-13">
                <a:solidFill>
                  <a:srgbClr val="58606B"/>
                </a:solidFill>
                <a:latin typeface="Century Gothic"/>
                <a:cs typeface="Century Gothic"/>
              </a:rPr>
              <a:t> </a:t>
            </a:r>
            <a:r>
              <a:rPr sz="1467" spc="-10">
                <a:solidFill>
                  <a:srgbClr val="58606B"/>
                </a:solidFill>
                <a:latin typeface="Century Gothic"/>
                <a:cs typeface="Century Gothic"/>
              </a:rPr>
              <a:t>Data</a:t>
            </a:r>
            <a:r>
              <a:rPr sz="1467" spc="-13">
                <a:solidFill>
                  <a:srgbClr val="58606B"/>
                </a:solidFill>
                <a:latin typeface="Century Gothic"/>
                <a:cs typeface="Century Gothic"/>
              </a:rPr>
              <a:t> </a:t>
            </a:r>
            <a:r>
              <a:rPr sz="1467" spc="10">
                <a:solidFill>
                  <a:srgbClr val="58606B"/>
                </a:solidFill>
                <a:latin typeface="Century Gothic"/>
                <a:cs typeface="Century Gothic"/>
              </a:rPr>
              <a:t>Valley'</a:t>
            </a:r>
            <a:r>
              <a:rPr sz="1467" spc="-20">
                <a:solidFill>
                  <a:srgbClr val="58606B"/>
                </a:solidFill>
                <a:latin typeface="Century Gothic"/>
                <a:cs typeface="Century Gothic"/>
              </a:rPr>
              <a:t> </a:t>
            </a:r>
            <a:r>
              <a:rPr sz="1467" spc="90">
                <a:solidFill>
                  <a:srgbClr val="58606B"/>
                </a:solidFill>
                <a:latin typeface="Century Gothic"/>
                <a:cs typeface="Century Gothic"/>
              </a:rPr>
              <a:t>with</a:t>
            </a:r>
            <a:r>
              <a:rPr sz="1467" spc="-23">
                <a:solidFill>
                  <a:srgbClr val="58606B"/>
                </a:solidFill>
                <a:latin typeface="Century Gothic"/>
                <a:cs typeface="Century Gothic"/>
              </a:rPr>
              <a:t> </a:t>
            </a:r>
            <a:r>
              <a:rPr sz="1467" spc="13">
                <a:solidFill>
                  <a:srgbClr val="58606B"/>
                </a:solidFill>
                <a:latin typeface="Century Gothic"/>
                <a:cs typeface="Century Gothic"/>
              </a:rPr>
              <a:t>top </a:t>
            </a:r>
            <a:r>
              <a:rPr sz="1467" spc="-397">
                <a:solidFill>
                  <a:srgbClr val="58606B"/>
                </a:solidFill>
                <a:latin typeface="Century Gothic"/>
                <a:cs typeface="Century Gothic"/>
              </a:rPr>
              <a:t> </a:t>
            </a:r>
            <a:r>
              <a:rPr sz="1467" spc="50">
                <a:solidFill>
                  <a:srgbClr val="58606B"/>
                </a:solidFill>
                <a:latin typeface="Century Gothic"/>
                <a:cs typeface="Century Gothic"/>
              </a:rPr>
              <a:t>world</a:t>
            </a:r>
            <a:r>
              <a:rPr sz="1467" spc="-27">
                <a:solidFill>
                  <a:srgbClr val="58606B"/>
                </a:solidFill>
                <a:latin typeface="Century Gothic"/>
                <a:cs typeface="Century Gothic"/>
              </a:rPr>
              <a:t> </a:t>
            </a:r>
            <a:r>
              <a:rPr sz="1467" spc="40">
                <a:solidFill>
                  <a:srgbClr val="58606B"/>
                </a:solidFill>
                <a:latin typeface="Century Gothic"/>
                <a:cs typeface="Century Gothic"/>
              </a:rPr>
              <a:t>supercomputers.</a:t>
            </a:r>
            <a:endParaRPr sz="1467">
              <a:latin typeface="Century Gothic"/>
              <a:cs typeface="Century Gothic"/>
            </a:endParaRPr>
          </a:p>
        </p:txBody>
      </p:sp>
    </p:spTree>
    <p:extLst>
      <p:ext uri="{BB962C8B-B14F-4D97-AF65-F5344CB8AC3E}">
        <p14:creationId xmlns:p14="http://schemas.microsoft.com/office/powerpoint/2010/main" val="239202237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10886"/>
            <a:ext cx="12192000" cy="6847417"/>
            <a:chOff x="0" y="16328"/>
            <a:chExt cx="18288000" cy="10271125"/>
          </a:xfrm>
        </p:grpSpPr>
        <p:sp>
          <p:nvSpPr>
            <p:cNvPr id="3" name="object 3"/>
            <p:cNvSpPr/>
            <p:nvPr/>
          </p:nvSpPr>
          <p:spPr>
            <a:xfrm>
              <a:off x="0" y="2766019"/>
              <a:ext cx="18288000" cy="5874385"/>
            </a:xfrm>
            <a:custGeom>
              <a:avLst/>
              <a:gdLst/>
              <a:ahLst/>
              <a:cxnLst/>
              <a:rect l="l" t="t" r="r" b="b"/>
              <a:pathLst>
                <a:path w="18288000" h="5874384">
                  <a:moveTo>
                    <a:pt x="18288001" y="5873917"/>
                  </a:moveTo>
                  <a:lnTo>
                    <a:pt x="0" y="4527074"/>
                  </a:lnTo>
                  <a:lnTo>
                    <a:pt x="0" y="0"/>
                  </a:lnTo>
                  <a:lnTo>
                    <a:pt x="18288001" y="1346843"/>
                  </a:lnTo>
                  <a:lnTo>
                    <a:pt x="18288001" y="5873917"/>
                  </a:lnTo>
                  <a:close/>
                </a:path>
              </a:pathLst>
            </a:custGeom>
            <a:solidFill>
              <a:srgbClr val="58606B"/>
            </a:solidFill>
          </p:spPr>
          <p:txBody>
            <a:bodyPr wrap="square" lIns="0" tIns="0" rIns="0" bIns="0" rtlCol="0"/>
            <a:lstStyle/>
            <a:p>
              <a:endParaRPr sz="800"/>
            </a:p>
          </p:txBody>
        </p:sp>
        <p:sp>
          <p:nvSpPr>
            <p:cNvPr id="4" name="object 4"/>
            <p:cNvSpPr/>
            <p:nvPr/>
          </p:nvSpPr>
          <p:spPr>
            <a:xfrm>
              <a:off x="0" y="2196748"/>
              <a:ext cx="18288000" cy="7374255"/>
            </a:xfrm>
            <a:custGeom>
              <a:avLst/>
              <a:gdLst/>
              <a:ahLst/>
              <a:cxnLst/>
              <a:rect l="l" t="t" r="r" b="b"/>
              <a:pathLst>
                <a:path w="18288000" h="7374255">
                  <a:moveTo>
                    <a:pt x="18287998" y="5644779"/>
                  </a:moveTo>
                  <a:lnTo>
                    <a:pt x="0" y="7374180"/>
                  </a:lnTo>
                  <a:lnTo>
                    <a:pt x="0" y="1729401"/>
                  </a:lnTo>
                  <a:lnTo>
                    <a:pt x="18287998" y="0"/>
                  </a:lnTo>
                  <a:lnTo>
                    <a:pt x="18287998" y="5644779"/>
                  </a:lnTo>
                  <a:close/>
                </a:path>
              </a:pathLst>
            </a:custGeom>
            <a:solidFill>
              <a:srgbClr val="DF1785"/>
            </a:solidFill>
          </p:spPr>
          <p:txBody>
            <a:bodyPr wrap="square" lIns="0" tIns="0" rIns="0" bIns="0" rtlCol="0"/>
            <a:lstStyle/>
            <a:p>
              <a:endParaRPr sz="800"/>
            </a:p>
          </p:txBody>
        </p:sp>
        <p:pic>
          <p:nvPicPr>
            <p:cNvPr id="5" name="object 5"/>
            <p:cNvPicPr/>
            <p:nvPr/>
          </p:nvPicPr>
          <p:blipFill>
            <a:blip r:embed="rId2" cstate="email">
              <a:extLst>
                <a:ext uri="{28A0092B-C50C-407E-A947-70E740481C1C}">
                  <a14:useLocalDpi xmlns:a14="http://schemas.microsoft.com/office/drawing/2010/main"/>
                </a:ext>
              </a:extLst>
            </a:blip>
            <a:stretch>
              <a:fillRect/>
            </a:stretch>
          </p:blipFill>
          <p:spPr>
            <a:xfrm>
              <a:off x="10261558" y="9080720"/>
              <a:ext cx="6962775" cy="1206279"/>
            </a:xfrm>
            <a:prstGeom prst="rect">
              <a:avLst/>
            </a:prstGeom>
          </p:spPr>
        </p:pic>
        <p:pic>
          <p:nvPicPr>
            <p:cNvPr id="6" name="object 6"/>
            <p:cNvPicPr/>
            <p:nvPr/>
          </p:nvPicPr>
          <p:blipFill>
            <a:blip r:embed="rId3" cstate="email">
              <a:extLst>
                <a:ext uri="{28A0092B-C50C-407E-A947-70E740481C1C}">
                  <a14:useLocalDpi xmlns:a14="http://schemas.microsoft.com/office/drawing/2010/main"/>
                </a:ext>
              </a:extLst>
            </a:blip>
            <a:stretch>
              <a:fillRect/>
            </a:stretch>
          </p:blipFill>
          <p:spPr>
            <a:xfrm>
              <a:off x="14635060" y="16328"/>
              <a:ext cx="3438524" cy="2371724"/>
            </a:xfrm>
            <a:prstGeom prst="rect">
              <a:avLst/>
            </a:prstGeom>
          </p:spPr>
        </p:pic>
      </p:grpSp>
      <p:sp>
        <p:nvSpPr>
          <p:cNvPr id="7" name="object 7"/>
          <p:cNvSpPr txBox="1">
            <a:spLocks noGrp="1"/>
          </p:cNvSpPr>
          <p:nvPr>
            <p:ph type="title"/>
          </p:nvPr>
        </p:nvSpPr>
        <p:spPr>
          <a:xfrm>
            <a:off x="3097976" y="2882160"/>
            <a:ext cx="5911003" cy="500992"/>
          </a:xfrm>
          <a:prstGeom prst="rect">
            <a:avLst/>
          </a:prstGeom>
        </p:spPr>
        <p:txBody>
          <a:bodyPr vert="horz" wrap="square" lIns="0" tIns="8467" rIns="0" bIns="0" rtlCol="0">
            <a:spAutoFit/>
          </a:bodyPr>
          <a:lstStyle/>
          <a:p>
            <a:pPr marL="8467">
              <a:spcBef>
                <a:spcPts val="67"/>
              </a:spcBef>
            </a:pPr>
            <a:r>
              <a:rPr sz="3200" spc="-289">
                <a:solidFill>
                  <a:srgbClr val="FFFFFF"/>
                </a:solidFill>
              </a:rPr>
              <a:t>C</a:t>
            </a:r>
            <a:r>
              <a:rPr sz="3200" spc="250">
                <a:solidFill>
                  <a:srgbClr val="FFFFFF"/>
                </a:solidFill>
              </a:rPr>
              <a:t>l</a:t>
            </a:r>
            <a:r>
              <a:rPr sz="3200" spc="220">
                <a:solidFill>
                  <a:srgbClr val="FFFFFF"/>
                </a:solidFill>
              </a:rPr>
              <a:t>u</a:t>
            </a:r>
            <a:r>
              <a:rPr sz="3200" spc="360">
                <a:solidFill>
                  <a:srgbClr val="FFFFFF"/>
                </a:solidFill>
              </a:rPr>
              <a:t>s</a:t>
            </a:r>
            <a:r>
              <a:rPr sz="3200" spc="240">
                <a:solidFill>
                  <a:srgbClr val="FFFFFF"/>
                </a:solidFill>
              </a:rPr>
              <a:t>t</a:t>
            </a:r>
            <a:r>
              <a:rPr sz="3200" spc="160">
                <a:solidFill>
                  <a:srgbClr val="FFFFFF"/>
                </a:solidFill>
              </a:rPr>
              <a:t>-</a:t>
            </a:r>
            <a:r>
              <a:rPr sz="3200" spc="427">
                <a:solidFill>
                  <a:srgbClr val="FFFFFF"/>
                </a:solidFill>
              </a:rPr>
              <a:t>E</a:t>
            </a:r>
            <a:r>
              <a:rPr sz="3200" spc="383">
                <a:solidFill>
                  <a:srgbClr val="FFFFFF"/>
                </a:solidFill>
              </a:rPr>
              <a:t>R</a:t>
            </a:r>
            <a:r>
              <a:rPr sz="3200" spc="-27">
                <a:solidFill>
                  <a:srgbClr val="FFFFFF"/>
                </a:solidFill>
              </a:rPr>
              <a:t> </a:t>
            </a:r>
            <a:r>
              <a:rPr sz="3200" spc="410">
                <a:solidFill>
                  <a:srgbClr val="FFFFFF"/>
                </a:solidFill>
              </a:rPr>
              <a:t>H</a:t>
            </a:r>
            <a:r>
              <a:rPr sz="3200" spc="-123">
                <a:solidFill>
                  <a:srgbClr val="FFFFFF"/>
                </a:solidFill>
              </a:rPr>
              <a:t>e</a:t>
            </a:r>
            <a:r>
              <a:rPr sz="3200" spc="-273">
                <a:solidFill>
                  <a:srgbClr val="FFFFFF"/>
                </a:solidFill>
              </a:rPr>
              <a:t>a</a:t>
            </a:r>
            <a:r>
              <a:rPr sz="3200" spc="250">
                <a:solidFill>
                  <a:srgbClr val="FFFFFF"/>
                </a:solidFill>
              </a:rPr>
              <a:t>l</a:t>
            </a:r>
            <a:r>
              <a:rPr sz="3200" spc="240">
                <a:solidFill>
                  <a:srgbClr val="FFFFFF"/>
                </a:solidFill>
              </a:rPr>
              <a:t>t</a:t>
            </a:r>
            <a:r>
              <a:rPr sz="3200" spc="227">
                <a:solidFill>
                  <a:srgbClr val="FFFFFF"/>
                </a:solidFill>
              </a:rPr>
              <a:t>h</a:t>
            </a:r>
            <a:r>
              <a:rPr sz="3200" spc="-27">
                <a:solidFill>
                  <a:srgbClr val="FFFFFF"/>
                </a:solidFill>
              </a:rPr>
              <a:t> </a:t>
            </a:r>
            <a:r>
              <a:rPr sz="3200" spc="-227">
                <a:solidFill>
                  <a:srgbClr val="FFFFFF"/>
                </a:solidFill>
              </a:rPr>
              <a:t>&amp;</a:t>
            </a:r>
            <a:r>
              <a:rPr sz="3200" spc="-27">
                <a:solidFill>
                  <a:srgbClr val="FFFFFF"/>
                </a:solidFill>
              </a:rPr>
              <a:t> </a:t>
            </a:r>
            <a:r>
              <a:rPr sz="3200" spc="530">
                <a:solidFill>
                  <a:srgbClr val="FFFFFF"/>
                </a:solidFill>
              </a:rPr>
              <a:t>W</a:t>
            </a:r>
            <a:r>
              <a:rPr sz="3200" spc="-123">
                <a:solidFill>
                  <a:srgbClr val="FFFFFF"/>
                </a:solidFill>
              </a:rPr>
              <a:t>e</a:t>
            </a:r>
            <a:r>
              <a:rPr sz="3200" spc="250">
                <a:solidFill>
                  <a:srgbClr val="FFFFFF"/>
                </a:solidFill>
              </a:rPr>
              <a:t>ll</a:t>
            </a:r>
            <a:r>
              <a:rPr sz="3200" spc="-3">
                <a:solidFill>
                  <a:srgbClr val="FFFFFF"/>
                </a:solidFill>
              </a:rPr>
              <a:t>b</a:t>
            </a:r>
            <a:r>
              <a:rPr sz="3200" spc="-123">
                <a:solidFill>
                  <a:srgbClr val="FFFFFF"/>
                </a:solidFill>
              </a:rPr>
              <a:t>e</a:t>
            </a:r>
            <a:r>
              <a:rPr sz="3200" spc="250">
                <a:solidFill>
                  <a:srgbClr val="FFFFFF"/>
                </a:solidFill>
              </a:rPr>
              <a:t>i</a:t>
            </a:r>
            <a:r>
              <a:rPr sz="3200" spc="227">
                <a:solidFill>
                  <a:srgbClr val="FFFFFF"/>
                </a:solidFill>
              </a:rPr>
              <a:t>n</a:t>
            </a:r>
            <a:r>
              <a:rPr sz="3200" spc="53">
                <a:solidFill>
                  <a:srgbClr val="FFFFFF"/>
                </a:solidFill>
              </a:rPr>
              <a:t>g</a:t>
            </a:r>
            <a:endParaRPr sz="3200"/>
          </a:p>
        </p:txBody>
      </p:sp>
      <p:sp>
        <p:nvSpPr>
          <p:cNvPr id="8" name="object 8"/>
          <p:cNvSpPr txBox="1"/>
          <p:nvPr/>
        </p:nvSpPr>
        <p:spPr>
          <a:xfrm>
            <a:off x="3858587" y="3518239"/>
            <a:ext cx="4336627" cy="1299993"/>
          </a:xfrm>
          <a:prstGeom prst="rect">
            <a:avLst/>
          </a:prstGeom>
        </p:spPr>
        <p:txBody>
          <a:bodyPr vert="horz" wrap="square" lIns="0" tIns="8467" rIns="0" bIns="0" rtlCol="0">
            <a:spAutoFit/>
          </a:bodyPr>
          <a:lstStyle/>
          <a:p>
            <a:pPr algn="ctr">
              <a:spcBef>
                <a:spcPts val="67"/>
              </a:spcBef>
            </a:pPr>
            <a:r>
              <a:rPr sz="1600" spc="-7">
                <a:solidFill>
                  <a:srgbClr val="FFFFFF"/>
                </a:solidFill>
                <a:latin typeface="Century Gothic"/>
                <a:cs typeface="Century Gothic"/>
              </a:rPr>
              <a:t>V</a:t>
            </a:r>
            <a:r>
              <a:rPr sz="1600" spc="110">
                <a:solidFill>
                  <a:srgbClr val="FFFFFF"/>
                </a:solidFill>
                <a:latin typeface="Century Gothic"/>
                <a:cs typeface="Century Gothic"/>
              </a:rPr>
              <a:t>i</a:t>
            </a:r>
            <a:r>
              <a:rPr sz="1600" spc="-150">
                <a:solidFill>
                  <a:srgbClr val="FFFFFF"/>
                </a:solidFill>
                <a:latin typeface="Century Gothic"/>
                <a:cs typeface="Century Gothic"/>
              </a:rPr>
              <a:t>a</a:t>
            </a:r>
            <a:r>
              <a:rPr sz="1600" spc="-27">
                <a:solidFill>
                  <a:srgbClr val="FFFFFF"/>
                </a:solidFill>
                <a:latin typeface="Century Gothic"/>
                <a:cs typeface="Century Gothic"/>
              </a:rPr>
              <a:t> </a:t>
            </a:r>
            <a:r>
              <a:rPr sz="1600" spc="-160">
                <a:solidFill>
                  <a:srgbClr val="FFFFFF"/>
                </a:solidFill>
                <a:latin typeface="Century Gothic"/>
                <a:cs typeface="Century Gothic"/>
              </a:rPr>
              <a:t>G</a:t>
            </a:r>
            <a:r>
              <a:rPr sz="1600" spc="-47">
                <a:solidFill>
                  <a:srgbClr val="FFFFFF"/>
                </a:solidFill>
                <a:latin typeface="Century Gothic"/>
                <a:cs typeface="Century Gothic"/>
              </a:rPr>
              <a:t>o</a:t>
            </a:r>
            <a:r>
              <a:rPr sz="1600" spc="-7">
                <a:solidFill>
                  <a:srgbClr val="FFFFFF"/>
                </a:solidFill>
                <a:latin typeface="Century Gothic"/>
                <a:cs typeface="Century Gothic"/>
              </a:rPr>
              <a:t>b</a:t>
            </a:r>
            <a:r>
              <a:rPr sz="1600" spc="-76">
                <a:solidFill>
                  <a:srgbClr val="FFFFFF"/>
                </a:solidFill>
                <a:latin typeface="Century Gothic"/>
                <a:cs typeface="Century Gothic"/>
              </a:rPr>
              <a:t>e</a:t>
            </a:r>
            <a:r>
              <a:rPr sz="1600" spc="107">
                <a:solidFill>
                  <a:srgbClr val="FFFFFF"/>
                </a:solidFill>
                <a:latin typeface="Century Gothic"/>
                <a:cs typeface="Century Gothic"/>
              </a:rPr>
              <a:t>tt</a:t>
            </a:r>
            <a:r>
              <a:rPr sz="1600" spc="110">
                <a:solidFill>
                  <a:srgbClr val="FFFFFF"/>
                </a:solidFill>
                <a:latin typeface="Century Gothic"/>
                <a:cs typeface="Century Gothic"/>
              </a:rPr>
              <a:t>i</a:t>
            </a:r>
            <a:r>
              <a:rPr sz="1600" spc="-107">
                <a:solidFill>
                  <a:srgbClr val="FFFFFF"/>
                </a:solidFill>
                <a:latin typeface="Century Gothic"/>
                <a:cs typeface="Century Gothic"/>
              </a:rPr>
              <a:t>,</a:t>
            </a:r>
            <a:r>
              <a:rPr sz="1600" spc="-27">
                <a:solidFill>
                  <a:srgbClr val="FFFFFF"/>
                </a:solidFill>
                <a:latin typeface="Century Gothic"/>
                <a:cs typeface="Century Gothic"/>
              </a:rPr>
              <a:t> </a:t>
            </a:r>
            <a:r>
              <a:rPr sz="1600" spc="-310">
                <a:solidFill>
                  <a:srgbClr val="FFFFFF"/>
                </a:solidFill>
                <a:latin typeface="Century Gothic"/>
                <a:cs typeface="Century Gothic"/>
              </a:rPr>
              <a:t>1</a:t>
            </a:r>
            <a:r>
              <a:rPr sz="1600" spc="169">
                <a:solidFill>
                  <a:srgbClr val="FFFFFF"/>
                </a:solidFill>
                <a:latin typeface="Century Gothic"/>
                <a:cs typeface="Century Gothic"/>
              </a:rPr>
              <a:t>0</a:t>
            </a:r>
            <a:r>
              <a:rPr sz="1600" spc="-310">
                <a:solidFill>
                  <a:srgbClr val="FFFFFF"/>
                </a:solidFill>
                <a:latin typeface="Century Gothic"/>
                <a:cs typeface="Century Gothic"/>
              </a:rPr>
              <a:t>1</a:t>
            </a:r>
            <a:r>
              <a:rPr sz="1600" spc="-27">
                <a:solidFill>
                  <a:srgbClr val="FFFFFF"/>
                </a:solidFill>
                <a:latin typeface="Century Gothic"/>
                <a:cs typeface="Century Gothic"/>
              </a:rPr>
              <a:t> </a:t>
            </a:r>
            <a:r>
              <a:rPr sz="1600">
                <a:solidFill>
                  <a:srgbClr val="FFFFFF"/>
                </a:solidFill>
                <a:latin typeface="Century Gothic"/>
                <a:cs typeface="Century Gothic"/>
              </a:rPr>
              <a:t>–</a:t>
            </a:r>
            <a:r>
              <a:rPr sz="1600" spc="-27">
                <a:solidFill>
                  <a:srgbClr val="FFFFFF"/>
                </a:solidFill>
                <a:latin typeface="Century Gothic"/>
                <a:cs typeface="Century Gothic"/>
              </a:rPr>
              <a:t> </a:t>
            </a:r>
            <a:r>
              <a:rPr sz="1600" spc="169">
                <a:solidFill>
                  <a:srgbClr val="FFFFFF"/>
                </a:solidFill>
                <a:latin typeface="Century Gothic"/>
                <a:cs typeface="Century Gothic"/>
              </a:rPr>
              <a:t>40</a:t>
            </a:r>
            <a:r>
              <a:rPr sz="1600" spc="-310">
                <a:solidFill>
                  <a:srgbClr val="FFFFFF"/>
                </a:solidFill>
                <a:latin typeface="Century Gothic"/>
                <a:cs typeface="Century Gothic"/>
              </a:rPr>
              <a:t>1</a:t>
            </a:r>
            <a:r>
              <a:rPr sz="1600" spc="20">
                <a:solidFill>
                  <a:srgbClr val="FFFFFF"/>
                </a:solidFill>
                <a:latin typeface="Century Gothic"/>
                <a:cs typeface="Century Gothic"/>
              </a:rPr>
              <a:t>2</a:t>
            </a:r>
            <a:r>
              <a:rPr sz="1600" spc="87">
                <a:solidFill>
                  <a:srgbClr val="FFFFFF"/>
                </a:solidFill>
                <a:latin typeface="Century Gothic"/>
                <a:cs typeface="Century Gothic"/>
              </a:rPr>
              <a:t>9</a:t>
            </a:r>
            <a:r>
              <a:rPr sz="1600" spc="-27">
                <a:solidFill>
                  <a:srgbClr val="FFFFFF"/>
                </a:solidFill>
                <a:latin typeface="Century Gothic"/>
                <a:cs typeface="Century Gothic"/>
              </a:rPr>
              <a:t> </a:t>
            </a:r>
            <a:r>
              <a:rPr sz="1600" spc="287">
                <a:solidFill>
                  <a:srgbClr val="FFFFFF"/>
                </a:solidFill>
                <a:latin typeface="Century Gothic"/>
                <a:cs typeface="Century Gothic"/>
              </a:rPr>
              <a:t>B</a:t>
            </a:r>
            <a:r>
              <a:rPr sz="1600" spc="-47">
                <a:solidFill>
                  <a:srgbClr val="FFFFFF"/>
                </a:solidFill>
                <a:latin typeface="Century Gothic"/>
                <a:cs typeface="Century Gothic"/>
              </a:rPr>
              <a:t>o</a:t>
            </a:r>
            <a:r>
              <a:rPr sz="1600" spc="110">
                <a:solidFill>
                  <a:srgbClr val="FFFFFF"/>
                </a:solidFill>
                <a:latin typeface="Century Gothic"/>
                <a:cs typeface="Century Gothic"/>
              </a:rPr>
              <a:t>l</a:t>
            </a:r>
            <a:r>
              <a:rPr sz="1600" spc="-47">
                <a:solidFill>
                  <a:srgbClr val="FFFFFF"/>
                </a:solidFill>
                <a:latin typeface="Century Gothic"/>
                <a:cs typeface="Century Gothic"/>
              </a:rPr>
              <a:t>o</a:t>
            </a:r>
            <a:r>
              <a:rPr sz="1600" spc="20">
                <a:solidFill>
                  <a:srgbClr val="FFFFFF"/>
                </a:solidFill>
                <a:latin typeface="Century Gothic"/>
                <a:cs typeface="Century Gothic"/>
              </a:rPr>
              <a:t>g</a:t>
            </a:r>
            <a:r>
              <a:rPr sz="1600" spc="107">
                <a:solidFill>
                  <a:srgbClr val="FFFFFF"/>
                </a:solidFill>
                <a:latin typeface="Century Gothic"/>
                <a:cs typeface="Century Gothic"/>
              </a:rPr>
              <a:t>n</a:t>
            </a:r>
            <a:r>
              <a:rPr sz="1600" spc="-150">
                <a:solidFill>
                  <a:srgbClr val="FFFFFF"/>
                </a:solidFill>
                <a:latin typeface="Century Gothic"/>
                <a:cs typeface="Century Gothic"/>
              </a:rPr>
              <a:t>a</a:t>
            </a:r>
            <a:r>
              <a:rPr sz="1600" spc="-27">
                <a:solidFill>
                  <a:srgbClr val="FFFFFF"/>
                </a:solidFill>
                <a:latin typeface="Century Gothic"/>
                <a:cs typeface="Century Gothic"/>
              </a:rPr>
              <a:t> </a:t>
            </a:r>
            <a:r>
              <a:rPr sz="1600" spc="-67">
                <a:solidFill>
                  <a:srgbClr val="FFFFFF"/>
                </a:solidFill>
                <a:latin typeface="Century Gothic"/>
                <a:cs typeface="Century Gothic"/>
              </a:rPr>
              <a:t>(</a:t>
            </a:r>
            <a:r>
              <a:rPr sz="1600" spc="287">
                <a:solidFill>
                  <a:srgbClr val="FFFFFF"/>
                </a:solidFill>
                <a:latin typeface="Century Gothic"/>
                <a:cs typeface="Century Gothic"/>
              </a:rPr>
              <a:t>B</a:t>
            </a:r>
            <a:r>
              <a:rPr sz="1600" spc="-50">
                <a:solidFill>
                  <a:srgbClr val="FFFFFF"/>
                </a:solidFill>
                <a:latin typeface="Century Gothic"/>
                <a:cs typeface="Century Gothic"/>
              </a:rPr>
              <a:t>O</a:t>
            </a:r>
            <a:r>
              <a:rPr sz="1600" spc="-67">
                <a:solidFill>
                  <a:srgbClr val="FFFFFF"/>
                </a:solidFill>
                <a:latin typeface="Century Gothic"/>
                <a:cs typeface="Century Gothic"/>
              </a:rPr>
              <a:t>)</a:t>
            </a:r>
            <a:r>
              <a:rPr sz="1600" spc="-27">
                <a:solidFill>
                  <a:srgbClr val="FFFFFF"/>
                </a:solidFill>
                <a:latin typeface="Century Gothic"/>
                <a:cs typeface="Century Gothic"/>
              </a:rPr>
              <a:t> </a:t>
            </a:r>
            <a:r>
              <a:rPr sz="1600" spc="-603">
                <a:solidFill>
                  <a:srgbClr val="FFFFFF"/>
                </a:solidFill>
                <a:latin typeface="Century Gothic"/>
                <a:cs typeface="Century Gothic"/>
              </a:rPr>
              <a:t>|</a:t>
            </a:r>
            <a:r>
              <a:rPr sz="1600" spc="-27">
                <a:solidFill>
                  <a:srgbClr val="FFFFFF"/>
                </a:solidFill>
                <a:latin typeface="Century Gothic"/>
                <a:cs typeface="Century Gothic"/>
              </a:rPr>
              <a:t> </a:t>
            </a:r>
            <a:r>
              <a:rPr sz="1600" spc="120">
                <a:solidFill>
                  <a:srgbClr val="FFFFFF"/>
                </a:solidFill>
                <a:latin typeface="Century Gothic"/>
                <a:cs typeface="Century Gothic"/>
              </a:rPr>
              <a:t>I</a:t>
            </a:r>
            <a:r>
              <a:rPr sz="1600" spc="107">
                <a:solidFill>
                  <a:srgbClr val="FFFFFF"/>
                </a:solidFill>
                <a:latin typeface="Century Gothic"/>
                <a:cs typeface="Century Gothic"/>
              </a:rPr>
              <a:t>t</a:t>
            </a:r>
            <a:r>
              <a:rPr sz="1600" spc="-150">
                <a:solidFill>
                  <a:srgbClr val="FFFFFF"/>
                </a:solidFill>
                <a:latin typeface="Century Gothic"/>
                <a:cs typeface="Century Gothic"/>
              </a:rPr>
              <a:t>a</a:t>
            </a:r>
            <a:r>
              <a:rPr sz="1600" spc="110">
                <a:solidFill>
                  <a:srgbClr val="FFFFFF"/>
                </a:solidFill>
                <a:latin typeface="Century Gothic"/>
                <a:cs typeface="Century Gothic"/>
              </a:rPr>
              <a:t>l</a:t>
            </a:r>
            <a:r>
              <a:rPr sz="1600" spc="7">
                <a:solidFill>
                  <a:srgbClr val="FFFFFF"/>
                </a:solidFill>
                <a:latin typeface="Century Gothic"/>
                <a:cs typeface="Century Gothic"/>
              </a:rPr>
              <a:t>y</a:t>
            </a:r>
            <a:endParaRPr sz="1600">
              <a:latin typeface="Century Gothic"/>
              <a:cs typeface="Century Gothic"/>
            </a:endParaRPr>
          </a:p>
          <a:p>
            <a:pPr>
              <a:lnSpc>
                <a:spcPct val="100000"/>
              </a:lnSpc>
            </a:pPr>
            <a:endParaRPr sz="2800">
              <a:latin typeface="Century Gothic"/>
              <a:cs typeface="Century Gothic"/>
            </a:endParaRPr>
          </a:p>
          <a:p>
            <a:pPr marL="1071510" marR="1013511" algn="ctr">
              <a:lnSpc>
                <a:spcPct val="131600"/>
              </a:lnSpc>
            </a:pPr>
            <a:r>
              <a:rPr sz="1600" spc="50">
                <a:solidFill>
                  <a:srgbClr val="FFFFFF"/>
                </a:solidFill>
                <a:latin typeface="Century Gothic"/>
                <a:cs typeface="Century Gothic"/>
                <a:hlinkClick r:id="rId4"/>
              </a:rPr>
              <a:t>info@health.clust-er.it </a:t>
            </a:r>
            <a:r>
              <a:rPr sz="1600" spc="-437">
                <a:solidFill>
                  <a:srgbClr val="FFFFFF"/>
                </a:solidFill>
                <a:latin typeface="Century Gothic"/>
                <a:cs typeface="Century Gothic"/>
              </a:rPr>
              <a:t> </a:t>
            </a:r>
            <a:r>
              <a:rPr sz="1600" spc="37">
                <a:solidFill>
                  <a:srgbClr val="FFFFFF"/>
                </a:solidFill>
                <a:latin typeface="Century Gothic"/>
                <a:cs typeface="Century Gothic"/>
                <a:hlinkClick r:id="rId5"/>
              </a:rPr>
              <a:t>www.health.clust-er.it</a:t>
            </a:r>
            <a:endParaRPr sz="1600">
              <a:latin typeface="Century Gothic"/>
              <a:cs typeface="Century Gothic"/>
            </a:endParaRPr>
          </a:p>
        </p:txBody>
      </p:sp>
      <p:pic>
        <p:nvPicPr>
          <p:cNvPr id="9" name="object 9"/>
          <p:cNvPicPr/>
          <p:nvPr/>
        </p:nvPicPr>
        <p:blipFill>
          <a:blip r:embed="rId6" cstate="email">
            <a:extLst>
              <a:ext uri="{28A0092B-C50C-407E-A947-70E740481C1C}">
                <a14:useLocalDpi xmlns:a14="http://schemas.microsoft.com/office/drawing/2010/main"/>
              </a:ext>
            </a:extLst>
          </a:blip>
          <a:stretch>
            <a:fillRect/>
          </a:stretch>
        </p:blipFill>
        <p:spPr>
          <a:xfrm>
            <a:off x="476118" y="6369144"/>
            <a:ext cx="6038849" cy="393699"/>
          </a:xfrm>
          <a:prstGeom prst="rect">
            <a:avLst/>
          </a:prstGeom>
        </p:spPr>
      </p:pic>
    </p:spTree>
    <p:extLst>
      <p:ext uri="{BB962C8B-B14F-4D97-AF65-F5344CB8AC3E}">
        <p14:creationId xmlns:p14="http://schemas.microsoft.com/office/powerpoint/2010/main" val="2233721311"/>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Alina </a:t>
            </a:r>
            <a:r>
              <a:rPr lang="es-ES" err="1"/>
              <a:t>Capitanu</a:t>
            </a:r>
            <a:endParaRPr lang="es-ES">
              <a:hlinkClick r:id="rId2">
                <a:extLst>
                  <a:ext uri="{A12FA001-AC4F-418D-AE19-62706E023703}">
                    <ahyp:hlinkClr xmlns:ahyp="http://schemas.microsoft.com/office/drawing/2018/hyperlinkcolor" val="tx"/>
                  </a:ext>
                </a:extLst>
              </a:hlinkClick>
            </a:endParaRPr>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703406"/>
          </a:xfrm>
          <a:prstGeom prst="rect">
            <a:avLst/>
          </a:prstGeom>
        </p:spPr>
        <p:txBody>
          <a:bodyPr anchor="ctr" anchorCtr="0">
            <a:normAutofit fontScale="25000" lnSpcReduction="20000"/>
          </a:bodyPr>
          <a:lstStyle>
            <a:defPPr>
              <a:defRPr lang="es-ES"/>
            </a:defPPr>
            <a:lvl1pPr indent="0" algn="ctr">
              <a:lnSpc>
                <a:spcPct val="90000"/>
              </a:lnSpc>
              <a:spcBef>
                <a:spcPts val="1000"/>
              </a:spcBef>
              <a:buFont typeface="Arial" panose="020B0604020202020204" pitchFamily="34" charset="0"/>
              <a:buNone/>
              <a:defRPr sz="4800" b="0">
                <a:solidFill>
                  <a:srgbClr val="104B6B"/>
                </a:solidFill>
                <a:latin typeface="Montserrat" pitchFamily="2" charset="77"/>
                <a:cs typeface="Arial" panose="020B0604020202020204" pitchFamily="34" charset="0"/>
              </a:defRPr>
            </a:lvl1pPr>
            <a:lvl2pPr marL="685800" indent="-228600">
              <a:lnSpc>
                <a:spcPct val="90000"/>
              </a:lnSpc>
              <a:spcBef>
                <a:spcPts val="500"/>
              </a:spcBef>
              <a:buFont typeface="Arial" panose="020B0604020202020204" pitchFamily="34" charset="0"/>
              <a:buChar char="•"/>
              <a:defRPr sz="2400"/>
            </a:lvl2pPr>
            <a:lvl3pPr marL="1143000" indent="-228600">
              <a:lnSpc>
                <a:spcPct val="90000"/>
              </a:lnSpc>
              <a:spcBef>
                <a:spcPts val="500"/>
              </a:spcBef>
              <a:buFont typeface="Arial" panose="020B0604020202020204" pitchFamily="34" charset="0"/>
              <a:buChar char="•"/>
              <a:defRPr sz="2000"/>
            </a:lvl3pPr>
            <a:lvl4pPr marL="1600200" indent="-228600">
              <a:lnSpc>
                <a:spcPct val="90000"/>
              </a:lnSpc>
              <a:spcBef>
                <a:spcPts val="500"/>
              </a:spcBef>
              <a:buFont typeface="Arial" panose="020B0604020202020204" pitchFamily="34" charset="0"/>
              <a:buChar char="•"/>
            </a:lvl4pPr>
            <a:lvl5pPr marL="2057400" indent="-228600">
              <a:lnSpc>
                <a:spcPct val="90000"/>
              </a:lnSpc>
              <a:spcBef>
                <a:spcPts val="500"/>
              </a:spcBef>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lnSpc>
                <a:spcPct val="120000"/>
              </a:lnSpc>
            </a:pPr>
            <a:r>
              <a:rPr lang="es-ES" sz="16000"/>
              <a:t>Project Manager, MEDIC-NEST (Romania)</a:t>
            </a:r>
          </a:p>
          <a:p>
            <a:pPr>
              <a:lnSpc>
                <a:spcPct val="120000"/>
              </a:lnSpc>
            </a:pPr>
            <a:br>
              <a:rPr lang="es-ES"/>
            </a:b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9626601"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sz="4400" b="1" err="1">
                <a:solidFill>
                  <a:schemeClr val="bg1"/>
                </a:solidFill>
                <a:latin typeface="Montserrat SemiBold" pitchFamily="2" charset="77"/>
              </a:rPr>
              <a:t>Health</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Welfare</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Innovation</a:t>
            </a:r>
            <a:r>
              <a:rPr lang="es-ES" sz="4400" b="1">
                <a:solidFill>
                  <a:schemeClr val="bg1"/>
                </a:solidFill>
                <a:latin typeface="Montserrat SemiBold" pitchFamily="2" charset="77"/>
              </a:rPr>
              <a:t> </a:t>
            </a:r>
            <a:r>
              <a:rPr lang="es-ES" sz="4400" b="1" err="1">
                <a:solidFill>
                  <a:schemeClr val="bg1"/>
                </a:solidFill>
                <a:latin typeface="Montserrat SemiBold" pitchFamily="2" charset="77"/>
              </a:rPr>
              <a:t>Ecosystems</a:t>
            </a:r>
            <a:r>
              <a:rPr lang="es-ES" sz="4400" b="1">
                <a:solidFill>
                  <a:schemeClr val="bg1"/>
                </a:solidFill>
                <a:latin typeface="Montserrat SemiBold" pitchFamily="2" charset="77"/>
              </a:rPr>
              <a:t> and </a:t>
            </a:r>
            <a:r>
              <a:rPr lang="es-ES" sz="4400" b="1" err="1">
                <a:solidFill>
                  <a:schemeClr val="bg1"/>
                </a:solidFill>
                <a:latin typeface="Montserrat SemiBold" pitchFamily="2" charset="77"/>
              </a:rPr>
              <a:t>Clusters</a:t>
            </a:r>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270048587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email">
            <a:extLst>
              <a:ext uri="{28A0092B-C50C-407E-A947-70E740481C1C}">
                <a14:useLocalDpi xmlns:a14="http://schemas.microsoft.com/office/drawing/2010/main"/>
              </a:ext>
            </a:extLst>
          </a:blip>
          <a:stretch>
            <a:fillRect/>
          </a:stretch>
        </p:blipFill>
        <p:spPr>
          <a:xfrm>
            <a:off x="442766" y="144416"/>
            <a:ext cx="6643369" cy="5632251"/>
          </a:xfrm>
          <a:prstGeom prst="rect">
            <a:avLst/>
          </a:prstGeom>
        </p:spPr>
      </p:pic>
      <p:grpSp>
        <p:nvGrpSpPr>
          <p:cNvPr id="3" name="object 3"/>
          <p:cNvGrpSpPr/>
          <p:nvPr/>
        </p:nvGrpSpPr>
        <p:grpSpPr>
          <a:xfrm>
            <a:off x="7583423" y="18258"/>
            <a:ext cx="4608830" cy="3789045"/>
            <a:chOff x="7583423" y="18258"/>
            <a:chExt cx="4608830" cy="3789045"/>
          </a:xfrm>
        </p:grpSpPr>
        <p:pic>
          <p:nvPicPr>
            <p:cNvPr id="4" name="object 4"/>
            <p:cNvPicPr/>
            <p:nvPr/>
          </p:nvPicPr>
          <p:blipFill>
            <a:blip r:embed="rId3" cstate="email">
              <a:extLst>
                <a:ext uri="{28A0092B-C50C-407E-A947-70E740481C1C}">
                  <a14:useLocalDpi xmlns:a14="http://schemas.microsoft.com/office/drawing/2010/main"/>
                </a:ext>
              </a:extLst>
            </a:blip>
            <a:stretch>
              <a:fillRect/>
            </a:stretch>
          </p:blipFill>
          <p:spPr>
            <a:xfrm>
              <a:off x="7583423" y="18258"/>
              <a:ext cx="4608574" cy="3788707"/>
            </a:xfrm>
            <a:prstGeom prst="rect">
              <a:avLst/>
            </a:prstGeom>
          </p:spPr>
        </p:pic>
        <p:pic>
          <p:nvPicPr>
            <p:cNvPr id="5" name="object 5"/>
            <p:cNvPicPr/>
            <p:nvPr/>
          </p:nvPicPr>
          <p:blipFill>
            <a:blip r:embed="rId4" cstate="email">
              <a:extLst>
                <a:ext uri="{28A0092B-C50C-407E-A947-70E740481C1C}">
                  <a14:useLocalDpi xmlns:a14="http://schemas.microsoft.com/office/drawing/2010/main"/>
                </a:ext>
              </a:extLst>
            </a:blip>
            <a:stretch>
              <a:fillRect/>
            </a:stretch>
          </p:blipFill>
          <p:spPr>
            <a:xfrm>
              <a:off x="7645907" y="22860"/>
              <a:ext cx="4529328" cy="3717036"/>
            </a:xfrm>
            <a:prstGeom prst="rect">
              <a:avLst/>
            </a:prstGeom>
          </p:spPr>
        </p:pic>
        <p:pic>
          <p:nvPicPr>
            <p:cNvPr id="6" name="object 6"/>
            <p:cNvPicPr/>
            <p:nvPr/>
          </p:nvPicPr>
          <p:blipFill>
            <a:blip r:embed="rId5" cstate="email">
              <a:extLst>
                <a:ext uri="{28A0092B-C50C-407E-A947-70E740481C1C}">
                  <a14:useLocalDpi xmlns:a14="http://schemas.microsoft.com/office/drawing/2010/main"/>
                </a:ext>
              </a:extLst>
            </a:blip>
            <a:stretch>
              <a:fillRect/>
            </a:stretch>
          </p:blipFill>
          <p:spPr>
            <a:xfrm>
              <a:off x="8057641" y="216153"/>
              <a:ext cx="2516631" cy="315468"/>
            </a:xfrm>
            <a:prstGeom prst="rect">
              <a:avLst/>
            </a:prstGeom>
          </p:spPr>
        </p:pic>
        <p:pic>
          <p:nvPicPr>
            <p:cNvPr id="7" name="object 7"/>
            <p:cNvPicPr/>
            <p:nvPr/>
          </p:nvPicPr>
          <p:blipFill>
            <a:blip r:embed="rId6" cstate="email">
              <a:extLst>
                <a:ext uri="{28A0092B-C50C-407E-A947-70E740481C1C}">
                  <a14:useLocalDpi xmlns:a14="http://schemas.microsoft.com/office/drawing/2010/main"/>
                </a:ext>
              </a:extLst>
            </a:blip>
            <a:stretch>
              <a:fillRect/>
            </a:stretch>
          </p:blipFill>
          <p:spPr>
            <a:xfrm>
              <a:off x="8057641" y="539242"/>
              <a:ext cx="1217802" cy="315467"/>
            </a:xfrm>
            <a:prstGeom prst="rect">
              <a:avLst/>
            </a:prstGeom>
          </p:spPr>
        </p:pic>
        <p:pic>
          <p:nvPicPr>
            <p:cNvPr id="8" name="object 8"/>
            <p:cNvPicPr/>
            <p:nvPr/>
          </p:nvPicPr>
          <p:blipFill>
            <a:blip r:embed="rId7" cstate="email">
              <a:extLst>
                <a:ext uri="{28A0092B-C50C-407E-A947-70E740481C1C}">
                  <a14:useLocalDpi xmlns:a14="http://schemas.microsoft.com/office/drawing/2010/main"/>
                </a:ext>
              </a:extLst>
            </a:blip>
            <a:stretch>
              <a:fillRect/>
            </a:stretch>
          </p:blipFill>
          <p:spPr>
            <a:xfrm>
              <a:off x="8057641" y="862329"/>
              <a:ext cx="2419857" cy="315467"/>
            </a:xfrm>
            <a:prstGeom prst="rect">
              <a:avLst/>
            </a:prstGeom>
          </p:spPr>
        </p:pic>
        <p:pic>
          <p:nvPicPr>
            <p:cNvPr id="9" name="object 9"/>
            <p:cNvPicPr/>
            <p:nvPr/>
          </p:nvPicPr>
          <p:blipFill>
            <a:blip r:embed="rId8" cstate="email">
              <a:extLst>
                <a:ext uri="{28A0092B-C50C-407E-A947-70E740481C1C}">
                  <a14:useLocalDpi xmlns:a14="http://schemas.microsoft.com/office/drawing/2010/main"/>
                </a:ext>
              </a:extLst>
            </a:blip>
            <a:stretch>
              <a:fillRect/>
            </a:stretch>
          </p:blipFill>
          <p:spPr>
            <a:xfrm>
              <a:off x="8057641" y="1185113"/>
              <a:ext cx="1019251" cy="315772"/>
            </a:xfrm>
            <a:prstGeom prst="rect">
              <a:avLst/>
            </a:prstGeom>
          </p:spPr>
        </p:pic>
        <p:pic>
          <p:nvPicPr>
            <p:cNvPr id="10" name="object 10"/>
            <p:cNvPicPr/>
            <p:nvPr/>
          </p:nvPicPr>
          <p:blipFill>
            <a:blip r:embed="rId9" cstate="email">
              <a:extLst>
                <a:ext uri="{28A0092B-C50C-407E-A947-70E740481C1C}">
                  <a14:useLocalDpi xmlns:a14="http://schemas.microsoft.com/office/drawing/2010/main"/>
                </a:ext>
              </a:extLst>
            </a:blip>
            <a:stretch>
              <a:fillRect/>
            </a:stretch>
          </p:blipFill>
          <p:spPr>
            <a:xfrm>
              <a:off x="8057641" y="1508760"/>
              <a:ext cx="1076045" cy="315467"/>
            </a:xfrm>
            <a:prstGeom prst="rect">
              <a:avLst/>
            </a:prstGeom>
          </p:spPr>
        </p:pic>
        <p:pic>
          <p:nvPicPr>
            <p:cNvPr id="11" name="object 11"/>
            <p:cNvPicPr/>
            <p:nvPr/>
          </p:nvPicPr>
          <p:blipFill>
            <a:blip r:embed="rId10" cstate="email">
              <a:extLst>
                <a:ext uri="{28A0092B-C50C-407E-A947-70E740481C1C}">
                  <a14:useLocalDpi xmlns:a14="http://schemas.microsoft.com/office/drawing/2010/main"/>
                </a:ext>
              </a:extLst>
            </a:blip>
            <a:stretch>
              <a:fillRect/>
            </a:stretch>
          </p:blipFill>
          <p:spPr>
            <a:xfrm>
              <a:off x="8057641" y="1831847"/>
              <a:ext cx="2056765" cy="315467"/>
            </a:xfrm>
            <a:prstGeom prst="rect">
              <a:avLst/>
            </a:prstGeom>
          </p:spPr>
        </p:pic>
        <p:sp>
          <p:nvSpPr>
            <p:cNvPr id="12" name="object 12"/>
            <p:cNvSpPr/>
            <p:nvPr/>
          </p:nvSpPr>
          <p:spPr>
            <a:xfrm>
              <a:off x="9772965" y="571567"/>
              <a:ext cx="2419350" cy="2806700"/>
            </a:xfrm>
            <a:custGeom>
              <a:avLst/>
              <a:gdLst/>
              <a:ahLst/>
              <a:cxnLst/>
              <a:rect l="l" t="t" r="r" b="b"/>
              <a:pathLst>
                <a:path w="2419350" h="2806700">
                  <a:moveTo>
                    <a:pt x="527040" y="2679700"/>
                  </a:moveTo>
                  <a:lnTo>
                    <a:pt x="446081" y="2679700"/>
                  </a:lnTo>
                  <a:lnTo>
                    <a:pt x="428690" y="2705100"/>
                  </a:lnTo>
                  <a:lnTo>
                    <a:pt x="421223" y="2730500"/>
                  </a:lnTo>
                  <a:lnTo>
                    <a:pt x="424197" y="2755900"/>
                  </a:lnTo>
                  <a:lnTo>
                    <a:pt x="436530" y="2781300"/>
                  </a:lnTo>
                  <a:lnTo>
                    <a:pt x="457138" y="2794000"/>
                  </a:lnTo>
                  <a:lnTo>
                    <a:pt x="483183" y="2806700"/>
                  </a:lnTo>
                  <a:lnTo>
                    <a:pt x="509097" y="2806700"/>
                  </a:lnTo>
                  <a:lnTo>
                    <a:pt x="531987" y="2794000"/>
                  </a:lnTo>
                  <a:lnTo>
                    <a:pt x="548959" y="2768600"/>
                  </a:lnTo>
                  <a:lnTo>
                    <a:pt x="554886" y="2755900"/>
                  </a:lnTo>
                  <a:lnTo>
                    <a:pt x="557325" y="2743200"/>
                  </a:lnTo>
                  <a:lnTo>
                    <a:pt x="556406" y="2730500"/>
                  </a:lnTo>
                  <a:lnTo>
                    <a:pt x="552261" y="2717800"/>
                  </a:lnTo>
                  <a:lnTo>
                    <a:pt x="575057" y="2705100"/>
                  </a:lnTo>
                  <a:lnTo>
                    <a:pt x="541720" y="2705100"/>
                  </a:lnTo>
                  <a:lnTo>
                    <a:pt x="537557" y="2692400"/>
                  </a:lnTo>
                  <a:lnTo>
                    <a:pt x="532608" y="2692400"/>
                  </a:lnTo>
                  <a:lnTo>
                    <a:pt x="527040" y="2679700"/>
                  </a:lnTo>
                  <a:close/>
                </a:path>
                <a:path w="2419350" h="2806700">
                  <a:moveTo>
                    <a:pt x="986103" y="2565400"/>
                  </a:moveTo>
                  <a:lnTo>
                    <a:pt x="933134" y="2565400"/>
                  </a:lnTo>
                  <a:lnTo>
                    <a:pt x="1219646" y="2717800"/>
                  </a:lnTo>
                  <a:lnTo>
                    <a:pt x="1215425" y="2743200"/>
                  </a:lnTo>
                  <a:lnTo>
                    <a:pt x="1219598" y="2768600"/>
                  </a:lnTo>
                  <a:lnTo>
                    <a:pt x="1231701" y="2794000"/>
                  </a:lnTo>
                  <a:lnTo>
                    <a:pt x="1251269" y="2806700"/>
                  </a:lnTo>
                  <a:lnTo>
                    <a:pt x="1325510" y="2806700"/>
                  </a:lnTo>
                  <a:lnTo>
                    <a:pt x="1342709" y="2781300"/>
                  </a:lnTo>
                  <a:lnTo>
                    <a:pt x="1348390" y="2768600"/>
                  </a:lnTo>
                  <a:lnTo>
                    <a:pt x="1350726" y="2755900"/>
                  </a:lnTo>
                  <a:lnTo>
                    <a:pt x="1349656" y="2743200"/>
                  </a:lnTo>
                  <a:lnTo>
                    <a:pt x="1345122" y="2717800"/>
                  </a:lnTo>
                  <a:lnTo>
                    <a:pt x="1368067" y="2705100"/>
                  </a:lnTo>
                  <a:lnTo>
                    <a:pt x="1228536" y="2705100"/>
                  </a:lnTo>
                  <a:lnTo>
                    <a:pt x="986103" y="2565400"/>
                  </a:lnTo>
                  <a:close/>
                </a:path>
                <a:path w="2419350" h="2806700">
                  <a:moveTo>
                    <a:pt x="909893" y="2463800"/>
                  </a:moveTo>
                  <a:lnTo>
                    <a:pt x="838503" y="2463800"/>
                  </a:lnTo>
                  <a:lnTo>
                    <a:pt x="827008" y="2476500"/>
                  </a:lnTo>
                  <a:lnTo>
                    <a:pt x="818072" y="2489200"/>
                  </a:lnTo>
                  <a:lnTo>
                    <a:pt x="812290" y="2501900"/>
                  </a:lnTo>
                  <a:lnTo>
                    <a:pt x="810103" y="2514600"/>
                  </a:lnTo>
                  <a:lnTo>
                    <a:pt x="811393" y="2527300"/>
                  </a:lnTo>
                  <a:lnTo>
                    <a:pt x="816040" y="2540000"/>
                  </a:lnTo>
                  <a:lnTo>
                    <a:pt x="541720" y="2705100"/>
                  </a:lnTo>
                  <a:lnTo>
                    <a:pt x="575057" y="2705100"/>
                  </a:lnTo>
                  <a:lnTo>
                    <a:pt x="825819" y="2565400"/>
                  </a:lnTo>
                  <a:lnTo>
                    <a:pt x="986103" y="2565400"/>
                  </a:lnTo>
                  <a:lnTo>
                    <a:pt x="942024" y="2540000"/>
                  </a:lnTo>
                  <a:lnTo>
                    <a:pt x="945897" y="2527300"/>
                  </a:lnTo>
                  <a:lnTo>
                    <a:pt x="941389" y="2501900"/>
                  </a:lnTo>
                  <a:lnTo>
                    <a:pt x="929165" y="2476500"/>
                  </a:lnTo>
                  <a:lnTo>
                    <a:pt x="909893" y="2463800"/>
                  </a:lnTo>
                  <a:close/>
                </a:path>
                <a:path w="2419350" h="2806700">
                  <a:moveTo>
                    <a:pt x="1291205" y="2679700"/>
                  </a:moveTo>
                  <a:lnTo>
                    <a:pt x="1267446" y="2679700"/>
                  </a:lnTo>
                  <a:lnTo>
                    <a:pt x="1245854" y="2692400"/>
                  </a:lnTo>
                  <a:lnTo>
                    <a:pt x="1228536" y="2705100"/>
                  </a:lnTo>
                  <a:lnTo>
                    <a:pt x="1330668" y="2705100"/>
                  </a:lnTo>
                  <a:lnTo>
                    <a:pt x="1325754" y="2692400"/>
                  </a:lnTo>
                  <a:lnTo>
                    <a:pt x="1315023" y="2692400"/>
                  </a:lnTo>
                  <a:lnTo>
                    <a:pt x="1291205" y="2679700"/>
                  </a:lnTo>
                  <a:close/>
                </a:path>
                <a:path w="2419350" h="2806700">
                  <a:moveTo>
                    <a:pt x="1669353" y="2146300"/>
                  </a:moveTo>
                  <a:lnTo>
                    <a:pt x="1650684" y="2146300"/>
                  </a:lnTo>
                  <a:lnTo>
                    <a:pt x="1661352" y="2451100"/>
                  </a:lnTo>
                  <a:lnTo>
                    <a:pt x="1644749" y="2451100"/>
                  </a:lnTo>
                  <a:lnTo>
                    <a:pt x="1615971" y="2476500"/>
                  </a:lnTo>
                  <a:lnTo>
                    <a:pt x="1597884" y="2514600"/>
                  </a:lnTo>
                  <a:lnTo>
                    <a:pt x="1601083" y="2540000"/>
                  </a:lnTo>
                  <a:lnTo>
                    <a:pt x="1608520" y="2552700"/>
                  </a:lnTo>
                  <a:lnTo>
                    <a:pt x="1335343" y="2705100"/>
                  </a:lnTo>
                  <a:lnTo>
                    <a:pt x="1368067" y="2705100"/>
                  </a:lnTo>
                  <a:lnTo>
                    <a:pt x="1620458" y="2565400"/>
                  </a:lnTo>
                  <a:lnTo>
                    <a:pt x="1716598" y="2565400"/>
                  </a:lnTo>
                  <a:lnTo>
                    <a:pt x="1725233" y="2552700"/>
                  </a:lnTo>
                  <a:lnTo>
                    <a:pt x="1732766" y="2527300"/>
                  </a:lnTo>
                  <a:lnTo>
                    <a:pt x="1730059" y="2501900"/>
                  </a:lnTo>
                  <a:lnTo>
                    <a:pt x="1718018" y="2476500"/>
                  </a:lnTo>
                  <a:lnTo>
                    <a:pt x="1697547" y="2463800"/>
                  </a:lnTo>
                  <a:lnTo>
                    <a:pt x="1686244" y="2463800"/>
                  </a:lnTo>
                  <a:lnTo>
                    <a:pt x="1679894" y="2451100"/>
                  </a:lnTo>
                  <a:lnTo>
                    <a:pt x="1669353" y="2146300"/>
                  </a:lnTo>
                  <a:close/>
                </a:path>
                <a:path w="2419350" h="2806700">
                  <a:moveTo>
                    <a:pt x="495341" y="2667000"/>
                  </a:moveTo>
                  <a:lnTo>
                    <a:pt x="469330" y="2679700"/>
                  </a:lnTo>
                  <a:lnTo>
                    <a:pt x="521019" y="2679700"/>
                  </a:lnTo>
                  <a:lnTo>
                    <a:pt x="495341" y="2667000"/>
                  </a:lnTo>
                  <a:close/>
                </a:path>
                <a:path w="2419350" h="2806700">
                  <a:moveTo>
                    <a:pt x="933134" y="2565400"/>
                  </a:moveTo>
                  <a:lnTo>
                    <a:pt x="834836" y="2565400"/>
                  </a:lnTo>
                  <a:lnTo>
                    <a:pt x="840178" y="2578100"/>
                  </a:lnTo>
                  <a:lnTo>
                    <a:pt x="846139" y="2578100"/>
                  </a:lnTo>
                  <a:lnTo>
                    <a:pt x="869644" y="2590800"/>
                  </a:lnTo>
                  <a:lnTo>
                    <a:pt x="893494" y="2590800"/>
                  </a:lnTo>
                  <a:lnTo>
                    <a:pt x="915416" y="2578100"/>
                  </a:lnTo>
                  <a:lnTo>
                    <a:pt x="933134" y="2565400"/>
                  </a:lnTo>
                  <a:close/>
                </a:path>
                <a:path w="2419350" h="2806700">
                  <a:moveTo>
                    <a:pt x="1684990" y="2578100"/>
                  </a:moveTo>
                  <a:lnTo>
                    <a:pt x="1633793" y="2578100"/>
                  </a:lnTo>
                  <a:lnTo>
                    <a:pt x="1659278" y="2590800"/>
                  </a:lnTo>
                  <a:lnTo>
                    <a:pt x="1684990" y="2578100"/>
                  </a:lnTo>
                  <a:close/>
                </a:path>
                <a:path w="2419350" h="2806700">
                  <a:moveTo>
                    <a:pt x="1716598" y="2565400"/>
                  </a:moveTo>
                  <a:lnTo>
                    <a:pt x="1625030" y="2565400"/>
                  </a:lnTo>
                  <a:lnTo>
                    <a:pt x="1628713" y="2578100"/>
                  </a:lnTo>
                  <a:lnTo>
                    <a:pt x="1707963" y="2578100"/>
                  </a:lnTo>
                  <a:lnTo>
                    <a:pt x="1716598" y="2565400"/>
                  </a:lnTo>
                  <a:close/>
                </a:path>
                <a:path w="2419350" h="2806700">
                  <a:moveTo>
                    <a:pt x="873952" y="2133600"/>
                  </a:moveTo>
                  <a:lnTo>
                    <a:pt x="855791" y="2133600"/>
                  </a:lnTo>
                  <a:lnTo>
                    <a:pt x="866459" y="2451100"/>
                  </a:lnTo>
                  <a:lnTo>
                    <a:pt x="851880" y="2463800"/>
                  </a:lnTo>
                  <a:lnTo>
                    <a:pt x="897415" y="2463800"/>
                  </a:lnTo>
                  <a:lnTo>
                    <a:pt x="891212" y="2451100"/>
                  </a:lnTo>
                  <a:lnTo>
                    <a:pt x="885128" y="2451100"/>
                  </a:lnTo>
                  <a:lnTo>
                    <a:pt x="873952" y="2133600"/>
                  </a:lnTo>
                  <a:close/>
                </a:path>
                <a:path w="2419350" h="2806700">
                  <a:moveTo>
                    <a:pt x="1338713" y="1892300"/>
                  </a:moveTo>
                  <a:lnTo>
                    <a:pt x="1307784" y="1892300"/>
                  </a:lnTo>
                  <a:lnTo>
                    <a:pt x="1594296" y="2057400"/>
                  </a:lnTo>
                  <a:lnTo>
                    <a:pt x="1590075" y="2082800"/>
                  </a:lnTo>
                  <a:lnTo>
                    <a:pt x="1594248" y="2095500"/>
                  </a:lnTo>
                  <a:lnTo>
                    <a:pt x="1606351" y="2120900"/>
                  </a:lnTo>
                  <a:lnTo>
                    <a:pt x="1625919" y="2133600"/>
                  </a:lnTo>
                  <a:lnTo>
                    <a:pt x="1631699" y="2146300"/>
                  </a:lnTo>
                  <a:lnTo>
                    <a:pt x="1684033" y="2146300"/>
                  </a:lnTo>
                  <a:lnTo>
                    <a:pt x="1697166" y="2133600"/>
                  </a:lnTo>
                  <a:lnTo>
                    <a:pt x="1708394" y="2120900"/>
                  </a:lnTo>
                  <a:lnTo>
                    <a:pt x="1717359" y="2108200"/>
                  </a:lnTo>
                  <a:lnTo>
                    <a:pt x="1723255" y="2095500"/>
                  </a:lnTo>
                  <a:lnTo>
                    <a:pt x="1725566" y="2082800"/>
                  </a:lnTo>
                  <a:lnTo>
                    <a:pt x="1724378" y="2070100"/>
                  </a:lnTo>
                  <a:lnTo>
                    <a:pt x="1719772" y="2057400"/>
                  </a:lnTo>
                  <a:lnTo>
                    <a:pt x="1742717" y="2044700"/>
                  </a:lnTo>
                  <a:lnTo>
                    <a:pt x="1603186" y="2044700"/>
                  </a:lnTo>
                  <a:lnTo>
                    <a:pt x="1338713" y="1892300"/>
                  </a:lnTo>
                  <a:close/>
                </a:path>
                <a:path w="2419350" h="2806700">
                  <a:moveTo>
                    <a:pt x="105094" y="2006600"/>
                  </a:moveTo>
                  <a:lnTo>
                    <a:pt x="24802" y="2006600"/>
                  </a:lnTo>
                  <a:lnTo>
                    <a:pt x="7812" y="2032000"/>
                  </a:lnTo>
                  <a:lnTo>
                    <a:pt x="0" y="2057400"/>
                  </a:lnTo>
                  <a:lnTo>
                    <a:pt x="2653" y="2082800"/>
                  </a:lnTo>
                  <a:lnTo>
                    <a:pt x="14902" y="2108200"/>
                  </a:lnTo>
                  <a:lnTo>
                    <a:pt x="35879" y="2120900"/>
                  </a:lnTo>
                  <a:lnTo>
                    <a:pt x="61364" y="2133600"/>
                  </a:lnTo>
                  <a:lnTo>
                    <a:pt x="87076" y="2133600"/>
                  </a:lnTo>
                  <a:lnTo>
                    <a:pt x="110049" y="2120900"/>
                  </a:lnTo>
                  <a:lnTo>
                    <a:pt x="127319" y="2095500"/>
                  </a:lnTo>
                  <a:lnTo>
                    <a:pt x="133161" y="2082800"/>
                  </a:lnTo>
                  <a:lnTo>
                    <a:pt x="135479" y="2070100"/>
                  </a:lnTo>
                  <a:lnTo>
                    <a:pt x="134320" y="2057400"/>
                  </a:lnTo>
                  <a:lnTo>
                    <a:pt x="129732" y="2044700"/>
                  </a:lnTo>
                  <a:lnTo>
                    <a:pt x="172345" y="2019300"/>
                  </a:lnTo>
                  <a:lnTo>
                    <a:pt x="110269" y="2019300"/>
                  </a:lnTo>
                  <a:lnTo>
                    <a:pt x="105094" y="2006600"/>
                  </a:lnTo>
                  <a:close/>
                </a:path>
                <a:path w="2419350" h="2806700">
                  <a:moveTo>
                    <a:pt x="541671" y="1879600"/>
                  </a:moveTo>
                  <a:lnTo>
                    <a:pt x="509716" y="1879600"/>
                  </a:lnTo>
                  <a:lnTo>
                    <a:pt x="799657" y="2044700"/>
                  </a:lnTo>
                  <a:lnTo>
                    <a:pt x="796284" y="2070100"/>
                  </a:lnTo>
                  <a:lnTo>
                    <a:pt x="800959" y="2095500"/>
                  </a:lnTo>
                  <a:lnTo>
                    <a:pt x="813016" y="2108200"/>
                  </a:lnTo>
                  <a:lnTo>
                    <a:pt x="831788" y="2120900"/>
                  </a:lnTo>
                  <a:lnTo>
                    <a:pt x="839281" y="2133600"/>
                  </a:lnTo>
                  <a:lnTo>
                    <a:pt x="889273" y="2133600"/>
                  </a:lnTo>
                  <a:lnTo>
                    <a:pt x="902987" y="2120900"/>
                  </a:lnTo>
                  <a:lnTo>
                    <a:pt x="914725" y="2120900"/>
                  </a:lnTo>
                  <a:lnTo>
                    <a:pt x="924117" y="2108200"/>
                  </a:lnTo>
                  <a:lnTo>
                    <a:pt x="929733" y="2095500"/>
                  </a:lnTo>
                  <a:lnTo>
                    <a:pt x="931991" y="2070100"/>
                  </a:lnTo>
                  <a:lnTo>
                    <a:pt x="931011" y="2057400"/>
                  </a:lnTo>
                  <a:lnTo>
                    <a:pt x="926911" y="2044700"/>
                  </a:lnTo>
                  <a:lnTo>
                    <a:pt x="949707" y="2032000"/>
                  </a:lnTo>
                  <a:lnTo>
                    <a:pt x="807785" y="2032000"/>
                  </a:lnTo>
                  <a:lnTo>
                    <a:pt x="541671" y="1879600"/>
                  </a:lnTo>
                  <a:close/>
                </a:path>
                <a:path w="2419350" h="2806700">
                  <a:moveTo>
                    <a:pt x="2125615" y="1892300"/>
                  </a:moveTo>
                  <a:lnTo>
                    <a:pt x="2093152" y="1892300"/>
                  </a:lnTo>
                  <a:lnTo>
                    <a:pt x="2389697" y="2057400"/>
                  </a:lnTo>
                  <a:lnTo>
                    <a:pt x="2386538" y="2082800"/>
                  </a:lnTo>
                  <a:lnTo>
                    <a:pt x="2391189" y="2108200"/>
                  </a:lnTo>
                  <a:lnTo>
                    <a:pt x="2403127" y="2120900"/>
                  </a:lnTo>
                  <a:lnTo>
                    <a:pt x="2419034" y="2133600"/>
                  </a:lnTo>
                  <a:lnTo>
                    <a:pt x="2419034" y="2044700"/>
                  </a:lnTo>
                  <a:lnTo>
                    <a:pt x="2397825" y="2044700"/>
                  </a:lnTo>
                  <a:lnTo>
                    <a:pt x="2125615" y="1892300"/>
                  </a:lnTo>
                  <a:close/>
                </a:path>
                <a:path w="2419350" h="2806700">
                  <a:moveTo>
                    <a:pt x="1690181" y="2019300"/>
                  </a:moveTo>
                  <a:lnTo>
                    <a:pt x="1620779" y="2019300"/>
                  </a:lnTo>
                  <a:lnTo>
                    <a:pt x="1603186" y="2044700"/>
                  </a:lnTo>
                  <a:lnTo>
                    <a:pt x="1709993" y="2044700"/>
                  </a:lnTo>
                  <a:lnTo>
                    <a:pt x="1705540" y="2032000"/>
                  </a:lnTo>
                  <a:lnTo>
                    <a:pt x="1695634" y="2032000"/>
                  </a:lnTo>
                  <a:lnTo>
                    <a:pt x="1690181" y="2019300"/>
                  </a:lnTo>
                  <a:close/>
                </a:path>
                <a:path w="2419350" h="2806700">
                  <a:moveTo>
                    <a:pt x="2072578" y="1790700"/>
                  </a:moveTo>
                  <a:lnTo>
                    <a:pt x="2003760" y="1790700"/>
                  </a:lnTo>
                  <a:lnTo>
                    <a:pt x="1990657" y="1803400"/>
                  </a:lnTo>
                  <a:lnTo>
                    <a:pt x="1980376" y="1816100"/>
                  </a:lnTo>
                  <a:lnTo>
                    <a:pt x="1973955" y="1841500"/>
                  </a:lnTo>
                  <a:lnTo>
                    <a:pt x="1972534" y="1854200"/>
                  </a:lnTo>
                  <a:lnTo>
                    <a:pt x="1975733" y="1866900"/>
                  </a:lnTo>
                  <a:lnTo>
                    <a:pt x="1983170" y="1892300"/>
                  </a:lnTo>
                  <a:lnTo>
                    <a:pt x="1709993" y="2044700"/>
                  </a:lnTo>
                  <a:lnTo>
                    <a:pt x="1742717" y="2044700"/>
                  </a:lnTo>
                  <a:lnTo>
                    <a:pt x="1995108" y="1905000"/>
                  </a:lnTo>
                  <a:lnTo>
                    <a:pt x="2075717" y="1905000"/>
                  </a:lnTo>
                  <a:lnTo>
                    <a:pt x="2093152" y="1892300"/>
                  </a:lnTo>
                  <a:lnTo>
                    <a:pt x="2125615" y="1892300"/>
                  </a:lnTo>
                  <a:lnTo>
                    <a:pt x="2102931" y="1879600"/>
                  </a:lnTo>
                  <a:lnTo>
                    <a:pt x="2108261" y="1854200"/>
                  </a:lnTo>
                  <a:lnTo>
                    <a:pt x="2104423" y="1828800"/>
                  </a:lnTo>
                  <a:lnTo>
                    <a:pt x="2092251" y="1816100"/>
                  </a:lnTo>
                  <a:lnTo>
                    <a:pt x="2072578" y="1790700"/>
                  </a:lnTo>
                  <a:close/>
                </a:path>
                <a:path w="2419350" h="2806700">
                  <a:moveTo>
                    <a:pt x="2419034" y="2032000"/>
                  </a:moveTo>
                  <a:lnTo>
                    <a:pt x="2415099" y="2032000"/>
                  </a:lnTo>
                  <a:lnTo>
                    <a:pt x="2397825" y="2044700"/>
                  </a:lnTo>
                  <a:lnTo>
                    <a:pt x="2419034" y="2044700"/>
                  </a:lnTo>
                  <a:lnTo>
                    <a:pt x="2419034" y="2032000"/>
                  </a:lnTo>
                  <a:close/>
                </a:path>
                <a:path w="2419350" h="2806700">
                  <a:moveTo>
                    <a:pt x="871418" y="2006600"/>
                  </a:moveTo>
                  <a:lnTo>
                    <a:pt x="847044" y="2006600"/>
                  </a:lnTo>
                  <a:lnTo>
                    <a:pt x="824980" y="2019300"/>
                  </a:lnTo>
                  <a:lnTo>
                    <a:pt x="807785" y="2032000"/>
                  </a:lnTo>
                  <a:lnTo>
                    <a:pt x="912366" y="2032000"/>
                  </a:lnTo>
                  <a:lnTo>
                    <a:pt x="907289" y="2019300"/>
                  </a:lnTo>
                  <a:lnTo>
                    <a:pt x="895542" y="2019300"/>
                  </a:lnTo>
                  <a:lnTo>
                    <a:pt x="871418" y="2006600"/>
                  </a:lnTo>
                  <a:close/>
                </a:path>
                <a:path w="2419350" h="2806700">
                  <a:moveTo>
                    <a:pt x="1285051" y="1790700"/>
                  </a:moveTo>
                  <a:lnTo>
                    <a:pt x="1226530" y="1790700"/>
                  </a:lnTo>
                  <a:lnTo>
                    <a:pt x="1213248" y="1803400"/>
                  </a:lnTo>
                  <a:lnTo>
                    <a:pt x="1201801" y="1803400"/>
                  </a:lnTo>
                  <a:lnTo>
                    <a:pt x="1192722" y="1816100"/>
                  </a:lnTo>
                  <a:lnTo>
                    <a:pt x="1186940" y="1828800"/>
                  </a:lnTo>
                  <a:lnTo>
                    <a:pt x="1184848" y="1841500"/>
                  </a:lnTo>
                  <a:lnTo>
                    <a:pt x="1186185" y="1866900"/>
                  </a:lnTo>
                  <a:lnTo>
                    <a:pt x="1190690" y="1879600"/>
                  </a:lnTo>
                  <a:lnTo>
                    <a:pt x="916751" y="2032000"/>
                  </a:lnTo>
                  <a:lnTo>
                    <a:pt x="949707" y="2032000"/>
                  </a:lnTo>
                  <a:lnTo>
                    <a:pt x="1200469" y="1892300"/>
                  </a:lnTo>
                  <a:lnTo>
                    <a:pt x="1338713" y="1892300"/>
                  </a:lnTo>
                  <a:lnTo>
                    <a:pt x="1316674" y="1879600"/>
                  </a:lnTo>
                  <a:lnTo>
                    <a:pt x="1320770" y="1854200"/>
                  </a:lnTo>
                  <a:lnTo>
                    <a:pt x="1316388" y="1828800"/>
                  </a:lnTo>
                  <a:lnTo>
                    <a:pt x="1304244" y="1816100"/>
                  </a:lnTo>
                  <a:lnTo>
                    <a:pt x="1285051" y="1790700"/>
                  </a:lnTo>
                  <a:close/>
                </a:path>
                <a:path w="2419350" h="2806700">
                  <a:moveTo>
                    <a:pt x="480379" y="1778000"/>
                  </a:moveTo>
                  <a:lnTo>
                    <a:pt x="431123" y="1778000"/>
                  </a:lnTo>
                  <a:lnTo>
                    <a:pt x="417704" y="1790700"/>
                  </a:lnTo>
                  <a:lnTo>
                    <a:pt x="406096" y="1790700"/>
                  </a:lnTo>
                  <a:lnTo>
                    <a:pt x="396940" y="1803400"/>
                  </a:lnTo>
                  <a:lnTo>
                    <a:pt x="390755" y="1828800"/>
                  </a:lnTo>
                  <a:lnTo>
                    <a:pt x="388796" y="1841500"/>
                  </a:lnTo>
                  <a:lnTo>
                    <a:pt x="390814" y="1854200"/>
                  </a:lnTo>
                  <a:lnTo>
                    <a:pt x="396559" y="1866900"/>
                  </a:lnTo>
                  <a:lnTo>
                    <a:pt x="119953" y="2019300"/>
                  </a:lnTo>
                  <a:lnTo>
                    <a:pt x="172345" y="2019300"/>
                  </a:lnTo>
                  <a:lnTo>
                    <a:pt x="406719" y="1879600"/>
                  </a:lnTo>
                  <a:lnTo>
                    <a:pt x="541671" y="1879600"/>
                  </a:lnTo>
                  <a:lnTo>
                    <a:pt x="519495" y="1866900"/>
                  </a:lnTo>
                  <a:lnTo>
                    <a:pt x="524390" y="1841500"/>
                  </a:lnTo>
                  <a:lnTo>
                    <a:pt x="520463" y="1816100"/>
                  </a:lnTo>
                  <a:lnTo>
                    <a:pt x="508369" y="1803400"/>
                  </a:lnTo>
                  <a:lnTo>
                    <a:pt x="488761" y="1790700"/>
                  </a:lnTo>
                  <a:lnTo>
                    <a:pt x="480379" y="1778000"/>
                  </a:lnTo>
                  <a:close/>
                </a:path>
                <a:path w="2419350" h="2806700">
                  <a:moveTo>
                    <a:pt x="73642" y="1993900"/>
                  </a:moveTo>
                  <a:lnTo>
                    <a:pt x="47722" y="2006600"/>
                  </a:lnTo>
                  <a:lnTo>
                    <a:pt x="99633" y="2006600"/>
                  </a:lnTo>
                  <a:lnTo>
                    <a:pt x="73642" y="1993900"/>
                  </a:lnTo>
                  <a:close/>
                </a:path>
                <a:path w="2419350" h="2806700">
                  <a:moveTo>
                    <a:pt x="1307784" y="1892300"/>
                  </a:moveTo>
                  <a:lnTo>
                    <a:pt x="1204716" y="1892300"/>
                  </a:lnTo>
                  <a:lnTo>
                    <a:pt x="1209486" y="1905000"/>
                  </a:lnTo>
                  <a:lnTo>
                    <a:pt x="1220789" y="1905000"/>
                  </a:lnTo>
                  <a:lnTo>
                    <a:pt x="1244294" y="1917700"/>
                  </a:lnTo>
                  <a:lnTo>
                    <a:pt x="1268144" y="1917700"/>
                  </a:lnTo>
                  <a:lnTo>
                    <a:pt x="1290066" y="1905000"/>
                  </a:lnTo>
                  <a:lnTo>
                    <a:pt x="1307784" y="1892300"/>
                  </a:lnTo>
                  <a:close/>
                </a:path>
                <a:path w="2419350" h="2806700">
                  <a:moveTo>
                    <a:pt x="2075717" y="1905000"/>
                  </a:moveTo>
                  <a:lnTo>
                    <a:pt x="2008316" y="1905000"/>
                  </a:lnTo>
                  <a:lnTo>
                    <a:pt x="2031180" y="1917700"/>
                  </a:lnTo>
                  <a:lnTo>
                    <a:pt x="2054353" y="1917700"/>
                  </a:lnTo>
                  <a:lnTo>
                    <a:pt x="2075717" y="1905000"/>
                  </a:lnTo>
                  <a:close/>
                </a:path>
                <a:path w="2419350" h="2806700">
                  <a:moveTo>
                    <a:pt x="509716" y="1879600"/>
                  </a:moveTo>
                  <a:lnTo>
                    <a:pt x="406719" y="1879600"/>
                  </a:lnTo>
                  <a:lnTo>
                    <a:pt x="412053" y="1892300"/>
                  </a:lnTo>
                  <a:lnTo>
                    <a:pt x="418276" y="1892300"/>
                  </a:lnTo>
                  <a:lnTo>
                    <a:pt x="425007" y="1905000"/>
                  </a:lnTo>
                  <a:lnTo>
                    <a:pt x="492123" y="1905000"/>
                  </a:lnTo>
                  <a:lnTo>
                    <a:pt x="509716" y="1879600"/>
                  </a:lnTo>
                  <a:close/>
                </a:path>
                <a:path w="2419350" h="2806700">
                  <a:moveTo>
                    <a:pt x="1264100" y="1460500"/>
                  </a:moveTo>
                  <a:lnTo>
                    <a:pt x="1222313" y="1460500"/>
                  </a:lnTo>
                  <a:lnTo>
                    <a:pt x="1230441" y="1473200"/>
                  </a:lnTo>
                  <a:lnTo>
                    <a:pt x="1241109" y="1790700"/>
                  </a:lnTo>
                  <a:lnTo>
                    <a:pt x="1259778" y="1790700"/>
                  </a:lnTo>
                  <a:lnTo>
                    <a:pt x="1248983" y="1473200"/>
                  </a:lnTo>
                  <a:lnTo>
                    <a:pt x="1264100" y="1460500"/>
                  </a:lnTo>
                  <a:close/>
                </a:path>
                <a:path w="2419350" h="2806700">
                  <a:moveTo>
                    <a:pt x="2044384" y="1473200"/>
                  </a:moveTo>
                  <a:lnTo>
                    <a:pt x="2024953" y="1473200"/>
                  </a:lnTo>
                  <a:lnTo>
                    <a:pt x="2036002" y="1790700"/>
                  </a:lnTo>
                  <a:lnTo>
                    <a:pt x="2054544" y="1790700"/>
                  </a:lnTo>
                  <a:lnTo>
                    <a:pt x="2044384" y="1473200"/>
                  </a:lnTo>
                  <a:close/>
                </a:path>
                <a:path w="2419350" h="2806700">
                  <a:moveTo>
                    <a:pt x="453963" y="1460500"/>
                  </a:moveTo>
                  <a:lnTo>
                    <a:pt x="435294" y="1460500"/>
                  </a:lnTo>
                  <a:lnTo>
                    <a:pt x="445708" y="1778000"/>
                  </a:lnTo>
                  <a:lnTo>
                    <a:pt x="464758" y="1778000"/>
                  </a:lnTo>
                  <a:lnTo>
                    <a:pt x="453963" y="1460500"/>
                  </a:lnTo>
                  <a:close/>
                </a:path>
                <a:path w="2419350" h="2806700">
                  <a:moveTo>
                    <a:pt x="1713363" y="1219200"/>
                  </a:moveTo>
                  <a:lnTo>
                    <a:pt x="1575500" y="1219200"/>
                  </a:lnTo>
                  <a:lnTo>
                    <a:pt x="1579526" y="1231900"/>
                  </a:lnTo>
                  <a:lnTo>
                    <a:pt x="1682307" y="1231900"/>
                  </a:lnTo>
                  <a:lnTo>
                    <a:pt x="1968819" y="1384300"/>
                  </a:lnTo>
                  <a:lnTo>
                    <a:pt x="1964600" y="1409700"/>
                  </a:lnTo>
                  <a:lnTo>
                    <a:pt x="1968787" y="1435100"/>
                  </a:lnTo>
                  <a:lnTo>
                    <a:pt x="1980928" y="1447800"/>
                  </a:lnTo>
                  <a:lnTo>
                    <a:pt x="2000569" y="1473200"/>
                  </a:lnTo>
                  <a:lnTo>
                    <a:pt x="2071864" y="1473200"/>
                  </a:lnTo>
                  <a:lnTo>
                    <a:pt x="2083050" y="1460500"/>
                  </a:lnTo>
                  <a:lnTo>
                    <a:pt x="2092009" y="1447800"/>
                  </a:lnTo>
                  <a:lnTo>
                    <a:pt x="2097851" y="1435100"/>
                  </a:lnTo>
                  <a:lnTo>
                    <a:pt x="2100169" y="1422400"/>
                  </a:lnTo>
                  <a:lnTo>
                    <a:pt x="2099010" y="1397000"/>
                  </a:lnTo>
                  <a:lnTo>
                    <a:pt x="2094422" y="1384300"/>
                  </a:lnTo>
                  <a:lnTo>
                    <a:pt x="2117356" y="1371600"/>
                  </a:lnTo>
                  <a:lnTo>
                    <a:pt x="1977836" y="1371600"/>
                  </a:lnTo>
                  <a:lnTo>
                    <a:pt x="1713363" y="1219200"/>
                  </a:lnTo>
                  <a:close/>
                </a:path>
                <a:path w="2419350" h="2806700">
                  <a:moveTo>
                    <a:pt x="448613" y="1333500"/>
                  </a:moveTo>
                  <a:lnTo>
                    <a:pt x="422562" y="1333500"/>
                  </a:lnTo>
                  <a:lnTo>
                    <a:pt x="399512" y="1346200"/>
                  </a:lnTo>
                  <a:lnTo>
                    <a:pt x="382462" y="1358900"/>
                  </a:lnTo>
                  <a:lnTo>
                    <a:pt x="374578" y="1384300"/>
                  </a:lnTo>
                  <a:lnTo>
                    <a:pt x="377207" y="1409700"/>
                  </a:lnTo>
                  <a:lnTo>
                    <a:pt x="389481" y="1435100"/>
                  </a:lnTo>
                  <a:lnTo>
                    <a:pt x="410529" y="1460500"/>
                  </a:lnTo>
                  <a:lnTo>
                    <a:pt x="468427" y="1460500"/>
                  </a:lnTo>
                  <a:lnTo>
                    <a:pt x="481570" y="1447800"/>
                  </a:lnTo>
                  <a:lnTo>
                    <a:pt x="492879" y="1447800"/>
                  </a:lnTo>
                  <a:lnTo>
                    <a:pt x="501842" y="1435100"/>
                  </a:lnTo>
                  <a:lnTo>
                    <a:pt x="507757" y="1422400"/>
                  </a:lnTo>
                  <a:lnTo>
                    <a:pt x="510113" y="1397000"/>
                  </a:lnTo>
                  <a:lnTo>
                    <a:pt x="508968" y="1384300"/>
                  </a:lnTo>
                  <a:lnTo>
                    <a:pt x="504382" y="1371600"/>
                  </a:lnTo>
                  <a:lnTo>
                    <a:pt x="527464" y="1358900"/>
                  </a:lnTo>
                  <a:lnTo>
                    <a:pt x="490130" y="1358900"/>
                  </a:lnTo>
                  <a:lnTo>
                    <a:pt x="485300" y="1346200"/>
                  </a:lnTo>
                  <a:lnTo>
                    <a:pt x="474664" y="1346200"/>
                  </a:lnTo>
                  <a:lnTo>
                    <a:pt x="448613" y="1333500"/>
                  </a:lnTo>
                  <a:close/>
                </a:path>
                <a:path w="2419350" h="2806700">
                  <a:moveTo>
                    <a:pt x="918159" y="1219200"/>
                  </a:moveTo>
                  <a:lnTo>
                    <a:pt x="884366" y="1219200"/>
                  </a:lnTo>
                  <a:lnTo>
                    <a:pt x="1174307" y="1384300"/>
                  </a:lnTo>
                  <a:lnTo>
                    <a:pt x="1171094" y="1397000"/>
                  </a:lnTo>
                  <a:lnTo>
                    <a:pt x="1175752" y="1422400"/>
                  </a:lnTo>
                  <a:lnTo>
                    <a:pt x="1187719" y="1447800"/>
                  </a:lnTo>
                  <a:lnTo>
                    <a:pt x="1206438" y="1460500"/>
                  </a:lnTo>
                  <a:lnTo>
                    <a:pt x="1277812" y="1460500"/>
                  </a:lnTo>
                  <a:lnTo>
                    <a:pt x="1289524" y="1447800"/>
                  </a:lnTo>
                  <a:lnTo>
                    <a:pt x="1298640" y="1435100"/>
                  </a:lnTo>
                  <a:lnTo>
                    <a:pt x="1304327" y="1422400"/>
                  </a:lnTo>
                  <a:lnTo>
                    <a:pt x="1306609" y="1409700"/>
                  </a:lnTo>
                  <a:lnTo>
                    <a:pt x="1305605" y="1397000"/>
                  </a:lnTo>
                  <a:lnTo>
                    <a:pt x="1301434" y="1384300"/>
                  </a:lnTo>
                  <a:lnTo>
                    <a:pt x="1343598" y="1358900"/>
                  </a:lnTo>
                  <a:lnTo>
                    <a:pt x="1182308" y="1358900"/>
                  </a:lnTo>
                  <a:lnTo>
                    <a:pt x="918159" y="1219200"/>
                  </a:lnTo>
                  <a:close/>
                </a:path>
                <a:path w="2419350" h="2806700">
                  <a:moveTo>
                    <a:pt x="2040897" y="1346200"/>
                  </a:moveTo>
                  <a:lnTo>
                    <a:pt x="2017127" y="1346200"/>
                  </a:lnTo>
                  <a:lnTo>
                    <a:pt x="1995427" y="1358900"/>
                  </a:lnTo>
                  <a:lnTo>
                    <a:pt x="1977836" y="1371600"/>
                  </a:lnTo>
                  <a:lnTo>
                    <a:pt x="2078928" y="1371600"/>
                  </a:lnTo>
                  <a:lnTo>
                    <a:pt x="2072324" y="1358900"/>
                  </a:lnTo>
                  <a:lnTo>
                    <a:pt x="2064704" y="1358900"/>
                  </a:lnTo>
                  <a:lnTo>
                    <a:pt x="2040897" y="1346200"/>
                  </a:lnTo>
                  <a:close/>
                </a:path>
                <a:path w="2419350" h="2806700">
                  <a:moveTo>
                    <a:pt x="2089723" y="558800"/>
                  </a:moveTo>
                  <a:lnTo>
                    <a:pt x="2056957" y="558800"/>
                  </a:lnTo>
                  <a:lnTo>
                    <a:pt x="2343469" y="723900"/>
                  </a:lnTo>
                  <a:lnTo>
                    <a:pt x="2339328" y="749300"/>
                  </a:lnTo>
                  <a:lnTo>
                    <a:pt x="2343675" y="762000"/>
                  </a:lnTo>
                  <a:lnTo>
                    <a:pt x="2355953" y="787400"/>
                  </a:lnTo>
                  <a:lnTo>
                    <a:pt x="2375600" y="800100"/>
                  </a:lnTo>
                  <a:lnTo>
                    <a:pt x="2381327" y="800100"/>
                  </a:lnTo>
                  <a:lnTo>
                    <a:pt x="2387316" y="812800"/>
                  </a:lnTo>
                  <a:lnTo>
                    <a:pt x="2400365" y="812800"/>
                  </a:lnTo>
                  <a:lnTo>
                    <a:pt x="2410525" y="1117600"/>
                  </a:lnTo>
                  <a:lnTo>
                    <a:pt x="2393993" y="1117600"/>
                  </a:lnTo>
                  <a:lnTo>
                    <a:pt x="2378664" y="1130300"/>
                  </a:lnTo>
                  <a:lnTo>
                    <a:pt x="2365359" y="1143000"/>
                  </a:lnTo>
                  <a:lnTo>
                    <a:pt x="2354899" y="1155700"/>
                  </a:lnTo>
                  <a:lnTo>
                    <a:pt x="2348545" y="1168400"/>
                  </a:lnTo>
                  <a:lnTo>
                    <a:pt x="2347120" y="1181100"/>
                  </a:lnTo>
                  <a:lnTo>
                    <a:pt x="2350220" y="1206500"/>
                  </a:lnTo>
                  <a:lnTo>
                    <a:pt x="2357439" y="1219200"/>
                  </a:lnTo>
                  <a:lnTo>
                    <a:pt x="2084262" y="1371600"/>
                  </a:lnTo>
                  <a:lnTo>
                    <a:pt x="2117356" y="1371600"/>
                  </a:lnTo>
                  <a:lnTo>
                    <a:pt x="2369631" y="1231900"/>
                  </a:lnTo>
                  <a:lnTo>
                    <a:pt x="2419034" y="1231900"/>
                  </a:lnTo>
                  <a:lnTo>
                    <a:pt x="2419034" y="698500"/>
                  </a:lnTo>
                  <a:lnTo>
                    <a:pt x="2352359" y="698500"/>
                  </a:lnTo>
                  <a:lnTo>
                    <a:pt x="2089723" y="558800"/>
                  </a:lnTo>
                  <a:close/>
                </a:path>
                <a:path w="2419350" h="2806700">
                  <a:moveTo>
                    <a:pt x="863792" y="1117600"/>
                  </a:moveTo>
                  <a:lnTo>
                    <a:pt x="792354" y="1117600"/>
                  </a:lnTo>
                  <a:lnTo>
                    <a:pt x="780746" y="1130300"/>
                  </a:lnTo>
                  <a:lnTo>
                    <a:pt x="771590" y="1143000"/>
                  </a:lnTo>
                  <a:lnTo>
                    <a:pt x="765601" y="1155700"/>
                  </a:lnTo>
                  <a:lnTo>
                    <a:pt x="763589" y="1168400"/>
                  </a:lnTo>
                  <a:lnTo>
                    <a:pt x="765482" y="1181100"/>
                  </a:lnTo>
                  <a:lnTo>
                    <a:pt x="771209" y="1206500"/>
                  </a:lnTo>
                  <a:lnTo>
                    <a:pt x="494603" y="1358900"/>
                  </a:lnTo>
                  <a:lnTo>
                    <a:pt x="527464" y="1358900"/>
                  </a:lnTo>
                  <a:lnTo>
                    <a:pt x="781369" y="1219200"/>
                  </a:lnTo>
                  <a:lnTo>
                    <a:pt x="918159" y="1219200"/>
                  </a:lnTo>
                  <a:lnTo>
                    <a:pt x="894145" y="1206500"/>
                  </a:lnTo>
                  <a:lnTo>
                    <a:pt x="899118" y="1181100"/>
                  </a:lnTo>
                  <a:lnTo>
                    <a:pt x="895351" y="1155700"/>
                  </a:lnTo>
                  <a:lnTo>
                    <a:pt x="883394" y="1130300"/>
                  </a:lnTo>
                  <a:lnTo>
                    <a:pt x="863792" y="1117600"/>
                  </a:lnTo>
                  <a:close/>
                </a:path>
                <a:path w="2419350" h="2806700">
                  <a:moveTo>
                    <a:pt x="1246423" y="1333500"/>
                  </a:moveTo>
                  <a:lnTo>
                    <a:pt x="1221837" y="1333500"/>
                  </a:lnTo>
                  <a:lnTo>
                    <a:pt x="1199584" y="1346200"/>
                  </a:lnTo>
                  <a:lnTo>
                    <a:pt x="1182308" y="1358900"/>
                  </a:lnTo>
                  <a:lnTo>
                    <a:pt x="1282289" y="1358900"/>
                  </a:lnTo>
                  <a:lnTo>
                    <a:pt x="1276721" y="1346200"/>
                  </a:lnTo>
                  <a:lnTo>
                    <a:pt x="1270700" y="1346200"/>
                  </a:lnTo>
                  <a:lnTo>
                    <a:pt x="1246423" y="1333500"/>
                  </a:lnTo>
                  <a:close/>
                </a:path>
                <a:path w="2419350" h="2806700">
                  <a:moveTo>
                    <a:pt x="1647096" y="1117600"/>
                  </a:moveTo>
                  <a:lnTo>
                    <a:pt x="1601180" y="1117600"/>
                  </a:lnTo>
                  <a:lnTo>
                    <a:pt x="1587898" y="1130300"/>
                  </a:lnTo>
                  <a:lnTo>
                    <a:pt x="1576451" y="1143000"/>
                  </a:lnTo>
                  <a:lnTo>
                    <a:pt x="1567372" y="1155700"/>
                  </a:lnTo>
                  <a:lnTo>
                    <a:pt x="1561595" y="1168400"/>
                  </a:lnTo>
                  <a:lnTo>
                    <a:pt x="1559546" y="1181100"/>
                  </a:lnTo>
                  <a:lnTo>
                    <a:pt x="1560996" y="1193800"/>
                  </a:lnTo>
                  <a:lnTo>
                    <a:pt x="1565721" y="1206500"/>
                  </a:lnTo>
                  <a:lnTo>
                    <a:pt x="1291401" y="1358900"/>
                  </a:lnTo>
                  <a:lnTo>
                    <a:pt x="1343598" y="1358900"/>
                  </a:lnTo>
                  <a:lnTo>
                    <a:pt x="1575500" y="1219200"/>
                  </a:lnTo>
                  <a:lnTo>
                    <a:pt x="1713363" y="1219200"/>
                  </a:lnTo>
                  <a:lnTo>
                    <a:pt x="1691324" y="1206500"/>
                  </a:lnTo>
                  <a:lnTo>
                    <a:pt x="1695418" y="1193800"/>
                  </a:lnTo>
                  <a:lnTo>
                    <a:pt x="1691022" y="1168400"/>
                  </a:lnTo>
                  <a:lnTo>
                    <a:pt x="1678840" y="1143000"/>
                  </a:lnTo>
                  <a:lnTo>
                    <a:pt x="1659574" y="1130300"/>
                  </a:lnTo>
                  <a:lnTo>
                    <a:pt x="1653347" y="1130300"/>
                  </a:lnTo>
                  <a:lnTo>
                    <a:pt x="1647096" y="1117600"/>
                  </a:lnTo>
                  <a:close/>
                </a:path>
                <a:path w="2419350" h="2806700">
                  <a:moveTo>
                    <a:pt x="884366" y="1219200"/>
                  </a:moveTo>
                  <a:lnTo>
                    <a:pt x="787084" y="1219200"/>
                  </a:lnTo>
                  <a:lnTo>
                    <a:pt x="792926" y="1231900"/>
                  </a:lnTo>
                  <a:lnTo>
                    <a:pt x="799657" y="1231900"/>
                  </a:lnTo>
                  <a:lnTo>
                    <a:pt x="822448" y="1244600"/>
                  </a:lnTo>
                  <a:lnTo>
                    <a:pt x="845583" y="1244600"/>
                  </a:lnTo>
                  <a:lnTo>
                    <a:pt x="866933" y="1231900"/>
                  </a:lnTo>
                  <a:lnTo>
                    <a:pt x="884366" y="1219200"/>
                  </a:lnTo>
                  <a:close/>
                </a:path>
                <a:path w="2419350" h="2806700">
                  <a:moveTo>
                    <a:pt x="1682307" y="1231900"/>
                  </a:moveTo>
                  <a:lnTo>
                    <a:pt x="1584184" y="1231900"/>
                  </a:lnTo>
                  <a:lnTo>
                    <a:pt x="1589484" y="1244600"/>
                  </a:lnTo>
                  <a:lnTo>
                    <a:pt x="1664644" y="1244600"/>
                  </a:lnTo>
                  <a:lnTo>
                    <a:pt x="1682307" y="1231900"/>
                  </a:lnTo>
                  <a:close/>
                </a:path>
                <a:path w="2419350" h="2806700">
                  <a:moveTo>
                    <a:pt x="2419034" y="1231900"/>
                  </a:moveTo>
                  <a:lnTo>
                    <a:pt x="2374203" y="1231900"/>
                  </a:lnTo>
                  <a:lnTo>
                    <a:pt x="2378013" y="1244600"/>
                  </a:lnTo>
                  <a:lnTo>
                    <a:pt x="2419034" y="1244600"/>
                  </a:lnTo>
                  <a:lnTo>
                    <a:pt x="2419034" y="1231900"/>
                  </a:lnTo>
                  <a:close/>
                </a:path>
                <a:path w="2419350" h="2806700">
                  <a:moveTo>
                    <a:pt x="843381" y="787400"/>
                  </a:moveTo>
                  <a:lnTo>
                    <a:pt x="797069" y="787400"/>
                  </a:lnTo>
                  <a:lnTo>
                    <a:pt x="803536" y="800100"/>
                  </a:lnTo>
                  <a:lnTo>
                    <a:pt x="810325" y="800100"/>
                  </a:lnTo>
                  <a:lnTo>
                    <a:pt x="820358" y="1104900"/>
                  </a:lnTo>
                  <a:lnTo>
                    <a:pt x="805773" y="1117600"/>
                  </a:lnTo>
                  <a:lnTo>
                    <a:pt x="855537" y="1117600"/>
                  </a:lnTo>
                  <a:lnTo>
                    <a:pt x="847917" y="1104900"/>
                  </a:lnTo>
                  <a:lnTo>
                    <a:pt x="839916" y="1104900"/>
                  </a:lnTo>
                  <a:lnTo>
                    <a:pt x="828994" y="800100"/>
                  </a:lnTo>
                  <a:lnTo>
                    <a:pt x="843381" y="787400"/>
                  </a:lnTo>
                  <a:close/>
                </a:path>
                <a:path w="2419350" h="2806700">
                  <a:moveTo>
                    <a:pt x="1623633" y="800100"/>
                  </a:moveTo>
                  <a:lnTo>
                    <a:pt x="1604964" y="800100"/>
                  </a:lnTo>
                  <a:lnTo>
                    <a:pt x="1615759" y="1117600"/>
                  </a:lnTo>
                  <a:lnTo>
                    <a:pt x="1634809" y="1117600"/>
                  </a:lnTo>
                  <a:lnTo>
                    <a:pt x="1623633" y="800100"/>
                  </a:lnTo>
                  <a:close/>
                </a:path>
                <a:path w="2419350" h="2806700">
                  <a:moveTo>
                    <a:pt x="1290961" y="546100"/>
                  </a:moveTo>
                  <a:lnTo>
                    <a:pt x="1259016" y="546100"/>
                  </a:lnTo>
                  <a:lnTo>
                    <a:pt x="1548830" y="711200"/>
                  </a:lnTo>
                  <a:lnTo>
                    <a:pt x="1545673" y="736600"/>
                  </a:lnTo>
                  <a:lnTo>
                    <a:pt x="1550338" y="762000"/>
                  </a:lnTo>
                  <a:lnTo>
                    <a:pt x="1562314" y="774700"/>
                  </a:lnTo>
                  <a:lnTo>
                    <a:pt x="1581088" y="787400"/>
                  </a:lnTo>
                  <a:lnTo>
                    <a:pt x="1588581" y="800100"/>
                  </a:lnTo>
                  <a:lnTo>
                    <a:pt x="1638732" y="800100"/>
                  </a:lnTo>
                  <a:lnTo>
                    <a:pt x="1652414" y="787400"/>
                  </a:lnTo>
                  <a:lnTo>
                    <a:pt x="1664120" y="787400"/>
                  </a:lnTo>
                  <a:lnTo>
                    <a:pt x="1673290" y="774700"/>
                  </a:lnTo>
                  <a:lnTo>
                    <a:pt x="1679146" y="749300"/>
                  </a:lnTo>
                  <a:lnTo>
                    <a:pt x="1681466" y="736600"/>
                  </a:lnTo>
                  <a:lnTo>
                    <a:pt x="1680523" y="723900"/>
                  </a:lnTo>
                  <a:lnTo>
                    <a:pt x="1676592" y="711200"/>
                  </a:lnTo>
                  <a:lnTo>
                    <a:pt x="1699388" y="698500"/>
                  </a:lnTo>
                  <a:lnTo>
                    <a:pt x="1556958" y="698500"/>
                  </a:lnTo>
                  <a:lnTo>
                    <a:pt x="1290961" y="546100"/>
                  </a:lnTo>
                  <a:close/>
                </a:path>
                <a:path w="2419350" h="2806700">
                  <a:moveTo>
                    <a:pt x="823317" y="660400"/>
                  </a:moveTo>
                  <a:lnTo>
                    <a:pt x="797355" y="660400"/>
                  </a:lnTo>
                  <a:lnTo>
                    <a:pt x="774322" y="673100"/>
                  </a:lnTo>
                  <a:lnTo>
                    <a:pt x="757112" y="698500"/>
                  </a:lnTo>
                  <a:lnTo>
                    <a:pt x="749226" y="723900"/>
                  </a:lnTo>
                  <a:lnTo>
                    <a:pt x="751841" y="749300"/>
                  </a:lnTo>
                  <a:lnTo>
                    <a:pt x="764077" y="774700"/>
                  </a:lnTo>
                  <a:lnTo>
                    <a:pt x="785052" y="787400"/>
                  </a:lnTo>
                  <a:lnTo>
                    <a:pt x="856362" y="787400"/>
                  </a:lnTo>
                  <a:lnTo>
                    <a:pt x="867535" y="774700"/>
                  </a:lnTo>
                  <a:lnTo>
                    <a:pt x="876492" y="762000"/>
                  </a:lnTo>
                  <a:lnTo>
                    <a:pt x="882396" y="749300"/>
                  </a:lnTo>
                  <a:lnTo>
                    <a:pt x="884763" y="736600"/>
                  </a:lnTo>
                  <a:lnTo>
                    <a:pt x="883725" y="723900"/>
                  </a:lnTo>
                  <a:lnTo>
                    <a:pt x="879413" y="711200"/>
                  </a:lnTo>
                  <a:lnTo>
                    <a:pt x="921968" y="685800"/>
                  </a:lnTo>
                  <a:lnTo>
                    <a:pt x="859950" y="685800"/>
                  </a:lnTo>
                  <a:lnTo>
                    <a:pt x="854775" y="673100"/>
                  </a:lnTo>
                  <a:lnTo>
                    <a:pt x="849314" y="673100"/>
                  </a:lnTo>
                  <a:lnTo>
                    <a:pt x="823317" y="660400"/>
                  </a:lnTo>
                  <a:close/>
                </a:path>
                <a:path w="2419350" h="2806700">
                  <a:moveTo>
                    <a:pt x="1645223" y="673100"/>
                  </a:moveTo>
                  <a:lnTo>
                    <a:pt x="1574446" y="673100"/>
                  </a:lnTo>
                  <a:lnTo>
                    <a:pt x="1556958" y="698500"/>
                  </a:lnTo>
                  <a:lnTo>
                    <a:pt x="1665924" y="698500"/>
                  </a:lnTo>
                  <a:lnTo>
                    <a:pt x="1661832" y="685800"/>
                  </a:lnTo>
                  <a:lnTo>
                    <a:pt x="1651315" y="685800"/>
                  </a:lnTo>
                  <a:lnTo>
                    <a:pt x="1645223" y="673100"/>
                  </a:lnTo>
                  <a:close/>
                </a:path>
                <a:path w="2419350" h="2806700">
                  <a:moveTo>
                    <a:pt x="2034224" y="457200"/>
                  </a:moveTo>
                  <a:lnTo>
                    <a:pt x="1982265" y="457200"/>
                  </a:lnTo>
                  <a:lnTo>
                    <a:pt x="1959232" y="469900"/>
                  </a:lnTo>
                  <a:lnTo>
                    <a:pt x="1942022" y="482600"/>
                  </a:lnTo>
                  <a:lnTo>
                    <a:pt x="1936245" y="495300"/>
                  </a:lnTo>
                  <a:lnTo>
                    <a:pt x="1934196" y="508000"/>
                  </a:lnTo>
                  <a:lnTo>
                    <a:pt x="1935646" y="533400"/>
                  </a:lnTo>
                  <a:lnTo>
                    <a:pt x="1940371" y="546100"/>
                  </a:lnTo>
                  <a:lnTo>
                    <a:pt x="1665924" y="698500"/>
                  </a:lnTo>
                  <a:lnTo>
                    <a:pt x="1699388" y="698500"/>
                  </a:lnTo>
                  <a:lnTo>
                    <a:pt x="1950150" y="558800"/>
                  </a:lnTo>
                  <a:lnTo>
                    <a:pt x="2089723" y="558800"/>
                  </a:lnTo>
                  <a:lnTo>
                    <a:pt x="2065847" y="546100"/>
                  </a:lnTo>
                  <a:lnTo>
                    <a:pt x="2069961" y="520700"/>
                  </a:lnTo>
                  <a:lnTo>
                    <a:pt x="2065609" y="495300"/>
                  </a:lnTo>
                  <a:lnTo>
                    <a:pt x="2053470" y="482600"/>
                  </a:lnTo>
                  <a:lnTo>
                    <a:pt x="2034224" y="457200"/>
                  </a:lnTo>
                  <a:close/>
                </a:path>
                <a:path w="2419350" h="2806700">
                  <a:moveTo>
                    <a:pt x="2419034" y="685800"/>
                  </a:moveTo>
                  <a:lnTo>
                    <a:pt x="2369970" y="685800"/>
                  </a:lnTo>
                  <a:lnTo>
                    <a:pt x="2352359" y="698500"/>
                  </a:lnTo>
                  <a:lnTo>
                    <a:pt x="2419034" y="698500"/>
                  </a:lnTo>
                  <a:lnTo>
                    <a:pt x="2419034" y="685800"/>
                  </a:lnTo>
                  <a:close/>
                </a:path>
                <a:path w="2419350" h="2806700">
                  <a:moveTo>
                    <a:pt x="1238442" y="444500"/>
                  </a:moveTo>
                  <a:lnTo>
                    <a:pt x="1180405" y="444500"/>
                  </a:lnTo>
                  <a:lnTo>
                    <a:pt x="1166957" y="457200"/>
                  </a:lnTo>
                  <a:lnTo>
                    <a:pt x="1155342" y="457200"/>
                  </a:lnTo>
                  <a:lnTo>
                    <a:pt x="1146240" y="469900"/>
                  </a:lnTo>
                  <a:lnTo>
                    <a:pt x="1140196" y="482600"/>
                  </a:lnTo>
                  <a:lnTo>
                    <a:pt x="1138175" y="508000"/>
                  </a:lnTo>
                  <a:lnTo>
                    <a:pt x="1140061" y="520700"/>
                  </a:lnTo>
                  <a:lnTo>
                    <a:pt x="1145732" y="533400"/>
                  </a:lnTo>
                  <a:lnTo>
                    <a:pt x="869634" y="685800"/>
                  </a:lnTo>
                  <a:lnTo>
                    <a:pt x="921968" y="685800"/>
                  </a:lnTo>
                  <a:lnTo>
                    <a:pt x="1156019" y="546100"/>
                  </a:lnTo>
                  <a:lnTo>
                    <a:pt x="1290961" y="546100"/>
                  </a:lnTo>
                  <a:lnTo>
                    <a:pt x="1268795" y="533400"/>
                  </a:lnTo>
                  <a:lnTo>
                    <a:pt x="1273911" y="508000"/>
                  </a:lnTo>
                  <a:lnTo>
                    <a:pt x="1270097" y="482600"/>
                  </a:lnTo>
                  <a:lnTo>
                    <a:pt x="1258044" y="469900"/>
                  </a:lnTo>
                  <a:lnTo>
                    <a:pt x="1238442" y="444500"/>
                  </a:lnTo>
                  <a:close/>
                </a:path>
                <a:path w="2419350" h="2806700">
                  <a:moveTo>
                    <a:pt x="2056957" y="558800"/>
                  </a:moveTo>
                  <a:lnTo>
                    <a:pt x="1954182" y="558800"/>
                  </a:lnTo>
                  <a:lnTo>
                    <a:pt x="1958976" y="571500"/>
                  </a:lnTo>
                  <a:lnTo>
                    <a:pt x="1970470" y="571500"/>
                  </a:lnTo>
                  <a:lnTo>
                    <a:pt x="1993896" y="584200"/>
                  </a:lnTo>
                  <a:lnTo>
                    <a:pt x="2017571" y="584200"/>
                  </a:lnTo>
                  <a:lnTo>
                    <a:pt x="2039318" y="571500"/>
                  </a:lnTo>
                  <a:lnTo>
                    <a:pt x="2056957" y="558800"/>
                  </a:lnTo>
                  <a:close/>
                </a:path>
                <a:path w="2419350" h="2806700">
                  <a:moveTo>
                    <a:pt x="1259016" y="546100"/>
                  </a:moveTo>
                  <a:lnTo>
                    <a:pt x="1156019" y="546100"/>
                  </a:lnTo>
                  <a:lnTo>
                    <a:pt x="1161734" y="558800"/>
                  </a:lnTo>
                  <a:lnTo>
                    <a:pt x="1174180" y="558800"/>
                  </a:lnTo>
                  <a:lnTo>
                    <a:pt x="1197044" y="571500"/>
                  </a:lnTo>
                  <a:lnTo>
                    <a:pt x="1220217" y="571500"/>
                  </a:lnTo>
                  <a:lnTo>
                    <a:pt x="1241581" y="558800"/>
                  </a:lnTo>
                  <a:lnTo>
                    <a:pt x="1259016" y="546100"/>
                  </a:lnTo>
                  <a:close/>
                </a:path>
                <a:path w="2419350" h="2806700">
                  <a:moveTo>
                    <a:pt x="1203644" y="127000"/>
                  </a:moveTo>
                  <a:lnTo>
                    <a:pt x="1184975" y="127000"/>
                  </a:lnTo>
                  <a:lnTo>
                    <a:pt x="1195008" y="444500"/>
                  </a:lnTo>
                  <a:lnTo>
                    <a:pt x="1214566" y="444500"/>
                  </a:lnTo>
                  <a:lnTo>
                    <a:pt x="1203644" y="127000"/>
                  </a:lnTo>
                  <a:close/>
                </a:path>
                <a:path w="2419350" h="2806700">
                  <a:moveTo>
                    <a:pt x="1223964" y="0"/>
                  </a:moveTo>
                  <a:lnTo>
                    <a:pt x="1171989" y="0"/>
                  </a:lnTo>
                  <a:lnTo>
                    <a:pt x="1148919" y="12700"/>
                  </a:lnTo>
                  <a:lnTo>
                    <a:pt x="1131635" y="25400"/>
                  </a:lnTo>
                  <a:lnTo>
                    <a:pt x="1124063" y="50800"/>
                  </a:lnTo>
                  <a:lnTo>
                    <a:pt x="1126872" y="76200"/>
                  </a:lnTo>
                  <a:lnTo>
                    <a:pt x="1139207" y="101600"/>
                  </a:lnTo>
                  <a:lnTo>
                    <a:pt x="1160210" y="114300"/>
                  </a:lnTo>
                  <a:lnTo>
                    <a:pt x="1165937" y="127000"/>
                  </a:lnTo>
                  <a:lnTo>
                    <a:pt x="1218031" y="127000"/>
                  </a:lnTo>
                  <a:lnTo>
                    <a:pt x="1231012" y="114300"/>
                  </a:lnTo>
                  <a:lnTo>
                    <a:pt x="1242185" y="114300"/>
                  </a:lnTo>
                  <a:lnTo>
                    <a:pt x="1251142" y="101600"/>
                  </a:lnTo>
                  <a:lnTo>
                    <a:pt x="1258968" y="76200"/>
                  </a:lnTo>
                  <a:lnTo>
                    <a:pt x="1256412" y="50800"/>
                  </a:lnTo>
                  <a:lnTo>
                    <a:pt x="1244427" y="25400"/>
                  </a:lnTo>
                  <a:lnTo>
                    <a:pt x="1223964" y="0"/>
                  </a:lnTo>
                  <a:close/>
                </a:path>
              </a:pathLst>
            </a:custGeom>
            <a:solidFill>
              <a:srgbClr val="FFFFFF">
                <a:alpha val="22744"/>
              </a:srgbClr>
            </a:solidFill>
          </p:spPr>
          <p:txBody>
            <a:bodyPr wrap="square" lIns="0" tIns="0" rIns="0" bIns="0" rtlCol="0"/>
            <a:lstStyle/>
            <a:p>
              <a:endParaRPr/>
            </a:p>
          </p:txBody>
        </p:sp>
      </p:grpSp>
      <p:pic>
        <p:nvPicPr>
          <p:cNvPr id="13" name="object 13"/>
          <p:cNvPicPr/>
          <p:nvPr/>
        </p:nvPicPr>
        <p:blipFill>
          <a:blip r:embed="rId11" cstate="email">
            <a:extLst>
              <a:ext uri="{28A0092B-C50C-407E-A947-70E740481C1C}">
                <a14:useLocalDpi xmlns:a14="http://schemas.microsoft.com/office/drawing/2010/main"/>
              </a:ext>
            </a:extLst>
          </a:blip>
          <a:stretch>
            <a:fillRect/>
          </a:stretch>
        </p:blipFill>
        <p:spPr>
          <a:xfrm>
            <a:off x="3572255" y="6201155"/>
            <a:ext cx="1626107" cy="480059"/>
          </a:xfrm>
          <a:prstGeom prst="rect">
            <a:avLst/>
          </a:prstGeom>
        </p:spPr>
      </p:pic>
      <p:pic>
        <p:nvPicPr>
          <p:cNvPr id="14" name="object 14"/>
          <p:cNvPicPr/>
          <p:nvPr/>
        </p:nvPicPr>
        <p:blipFill>
          <a:blip r:embed="rId12" cstate="email">
            <a:extLst>
              <a:ext uri="{28A0092B-C50C-407E-A947-70E740481C1C}">
                <a14:useLocalDpi xmlns:a14="http://schemas.microsoft.com/office/drawing/2010/main"/>
              </a:ext>
            </a:extLst>
          </a:blip>
          <a:stretch>
            <a:fillRect/>
          </a:stretch>
        </p:blipFill>
        <p:spPr>
          <a:xfrm>
            <a:off x="5807964" y="6115810"/>
            <a:ext cx="903732" cy="627886"/>
          </a:xfrm>
          <a:prstGeom prst="rect">
            <a:avLst/>
          </a:prstGeom>
        </p:spPr>
      </p:pic>
      <p:pic>
        <p:nvPicPr>
          <p:cNvPr id="15" name="object 15"/>
          <p:cNvPicPr/>
          <p:nvPr/>
        </p:nvPicPr>
        <p:blipFill>
          <a:blip r:embed="rId13" cstate="email">
            <a:extLst>
              <a:ext uri="{28A0092B-C50C-407E-A947-70E740481C1C}">
                <a14:useLocalDpi xmlns:a14="http://schemas.microsoft.com/office/drawing/2010/main"/>
              </a:ext>
            </a:extLst>
          </a:blip>
          <a:stretch>
            <a:fillRect/>
          </a:stretch>
        </p:blipFill>
        <p:spPr>
          <a:xfrm>
            <a:off x="1658111" y="6115811"/>
            <a:ext cx="1306068" cy="742186"/>
          </a:xfrm>
          <a:prstGeom prst="rect">
            <a:avLst/>
          </a:prstGeom>
        </p:spPr>
      </p:pic>
      <p:pic>
        <p:nvPicPr>
          <p:cNvPr id="16" name="object 16"/>
          <p:cNvPicPr/>
          <p:nvPr/>
        </p:nvPicPr>
        <p:blipFill>
          <a:blip r:embed="rId14" cstate="email">
            <a:extLst>
              <a:ext uri="{28A0092B-C50C-407E-A947-70E740481C1C}">
                <a14:useLocalDpi xmlns:a14="http://schemas.microsoft.com/office/drawing/2010/main"/>
              </a:ext>
            </a:extLst>
          </a:blip>
          <a:stretch>
            <a:fillRect/>
          </a:stretch>
        </p:blipFill>
        <p:spPr>
          <a:xfrm>
            <a:off x="7321295" y="6246876"/>
            <a:ext cx="2467355" cy="434340"/>
          </a:xfrm>
          <a:prstGeom prst="rect">
            <a:avLst/>
          </a:prstGeom>
        </p:spPr>
      </p:pic>
    </p:spTree>
    <p:extLst>
      <p:ext uri="{BB962C8B-B14F-4D97-AF65-F5344CB8AC3E}">
        <p14:creationId xmlns:p14="http://schemas.microsoft.com/office/powerpoint/2010/main" val="2486442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email">
            <a:extLst>
              <a:ext uri="{28A0092B-C50C-407E-A947-70E740481C1C}">
                <a14:useLocalDpi xmlns:a14="http://schemas.microsoft.com/office/drawing/2010/main"/>
              </a:ext>
            </a:extLst>
          </a:blip>
          <a:stretch>
            <a:fillRect/>
          </a:stretch>
        </p:blipFill>
        <p:spPr>
          <a:xfrm>
            <a:off x="0" y="0"/>
            <a:ext cx="12191999" cy="6857997"/>
          </a:xfrm>
          <a:prstGeom prst="rect">
            <a:avLst/>
          </a:prstGeom>
        </p:spPr>
      </p:pic>
      <p:sp>
        <p:nvSpPr>
          <p:cNvPr id="3" name="object 3"/>
          <p:cNvSpPr/>
          <p:nvPr/>
        </p:nvSpPr>
        <p:spPr>
          <a:xfrm>
            <a:off x="6688835" y="513587"/>
            <a:ext cx="5093335" cy="1209040"/>
          </a:xfrm>
          <a:custGeom>
            <a:avLst/>
            <a:gdLst/>
            <a:ahLst/>
            <a:cxnLst/>
            <a:rect l="l" t="t" r="r" b="b"/>
            <a:pathLst>
              <a:path w="5093334" h="1209039">
                <a:moveTo>
                  <a:pt x="5093208" y="0"/>
                </a:moveTo>
                <a:lnTo>
                  <a:pt x="0" y="0"/>
                </a:lnTo>
                <a:lnTo>
                  <a:pt x="0" y="1208531"/>
                </a:lnTo>
                <a:lnTo>
                  <a:pt x="5093208" y="1208531"/>
                </a:lnTo>
                <a:lnTo>
                  <a:pt x="5093208" y="0"/>
                </a:lnTo>
                <a:close/>
              </a:path>
            </a:pathLst>
          </a:custGeom>
          <a:solidFill>
            <a:srgbClr val="FFFFFF"/>
          </a:solidFill>
        </p:spPr>
        <p:txBody>
          <a:bodyPr wrap="square" lIns="0" tIns="0" rIns="0" bIns="0" rtlCol="0"/>
          <a:lstStyle/>
          <a:p>
            <a:endParaRPr/>
          </a:p>
        </p:txBody>
      </p:sp>
      <p:pic>
        <p:nvPicPr>
          <p:cNvPr id="4" name="object 4"/>
          <p:cNvPicPr/>
          <p:nvPr/>
        </p:nvPicPr>
        <p:blipFill>
          <a:blip r:embed="rId3" cstate="email">
            <a:extLst>
              <a:ext uri="{28A0092B-C50C-407E-A947-70E740481C1C}">
                <a14:useLocalDpi xmlns:a14="http://schemas.microsoft.com/office/drawing/2010/main"/>
              </a:ext>
            </a:extLst>
          </a:blip>
          <a:stretch>
            <a:fillRect/>
          </a:stretch>
        </p:blipFill>
        <p:spPr>
          <a:xfrm>
            <a:off x="230124" y="0"/>
            <a:ext cx="5404104" cy="2935224"/>
          </a:xfrm>
          <a:prstGeom prst="rect">
            <a:avLst/>
          </a:prstGeom>
        </p:spPr>
      </p:pic>
      <p:sp>
        <p:nvSpPr>
          <p:cNvPr id="5" name="object 5"/>
          <p:cNvSpPr txBox="1"/>
          <p:nvPr/>
        </p:nvSpPr>
        <p:spPr>
          <a:xfrm>
            <a:off x="1961133" y="2244090"/>
            <a:ext cx="9752965" cy="4415790"/>
          </a:xfrm>
          <a:prstGeom prst="rect">
            <a:avLst/>
          </a:prstGeom>
        </p:spPr>
        <p:txBody>
          <a:bodyPr vert="horz" wrap="square" lIns="0" tIns="12700" rIns="0" bIns="0" rtlCol="0">
            <a:spAutoFit/>
          </a:bodyPr>
          <a:lstStyle/>
          <a:p>
            <a:pPr marL="12700" marR="102235">
              <a:lnSpc>
                <a:spcPct val="100000"/>
              </a:lnSpc>
              <a:spcBef>
                <a:spcPts val="100"/>
              </a:spcBef>
            </a:pPr>
            <a:r>
              <a:rPr sz="2400" i="1">
                <a:solidFill>
                  <a:srgbClr val="FFFF00"/>
                </a:solidFill>
                <a:latin typeface="Monotype Corsiva"/>
                <a:cs typeface="Monotype Corsiva"/>
              </a:rPr>
              <a:t>MEDIC</a:t>
            </a:r>
            <a:r>
              <a:rPr sz="2400" i="1" spc="-25">
                <a:solidFill>
                  <a:srgbClr val="FFFF00"/>
                </a:solidFill>
                <a:latin typeface="Monotype Corsiva"/>
                <a:cs typeface="Monotype Corsiva"/>
              </a:rPr>
              <a:t> </a:t>
            </a:r>
            <a:r>
              <a:rPr sz="2400" i="1" spc="-5">
                <a:solidFill>
                  <a:srgbClr val="FFFF00"/>
                </a:solidFill>
                <a:latin typeface="Monotype Corsiva"/>
                <a:cs typeface="Monotype Corsiva"/>
              </a:rPr>
              <a:t>NEST</a:t>
            </a:r>
            <a:r>
              <a:rPr sz="2400" i="1" spc="-20">
                <a:solidFill>
                  <a:srgbClr val="FFFF00"/>
                </a:solidFill>
                <a:latin typeface="Monotype Corsiva"/>
                <a:cs typeface="Monotype Corsiva"/>
              </a:rPr>
              <a:t> </a:t>
            </a:r>
            <a:r>
              <a:rPr sz="2400" i="1" spc="-5">
                <a:solidFill>
                  <a:srgbClr val="FFFF00"/>
                </a:solidFill>
                <a:latin typeface="Monotype Corsiva"/>
                <a:cs typeface="Monotype Corsiva"/>
              </a:rPr>
              <a:t>Project</a:t>
            </a:r>
            <a:r>
              <a:rPr sz="2400" i="1" spc="-10">
                <a:solidFill>
                  <a:srgbClr val="FFFF00"/>
                </a:solidFill>
                <a:latin typeface="Monotype Corsiva"/>
                <a:cs typeface="Monotype Corsiva"/>
              </a:rPr>
              <a:t> </a:t>
            </a:r>
            <a:r>
              <a:rPr sz="2400" i="1">
                <a:solidFill>
                  <a:srgbClr val="FFFF00"/>
                </a:solidFill>
                <a:latin typeface="Monotype Corsiva"/>
                <a:cs typeface="Monotype Corsiva"/>
              </a:rPr>
              <a:t>is</a:t>
            </a:r>
            <a:r>
              <a:rPr sz="2400" i="1" spc="-20">
                <a:solidFill>
                  <a:srgbClr val="FFFF00"/>
                </a:solidFill>
                <a:latin typeface="Monotype Corsiva"/>
                <a:cs typeface="Monotype Corsiva"/>
              </a:rPr>
              <a:t> </a:t>
            </a:r>
            <a:r>
              <a:rPr sz="2400" i="1">
                <a:solidFill>
                  <a:srgbClr val="FFFF00"/>
                </a:solidFill>
                <a:latin typeface="Monotype Corsiva"/>
                <a:cs typeface="Monotype Corsiva"/>
              </a:rPr>
              <a:t>designed</a:t>
            </a:r>
            <a:r>
              <a:rPr sz="2400" i="1" spc="-50">
                <a:solidFill>
                  <a:srgbClr val="FFFF00"/>
                </a:solidFill>
                <a:latin typeface="Monotype Corsiva"/>
                <a:cs typeface="Monotype Corsiva"/>
              </a:rPr>
              <a:t> </a:t>
            </a:r>
            <a:r>
              <a:rPr sz="2400" i="1">
                <a:solidFill>
                  <a:srgbClr val="FFFF00"/>
                </a:solidFill>
                <a:latin typeface="Monotype Corsiva"/>
                <a:cs typeface="Monotype Corsiva"/>
              </a:rPr>
              <a:t>to</a:t>
            </a:r>
            <a:r>
              <a:rPr sz="2400" i="1" spc="-5">
                <a:solidFill>
                  <a:srgbClr val="FFFF00"/>
                </a:solidFill>
                <a:latin typeface="Monotype Corsiva"/>
                <a:cs typeface="Monotype Corsiva"/>
              </a:rPr>
              <a:t> </a:t>
            </a:r>
            <a:r>
              <a:rPr sz="2400" i="1">
                <a:solidFill>
                  <a:srgbClr val="FFFF00"/>
                </a:solidFill>
                <a:latin typeface="Monotype Corsiva"/>
                <a:cs typeface="Monotype Corsiva"/>
              </a:rPr>
              <a:t>address</a:t>
            </a:r>
            <a:r>
              <a:rPr sz="2400" i="1" spc="-35">
                <a:solidFill>
                  <a:srgbClr val="FFFF00"/>
                </a:solidFill>
                <a:latin typeface="Monotype Corsiva"/>
                <a:cs typeface="Monotype Corsiva"/>
              </a:rPr>
              <a:t> </a:t>
            </a:r>
            <a:r>
              <a:rPr sz="2400" i="1">
                <a:solidFill>
                  <a:srgbClr val="FFFF00"/>
                </a:solidFill>
                <a:latin typeface="Monotype Corsiva"/>
                <a:cs typeface="Monotype Corsiva"/>
              </a:rPr>
              <a:t>the</a:t>
            </a:r>
            <a:r>
              <a:rPr sz="2400" i="1" spc="-20">
                <a:solidFill>
                  <a:srgbClr val="FFFF00"/>
                </a:solidFill>
                <a:latin typeface="Monotype Corsiva"/>
                <a:cs typeface="Monotype Corsiva"/>
              </a:rPr>
              <a:t> </a:t>
            </a:r>
            <a:r>
              <a:rPr sz="2400" i="1">
                <a:solidFill>
                  <a:srgbClr val="FFFF00"/>
                </a:solidFill>
                <a:latin typeface="Monotype Corsiva"/>
                <a:cs typeface="Monotype Corsiva"/>
              </a:rPr>
              <a:t>smart</a:t>
            </a:r>
            <a:r>
              <a:rPr sz="2400" i="1" spc="-25">
                <a:solidFill>
                  <a:srgbClr val="FFFF00"/>
                </a:solidFill>
                <a:latin typeface="Monotype Corsiva"/>
                <a:cs typeface="Monotype Corsiva"/>
              </a:rPr>
              <a:t> </a:t>
            </a:r>
            <a:r>
              <a:rPr sz="2400" i="1">
                <a:solidFill>
                  <a:srgbClr val="FFFF00"/>
                </a:solidFill>
                <a:latin typeface="Monotype Corsiva"/>
                <a:cs typeface="Monotype Corsiva"/>
              </a:rPr>
              <a:t>specialization</a:t>
            </a:r>
            <a:r>
              <a:rPr sz="2400" i="1" spc="-30">
                <a:solidFill>
                  <a:srgbClr val="FFFF00"/>
                </a:solidFill>
                <a:latin typeface="Monotype Corsiva"/>
                <a:cs typeface="Monotype Corsiva"/>
              </a:rPr>
              <a:t> </a:t>
            </a:r>
            <a:r>
              <a:rPr sz="2400" i="1">
                <a:solidFill>
                  <a:srgbClr val="FFFF00"/>
                </a:solidFill>
                <a:latin typeface="Monotype Corsiva"/>
                <a:cs typeface="Monotype Corsiva"/>
              </a:rPr>
              <a:t>strategies</a:t>
            </a:r>
            <a:r>
              <a:rPr sz="2400" i="1" spc="-35">
                <a:solidFill>
                  <a:srgbClr val="FFFF00"/>
                </a:solidFill>
                <a:latin typeface="Monotype Corsiva"/>
                <a:cs typeface="Monotype Corsiva"/>
              </a:rPr>
              <a:t> </a:t>
            </a:r>
            <a:r>
              <a:rPr sz="2400" i="1">
                <a:solidFill>
                  <a:srgbClr val="FFFF00"/>
                </a:solidFill>
                <a:latin typeface="Monotype Corsiva"/>
                <a:cs typeface="Monotype Corsiva"/>
              </a:rPr>
              <a:t>related</a:t>
            </a:r>
            <a:r>
              <a:rPr sz="2400" i="1" spc="-20">
                <a:solidFill>
                  <a:srgbClr val="FFFF00"/>
                </a:solidFill>
                <a:latin typeface="Monotype Corsiva"/>
                <a:cs typeface="Monotype Corsiva"/>
              </a:rPr>
              <a:t> </a:t>
            </a:r>
            <a:r>
              <a:rPr sz="2400" i="1">
                <a:solidFill>
                  <a:srgbClr val="FFFF00"/>
                </a:solidFill>
                <a:latin typeface="Monotype Corsiva"/>
                <a:cs typeface="Monotype Corsiva"/>
              </a:rPr>
              <a:t>to </a:t>
            </a:r>
            <a:r>
              <a:rPr sz="2400" i="1" spc="-515">
                <a:solidFill>
                  <a:srgbClr val="FFFF00"/>
                </a:solidFill>
                <a:latin typeface="Monotype Corsiva"/>
                <a:cs typeface="Monotype Corsiva"/>
              </a:rPr>
              <a:t> </a:t>
            </a:r>
            <a:r>
              <a:rPr sz="2400" i="1">
                <a:solidFill>
                  <a:srgbClr val="FFFF00"/>
                </a:solidFill>
                <a:latin typeface="Monotype Corsiva"/>
                <a:cs typeface="Monotype Corsiva"/>
              </a:rPr>
              <a:t>each partner regional ecosystem and </a:t>
            </a:r>
            <a:r>
              <a:rPr sz="2400" i="1" spc="-5">
                <a:solidFill>
                  <a:srgbClr val="FFFF00"/>
                </a:solidFill>
                <a:latin typeface="Monotype Corsiva"/>
                <a:cs typeface="Monotype Corsiva"/>
              </a:rPr>
              <a:t>further </a:t>
            </a:r>
            <a:r>
              <a:rPr sz="2400" i="1">
                <a:solidFill>
                  <a:srgbClr val="FFFF00"/>
                </a:solidFill>
                <a:latin typeface="Monotype Corsiva"/>
                <a:cs typeface="Monotype Corsiva"/>
              </a:rPr>
              <a:t>connect the </a:t>
            </a:r>
            <a:r>
              <a:rPr sz="2400" i="1" spc="-5">
                <a:solidFill>
                  <a:srgbClr val="FFFF00"/>
                </a:solidFill>
                <a:latin typeface="Monotype Corsiva"/>
                <a:cs typeface="Monotype Corsiva"/>
              </a:rPr>
              <a:t>European healthcare ecosystems </a:t>
            </a:r>
            <a:r>
              <a:rPr sz="2400" i="1">
                <a:solidFill>
                  <a:srgbClr val="FFFF00"/>
                </a:solidFill>
                <a:latin typeface="Monotype Corsiva"/>
                <a:cs typeface="Monotype Corsiva"/>
              </a:rPr>
              <a:t> that</a:t>
            </a:r>
            <a:r>
              <a:rPr sz="2400" i="1" spc="-20">
                <a:solidFill>
                  <a:srgbClr val="FFFF00"/>
                </a:solidFill>
                <a:latin typeface="Monotype Corsiva"/>
                <a:cs typeface="Monotype Corsiva"/>
              </a:rPr>
              <a:t> </a:t>
            </a:r>
            <a:r>
              <a:rPr sz="2400" i="1">
                <a:solidFill>
                  <a:srgbClr val="FFFF00"/>
                </a:solidFill>
                <a:latin typeface="Monotype Corsiva"/>
                <a:cs typeface="Monotype Corsiva"/>
              </a:rPr>
              <a:t>have</a:t>
            </a:r>
            <a:r>
              <a:rPr sz="2400" i="1" spc="-15">
                <a:solidFill>
                  <a:srgbClr val="FFFF00"/>
                </a:solidFill>
                <a:latin typeface="Monotype Corsiva"/>
                <a:cs typeface="Monotype Corsiva"/>
              </a:rPr>
              <a:t> </a:t>
            </a:r>
            <a:r>
              <a:rPr sz="2400" i="1">
                <a:solidFill>
                  <a:srgbClr val="FFFF00"/>
                </a:solidFill>
                <a:latin typeface="Monotype Corsiva"/>
                <a:cs typeface="Monotype Corsiva"/>
              </a:rPr>
              <a:t>precision</a:t>
            </a:r>
            <a:r>
              <a:rPr sz="2400" i="1" spc="-25">
                <a:solidFill>
                  <a:srgbClr val="FFFF00"/>
                </a:solidFill>
                <a:latin typeface="Monotype Corsiva"/>
                <a:cs typeface="Monotype Corsiva"/>
              </a:rPr>
              <a:t> </a:t>
            </a:r>
            <a:r>
              <a:rPr sz="2400" i="1" spc="-5">
                <a:solidFill>
                  <a:srgbClr val="FFFF00"/>
                </a:solidFill>
                <a:latin typeface="Monotype Corsiva"/>
                <a:cs typeface="Monotype Corsiva"/>
              </a:rPr>
              <a:t>medicine</a:t>
            </a:r>
            <a:r>
              <a:rPr sz="2400" i="1" spc="-25">
                <a:solidFill>
                  <a:srgbClr val="FFFF00"/>
                </a:solidFill>
                <a:latin typeface="Monotype Corsiva"/>
                <a:cs typeface="Monotype Corsiva"/>
              </a:rPr>
              <a:t> </a:t>
            </a:r>
            <a:r>
              <a:rPr sz="2400" i="1">
                <a:solidFill>
                  <a:srgbClr val="FFFF00"/>
                </a:solidFill>
                <a:latin typeface="Monotype Corsiva"/>
                <a:cs typeface="Monotype Corsiva"/>
              </a:rPr>
              <a:t>as</a:t>
            </a:r>
            <a:r>
              <a:rPr sz="2400" i="1" spc="-20">
                <a:solidFill>
                  <a:srgbClr val="FFFF00"/>
                </a:solidFill>
                <a:latin typeface="Monotype Corsiva"/>
                <a:cs typeface="Monotype Corsiva"/>
              </a:rPr>
              <a:t> </a:t>
            </a:r>
            <a:r>
              <a:rPr sz="2400" i="1">
                <a:solidFill>
                  <a:srgbClr val="FFFF00"/>
                </a:solidFill>
                <a:latin typeface="Monotype Corsiva"/>
                <a:cs typeface="Monotype Corsiva"/>
              </a:rPr>
              <a:t>a</a:t>
            </a:r>
            <a:r>
              <a:rPr sz="2400" i="1" spc="10">
                <a:solidFill>
                  <a:srgbClr val="FFFF00"/>
                </a:solidFill>
                <a:latin typeface="Monotype Corsiva"/>
                <a:cs typeface="Monotype Corsiva"/>
              </a:rPr>
              <a:t> </a:t>
            </a:r>
            <a:r>
              <a:rPr sz="2400" i="1">
                <a:solidFill>
                  <a:srgbClr val="FFFF00"/>
                </a:solidFill>
                <a:latin typeface="Monotype Corsiva"/>
                <a:cs typeface="Monotype Corsiva"/>
              </a:rPr>
              <a:t>focus.</a:t>
            </a:r>
            <a:endParaRPr sz="2400">
              <a:latin typeface="Monotype Corsiva"/>
              <a:cs typeface="Monotype Corsiva"/>
            </a:endParaRPr>
          </a:p>
          <a:p>
            <a:pPr>
              <a:lnSpc>
                <a:spcPct val="100000"/>
              </a:lnSpc>
              <a:spcBef>
                <a:spcPts val="20"/>
              </a:spcBef>
            </a:pPr>
            <a:endParaRPr sz="2550">
              <a:latin typeface="Monotype Corsiva"/>
              <a:cs typeface="Monotype Corsiva"/>
            </a:endParaRPr>
          </a:p>
          <a:p>
            <a:pPr marL="12700" marR="5080">
              <a:lnSpc>
                <a:spcPct val="100000"/>
              </a:lnSpc>
            </a:pPr>
            <a:r>
              <a:rPr sz="2400" i="1">
                <a:solidFill>
                  <a:srgbClr val="FFFF00"/>
                </a:solidFill>
                <a:latin typeface="Monotype Corsiva"/>
                <a:cs typeface="Monotype Corsiva"/>
              </a:rPr>
              <a:t>In</a:t>
            </a:r>
            <a:r>
              <a:rPr sz="2400" i="1" spc="-25">
                <a:solidFill>
                  <a:srgbClr val="FFFF00"/>
                </a:solidFill>
                <a:latin typeface="Monotype Corsiva"/>
                <a:cs typeface="Monotype Corsiva"/>
              </a:rPr>
              <a:t> </a:t>
            </a:r>
            <a:r>
              <a:rPr sz="2400" i="1">
                <a:solidFill>
                  <a:srgbClr val="FFFF00"/>
                </a:solidFill>
                <a:latin typeface="Monotype Corsiva"/>
                <a:cs typeface="Monotype Corsiva"/>
              </a:rPr>
              <a:t>the</a:t>
            </a:r>
            <a:r>
              <a:rPr sz="2400" i="1" spc="-20">
                <a:solidFill>
                  <a:srgbClr val="FFFF00"/>
                </a:solidFill>
                <a:latin typeface="Monotype Corsiva"/>
                <a:cs typeface="Monotype Corsiva"/>
              </a:rPr>
              <a:t> </a:t>
            </a:r>
            <a:r>
              <a:rPr sz="2400" i="1">
                <a:solidFill>
                  <a:srgbClr val="FFFF00"/>
                </a:solidFill>
                <a:latin typeface="Monotype Corsiva"/>
                <a:cs typeface="Monotype Corsiva"/>
              </a:rPr>
              <a:t>case</a:t>
            </a:r>
            <a:r>
              <a:rPr sz="2400" i="1" spc="-20">
                <a:solidFill>
                  <a:srgbClr val="FFFF00"/>
                </a:solidFill>
                <a:latin typeface="Monotype Corsiva"/>
                <a:cs typeface="Monotype Corsiva"/>
              </a:rPr>
              <a:t> </a:t>
            </a:r>
            <a:r>
              <a:rPr sz="2400" i="1">
                <a:solidFill>
                  <a:srgbClr val="FFFF00"/>
                </a:solidFill>
                <a:latin typeface="Monotype Corsiva"/>
                <a:cs typeface="Monotype Corsiva"/>
              </a:rPr>
              <a:t>of</a:t>
            </a:r>
            <a:r>
              <a:rPr sz="2400" i="1" spc="-5">
                <a:solidFill>
                  <a:srgbClr val="FFFF00"/>
                </a:solidFill>
                <a:latin typeface="Monotype Corsiva"/>
                <a:cs typeface="Monotype Corsiva"/>
              </a:rPr>
              <a:t> North</a:t>
            </a:r>
            <a:r>
              <a:rPr sz="2400" i="1" spc="-25">
                <a:solidFill>
                  <a:srgbClr val="FFFF00"/>
                </a:solidFill>
                <a:latin typeface="Monotype Corsiva"/>
                <a:cs typeface="Monotype Corsiva"/>
              </a:rPr>
              <a:t> </a:t>
            </a:r>
            <a:r>
              <a:rPr sz="2400" i="1" spc="-5">
                <a:solidFill>
                  <a:srgbClr val="FFFF00"/>
                </a:solidFill>
                <a:latin typeface="Monotype Corsiva"/>
                <a:cs typeface="Monotype Corsiva"/>
              </a:rPr>
              <a:t>East</a:t>
            </a:r>
            <a:r>
              <a:rPr sz="2400" i="1" spc="-20">
                <a:solidFill>
                  <a:srgbClr val="FFFF00"/>
                </a:solidFill>
                <a:latin typeface="Monotype Corsiva"/>
                <a:cs typeface="Monotype Corsiva"/>
              </a:rPr>
              <a:t> </a:t>
            </a:r>
            <a:r>
              <a:rPr sz="2400" i="1" spc="-5">
                <a:solidFill>
                  <a:srgbClr val="FFFF00"/>
                </a:solidFill>
                <a:latin typeface="Monotype Corsiva"/>
                <a:cs typeface="Monotype Corsiva"/>
              </a:rPr>
              <a:t>Region,</a:t>
            </a:r>
            <a:r>
              <a:rPr sz="2400" i="1" spc="-20">
                <a:solidFill>
                  <a:srgbClr val="FFFF00"/>
                </a:solidFill>
                <a:latin typeface="Monotype Corsiva"/>
                <a:cs typeface="Monotype Corsiva"/>
              </a:rPr>
              <a:t> </a:t>
            </a:r>
            <a:r>
              <a:rPr sz="2400" i="1">
                <a:solidFill>
                  <a:srgbClr val="FFFF00"/>
                </a:solidFill>
                <a:latin typeface="Monotype Corsiva"/>
                <a:cs typeface="Monotype Corsiva"/>
              </a:rPr>
              <a:t>the</a:t>
            </a:r>
            <a:r>
              <a:rPr sz="2400" i="1" spc="-30">
                <a:solidFill>
                  <a:srgbClr val="FFFF00"/>
                </a:solidFill>
                <a:latin typeface="Monotype Corsiva"/>
                <a:cs typeface="Monotype Corsiva"/>
              </a:rPr>
              <a:t> </a:t>
            </a:r>
            <a:r>
              <a:rPr sz="2400" i="1" spc="-5">
                <a:solidFill>
                  <a:srgbClr val="FFFF00"/>
                </a:solidFill>
                <a:latin typeface="Monotype Corsiva"/>
                <a:cs typeface="Monotype Corsiva"/>
              </a:rPr>
              <a:t>Regional </a:t>
            </a:r>
            <a:r>
              <a:rPr sz="2400" i="1">
                <a:solidFill>
                  <a:srgbClr val="FFFF00"/>
                </a:solidFill>
                <a:latin typeface="Monotype Corsiva"/>
                <a:cs typeface="Monotype Corsiva"/>
              </a:rPr>
              <a:t>Smart</a:t>
            </a:r>
            <a:r>
              <a:rPr sz="2400" i="1" spc="-25">
                <a:solidFill>
                  <a:srgbClr val="FFFF00"/>
                </a:solidFill>
                <a:latin typeface="Monotype Corsiva"/>
                <a:cs typeface="Monotype Corsiva"/>
              </a:rPr>
              <a:t> </a:t>
            </a:r>
            <a:r>
              <a:rPr sz="2400" i="1">
                <a:solidFill>
                  <a:srgbClr val="FFFF00"/>
                </a:solidFill>
                <a:latin typeface="Monotype Corsiva"/>
                <a:cs typeface="Monotype Corsiva"/>
              </a:rPr>
              <a:t>Specialization</a:t>
            </a:r>
            <a:r>
              <a:rPr sz="2400" i="1" spc="-30">
                <a:solidFill>
                  <a:srgbClr val="FFFF00"/>
                </a:solidFill>
                <a:latin typeface="Monotype Corsiva"/>
                <a:cs typeface="Monotype Corsiva"/>
              </a:rPr>
              <a:t> </a:t>
            </a:r>
            <a:r>
              <a:rPr sz="2400" i="1">
                <a:solidFill>
                  <a:srgbClr val="FFFF00"/>
                </a:solidFill>
                <a:latin typeface="Monotype Corsiva"/>
                <a:cs typeface="Monotype Corsiva"/>
              </a:rPr>
              <a:t>Strategy</a:t>
            </a:r>
            <a:r>
              <a:rPr sz="2400" i="1" spc="-5">
                <a:solidFill>
                  <a:srgbClr val="FFFF00"/>
                </a:solidFill>
                <a:latin typeface="Monotype Corsiva"/>
                <a:cs typeface="Monotype Corsiva"/>
              </a:rPr>
              <a:t> </a:t>
            </a:r>
            <a:r>
              <a:rPr sz="2400" i="1">
                <a:solidFill>
                  <a:srgbClr val="FFFF00"/>
                </a:solidFill>
                <a:latin typeface="Monotype Corsiva"/>
                <a:cs typeface="Monotype Corsiva"/>
              </a:rPr>
              <a:t>has</a:t>
            </a:r>
            <a:r>
              <a:rPr sz="2400" i="1" spc="-20">
                <a:solidFill>
                  <a:srgbClr val="FFFF00"/>
                </a:solidFill>
                <a:latin typeface="Monotype Corsiva"/>
                <a:cs typeface="Monotype Corsiva"/>
              </a:rPr>
              <a:t> </a:t>
            </a:r>
            <a:r>
              <a:rPr sz="2400" i="1">
                <a:solidFill>
                  <a:srgbClr val="FFFF00"/>
                </a:solidFill>
                <a:latin typeface="Monotype Corsiva"/>
                <a:cs typeface="Monotype Corsiva"/>
              </a:rPr>
              <a:t>precision </a:t>
            </a:r>
            <a:r>
              <a:rPr sz="2400" i="1" spc="-515">
                <a:solidFill>
                  <a:srgbClr val="FFFF00"/>
                </a:solidFill>
                <a:latin typeface="Monotype Corsiva"/>
                <a:cs typeface="Monotype Corsiva"/>
              </a:rPr>
              <a:t> </a:t>
            </a:r>
            <a:r>
              <a:rPr sz="2400" i="1" spc="-5">
                <a:solidFill>
                  <a:srgbClr val="FFFF00"/>
                </a:solidFill>
                <a:latin typeface="Monotype Corsiva"/>
                <a:cs typeface="Monotype Corsiva"/>
              </a:rPr>
              <a:t>medicine and ehealth as niches, Imago-Mol Cluster </a:t>
            </a:r>
            <a:r>
              <a:rPr sz="2400" i="1">
                <a:solidFill>
                  <a:srgbClr val="FFFF00"/>
                </a:solidFill>
                <a:latin typeface="Monotype Corsiva"/>
                <a:cs typeface="Monotype Corsiva"/>
              </a:rPr>
              <a:t>being one of the regional stakeholder </a:t>
            </a:r>
            <a:r>
              <a:rPr sz="2400" i="1" spc="5">
                <a:solidFill>
                  <a:srgbClr val="FFFF00"/>
                </a:solidFill>
                <a:latin typeface="Monotype Corsiva"/>
                <a:cs typeface="Monotype Corsiva"/>
              </a:rPr>
              <a:t> </a:t>
            </a:r>
            <a:r>
              <a:rPr sz="2400" i="1">
                <a:solidFill>
                  <a:srgbClr val="FFFF00"/>
                </a:solidFill>
                <a:latin typeface="Monotype Corsiva"/>
                <a:cs typeface="Monotype Corsiva"/>
              </a:rPr>
              <a:t>that</a:t>
            </a:r>
            <a:r>
              <a:rPr sz="2400" i="1" spc="-25">
                <a:solidFill>
                  <a:srgbClr val="FFFF00"/>
                </a:solidFill>
                <a:latin typeface="Monotype Corsiva"/>
                <a:cs typeface="Monotype Corsiva"/>
              </a:rPr>
              <a:t> </a:t>
            </a:r>
            <a:r>
              <a:rPr sz="2400" i="1">
                <a:solidFill>
                  <a:srgbClr val="FFFF00"/>
                </a:solidFill>
                <a:latin typeface="Monotype Corsiva"/>
                <a:cs typeface="Monotype Corsiva"/>
              </a:rPr>
              <a:t>contributed</a:t>
            </a:r>
            <a:r>
              <a:rPr sz="2400" i="1" spc="-35">
                <a:solidFill>
                  <a:srgbClr val="FFFF00"/>
                </a:solidFill>
                <a:latin typeface="Monotype Corsiva"/>
                <a:cs typeface="Monotype Corsiva"/>
              </a:rPr>
              <a:t> </a:t>
            </a:r>
            <a:r>
              <a:rPr sz="2400" i="1">
                <a:solidFill>
                  <a:srgbClr val="FFFF00"/>
                </a:solidFill>
                <a:latin typeface="Monotype Corsiva"/>
                <a:cs typeface="Monotype Corsiva"/>
              </a:rPr>
              <a:t>during</a:t>
            </a:r>
            <a:r>
              <a:rPr sz="2400" i="1" spc="-20">
                <a:solidFill>
                  <a:srgbClr val="FFFF00"/>
                </a:solidFill>
                <a:latin typeface="Monotype Corsiva"/>
                <a:cs typeface="Monotype Corsiva"/>
              </a:rPr>
              <a:t> </a:t>
            </a:r>
            <a:r>
              <a:rPr sz="2400" i="1">
                <a:solidFill>
                  <a:srgbClr val="FFFF00"/>
                </a:solidFill>
                <a:latin typeface="Monotype Corsiva"/>
                <a:cs typeface="Monotype Corsiva"/>
              </a:rPr>
              <a:t>the</a:t>
            </a:r>
            <a:r>
              <a:rPr sz="2400" i="1" spc="-35">
                <a:solidFill>
                  <a:srgbClr val="FFFF00"/>
                </a:solidFill>
                <a:latin typeface="Monotype Corsiva"/>
                <a:cs typeface="Monotype Corsiva"/>
              </a:rPr>
              <a:t> </a:t>
            </a:r>
            <a:r>
              <a:rPr sz="2400" i="1" spc="-5">
                <a:solidFill>
                  <a:srgbClr val="FFFF00"/>
                </a:solidFill>
                <a:latin typeface="Monotype Corsiva"/>
                <a:cs typeface="Monotype Corsiva"/>
              </a:rPr>
              <a:t>Entrepreneurial</a:t>
            </a:r>
            <a:r>
              <a:rPr sz="2400" i="1" spc="-20">
                <a:solidFill>
                  <a:srgbClr val="FFFF00"/>
                </a:solidFill>
                <a:latin typeface="Monotype Corsiva"/>
                <a:cs typeface="Monotype Corsiva"/>
              </a:rPr>
              <a:t> </a:t>
            </a:r>
            <a:r>
              <a:rPr sz="2400" i="1" spc="-5">
                <a:solidFill>
                  <a:srgbClr val="FFFF00"/>
                </a:solidFill>
                <a:latin typeface="Monotype Corsiva"/>
                <a:cs typeface="Monotype Corsiva"/>
              </a:rPr>
              <a:t>Discovery</a:t>
            </a:r>
            <a:r>
              <a:rPr sz="2400" i="1" spc="-35">
                <a:solidFill>
                  <a:srgbClr val="FFFF00"/>
                </a:solidFill>
                <a:latin typeface="Monotype Corsiva"/>
                <a:cs typeface="Monotype Corsiva"/>
              </a:rPr>
              <a:t> </a:t>
            </a:r>
            <a:r>
              <a:rPr sz="2400" i="1" spc="-5">
                <a:solidFill>
                  <a:srgbClr val="FFFF00"/>
                </a:solidFill>
                <a:latin typeface="Monotype Corsiva"/>
                <a:cs typeface="Monotype Corsiva"/>
              </a:rPr>
              <a:t>Process</a:t>
            </a:r>
            <a:r>
              <a:rPr sz="2400" i="1" spc="-25">
                <a:solidFill>
                  <a:srgbClr val="FFFF00"/>
                </a:solidFill>
                <a:latin typeface="Monotype Corsiva"/>
                <a:cs typeface="Monotype Corsiva"/>
              </a:rPr>
              <a:t> </a:t>
            </a:r>
            <a:r>
              <a:rPr sz="2400" i="1">
                <a:solidFill>
                  <a:srgbClr val="FFFF00"/>
                </a:solidFill>
                <a:latin typeface="Monotype Corsiva"/>
                <a:cs typeface="Monotype Corsiva"/>
              </a:rPr>
              <a:t>and</a:t>
            </a:r>
            <a:r>
              <a:rPr sz="2400" i="1" spc="-5">
                <a:solidFill>
                  <a:srgbClr val="FFFF00"/>
                </a:solidFill>
                <a:latin typeface="Monotype Corsiva"/>
                <a:cs typeface="Monotype Corsiva"/>
              </a:rPr>
              <a:t> </a:t>
            </a:r>
            <a:r>
              <a:rPr sz="2400" i="1">
                <a:solidFill>
                  <a:srgbClr val="FFFF00"/>
                </a:solidFill>
                <a:latin typeface="Monotype Corsiva"/>
                <a:cs typeface="Monotype Corsiva"/>
              </a:rPr>
              <a:t>partners</a:t>
            </a:r>
            <a:r>
              <a:rPr sz="2400" i="1" spc="-25">
                <a:solidFill>
                  <a:srgbClr val="FFFF00"/>
                </a:solidFill>
                <a:latin typeface="Monotype Corsiva"/>
                <a:cs typeface="Monotype Corsiva"/>
              </a:rPr>
              <a:t> </a:t>
            </a:r>
            <a:r>
              <a:rPr sz="2400" i="1">
                <a:solidFill>
                  <a:srgbClr val="FFFF00"/>
                </a:solidFill>
                <a:latin typeface="Monotype Corsiva"/>
                <a:cs typeface="Monotype Corsiva"/>
              </a:rPr>
              <a:t>consultations.</a:t>
            </a:r>
            <a:endParaRPr sz="2400">
              <a:latin typeface="Monotype Corsiva"/>
              <a:cs typeface="Monotype Corsiva"/>
            </a:endParaRPr>
          </a:p>
          <a:p>
            <a:pPr>
              <a:lnSpc>
                <a:spcPct val="100000"/>
              </a:lnSpc>
              <a:spcBef>
                <a:spcPts val="20"/>
              </a:spcBef>
            </a:pPr>
            <a:endParaRPr sz="2550">
              <a:latin typeface="Monotype Corsiva"/>
              <a:cs typeface="Monotype Corsiva"/>
            </a:endParaRPr>
          </a:p>
          <a:p>
            <a:pPr marL="12700" marR="121285">
              <a:lnSpc>
                <a:spcPct val="100000"/>
              </a:lnSpc>
            </a:pPr>
            <a:r>
              <a:rPr sz="2400" i="1" spc="-5">
                <a:solidFill>
                  <a:srgbClr val="FFFF00"/>
                </a:solidFill>
                <a:latin typeface="Monotype Corsiva"/>
                <a:cs typeface="Monotype Corsiva"/>
              </a:rPr>
              <a:t>North</a:t>
            </a:r>
            <a:r>
              <a:rPr sz="2400" i="1" spc="-20">
                <a:solidFill>
                  <a:srgbClr val="FFFF00"/>
                </a:solidFill>
                <a:latin typeface="Monotype Corsiva"/>
                <a:cs typeface="Monotype Corsiva"/>
              </a:rPr>
              <a:t> </a:t>
            </a:r>
            <a:r>
              <a:rPr sz="2400" i="1" spc="-5">
                <a:solidFill>
                  <a:srgbClr val="FFFF00"/>
                </a:solidFill>
                <a:latin typeface="Monotype Corsiva"/>
                <a:cs typeface="Monotype Corsiva"/>
              </a:rPr>
              <a:t>East</a:t>
            </a:r>
            <a:r>
              <a:rPr sz="2400" i="1" spc="-20">
                <a:solidFill>
                  <a:srgbClr val="FFFF00"/>
                </a:solidFill>
                <a:latin typeface="Monotype Corsiva"/>
                <a:cs typeface="Monotype Corsiva"/>
              </a:rPr>
              <a:t> </a:t>
            </a:r>
            <a:r>
              <a:rPr sz="2400" i="1" spc="-5">
                <a:solidFill>
                  <a:srgbClr val="FFFF00"/>
                </a:solidFill>
                <a:latin typeface="Monotype Corsiva"/>
                <a:cs typeface="Monotype Corsiva"/>
              </a:rPr>
              <a:t>RDA</a:t>
            </a:r>
            <a:r>
              <a:rPr sz="2400" i="1" spc="-20">
                <a:solidFill>
                  <a:srgbClr val="FFFF00"/>
                </a:solidFill>
                <a:latin typeface="Monotype Corsiva"/>
                <a:cs typeface="Monotype Corsiva"/>
              </a:rPr>
              <a:t> </a:t>
            </a:r>
            <a:r>
              <a:rPr sz="2400" i="1">
                <a:solidFill>
                  <a:srgbClr val="FFFF00"/>
                </a:solidFill>
                <a:latin typeface="Monotype Corsiva"/>
                <a:cs typeface="Monotype Corsiva"/>
              </a:rPr>
              <a:t>is</a:t>
            </a:r>
            <a:r>
              <a:rPr sz="2400" i="1" spc="-20">
                <a:solidFill>
                  <a:srgbClr val="FFFF00"/>
                </a:solidFill>
                <a:latin typeface="Monotype Corsiva"/>
                <a:cs typeface="Monotype Corsiva"/>
              </a:rPr>
              <a:t> </a:t>
            </a:r>
            <a:r>
              <a:rPr sz="2400" i="1">
                <a:solidFill>
                  <a:srgbClr val="FFFF00"/>
                </a:solidFill>
                <a:latin typeface="Monotype Corsiva"/>
                <a:cs typeface="Monotype Corsiva"/>
              </a:rPr>
              <a:t>founding</a:t>
            </a:r>
            <a:r>
              <a:rPr sz="2400" i="1" spc="-20">
                <a:solidFill>
                  <a:srgbClr val="FFFF00"/>
                </a:solidFill>
                <a:latin typeface="Monotype Corsiva"/>
                <a:cs typeface="Monotype Corsiva"/>
              </a:rPr>
              <a:t> </a:t>
            </a:r>
            <a:r>
              <a:rPr sz="2400" i="1" spc="-5">
                <a:solidFill>
                  <a:srgbClr val="FFFF00"/>
                </a:solidFill>
                <a:latin typeface="Monotype Corsiva"/>
                <a:cs typeface="Monotype Corsiva"/>
              </a:rPr>
              <a:t>member</a:t>
            </a:r>
            <a:r>
              <a:rPr sz="2400" i="1" spc="-20">
                <a:solidFill>
                  <a:srgbClr val="FFFF00"/>
                </a:solidFill>
                <a:latin typeface="Monotype Corsiva"/>
                <a:cs typeface="Monotype Corsiva"/>
              </a:rPr>
              <a:t> </a:t>
            </a:r>
            <a:r>
              <a:rPr sz="2400" i="1">
                <a:solidFill>
                  <a:srgbClr val="FFFF00"/>
                </a:solidFill>
                <a:latin typeface="Monotype Corsiva"/>
                <a:cs typeface="Monotype Corsiva"/>
              </a:rPr>
              <a:t>and</a:t>
            </a:r>
            <a:r>
              <a:rPr sz="2400" i="1" spc="-5">
                <a:solidFill>
                  <a:srgbClr val="FFFF00"/>
                </a:solidFill>
                <a:latin typeface="Monotype Corsiva"/>
                <a:cs typeface="Monotype Corsiva"/>
              </a:rPr>
              <a:t> </a:t>
            </a:r>
            <a:r>
              <a:rPr sz="2400" i="1">
                <a:solidFill>
                  <a:srgbClr val="FFFF00"/>
                </a:solidFill>
                <a:latin typeface="Monotype Corsiva"/>
                <a:cs typeface="Monotype Corsiva"/>
              </a:rPr>
              <a:t>catalyst</a:t>
            </a:r>
            <a:r>
              <a:rPr sz="2400" i="1" spc="-20">
                <a:solidFill>
                  <a:srgbClr val="FFFF00"/>
                </a:solidFill>
                <a:latin typeface="Monotype Corsiva"/>
                <a:cs typeface="Monotype Corsiva"/>
              </a:rPr>
              <a:t> </a:t>
            </a:r>
            <a:r>
              <a:rPr sz="2400" i="1">
                <a:solidFill>
                  <a:srgbClr val="FFFF00"/>
                </a:solidFill>
                <a:latin typeface="Monotype Corsiva"/>
                <a:cs typeface="Monotype Corsiva"/>
              </a:rPr>
              <a:t>of</a:t>
            </a:r>
            <a:r>
              <a:rPr sz="2400" i="1" spc="-20">
                <a:solidFill>
                  <a:srgbClr val="FFFF00"/>
                </a:solidFill>
                <a:latin typeface="Monotype Corsiva"/>
                <a:cs typeface="Monotype Corsiva"/>
              </a:rPr>
              <a:t> </a:t>
            </a:r>
            <a:r>
              <a:rPr sz="2400" i="1">
                <a:solidFill>
                  <a:srgbClr val="FFFF00"/>
                </a:solidFill>
                <a:latin typeface="Monotype Corsiva"/>
                <a:cs typeface="Monotype Corsiva"/>
              </a:rPr>
              <a:t>Imago-Mol</a:t>
            </a:r>
            <a:r>
              <a:rPr sz="2400" i="1" spc="5">
                <a:solidFill>
                  <a:srgbClr val="FFFF00"/>
                </a:solidFill>
                <a:latin typeface="Monotype Corsiva"/>
                <a:cs typeface="Monotype Corsiva"/>
              </a:rPr>
              <a:t> </a:t>
            </a:r>
            <a:r>
              <a:rPr sz="2400" i="1" spc="-5">
                <a:solidFill>
                  <a:srgbClr val="FFFF00"/>
                </a:solidFill>
                <a:latin typeface="Monotype Corsiva"/>
                <a:cs typeface="Monotype Corsiva"/>
              </a:rPr>
              <a:t>Cluster</a:t>
            </a:r>
            <a:r>
              <a:rPr sz="2400" i="1" spc="-20">
                <a:solidFill>
                  <a:srgbClr val="FFFF00"/>
                </a:solidFill>
                <a:latin typeface="Monotype Corsiva"/>
                <a:cs typeface="Monotype Corsiva"/>
              </a:rPr>
              <a:t> </a:t>
            </a:r>
            <a:r>
              <a:rPr sz="2400" i="1">
                <a:solidFill>
                  <a:srgbClr val="FFFF00"/>
                </a:solidFill>
                <a:latin typeface="Monotype Corsiva"/>
                <a:cs typeface="Monotype Corsiva"/>
              </a:rPr>
              <a:t>in</a:t>
            </a:r>
            <a:r>
              <a:rPr sz="2400" i="1" spc="-20">
                <a:solidFill>
                  <a:srgbClr val="FFFF00"/>
                </a:solidFill>
                <a:latin typeface="Monotype Corsiva"/>
                <a:cs typeface="Monotype Corsiva"/>
              </a:rPr>
              <a:t> </a:t>
            </a:r>
            <a:r>
              <a:rPr sz="2400" i="1">
                <a:solidFill>
                  <a:srgbClr val="FFFF00"/>
                </a:solidFill>
                <a:latin typeface="Monotype Corsiva"/>
                <a:cs typeface="Monotype Corsiva"/>
              </a:rPr>
              <a:t>order</a:t>
            </a:r>
            <a:r>
              <a:rPr sz="2400" i="1" spc="-5">
                <a:solidFill>
                  <a:srgbClr val="FFFF00"/>
                </a:solidFill>
                <a:latin typeface="Monotype Corsiva"/>
                <a:cs typeface="Monotype Corsiva"/>
              </a:rPr>
              <a:t> </a:t>
            </a:r>
            <a:r>
              <a:rPr sz="2400" i="1">
                <a:solidFill>
                  <a:srgbClr val="FFFF00"/>
                </a:solidFill>
                <a:latin typeface="Monotype Corsiva"/>
                <a:cs typeface="Monotype Corsiva"/>
              </a:rPr>
              <a:t>to</a:t>
            </a:r>
            <a:r>
              <a:rPr sz="2400" i="1" spc="-20">
                <a:solidFill>
                  <a:srgbClr val="FFFF00"/>
                </a:solidFill>
                <a:latin typeface="Monotype Corsiva"/>
                <a:cs typeface="Monotype Corsiva"/>
              </a:rPr>
              <a:t> </a:t>
            </a:r>
            <a:r>
              <a:rPr sz="2400" i="1">
                <a:solidFill>
                  <a:srgbClr val="FFFF00"/>
                </a:solidFill>
                <a:latin typeface="Monotype Corsiva"/>
                <a:cs typeface="Monotype Corsiva"/>
              </a:rPr>
              <a:t>boost </a:t>
            </a:r>
            <a:r>
              <a:rPr sz="2400" i="1" spc="-515">
                <a:solidFill>
                  <a:srgbClr val="FFFF00"/>
                </a:solidFill>
                <a:latin typeface="Monotype Corsiva"/>
                <a:cs typeface="Monotype Corsiva"/>
              </a:rPr>
              <a:t> </a:t>
            </a:r>
            <a:r>
              <a:rPr sz="2400" i="1">
                <a:solidFill>
                  <a:srgbClr val="FFFF00"/>
                </a:solidFill>
                <a:latin typeface="Monotype Corsiva"/>
                <a:cs typeface="Monotype Corsiva"/>
              </a:rPr>
              <a:t>the innovation, development and </a:t>
            </a:r>
            <a:r>
              <a:rPr sz="2400" i="1" spc="-5">
                <a:solidFill>
                  <a:srgbClr val="FFFF00"/>
                </a:solidFill>
                <a:latin typeface="Monotype Corsiva"/>
                <a:cs typeface="Monotype Corsiva"/>
              </a:rPr>
              <a:t>growth </a:t>
            </a:r>
            <a:r>
              <a:rPr sz="2400" i="1">
                <a:solidFill>
                  <a:srgbClr val="FFFF00"/>
                </a:solidFill>
                <a:latin typeface="Monotype Corsiva"/>
                <a:cs typeface="Monotype Corsiva"/>
              </a:rPr>
              <a:t>in </a:t>
            </a:r>
            <a:r>
              <a:rPr sz="2400" i="1" spc="-5">
                <a:solidFill>
                  <a:srgbClr val="FFFF00"/>
                </a:solidFill>
                <a:latin typeface="Monotype Corsiva"/>
                <a:cs typeface="Monotype Corsiva"/>
              </a:rPr>
              <a:t>healthcare </a:t>
            </a:r>
            <a:r>
              <a:rPr sz="2400" i="1">
                <a:solidFill>
                  <a:srgbClr val="FFFF00"/>
                </a:solidFill>
                <a:latin typeface="Monotype Corsiva"/>
                <a:cs typeface="Monotype Corsiva"/>
              </a:rPr>
              <a:t>sector as the cluster is bringing </a:t>
            </a:r>
            <a:r>
              <a:rPr sz="2400" i="1" spc="5">
                <a:solidFill>
                  <a:srgbClr val="FFFF00"/>
                </a:solidFill>
                <a:latin typeface="Monotype Corsiva"/>
                <a:cs typeface="Monotype Corsiva"/>
              </a:rPr>
              <a:t> </a:t>
            </a:r>
            <a:r>
              <a:rPr sz="2400" i="1">
                <a:solidFill>
                  <a:srgbClr val="FFFF00"/>
                </a:solidFill>
                <a:latin typeface="Monotype Corsiva"/>
                <a:cs typeface="Monotype Corsiva"/>
              </a:rPr>
              <a:t>together the </a:t>
            </a:r>
            <a:r>
              <a:rPr sz="2400" i="1" spc="-5">
                <a:solidFill>
                  <a:srgbClr val="FFFF00"/>
                </a:solidFill>
                <a:latin typeface="Monotype Corsiva"/>
                <a:cs typeface="Monotype Corsiva"/>
              </a:rPr>
              <a:t>whole </a:t>
            </a:r>
            <a:r>
              <a:rPr sz="2400" i="1">
                <a:solidFill>
                  <a:srgbClr val="FFFF00"/>
                </a:solidFill>
                <a:latin typeface="Monotype Corsiva"/>
                <a:cs typeface="Monotype Corsiva"/>
              </a:rPr>
              <a:t>ecosystem and function as a permanent link between companies, </a:t>
            </a:r>
            <a:r>
              <a:rPr sz="2400" i="1" spc="5">
                <a:solidFill>
                  <a:srgbClr val="FFFF00"/>
                </a:solidFill>
                <a:latin typeface="Monotype Corsiva"/>
                <a:cs typeface="Monotype Corsiva"/>
              </a:rPr>
              <a:t> </a:t>
            </a:r>
            <a:r>
              <a:rPr sz="2400" i="1">
                <a:solidFill>
                  <a:srgbClr val="FFFF00"/>
                </a:solidFill>
                <a:latin typeface="Monotype Corsiva"/>
                <a:cs typeface="Monotype Corsiva"/>
              </a:rPr>
              <a:t>knowledge</a:t>
            </a:r>
            <a:r>
              <a:rPr sz="2400" i="1" spc="-20">
                <a:solidFill>
                  <a:srgbClr val="FFFF00"/>
                </a:solidFill>
                <a:latin typeface="Monotype Corsiva"/>
                <a:cs typeface="Monotype Corsiva"/>
              </a:rPr>
              <a:t> </a:t>
            </a:r>
            <a:r>
              <a:rPr sz="2400" i="1">
                <a:solidFill>
                  <a:srgbClr val="FFFF00"/>
                </a:solidFill>
                <a:latin typeface="Monotype Corsiva"/>
                <a:cs typeface="Monotype Corsiva"/>
              </a:rPr>
              <a:t>and</a:t>
            </a:r>
            <a:r>
              <a:rPr sz="2400" i="1" spc="-20">
                <a:solidFill>
                  <a:srgbClr val="FFFF00"/>
                </a:solidFill>
                <a:latin typeface="Monotype Corsiva"/>
                <a:cs typeface="Monotype Corsiva"/>
              </a:rPr>
              <a:t> </a:t>
            </a:r>
            <a:r>
              <a:rPr sz="2400" i="1">
                <a:solidFill>
                  <a:srgbClr val="FFFF00"/>
                </a:solidFill>
                <a:latin typeface="Monotype Corsiva"/>
                <a:cs typeface="Monotype Corsiva"/>
              </a:rPr>
              <a:t>research</a:t>
            </a:r>
            <a:r>
              <a:rPr sz="2400" i="1" spc="-20">
                <a:solidFill>
                  <a:srgbClr val="FFFF00"/>
                </a:solidFill>
                <a:latin typeface="Monotype Corsiva"/>
                <a:cs typeface="Monotype Corsiva"/>
              </a:rPr>
              <a:t> </a:t>
            </a:r>
            <a:r>
              <a:rPr sz="2400" i="1">
                <a:solidFill>
                  <a:srgbClr val="FFFF00"/>
                </a:solidFill>
                <a:latin typeface="Monotype Corsiva"/>
                <a:cs typeface="Monotype Corsiva"/>
              </a:rPr>
              <a:t>institutions</a:t>
            </a:r>
            <a:r>
              <a:rPr sz="2400" i="1" spc="-55">
                <a:solidFill>
                  <a:srgbClr val="FFFF00"/>
                </a:solidFill>
                <a:latin typeface="Monotype Corsiva"/>
                <a:cs typeface="Monotype Corsiva"/>
              </a:rPr>
              <a:t> </a:t>
            </a:r>
            <a:r>
              <a:rPr sz="2400" i="1">
                <a:solidFill>
                  <a:srgbClr val="FFFF00"/>
                </a:solidFill>
                <a:latin typeface="Monotype Corsiva"/>
                <a:cs typeface="Monotype Corsiva"/>
              </a:rPr>
              <a:t>and</a:t>
            </a:r>
            <a:r>
              <a:rPr sz="2400" i="1" spc="-5">
                <a:solidFill>
                  <a:srgbClr val="FFFF00"/>
                </a:solidFill>
                <a:latin typeface="Monotype Corsiva"/>
                <a:cs typeface="Monotype Corsiva"/>
              </a:rPr>
              <a:t> </a:t>
            </a:r>
            <a:r>
              <a:rPr sz="2400" i="1">
                <a:solidFill>
                  <a:srgbClr val="FFFF00"/>
                </a:solidFill>
                <a:latin typeface="Monotype Corsiva"/>
                <a:cs typeface="Monotype Corsiva"/>
              </a:rPr>
              <a:t>others</a:t>
            </a:r>
            <a:r>
              <a:rPr sz="2400" i="1" spc="-30">
                <a:solidFill>
                  <a:srgbClr val="FFFF00"/>
                </a:solidFill>
                <a:latin typeface="Monotype Corsiva"/>
                <a:cs typeface="Monotype Corsiva"/>
              </a:rPr>
              <a:t> </a:t>
            </a:r>
            <a:r>
              <a:rPr sz="2400" i="1">
                <a:solidFill>
                  <a:srgbClr val="FFFF00"/>
                </a:solidFill>
                <a:latin typeface="Monotype Corsiva"/>
                <a:cs typeface="Monotype Corsiva"/>
              </a:rPr>
              <a:t>representatives</a:t>
            </a:r>
            <a:r>
              <a:rPr sz="2400" i="1" spc="-40">
                <a:solidFill>
                  <a:srgbClr val="FFFF00"/>
                </a:solidFill>
                <a:latin typeface="Monotype Corsiva"/>
                <a:cs typeface="Monotype Corsiva"/>
              </a:rPr>
              <a:t> </a:t>
            </a:r>
            <a:r>
              <a:rPr sz="2400" i="1">
                <a:solidFill>
                  <a:srgbClr val="FFFF00"/>
                </a:solidFill>
                <a:latin typeface="Monotype Corsiva"/>
                <a:cs typeface="Monotype Corsiva"/>
              </a:rPr>
              <a:t>of</a:t>
            </a:r>
            <a:r>
              <a:rPr sz="2400" i="1" spc="-20">
                <a:solidFill>
                  <a:srgbClr val="FFFF00"/>
                </a:solidFill>
                <a:latin typeface="Monotype Corsiva"/>
                <a:cs typeface="Monotype Corsiva"/>
              </a:rPr>
              <a:t> </a:t>
            </a:r>
            <a:r>
              <a:rPr sz="2400" i="1">
                <a:solidFill>
                  <a:srgbClr val="FFFF00"/>
                </a:solidFill>
                <a:latin typeface="Monotype Corsiva"/>
                <a:cs typeface="Monotype Corsiva"/>
              </a:rPr>
              <a:t>quadruple</a:t>
            </a:r>
            <a:r>
              <a:rPr sz="2400" i="1" spc="-15">
                <a:solidFill>
                  <a:srgbClr val="FFFF00"/>
                </a:solidFill>
                <a:latin typeface="Monotype Corsiva"/>
                <a:cs typeface="Monotype Corsiva"/>
              </a:rPr>
              <a:t> </a:t>
            </a:r>
            <a:r>
              <a:rPr sz="2400" i="1">
                <a:solidFill>
                  <a:srgbClr val="FFFF00"/>
                </a:solidFill>
                <a:latin typeface="Monotype Corsiva"/>
                <a:cs typeface="Monotype Corsiva"/>
              </a:rPr>
              <a:t>helix.</a:t>
            </a:r>
            <a:endParaRPr sz="2400">
              <a:latin typeface="Monotype Corsiva"/>
              <a:cs typeface="Monotype Corsiva"/>
            </a:endParaRPr>
          </a:p>
        </p:txBody>
      </p:sp>
      <p:grpSp>
        <p:nvGrpSpPr>
          <p:cNvPr id="6" name="object 6"/>
          <p:cNvGrpSpPr/>
          <p:nvPr/>
        </p:nvGrpSpPr>
        <p:grpSpPr>
          <a:xfrm>
            <a:off x="6553200" y="640080"/>
            <a:ext cx="2296795" cy="890269"/>
            <a:chOff x="6553200" y="640080"/>
            <a:chExt cx="2296795" cy="890269"/>
          </a:xfrm>
        </p:grpSpPr>
        <p:pic>
          <p:nvPicPr>
            <p:cNvPr id="7" name="object 7"/>
            <p:cNvPicPr/>
            <p:nvPr/>
          </p:nvPicPr>
          <p:blipFill>
            <a:blip r:embed="rId4" cstate="email">
              <a:extLst>
                <a:ext uri="{28A0092B-C50C-407E-A947-70E740481C1C}">
                  <a14:useLocalDpi xmlns:a14="http://schemas.microsoft.com/office/drawing/2010/main"/>
                </a:ext>
              </a:extLst>
            </a:blip>
            <a:stretch>
              <a:fillRect/>
            </a:stretch>
          </p:blipFill>
          <p:spPr>
            <a:xfrm>
              <a:off x="6553200" y="1085088"/>
              <a:ext cx="213359" cy="233172"/>
            </a:xfrm>
            <a:prstGeom prst="rect">
              <a:avLst/>
            </a:prstGeom>
          </p:spPr>
        </p:pic>
        <p:pic>
          <p:nvPicPr>
            <p:cNvPr id="8" name="object 8"/>
            <p:cNvPicPr/>
            <p:nvPr/>
          </p:nvPicPr>
          <p:blipFill>
            <a:blip r:embed="rId5" cstate="email">
              <a:extLst>
                <a:ext uri="{28A0092B-C50C-407E-A947-70E740481C1C}">
                  <a14:useLocalDpi xmlns:a14="http://schemas.microsoft.com/office/drawing/2010/main"/>
                </a:ext>
              </a:extLst>
            </a:blip>
            <a:stretch>
              <a:fillRect/>
            </a:stretch>
          </p:blipFill>
          <p:spPr>
            <a:xfrm>
              <a:off x="6766559" y="640080"/>
              <a:ext cx="2083307" cy="890015"/>
            </a:xfrm>
            <a:prstGeom prst="rect">
              <a:avLst/>
            </a:prstGeom>
          </p:spPr>
        </p:pic>
      </p:grpSp>
      <p:grpSp>
        <p:nvGrpSpPr>
          <p:cNvPr id="9" name="object 9"/>
          <p:cNvGrpSpPr/>
          <p:nvPr/>
        </p:nvGrpSpPr>
        <p:grpSpPr>
          <a:xfrm>
            <a:off x="9006840" y="640080"/>
            <a:ext cx="2882265" cy="955675"/>
            <a:chOff x="9006840" y="640080"/>
            <a:chExt cx="2882265" cy="955675"/>
          </a:xfrm>
        </p:grpSpPr>
        <p:pic>
          <p:nvPicPr>
            <p:cNvPr id="10" name="object 10"/>
            <p:cNvPicPr/>
            <p:nvPr/>
          </p:nvPicPr>
          <p:blipFill>
            <a:blip r:embed="rId6" cstate="email">
              <a:extLst>
                <a:ext uri="{28A0092B-C50C-407E-A947-70E740481C1C}">
                  <a14:useLocalDpi xmlns:a14="http://schemas.microsoft.com/office/drawing/2010/main"/>
                </a:ext>
              </a:extLst>
            </a:blip>
            <a:stretch>
              <a:fillRect/>
            </a:stretch>
          </p:blipFill>
          <p:spPr>
            <a:xfrm>
              <a:off x="11675364" y="1042416"/>
              <a:ext cx="213359" cy="233172"/>
            </a:xfrm>
            <a:prstGeom prst="rect">
              <a:avLst/>
            </a:prstGeom>
          </p:spPr>
        </p:pic>
        <p:pic>
          <p:nvPicPr>
            <p:cNvPr id="11" name="object 11"/>
            <p:cNvPicPr/>
            <p:nvPr/>
          </p:nvPicPr>
          <p:blipFill>
            <a:blip r:embed="rId7" cstate="email">
              <a:extLst>
                <a:ext uri="{28A0092B-C50C-407E-A947-70E740481C1C}">
                  <a14:useLocalDpi xmlns:a14="http://schemas.microsoft.com/office/drawing/2010/main"/>
                </a:ext>
              </a:extLst>
            </a:blip>
            <a:stretch>
              <a:fillRect/>
            </a:stretch>
          </p:blipFill>
          <p:spPr>
            <a:xfrm>
              <a:off x="9006840" y="640080"/>
              <a:ext cx="2697479" cy="955548"/>
            </a:xfrm>
            <a:prstGeom prst="rect">
              <a:avLst/>
            </a:prstGeom>
          </p:spPr>
        </p:pic>
      </p:grpSp>
    </p:spTree>
    <p:extLst>
      <p:ext uri="{BB962C8B-B14F-4D97-AF65-F5344CB8AC3E}">
        <p14:creationId xmlns:p14="http://schemas.microsoft.com/office/powerpoint/2010/main" val="173768022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08971" y="301024"/>
            <a:ext cx="11897849" cy="5277925"/>
          </a:xfrm>
          <a:prstGeom prst="rect">
            <a:avLst/>
          </a:prstGeom>
        </p:spPr>
      </p:pic>
      <p:pic>
        <p:nvPicPr>
          <p:cNvPr id="3" name="object 3"/>
          <p:cNvPicPr/>
          <p:nvPr/>
        </p:nvPicPr>
        <p:blipFill>
          <a:blip r:embed="rId3" cstate="email">
            <a:extLst>
              <a:ext uri="{28A0092B-C50C-407E-A947-70E740481C1C}">
                <a14:useLocalDpi xmlns:a14="http://schemas.microsoft.com/office/drawing/2010/main"/>
              </a:ext>
            </a:extLst>
          </a:blip>
          <a:stretch>
            <a:fillRect/>
          </a:stretch>
        </p:blipFill>
        <p:spPr>
          <a:xfrm>
            <a:off x="3630167" y="6070091"/>
            <a:ext cx="1624584" cy="481584"/>
          </a:xfrm>
          <a:prstGeom prst="rect">
            <a:avLst/>
          </a:prstGeom>
        </p:spPr>
      </p:pic>
      <p:pic>
        <p:nvPicPr>
          <p:cNvPr id="4" name="object 4"/>
          <p:cNvPicPr/>
          <p:nvPr/>
        </p:nvPicPr>
        <p:blipFill>
          <a:blip r:embed="rId4" cstate="email">
            <a:extLst>
              <a:ext uri="{28A0092B-C50C-407E-A947-70E740481C1C}">
                <a14:useLocalDpi xmlns:a14="http://schemas.microsoft.com/office/drawing/2010/main"/>
              </a:ext>
            </a:extLst>
          </a:blip>
          <a:stretch>
            <a:fillRect/>
          </a:stretch>
        </p:blipFill>
        <p:spPr>
          <a:xfrm>
            <a:off x="5864352" y="5986271"/>
            <a:ext cx="903731" cy="627888"/>
          </a:xfrm>
          <a:prstGeom prst="rect">
            <a:avLst/>
          </a:prstGeom>
        </p:spPr>
      </p:pic>
      <p:pic>
        <p:nvPicPr>
          <p:cNvPr id="5" name="object 5"/>
          <p:cNvPicPr/>
          <p:nvPr/>
        </p:nvPicPr>
        <p:blipFill>
          <a:blip r:embed="rId5" cstate="email">
            <a:extLst>
              <a:ext uri="{28A0092B-C50C-407E-A947-70E740481C1C}">
                <a14:useLocalDpi xmlns:a14="http://schemas.microsoft.com/office/drawing/2010/main"/>
              </a:ext>
            </a:extLst>
          </a:blip>
          <a:stretch>
            <a:fillRect/>
          </a:stretch>
        </p:blipFill>
        <p:spPr>
          <a:xfrm>
            <a:off x="1714500" y="5986271"/>
            <a:ext cx="1306068" cy="742188"/>
          </a:xfrm>
          <a:prstGeom prst="rect">
            <a:avLst/>
          </a:prstGeom>
        </p:spPr>
      </p:pic>
      <p:pic>
        <p:nvPicPr>
          <p:cNvPr id="6" name="object 6"/>
          <p:cNvPicPr/>
          <p:nvPr/>
        </p:nvPicPr>
        <p:blipFill>
          <a:blip r:embed="rId6" cstate="email">
            <a:extLst>
              <a:ext uri="{28A0092B-C50C-407E-A947-70E740481C1C}">
                <a14:useLocalDpi xmlns:a14="http://schemas.microsoft.com/office/drawing/2010/main"/>
              </a:ext>
            </a:extLst>
          </a:blip>
          <a:stretch>
            <a:fillRect/>
          </a:stretch>
        </p:blipFill>
        <p:spPr>
          <a:xfrm>
            <a:off x="7377683" y="6117335"/>
            <a:ext cx="2467355" cy="434340"/>
          </a:xfrm>
          <a:prstGeom prst="rect">
            <a:avLst/>
          </a:prstGeom>
        </p:spPr>
      </p:pic>
    </p:spTree>
    <p:extLst>
      <p:ext uri="{BB962C8B-B14F-4D97-AF65-F5344CB8AC3E}">
        <p14:creationId xmlns:p14="http://schemas.microsoft.com/office/powerpoint/2010/main" val="4160191725"/>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403954" y="343957"/>
            <a:ext cx="11579239" cy="4724088"/>
          </a:xfrm>
          <a:prstGeom prst="rect">
            <a:avLst/>
          </a:prstGeom>
        </p:spPr>
      </p:pic>
      <p:pic>
        <p:nvPicPr>
          <p:cNvPr id="3" name="object 3"/>
          <p:cNvPicPr/>
          <p:nvPr/>
        </p:nvPicPr>
        <p:blipFill>
          <a:blip r:embed="rId3" cstate="email">
            <a:extLst>
              <a:ext uri="{28A0092B-C50C-407E-A947-70E740481C1C}">
                <a14:useLocalDpi xmlns:a14="http://schemas.microsoft.com/office/drawing/2010/main"/>
              </a:ext>
            </a:extLst>
          </a:blip>
          <a:stretch>
            <a:fillRect/>
          </a:stretch>
        </p:blipFill>
        <p:spPr>
          <a:xfrm>
            <a:off x="3582923" y="6112764"/>
            <a:ext cx="1624584" cy="481584"/>
          </a:xfrm>
          <a:prstGeom prst="rect">
            <a:avLst/>
          </a:prstGeom>
        </p:spPr>
      </p:pic>
      <p:pic>
        <p:nvPicPr>
          <p:cNvPr id="4" name="object 4"/>
          <p:cNvPicPr/>
          <p:nvPr/>
        </p:nvPicPr>
        <p:blipFill>
          <a:blip r:embed="rId4" cstate="email">
            <a:extLst>
              <a:ext uri="{28A0092B-C50C-407E-A947-70E740481C1C}">
                <a14:useLocalDpi xmlns:a14="http://schemas.microsoft.com/office/drawing/2010/main"/>
              </a:ext>
            </a:extLst>
          </a:blip>
          <a:stretch>
            <a:fillRect/>
          </a:stretch>
        </p:blipFill>
        <p:spPr>
          <a:xfrm>
            <a:off x="5817108" y="6028944"/>
            <a:ext cx="903732" cy="626364"/>
          </a:xfrm>
          <a:prstGeom prst="rect">
            <a:avLst/>
          </a:prstGeom>
        </p:spPr>
      </p:pic>
      <p:pic>
        <p:nvPicPr>
          <p:cNvPr id="5" name="object 5"/>
          <p:cNvPicPr/>
          <p:nvPr/>
        </p:nvPicPr>
        <p:blipFill>
          <a:blip r:embed="rId5" cstate="email">
            <a:extLst>
              <a:ext uri="{28A0092B-C50C-407E-A947-70E740481C1C}">
                <a14:useLocalDpi xmlns:a14="http://schemas.microsoft.com/office/drawing/2010/main"/>
              </a:ext>
            </a:extLst>
          </a:blip>
          <a:stretch>
            <a:fillRect/>
          </a:stretch>
        </p:blipFill>
        <p:spPr>
          <a:xfrm>
            <a:off x="1667255" y="6028942"/>
            <a:ext cx="1306068" cy="742188"/>
          </a:xfrm>
          <a:prstGeom prst="rect">
            <a:avLst/>
          </a:prstGeom>
        </p:spPr>
      </p:pic>
      <p:pic>
        <p:nvPicPr>
          <p:cNvPr id="6" name="object 6"/>
          <p:cNvPicPr/>
          <p:nvPr/>
        </p:nvPicPr>
        <p:blipFill>
          <a:blip r:embed="rId6" cstate="email">
            <a:extLst>
              <a:ext uri="{28A0092B-C50C-407E-A947-70E740481C1C}">
                <a14:useLocalDpi xmlns:a14="http://schemas.microsoft.com/office/drawing/2010/main"/>
              </a:ext>
            </a:extLst>
          </a:blip>
          <a:stretch>
            <a:fillRect/>
          </a:stretch>
        </p:blipFill>
        <p:spPr>
          <a:xfrm>
            <a:off x="7330440" y="6160008"/>
            <a:ext cx="2467355" cy="434340"/>
          </a:xfrm>
          <a:prstGeom prst="rect">
            <a:avLst/>
          </a:prstGeom>
        </p:spPr>
      </p:pic>
    </p:spTree>
    <p:extLst>
      <p:ext uri="{BB962C8B-B14F-4D97-AF65-F5344CB8AC3E}">
        <p14:creationId xmlns:p14="http://schemas.microsoft.com/office/powerpoint/2010/main" val="585830002"/>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603250" y="3792982"/>
            <a:ext cx="2187575" cy="1806575"/>
            <a:chOff x="603250" y="3792982"/>
            <a:chExt cx="2187575" cy="1806575"/>
          </a:xfrm>
        </p:grpSpPr>
        <p:sp>
          <p:nvSpPr>
            <p:cNvPr id="3" name="object 3"/>
            <p:cNvSpPr/>
            <p:nvPr/>
          </p:nvSpPr>
          <p:spPr>
            <a:xfrm>
              <a:off x="609600" y="3799332"/>
              <a:ext cx="2174875" cy="1793875"/>
            </a:xfrm>
            <a:custGeom>
              <a:avLst/>
              <a:gdLst/>
              <a:ahLst/>
              <a:cxnLst/>
              <a:rect l="l" t="t" r="r" b="b"/>
              <a:pathLst>
                <a:path w="2174875" h="1793875">
                  <a:moveTo>
                    <a:pt x="1995424" y="0"/>
                  </a:moveTo>
                  <a:lnTo>
                    <a:pt x="179374" y="0"/>
                  </a:lnTo>
                  <a:lnTo>
                    <a:pt x="131687" y="6404"/>
                  </a:lnTo>
                  <a:lnTo>
                    <a:pt x="88837" y="24478"/>
                  </a:lnTo>
                  <a:lnTo>
                    <a:pt x="52535" y="52514"/>
                  </a:lnTo>
                  <a:lnTo>
                    <a:pt x="24488" y="88805"/>
                  </a:lnTo>
                  <a:lnTo>
                    <a:pt x="6406" y="131644"/>
                  </a:lnTo>
                  <a:lnTo>
                    <a:pt x="0" y="179324"/>
                  </a:lnTo>
                  <a:lnTo>
                    <a:pt x="0" y="1614424"/>
                  </a:lnTo>
                  <a:lnTo>
                    <a:pt x="6406" y="1662103"/>
                  </a:lnTo>
                  <a:lnTo>
                    <a:pt x="24488" y="1704942"/>
                  </a:lnTo>
                  <a:lnTo>
                    <a:pt x="52535" y="1741233"/>
                  </a:lnTo>
                  <a:lnTo>
                    <a:pt x="88837" y="1769269"/>
                  </a:lnTo>
                  <a:lnTo>
                    <a:pt x="131687" y="1787343"/>
                  </a:lnTo>
                  <a:lnTo>
                    <a:pt x="179374" y="1793748"/>
                  </a:lnTo>
                  <a:lnTo>
                    <a:pt x="1995424" y="1793748"/>
                  </a:lnTo>
                  <a:lnTo>
                    <a:pt x="2043103" y="1787343"/>
                  </a:lnTo>
                  <a:lnTo>
                    <a:pt x="2085942" y="1769269"/>
                  </a:lnTo>
                  <a:lnTo>
                    <a:pt x="2122233" y="1741233"/>
                  </a:lnTo>
                  <a:lnTo>
                    <a:pt x="2150269" y="1704942"/>
                  </a:lnTo>
                  <a:lnTo>
                    <a:pt x="2168343" y="1662103"/>
                  </a:lnTo>
                  <a:lnTo>
                    <a:pt x="2174748" y="1614424"/>
                  </a:lnTo>
                  <a:lnTo>
                    <a:pt x="2174748" y="179324"/>
                  </a:lnTo>
                  <a:lnTo>
                    <a:pt x="2168343" y="131644"/>
                  </a:lnTo>
                  <a:lnTo>
                    <a:pt x="2150269" y="88805"/>
                  </a:lnTo>
                  <a:lnTo>
                    <a:pt x="2122233" y="52514"/>
                  </a:lnTo>
                  <a:lnTo>
                    <a:pt x="2085942" y="24478"/>
                  </a:lnTo>
                  <a:lnTo>
                    <a:pt x="2043103" y="6404"/>
                  </a:lnTo>
                  <a:lnTo>
                    <a:pt x="1995424" y="0"/>
                  </a:lnTo>
                  <a:close/>
                </a:path>
              </a:pathLst>
            </a:custGeom>
            <a:solidFill>
              <a:srgbClr val="FFFFFF">
                <a:alpha val="90194"/>
              </a:srgbClr>
            </a:solidFill>
          </p:spPr>
          <p:txBody>
            <a:bodyPr wrap="square" lIns="0" tIns="0" rIns="0" bIns="0" rtlCol="0"/>
            <a:lstStyle/>
            <a:p>
              <a:endParaRPr/>
            </a:p>
          </p:txBody>
        </p:sp>
        <p:sp>
          <p:nvSpPr>
            <p:cNvPr id="4" name="object 4"/>
            <p:cNvSpPr/>
            <p:nvPr/>
          </p:nvSpPr>
          <p:spPr>
            <a:xfrm>
              <a:off x="609600" y="3799332"/>
              <a:ext cx="2174875" cy="1793875"/>
            </a:xfrm>
            <a:custGeom>
              <a:avLst/>
              <a:gdLst/>
              <a:ahLst/>
              <a:cxnLst/>
              <a:rect l="l" t="t" r="r" b="b"/>
              <a:pathLst>
                <a:path w="2174875" h="1793875">
                  <a:moveTo>
                    <a:pt x="0" y="179324"/>
                  </a:moveTo>
                  <a:lnTo>
                    <a:pt x="6406" y="131644"/>
                  </a:lnTo>
                  <a:lnTo>
                    <a:pt x="24488" y="88805"/>
                  </a:lnTo>
                  <a:lnTo>
                    <a:pt x="52535" y="52514"/>
                  </a:lnTo>
                  <a:lnTo>
                    <a:pt x="88837" y="24478"/>
                  </a:lnTo>
                  <a:lnTo>
                    <a:pt x="131687" y="6404"/>
                  </a:lnTo>
                  <a:lnTo>
                    <a:pt x="179374" y="0"/>
                  </a:lnTo>
                  <a:lnTo>
                    <a:pt x="1995424" y="0"/>
                  </a:lnTo>
                  <a:lnTo>
                    <a:pt x="2043103" y="6404"/>
                  </a:lnTo>
                  <a:lnTo>
                    <a:pt x="2085942" y="24478"/>
                  </a:lnTo>
                  <a:lnTo>
                    <a:pt x="2122233" y="52514"/>
                  </a:lnTo>
                  <a:lnTo>
                    <a:pt x="2150269" y="88805"/>
                  </a:lnTo>
                  <a:lnTo>
                    <a:pt x="2168343" y="131644"/>
                  </a:lnTo>
                  <a:lnTo>
                    <a:pt x="2174748" y="179324"/>
                  </a:lnTo>
                  <a:lnTo>
                    <a:pt x="2174748" y="1614424"/>
                  </a:lnTo>
                  <a:lnTo>
                    <a:pt x="2168343" y="1662103"/>
                  </a:lnTo>
                  <a:lnTo>
                    <a:pt x="2150269" y="1704942"/>
                  </a:lnTo>
                  <a:lnTo>
                    <a:pt x="2122233" y="1741233"/>
                  </a:lnTo>
                  <a:lnTo>
                    <a:pt x="2085942" y="1769269"/>
                  </a:lnTo>
                  <a:lnTo>
                    <a:pt x="2043103" y="1787343"/>
                  </a:lnTo>
                  <a:lnTo>
                    <a:pt x="1995424" y="1793748"/>
                  </a:lnTo>
                  <a:lnTo>
                    <a:pt x="179374" y="1793748"/>
                  </a:lnTo>
                  <a:lnTo>
                    <a:pt x="131687" y="1787343"/>
                  </a:lnTo>
                  <a:lnTo>
                    <a:pt x="88837" y="1769269"/>
                  </a:lnTo>
                  <a:lnTo>
                    <a:pt x="52535" y="1741233"/>
                  </a:lnTo>
                  <a:lnTo>
                    <a:pt x="24488" y="1704942"/>
                  </a:lnTo>
                  <a:lnTo>
                    <a:pt x="6406" y="1662103"/>
                  </a:lnTo>
                  <a:lnTo>
                    <a:pt x="0" y="1614424"/>
                  </a:lnTo>
                  <a:lnTo>
                    <a:pt x="0" y="179324"/>
                  </a:lnTo>
                  <a:close/>
                </a:path>
              </a:pathLst>
            </a:custGeom>
            <a:ln w="12700">
              <a:solidFill>
                <a:srgbClr val="528BC1"/>
              </a:solidFill>
            </a:ln>
          </p:spPr>
          <p:txBody>
            <a:bodyPr wrap="square" lIns="0" tIns="0" rIns="0" bIns="0" rtlCol="0"/>
            <a:lstStyle/>
            <a:p>
              <a:endParaRPr/>
            </a:p>
          </p:txBody>
        </p:sp>
      </p:grpSp>
      <p:sp>
        <p:nvSpPr>
          <p:cNvPr id="5" name="object 5"/>
          <p:cNvSpPr txBox="1"/>
          <p:nvPr/>
        </p:nvSpPr>
        <p:spPr>
          <a:xfrm>
            <a:off x="762101" y="3934714"/>
            <a:ext cx="1759585" cy="1083945"/>
          </a:xfrm>
          <a:prstGeom prst="rect">
            <a:avLst/>
          </a:prstGeom>
        </p:spPr>
        <p:txBody>
          <a:bodyPr vert="horz" wrap="square" lIns="0" tIns="24130" rIns="0" bIns="0" rtlCol="0">
            <a:spAutoFit/>
          </a:bodyPr>
          <a:lstStyle/>
          <a:p>
            <a:pPr marL="70485" marR="31750" indent="-58419">
              <a:lnSpc>
                <a:spcPct val="91700"/>
              </a:lnSpc>
              <a:spcBef>
                <a:spcPts val="190"/>
              </a:spcBef>
              <a:buFont typeface="Arial"/>
              <a:buChar char="•"/>
              <a:tabLst>
                <a:tab pos="71120" algn="l"/>
              </a:tabLst>
            </a:pPr>
            <a:r>
              <a:rPr sz="900" spc="50">
                <a:solidFill>
                  <a:srgbClr val="006FC0"/>
                </a:solidFill>
                <a:latin typeface="Century Gothic"/>
                <a:cs typeface="Century Gothic"/>
              </a:rPr>
              <a:t>Smart</a:t>
            </a:r>
            <a:r>
              <a:rPr sz="900" spc="-60">
                <a:solidFill>
                  <a:srgbClr val="006FC0"/>
                </a:solidFill>
                <a:latin typeface="Century Gothic"/>
                <a:cs typeface="Century Gothic"/>
              </a:rPr>
              <a:t> </a:t>
            </a:r>
            <a:r>
              <a:rPr sz="900" spc="10">
                <a:solidFill>
                  <a:srgbClr val="006FC0"/>
                </a:solidFill>
                <a:latin typeface="Century Gothic"/>
                <a:cs typeface="Century Gothic"/>
              </a:rPr>
              <a:t>health</a:t>
            </a:r>
            <a:r>
              <a:rPr sz="900" spc="-50">
                <a:solidFill>
                  <a:srgbClr val="006FC0"/>
                </a:solidFill>
                <a:latin typeface="Century Gothic"/>
                <a:cs typeface="Century Gothic"/>
              </a:rPr>
              <a:t> </a:t>
            </a:r>
            <a:r>
              <a:rPr sz="900" spc="20">
                <a:solidFill>
                  <a:srgbClr val="006FC0"/>
                </a:solidFill>
                <a:latin typeface="Century Gothic"/>
                <a:cs typeface="Century Gothic"/>
              </a:rPr>
              <a:t>transformation: </a:t>
            </a:r>
            <a:r>
              <a:rPr sz="900" spc="-235">
                <a:solidFill>
                  <a:srgbClr val="006FC0"/>
                </a:solidFill>
                <a:latin typeface="Century Gothic"/>
                <a:cs typeface="Century Gothic"/>
              </a:rPr>
              <a:t> </a:t>
            </a:r>
            <a:r>
              <a:rPr sz="900" spc="5">
                <a:solidFill>
                  <a:srgbClr val="006FC0"/>
                </a:solidFill>
                <a:latin typeface="Century Gothic"/>
                <a:cs typeface="Century Gothic"/>
              </a:rPr>
              <a:t>showcases </a:t>
            </a:r>
            <a:r>
              <a:rPr sz="900" spc="45">
                <a:solidFill>
                  <a:srgbClr val="006FC0"/>
                </a:solidFill>
                <a:latin typeface="Century Gothic"/>
                <a:cs typeface="Century Gothic"/>
              </a:rPr>
              <a:t>from </a:t>
            </a:r>
            <a:r>
              <a:rPr sz="900" spc="120">
                <a:solidFill>
                  <a:srgbClr val="006FC0"/>
                </a:solidFill>
                <a:latin typeface="Century Gothic"/>
                <a:cs typeface="Century Gothic"/>
              </a:rPr>
              <a:t>EU </a:t>
            </a:r>
            <a:r>
              <a:rPr sz="900" spc="30">
                <a:solidFill>
                  <a:srgbClr val="006FC0"/>
                </a:solidFill>
                <a:latin typeface="Century Gothic"/>
                <a:cs typeface="Century Gothic"/>
              </a:rPr>
              <a:t>clusters </a:t>
            </a:r>
            <a:r>
              <a:rPr sz="900" spc="35">
                <a:solidFill>
                  <a:srgbClr val="006FC0"/>
                </a:solidFill>
                <a:latin typeface="Century Gothic"/>
                <a:cs typeface="Century Gothic"/>
              </a:rPr>
              <a:t> </a:t>
            </a:r>
            <a:r>
              <a:rPr sz="900" spc="20">
                <a:solidFill>
                  <a:srgbClr val="006FC0"/>
                </a:solidFill>
                <a:latin typeface="Century Gothic"/>
                <a:cs typeface="Century Gothic"/>
              </a:rPr>
              <a:t>ecosystems</a:t>
            </a:r>
            <a:endParaRPr sz="900">
              <a:latin typeface="Century Gothic"/>
              <a:cs typeface="Century Gothic"/>
            </a:endParaRPr>
          </a:p>
          <a:p>
            <a:pPr marL="70485" marR="5080" indent="-58419">
              <a:lnSpc>
                <a:spcPct val="91700"/>
              </a:lnSpc>
              <a:spcBef>
                <a:spcPts val="160"/>
              </a:spcBef>
              <a:buFont typeface="Arial"/>
              <a:buChar char="•"/>
              <a:tabLst>
                <a:tab pos="71120" algn="l"/>
              </a:tabLst>
            </a:pPr>
            <a:r>
              <a:rPr sz="900" spc="50">
                <a:solidFill>
                  <a:srgbClr val="006FC0"/>
                </a:solidFill>
                <a:latin typeface="Century Gothic"/>
                <a:cs typeface="Century Gothic"/>
              </a:rPr>
              <a:t>Smart</a:t>
            </a:r>
            <a:r>
              <a:rPr sz="900" spc="-55">
                <a:solidFill>
                  <a:srgbClr val="006FC0"/>
                </a:solidFill>
                <a:latin typeface="Century Gothic"/>
                <a:cs typeface="Century Gothic"/>
              </a:rPr>
              <a:t> </a:t>
            </a:r>
            <a:r>
              <a:rPr sz="900" spc="20">
                <a:solidFill>
                  <a:srgbClr val="006FC0"/>
                </a:solidFill>
                <a:latin typeface="Century Gothic"/>
                <a:cs typeface="Century Gothic"/>
              </a:rPr>
              <a:t>Health</a:t>
            </a:r>
            <a:r>
              <a:rPr sz="900" spc="-50">
                <a:solidFill>
                  <a:srgbClr val="006FC0"/>
                </a:solidFill>
                <a:latin typeface="Century Gothic"/>
                <a:cs typeface="Century Gothic"/>
              </a:rPr>
              <a:t> </a:t>
            </a:r>
            <a:r>
              <a:rPr sz="900" spc="15">
                <a:solidFill>
                  <a:srgbClr val="006FC0"/>
                </a:solidFill>
                <a:latin typeface="Century Gothic"/>
                <a:cs typeface="Century Gothic"/>
              </a:rPr>
              <a:t>Technologies</a:t>
            </a:r>
            <a:r>
              <a:rPr sz="900" spc="-55">
                <a:solidFill>
                  <a:srgbClr val="006FC0"/>
                </a:solidFill>
                <a:latin typeface="Century Gothic"/>
                <a:cs typeface="Century Gothic"/>
              </a:rPr>
              <a:t> </a:t>
            </a:r>
            <a:r>
              <a:rPr sz="900" spc="55">
                <a:solidFill>
                  <a:srgbClr val="006FC0"/>
                </a:solidFill>
                <a:latin typeface="Century Gothic"/>
                <a:cs typeface="Century Gothic"/>
              </a:rPr>
              <a:t>in </a:t>
            </a:r>
            <a:r>
              <a:rPr sz="900" spc="-235">
                <a:solidFill>
                  <a:srgbClr val="006FC0"/>
                </a:solidFill>
                <a:latin typeface="Century Gothic"/>
                <a:cs typeface="Century Gothic"/>
              </a:rPr>
              <a:t> </a:t>
            </a:r>
            <a:r>
              <a:rPr sz="900" spc="30">
                <a:solidFill>
                  <a:srgbClr val="006FC0"/>
                </a:solidFill>
                <a:latin typeface="Century Gothic"/>
                <a:cs typeface="Century Gothic"/>
              </a:rPr>
              <a:t>M</a:t>
            </a:r>
            <a:r>
              <a:rPr sz="900" spc="-50">
                <a:solidFill>
                  <a:srgbClr val="006FC0"/>
                </a:solidFill>
                <a:latin typeface="Century Gothic"/>
                <a:cs typeface="Century Gothic"/>
              </a:rPr>
              <a:t>e</a:t>
            </a:r>
            <a:r>
              <a:rPr sz="900" spc="-10">
                <a:solidFill>
                  <a:srgbClr val="006FC0"/>
                </a:solidFill>
                <a:latin typeface="Century Gothic"/>
                <a:cs typeface="Century Gothic"/>
              </a:rPr>
              <a:t>d</a:t>
            </a:r>
            <a:r>
              <a:rPr sz="900" spc="50">
                <a:solidFill>
                  <a:srgbClr val="006FC0"/>
                </a:solidFill>
                <a:latin typeface="Century Gothic"/>
                <a:cs typeface="Century Gothic"/>
              </a:rPr>
              <a:t>i</a:t>
            </a:r>
            <a:r>
              <a:rPr sz="900" spc="-85">
                <a:solidFill>
                  <a:srgbClr val="006FC0"/>
                </a:solidFill>
                <a:latin typeface="Century Gothic"/>
                <a:cs typeface="Century Gothic"/>
              </a:rPr>
              <a:t>c</a:t>
            </a:r>
            <a:r>
              <a:rPr sz="900" spc="-95">
                <a:solidFill>
                  <a:srgbClr val="006FC0"/>
                </a:solidFill>
                <a:latin typeface="Century Gothic"/>
                <a:cs typeface="Century Gothic"/>
              </a:rPr>
              <a:t>a</a:t>
            </a:r>
            <a:r>
              <a:rPr sz="900" spc="50">
                <a:solidFill>
                  <a:srgbClr val="006FC0"/>
                </a:solidFill>
                <a:latin typeface="Century Gothic"/>
                <a:cs typeface="Century Gothic"/>
              </a:rPr>
              <a:t>l</a:t>
            </a:r>
            <a:r>
              <a:rPr sz="900" spc="-45">
                <a:solidFill>
                  <a:srgbClr val="006FC0"/>
                </a:solidFill>
                <a:latin typeface="Century Gothic"/>
                <a:cs typeface="Century Gothic"/>
              </a:rPr>
              <a:t> </a:t>
            </a:r>
            <a:r>
              <a:rPr sz="900" spc="60">
                <a:solidFill>
                  <a:srgbClr val="006FC0"/>
                </a:solidFill>
                <a:latin typeface="Century Gothic"/>
                <a:cs typeface="Century Gothic"/>
              </a:rPr>
              <a:t>Di</a:t>
            </a:r>
            <a:r>
              <a:rPr sz="900" spc="-95">
                <a:solidFill>
                  <a:srgbClr val="006FC0"/>
                </a:solidFill>
                <a:latin typeface="Century Gothic"/>
                <a:cs typeface="Century Gothic"/>
              </a:rPr>
              <a:t>a</a:t>
            </a:r>
            <a:r>
              <a:rPr sz="900" spc="30">
                <a:solidFill>
                  <a:srgbClr val="006FC0"/>
                </a:solidFill>
                <a:latin typeface="Century Gothic"/>
                <a:cs typeface="Century Gothic"/>
              </a:rPr>
              <a:t>g</a:t>
            </a:r>
            <a:r>
              <a:rPr sz="900" spc="20">
                <a:solidFill>
                  <a:srgbClr val="006FC0"/>
                </a:solidFill>
                <a:latin typeface="Century Gothic"/>
                <a:cs typeface="Century Gothic"/>
              </a:rPr>
              <a:t>n</a:t>
            </a:r>
            <a:r>
              <a:rPr sz="900" spc="-30">
                <a:solidFill>
                  <a:srgbClr val="006FC0"/>
                </a:solidFill>
                <a:latin typeface="Century Gothic"/>
                <a:cs typeface="Century Gothic"/>
              </a:rPr>
              <a:t>o</a:t>
            </a:r>
            <a:r>
              <a:rPr sz="900" spc="65">
                <a:solidFill>
                  <a:srgbClr val="006FC0"/>
                </a:solidFill>
                <a:latin typeface="Century Gothic"/>
                <a:cs typeface="Century Gothic"/>
              </a:rPr>
              <a:t>st</a:t>
            </a:r>
            <a:r>
              <a:rPr sz="900" spc="50">
                <a:solidFill>
                  <a:srgbClr val="006FC0"/>
                </a:solidFill>
                <a:latin typeface="Century Gothic"/>
                <a:cs typeface="Century Gothic"/>
              </a:rPr>
              <a:t>i</a:t>
            </a:r>
            <a:r>
              <a:rPr sz="900" spc="-85">
                <a:solidFill>
                  <a:srgbClr val="006FC0"/>
                </a:solidFill>
                <a:latin typeface="Century Gothic"/>
                <a:cs typeface="Century Gothic"/>
              </a:rPr>
              <a:t>c</a:t>
            </a:r>
            <a:r>
              <a:rPr sz="900" spc="80">
                <a:solidFill>
                  <a:srgbClr val="006FC0"/>
                </a:solidFill>
                <a:latin typeface="Century Gothic"/>
                <a:cs typeface="Century Gothic"/>
              </a:rPr>
              <a:t>s</a:t>
            </a:r>
            <a:r>
              <a:rPr sz="900" spc="-45">
                <a:solidFill>
                  <a:srgbClr val="006FC0"/>
                </a:solidFill>
                <a:latin typeface="Century Gothic"/>
                <a:cs typeface="Century Gothic"/>
              </a:rPr>
              <a:t> </a:t>
            </a:r>
            <a:r>
              <a:rPr sz="900" spc="-95">
                <a:solidFill>
                  <a:srgbClr val="006FC0"/>
                </a:solidFill>
                <a:latin typeface="Century Gothic"/>
                <a:cs typeface="Century Gothic"/>
              </a:rPr>
              <a:t>a</a:t>
            </a:r>
            <a:r>
              <a:rPr sz="900" spc="45">
                <a:solidFill>
                  <a:srgbClr val="006FC0"/>
                </a:solidFill>
                <a:latin typeface="Century Gothic"/>
                <a:cs typeface="Century Gothic"/>
              </a:rPr>
              <a:t>n</a:t>
            </a:r>
            <a:r>
              <a:rPr sz="900" spc="-10">
                <a:solidFill>
                  <a:srgbClr val="006FC0"/>
                </a:solidFill>
                <a:latin typeface="Century Gothic"/>
                <a:cs typeface="Century Gothic"/>
              </a:rPr>
              <a:t>d  </a:t>
            </a:r>
            <a:r>
              <a:rPr sz="900" spc="25">
                <a:solidFill>
                  <a:srgbClr val="006FC0"/>
                </a:solidFill>
                <a:latin typeface="Century Gothic"/>
                <a:cs typeface="Century Gothic"/>
              </a:rPr>
              <a:t>treatment</a:t>
            </a:r>
            <a:endParaRPr sz="900">
              <a:latin typeface="Century Gothic"/>
              <a:cs typeface="Century Gothic"/>
            </a:endParaRPr>
          </a:p>
          <a:p>
            <a:pPr marL="70485" marR="60960" indent="-58419">
              <a:lnSpc>
                <a:spcPts val="980"/>
              </a:lnSpc>
              <a:spcBef>
                <a:spcPts val="190"/>
              </a:spcBef>
              <a:buFont typeface="Arial"/>
              <a:buChar char="•"/>
              <a:tabLst>
                <a:tab pos="71120" algn="l"/>
              </a:tabLst>
            </a:pPr>
            <a:r>
              <a:rPr sz="900" spc="30">
                <a:solidFill>
                  <a:srgbClr val="006FC0"/>
                </a:solidFill>
                <a:latin typeface="Century Gothic"/>
                <a:cs typeface="Century Gothic"/>
              </a:rPr>
              <a:t>Enablers</a:t>
            </a:r>
            <a:r>
              <a:rPr sz="900" spc="-55">
                <a:solidFill>
                  <a:srgbClr val="006FC0"/>
                </a:solidFill>
                <a:latin typeface="Century Gothic"/>
                <a:cs typeface="Century Gothic"/>
              </a:rPr>
              <a:t> </a:t>
            </a:r>
            <a:r>
              <a:rPr sz="900" spc="20">
                <a:solidFill>
                  <a:srgbClr val="006FC0"/>
                </a:solidFill>
                <a:latin typeface="Century Gothic"/>
                <a:cs typeface="Century Gothic"/>
              </a:rPr>
              <a:t>for</a:t>
            </a:r>
            <a:r>
              <a:rPr sz="900" spc="-50">
                <a:solidFill>
                  <a:srgbClr val="006FC0"/>
                </a:solidFill>
                <a:latin typeface="Century Gothic"/>
                <a:cs typeface="Century Gothic"/>
              </a:rPr>
              <a:t> </a:t>
            </a:r>
            <a:r>
              <a:rPr sz="900" spc="-5">
                <a:solidFill>
                  <a:srgbClr val="006FC0"/>
                </a:solidFill>
                <a:latin typeface="Century Gothic"/>
                <a:cs typeface="Century Gothic"/>
              </a:rPr>
              <a:t>achieving</a:t>
            </a:r>
            <a:r>
              <a:rPr sz="900" spc="-50">
                <a:solidFill>
                  <a:srgbClr val="006FC0"/>
                </a:solidFill>
                <a:latin typeface="Century Gothic"/>
                <a:cs typeface="Century Gothic"/>
              </a:rPr>
              <a:t> </a:t>
            </a:r>
            <a:r>
              <a:rPr sz="900" spc="45">
                <a:solidFill>
                  <a:srgbClr val="006FC0"/>
                </a:solidFill>
                <a:latin typeface="Century Gothic"/>
                <a:cs typeface="Century Gothic"/>
              </a:rPr>
              <a:t>smart </a:t>
            </a:r>
            <a:r>
              <a:rPr sz="900" spc="-235">
                <a:solidFill>
                  <a:srgbClr val="006FC0"/>
                </a:solidFill>
                <a:latin typeface="Century Gothic"/>
                <a:cs typeface="Century Gothic"/>
              </a:rPr>
              <a:t> </a:t>
            </a:r>
            <a:r>
              <a:rPr sz="900" spc="45">
                <a:solidFill>
                  <a:srgbClr val="006FC0"/>
                </a:solidFill>
                <a:latin typeface="Century Gothic"/>
                <a:cs typeface="Century Gothic"/>
              </a:rPr>
              <a:t>h</a:t>
            </a:r>
            <a:r>
              <a:rPr sz="900" spc="-30">
                <a:solidFill>
                  <a:srgbClr val="006FC0"/>
                </a:solidFill>
                <a:latin typeface="Century Gothic"/>
                <a:cs typeface="Century Gothic"/>
              </a:rPr>
              <a:t>o</a:t>
            </a:r>
            <a:r>
              <a:rPr sz="900" spc="25">
                <a:solidFill>
                  <a:srgbClr val="006FC0"/>
                </a:solidFill>
                <a:latin typeface="Century Gothic"/>
                <a:cs typeface="Century Gothic"/>
              </a:rPr>
              <a:t>s</a:t>
            </a:r>
            <a:r>
              <a:rPr sz="900" spc="50">
                <a:solidFill>
                  <a:srgbClr val="006FC0"/>
                </a:solidFill>
                <a:latin typeface="Century Gothic"/>
                <a:cs typeface="Century Gothic"/>
              </a:rPr>
              <a:t>pi</a:t>
            </a:r>
            <a:r>
              <a:rPr sz="900" spc="-20">
                <a:solidFill>
                  <a:srgbClr val="006FC0"/>
                </a:solidFill>
                <a:latin typeface="Century Gothic"/>
                <a:cs typeface="Century Gothic"/>
              </a:rPr>
              <a:t>ta</a:t>
            </a:r>
            <a:r>
              <a:rPr sz="900" spc="50">
                <a:solidFill>
                  <a:srgbClr val="006FC0"/>
                </a:solidFill>
                <a:latin typeface="Century Gothic"/>
                <a:cs typeface="Century Gothic"/>
              </a:rPr>
              <a:t>l</a:t>
            </a:r>
            <a:r>
              <a:rPr sz="900" spc="80">
                <a:solidFill>
                  <a:srgbClr val="006FC0"/>
                </a:solidFill>
                <a:latin typeface="Century Gothic"/>
                <a:cs typeface="Century Gothic"/>
              </a:rPr>
              <a:t>s</a:t>
            </a:r>
            <a:r>
              <a:rPr sz="900" spc="-45">
                <a:solidFill>
                  <a:srgbClr val="006FC0"/>
                </a:solidFill>
                <a:latin typeface="Century Gothic"/>
                <a:cs typeface="Century Gothic"/>
              </a:rPr>
              <a:t> </a:t>
            </a:r>
            <a:r>
              <a:rPr sz="900" spc="-95">
                <a:solidFill>
                  <a:srgbClr val="006FC0"/>
                </a:solidFill>
                <a:latin typeface="Century Gothic"/>
                <a:cs typeface="Century Gothic"/>
              </a:rPr>
              <a:t>&amp;</a:t>
            </a:r>
            <a:r>
              <a:rPr sz="900" spc="-15">
                <a:solidFill>
                  <a:srgbClr val="006FC0"/>
                </a:solidFill>
                <a:latin typeface="Century Gothic"/>
                <a:cs typeface="Century Gothic"/>
              </a:rPr>
              <a:t> </a:t>
            </a:r>
            <a:r>
              <a:rPr sz="900" spc="-85">
                <a:solidFill>
                  <a:srgbClr val="006FC0"/>
                </a:solidFill>
                <a:latin typeface="Century Gothic"/>
                <a:cs typeface="Century Gothic"/>
              </a:rPr>
              <a:t>c</a:t>
            </a:r>
            <a:r>
              <a:rPr sz="900" spc="50">
                <a:solidFill>
                  <a:srgbClr val="006FC0"/>
                </a:solidFill>
                <a:latin typeface="Century Gothic"/>
                <a:cs typeface="Century Gothic"/>
              </a:rPr>
              <a:t>li</a:t>
            </a:r>
            <a:r>
              <a:rPr sz="900" spc="45">
                <a:solidFill>
                  <a:srgbClr val="006FC0"/>
                </a:solidFill>
                <a:latin typeface="Century Gothic"/>
                <a:cs typeface="Century Gothic"/>
              </a:rPr>
              <a:t>n</a:t>
            </a:r>
            <a:r>
              <a:rPr sz="900" spc="50">
                <a:solidFill>
                  <a:srgbClr val="006FC0"/>
                </a:solidFill>
                <a:latin typeface="Century Gothic"/>
                <a:cs typeface="Century Gothic"/>
              </a:rPr>
              <a:t>i</a:t>
            </a:r>
            <a:r>
              <a:rPr sz="900" spc="-85">
                <a:solidFill>
                  <a:srgbClr val="006FC0"/>
                </a:solidFill>
                <a:latin typeface="Century Gothic"/>
                <a:cs typeface="Century Gothic"/>
              </a:rPr>
              <a:t>c</a:t>
            </a:r>
            <a:r>
              <a:rPr sz="900" spc="80">
                <a:solidFill>
                  <a:srgbClr val="006FC0"/>
                </a:solidFill>
                <a:latin typeface="Century Gothic"/>
                <a:cs typeface="Century Gothic"/>
              </a:rPr>
              <a:t>s</a:t>
            </a:r>
            <a:endParaRPr sz="900">
              <a:latin typeface="Century Gothic"/>
              <a:cs typeface="Century Gothic"/>
            </a:endParaRPr>
          </a:p>
        </p:txBody>
      </p:sp>
      <p:grpSp>
        <p:nvGrpSpPr>
          <p:cNvPr id="6" name="object 6"/>
          <p:cNvGrpSpPr/>
          <p:nvPr/>
        </p:nvGrpSpPr>
        <p:grpSpPr>
          <a:xfrm>
            <a:off x="1115313" y="3792982"/>
            <a:ext cx="4559300" cy="2813685"/>
            <a:chOff x="1115313" y="3792982"/>
            <a:chExt cx="4559300" cy="2813685"/>
          </a:xfrm>
        </p:grpSpPr>
        <p:sp>
          <p:nvSpPr>
            <p:cNvPr id="7" name="object 7"/>
            <p:cNvSpPr/>
            <p:nvPr/>
          </p:nvSpPr>
          <p:spPr>
            <a:xfrm>
              <a:off x="2052827" y="5948959"/>
              <a:ext cx="2059305" cy="657860"/>
            </a:xfrm>
            <a:custGeom>
              <a:avLst/>
              <a:gdLst/>
              <a:ahLst/>
              <a:cxnLst/>
              <a:rect l="l" t="t" r="r" b="b"/>
              <a:pathLst>
                <a:path w="2059304" h="657859">
                  <a:moveTo>
                    <a:pt x="85471" y="0"/>
                  </a:moveTo>
                  <a:lnTo>
                    <a:pt x="0" y="48539"/>
                  </a:lnTo>
                  <a:lnTo>
                    <a:pt x="24823" y="90264"/>
                  </a:lnTo>
                  <a:lnTo>
                    <a:pt x="51262" y="130887"/>
                  </a:lnTo>
                  <a:lnTo>
                    <a:pt x="79278" y="170366"/>
                  </a:lnTo>
                  <a:lnTo>
                    <a:pt x="108833" y="208654"/>
                  </a:lnTo>
                  <a:lnTo>
                    <a:pt x="139890" y="245710"/>
                  </a:lnTo>
                  <a:lnTo>
                    <a:pt x="172410" y="281487"/>
                  </a:lnTo>
                  <a:lnTo>
                    <a:pt x="206354" y="315942"/>
                  </a:lnTo>
                  <a:lnTo>
                    <a:pt x="241686" y="349031"/>
                  </a:lnTo>
                  <a:lnTo>
                    <a:pt x="278366" y="380710"/>
                  </a:lnTo>
                  <a:lnTo>
                    <a:pt x="316357" y="410933"/>
                  </a:lnTo>
                  <a:lnTo>
                    <a:pt x="355410" y="439528"/>
                  </a:lnTo>
                  <a:lnTo>
                    <a:pt x="395223" y="466328"/>
                  </a:lnTo>
                  <a:lnTo>
                    <a:pt x="435744" y="491340"/>
                  </a:lnTo>
                  <a:lnTo>
                    <a:pt x="476923" y="514572"/>
                  </a:lnTo>
                  <a:lnTo>
                    <a:pt x="518709" y="536030"/>
                  </a:lnTo>
                  <a:lnTo>
                    <a:pt x="561053" y="555721"/>
                  </a:lnTo>
                  <a:lnTo>
                    <a:pt x="603904" y="573652"/>
                  </a:lnTo>
                  <a:lnTo>
                    <a:pt x="647211" y="589829"/>
                  </a:lnTo>
                  <a:lnTo>
                    <a:pt x="690925" y="604259"/>
                  </a:lnTo>
                  <a:lnTo>
                    <a:pt x="734994" y="616949"/>
                  </a:lnTo>
                  <a:lnTo>
                    <a:pt x="779369" y="627906"/>
                  </a:lnTo>
                  <a:lnTo>
                    <a:pt x="823998" y="637137"/>
                  </a:lnTo>
                  <a:lnTo>
                    <a:pt x="868833" y="644647"/>
                  </a:lnTo>
                  <a:lnTo>
                    <a:pt x="913822" y="650445"/>
                  </a:lnTo>
                  <a:lnTo>
                    <a:pt x="958914" y="654537"/>
                  </a:lnTo>
                  <a:lnTo>
                    <a:pt x="1004061" y="656929"/>
                  </a:lnTo>
                  <a:lnTo>
                    <a:pt x="1049210" y="657628"/>
                  </a:lnTo>
                  <a:lnTo>
                    <a:pt x="1094312" y="656642"/>
                  </a:lnTo>
                  <a:lnTo>
                    <a:pt x="1139317" y="653976"/>
                  </a:lnTo>
                  <a:lnTo>
                    <a:pt x="1184174" y="649639"/>
                  </a:lnTo>
                  <a:lnTo>
                    <a:pt x="1228833" y="643635"/>
                  </a:lnTo>
                  <a:lnTo>
                    <a:pt x="1273242" y="635973"/>
                  </a:lnTo>
                  <a:lnTo>
                    <a:pt x="1317353" y="626659"/>
                  </a:lnTo>
                  <a:lnTo>
                    <a:pt x="1361115" y="615699"/>
                  </a:lnTo>
                  <a:lnTo>
                    <a:pt x="1404476" y="603101"/>
                  </a:lnTo>
                  <a:lnTo>
                    <a:pt x="1447388" y="588872"/>
                  </a:lnTo>
                  <a:lnTo>
                    <a:pt x="1489799" y="573017"/>
                  </a:lnTo>
                  <a:lnTo>
                    <a:pt x="1531659" y="555545"/>
                  </a:lnTo>
                  <a:lnTo>
                    <a:pt x="1572918" y="536460"/>
                  </a:lnTo>
                  <a:lnTo>
                    <a:pt x="1613525" y="515772"/>
                  </a:lnTo>
                  <a:lnTo>
                    <a:pt x="1653430" y="493485"/>
                  </a:lnTo>
                  <a:lnTo>
                    <a:pt x="1692583" y="469607"/>
                  </a:lnTo>
                  <a:lnTo>
                    <a:pt x="1730933" y="444145"/>
                  </a:lnTo>
                  <a:lnTo>
                    <a:pt x="1768430" y="417106"/>
                  </a:lnTo>
                  <a:lnTo>
                    <a:pt x="1805023" y="388495"/>
                  </a:lnTo>
                  <a:lnTo>
                    <a:pt x="1840663" y="358321"/>
                  </a:lnTo>
                  <a:lnTo>
                    <a:pt x="1875298" y="326589"/>
                  </a:lnTo>
                  <a:lnTo>
                    <a:pt x="1908879" y="293307"/>
                  </a:lnTo>
                  <a:lnTo>
                    <a:pt x="1941355" y="258481"/>
                  </a:lnTo>
                  <a:lnTo>
                    <a:pt x="1972675" y="222119"/>
                  </a:lnTo>
                  <a:lnTo>
                    <a:pt x="2002789" y="184226"/>
                  </a:lnTo>
                  <a:lnTo>
                    <a:pt x="2059305" y="216357"/>
                  </a:lnTo>
                  <a:lnTo>
                    <a:pt x="2049780" y="24269"/>
                  </a:lnTo>
                  <a:lnTo>
                    <a:pt x="1859914" y="103085"/>
                  </a:lnTo>
                  <a:lnTo>
                    <a:pt x="1916430" y="135191"/>
                  </a:lnTo>
                  <a:lnTo>
                    <a:pt x="1886014" y="172370"/>
                  </a:lnTo>
                  <a:lnTo>
                    <a:pt x="1854069" y="208134"/>
                  </a:lnTo>
                  <a:lnTo>
                    <a:pt x="1820643" y="242438"/>
                  </a:lnTo>
                  <a:lnTo>
                    <a:pt x="1785788" y="275240"/>
                  </a:lnTo>
                  <a:lnTo>
                    <a:pt x="1749553" y="306494"/>
                  </a:lnTo>
                  <a:lnTo>
                    <a:pt x="1711988" y="336156"/>
                  </a:lnTo>
                  <a:lnTo>
                    <a:pt x="1673143" y="364182"/>
                  </a:lnTo>
                  <a:lnTo>
                    <a:pt x="1633070" y="390528"/>
                  </a:lnTo>
                  <a:lnTo>
                    <a:pt x="1591818" y="415150"/>
                  </a:lnTo>
                  <a:lnTo>
                    <a:pt x="1549638" y="437930"/>
                  </a:lnTo>
                  <a:lnTo>
                    <a:pt x="1506918" y="458701"/>
                  </a:lnTo>
                  <a:lnTo>
                    <a:pt x="1463714" y="477479"/>
                  </a:lnTo>
                  <a:lnTo>
                    <a:pt x="1420082" y="494279"/>
                  </a:lnTo>
                  <a:lnTo>
                    <a:pt x="1376078" y="509117"/>
                  </a:lnTo>
                  <a:lnTo>
                    <a:pt x="1331760" y="522009"/>
                  </a:lnTo>
                  <a:lnTo>
                    <a:pt x="1287183" y="532969"/>
                  </a:lnTo>
                  <a:lnTo>
                    <a:pt x="1242404" y="542015"/>
                  </a:lnTo>
                  <a:lnTo>
                    <a:pt x="1197480" y="549160"/>
                  </a:lnTo>
                  <a:lnTo>
                    <a:pt x="1152468" y="554422"/>
                  </a:lnTo>
                  <a:lnTo>
                    <a:pt x="1107423" y="557815"/>
                  </a:lnTo>
                  <a:lnTo>
                    <a:pt x="1062402" y="559354"/>
                  </a:lnTo>
                  <a:lnTo>
                    <a:pt x="1017462" y="559057"/>
                  </a:lnTo>
                  <a:lnTo>
                    <a:pt x="972659" y="556937"/>
                  </a:lnTo>
                  <a:lnTo>
                    <a:pt x="928050" y="553011"/>
                  </a:lnTo>
                  <a:lnTo>
                    <a:pt x="883691" y="547295"/>
                  </a:lnTo>
                  <a:lnTo>
                    <a:pt x="839639" y="539803"/>
                  </a:lnTo>
                  <a:lnTo>
                    <a:pt x="795950" y="530552"/>
                  </a:lnTo>
                  <a:lnTo>
                    <a:pt x="752681" y="519556"/>
                  </a:lnTo>
                  <a:lnTo>
                    <a:pt x="709888" y="506833"/>
                  </a:lnTo>
                  <a:lnTo>
                    <a:pt x="667628" y="492396"/>
                  </a:lnTo>
                  <a:lnTo>
                    <a:pt x="625957" y="476262"/>
                  </a:lnTo>
                  <a:lnTo>
                    <a:pt x="584932" y="458447"/>
                  </a:lnTo>
                  <a:lnTo>
                    <a:pt x="544609" y="438965"/>
                  </a:lnTo>
                  <a:lnTo>
                    <a:pt x="505045" y="417833"/>
                  </a:lnTo>
                  <a:lnTo>
                    <a:pt x="466296" y="395065"/>
                  </a:lnTo>
                  <a:lnTo>
                    <a:pt x="428419" y="370679"/>
                  </a:lnTo>
                  <a:lnTo>
                    <a:pt x="391470" y="344688"/>
                  </a:lnTo>
                  <a:lnTo>
                    <a:pt x="355506" y="317110"/>
                  </a:lnTo>
                  <a:lnTo>
                    <a:pt x="320584" y="287958"/>
                  </a:lnTo>
                  <a:lnTo>
                    <a:pt x="286759" y="257250"/>
                  </a:lnTo>
                  <a:lnTo>
                    <a:pt x="254088" y="225000"/>
                  </a:lnTo>
                  <a:lnTo>
                    <a:pt x="222629" y="191224"/>
                  </a:lnTo>
                  <a:lnTo>
                    <a:pt x="192436" y="155937"/>
                  </a:lnTo>
                  <a:lnTo>
                    <a:pt x="163568" y="119156"/>
                  </a:lnTo>
                  <a:lnTo>
                    <a:pt x="136080" y="80896"/>
                  </a:lnTo>
                  <a:lnTo>
                    <a:pt x="110028" y="41172"/>
                  </a:lnTo>
                  <a:lnTo>
                    <a:pt x="85471" y="0"/>
                  </a:lnTo>
                  <a:close/>
                </a:path>
              </a:pathLst>
            </a:custGeom>
            <a:solidFill>
              <a:srgbClr val="FFFF00"/>
            </a:solidFill>
          </p:spPr>
          <p:txBody>
            <a:bodyPr wrap="square" lIns="0" tIns="0" rIns="0" bIns="0" rtlCol="0"/>
            <a:lstStyle/>
            <a:p>
              <a:endParaRPr/>
            </a:p>
          </p:txBody>
        </p:sp>
        <p:sp>
          <p:nvSpPr>
            <p:cNvPr id="8" name="object 8"/>
            <p:cNvSpPr/>
            <p:nvPr/>
          </p:nvSpPr>
          <p:spPr>
            <a:xfrm>
              <a:off x="1121663" y="5209032"/>
              <a:ext cx="1932939" cy="768350"/>
            </a:xfrm>
            <a:custGeom>
              <a:avLst/>
              <a:gdLst/>
              <a:ahLst/>
              <a:cxnLst/>
              <a:rect l="l" t="t" r="r" b="b"/>
              <a:pathLst>
                <a:path w="1932939" h="768350">
                  <a:moveTo>
                    <a:pt x="1855597" y="0"/>
                  </a:moveTo>
                  <a:lnTo>
                    <a:pt x="76809" y="0"/>
                  </a:lnTo>
                  <a:lnTo>
                    <a:pt x="46913" y="6040"/>
                  </a:lnTo>
                  <a:lnTo>
                    <a:pt x="22498" y="22510"/>
                  </a:lnTo>
                  <a:lnTo>
                    <a:pt x="6036" y="46934"/>
                  </a:lnTo>
                  <a:lnTo>
                    <a:pt x="0" y="76835"/>
                  </a:lnTo>
                  <a:lnTo>
                    <a:pt x="0" y="691286"/>
                  </a:lnTo>
                  <a:lnTo>
                    <a:pt x="6036" y="721182"/>
                  </a:lnTo>
                  <a:lnTo>
                    <a:pt x="22498" y="745597"/>
                  </a:lnTo>
                  <a:lnTo>
                    <a:pt x="46913" y="762059"/>
                  </a:lnTo>
                  <a:lnTo>
                    <a:pt x="76809" y="768096"/>
                  </a:lnTo>
                  <a:lnTo>
                    <a:pt x="1855597" y="768096"/>
                  </a:lnTo>
                  <a:lnTo>
                    <a:pt x="1885497" y="762059"/>
                  </a:lnTo>
                  <a:lnTo>
                    <a:pt x="1909921" y="745597"/>
                  </a:lnTo>
                  <a:lnTo>
                    <a:pt x="1926391" y="721182"/>
                  </a:lnTo>
                  <a:lnTo>
                    <a:pt x="1932432" y="691286"/>
                  </a:lnTo>
                  <a:lnTo>
                    <a:pt x="1932432" y="76835"/>
                  </a:lnTo>
                  <a:lnTo>
                    <a:pt x="1926391" y="46934"/>
                  </a:lnTo>
                  <a:lnTo>
                    <a:pt x="1909921" y="22510"/>
                  </a:lnTo>
                  <a:lnTo>
                    <a:pt x="1885497" y="6040"/>
                  </a:lnTo>
                  <a:lnTo>
                    <a:pt x="1855597" y="0"/>
                  </a:lnTo>
                  <a:close/>
                </a:path>
              </a:pathLst>
            </a:custGeom>
            <a:solidFill>
              <a:srgbClr val="86B3C0"/>
            </a:solidFill>
          </p:spPr>
          <p:txBody>
            <a:bodyPr wrap="square" lIns="0" tIns="0" rIns="0" bIns="0" rtlCol="0"/>
            <a:lstStyle/>
            <a:p>
              <a:endParaRPr/>
            </a:p>
          </p:txBody>
        </p:sp>
        <p:sp>
          <p:nvSpPr>
            <p:cNvPr id="9" name="object 9"/>
            <p:cNvSpPr/>
            <p:nvPr/>
          </p:nvSpPr>
          <p:spPr>
            <a:xfrm>
              <a:off x="1121663" y="5209032"/>
              <a:ext cx="1932939" cy="768350"/>
            </a:xfrm>
            <a:custGeom>
              <a:avLst/>
              <a:gdLst/>
              <a:ahLst/>
              <a:cxnLst/>
              <a:rect l="l" t="t" r="r" b="b"/>
              <a:pathLst>
                <a:path w="1932939" h="768350">
                  <a:moveTo>
                    <a:pt x="0" y="76835"/>
                  </a:moveTo>
                  <a:lnTo>
                    <a:pt x="6036" y="46934"/>
                  </a:lnTo>
                  <a:lnTo>
                    <a:pt x="22498" y="22510"/>
                  </a:lnTo>
                  <a:lnTo>
                    <a:pt x="46913" y="6040"/>
                  </a:lnTo>
                  <a:lnTo>
                    <a:pt x="76809" y="0"/>
                  </a:lnTo>
                  <a:lnTo>
                    <a:pt x="1855597" y="0"/>
                  </a:lnTo>
                  <a:lnTo>
                    <a:pt x="1885497" y="6040"/>
                  </a:lnTo>
                  <a:lnTo>
                    <a:pt x="1909921" y="22510"/>
                  </a:lnTo>
                  <a:lnTo>
                    <a:pt x="1926391" y="46934"/>
                  </a:lnTo>
                  <a:lnTo>
                    <a:pt x="1932432" y="76835"/>
                  </a:lnTo>
                  <a:lnTo>
                    <a:pt x="1932432" y="691286"/>
                  </a:lnTo>
                  <a:lnTo>
                    <a:pt x="1926391" y="721182"/>
                  </a:lnTo>
                  <a:lnTo>
                    <a:pt x="1909921" y="745597"/>
                  </a:lnTo>
                  <a:lnTo>
                    <a:pt x="1885497" y="762059"/>
                  </a:lnTo>
                  <a:lnTo>
                    <a:pt x="1855597" y="768096"/>
                  </a:lnTo>
                  <a:lnTo>
                    <a:pt x="76809" y="768096"/>
                  </a:lnTo>
                  <a:lnTo>
                    <a:pt x="46913" y="762059"/>
                  </a:lnTo>
                  <a:lnTo>
                    <a:pt x="22498" y="745597"/>
                  </a:lnTo>
                  <a:lnTo>
                    <a:pt x="6036" y="721182"/>
                  </a:lnTo>
                  <a:lnTo>
                    <a:pt x="0" y="691286"/>
                  </a:lnTo>
                  <a:lnTo>
                    <a:pt x="0" y="76835"/>
                  </a:lnTo>
                  <a:close/>
                </a:path>
              </a:pathLst>
            </a:custGeom>
            <a:ln w="12700">
              <a:solidFill>
                <a:srgbClr val="FFFFFF"/>
              </a:solidFill>
            </a:ln>
          </p:spPr>
          <p:txBody>
            <a:bodyPr wrap="square" lIns="0" tIns="0" rIns="0" bIns="0" rtlCol="0"/>
            <a:lstStyle/>
            <a:p>
              <a:endParaRPr/>
            </a:p>
          </p:txBody>
        </p:sp>
        <p:pic>
          <p:nvPicPr>
            <p:cNvPr id="10" name="object 10"/>
            <p:cNvPicPr/>
            <p:nvPr/>
          </p:nvPicPr>
          <p:blipFill>
            <a:blip r:embed="rId2" cstate="email">
              <a:extLst>
                <a:ext uri="{28A0092B-C50C-407E-A947-70E740481C1C}">
                  <a14:useLocalDpi xmlns:a14="http://schemas.microsoft.com/office/drawing/2010/main"/>
                </a:ext>
              </a:extLst>
            </a:blip>
            <a:stretch>
              <a:fillRect/>
            </a:stretch>
          </p:blipFill>
          <p:spPr>
            <a:xfrm>
              <a:off x="1369440" y="5400751"/>
              <a:ext cx="1545844" cy="193547"/>
            </a:xfrm>
            <a:prstGeom prst="rect">
              <a:avLst/>
            </a:prstGeom>
          </p:spPr>
        </p:pic>
        <p:pic>
          <p:nvPicPr>
            <p:cNvPr id="11" name="object 11"/>
            <p:cNvPicPr/>
            <p:nvPr/>
          </p:nvPicPr>
          <p:blipFill>
            <a:blip r:embed="rId3" cstate="email">
              <a:extLst>
                <a:ext uri="{28A0092B-C50C-407E-A947-70E740481C1C}">
                  <a14:useLocalDpi xmlns:a14="http://schemas.microsoft.com/office/drawing/2010/main"/>
                </a:ext>
              </a:extLst>
            </a:blip>
            <a:stretch>
              <a:fillRect/>
            </a:stretch>
          </p:blipFill>
          <p:spPr>
            <a:xfrm>
              <a:off x="1409064" y="5574487"/>
              <a:ext cx="1436116" cy="193852"/>
            </a:xfrm>
            <a:prstGeom prst="rect">
              <a:avLst/>
            </a:prstGeom>
          </p:spPr>
        </p:pic>
        <p:sp>
          <p:nvSpPr>
            <p:cNvPr id="12" name="object 12"/>
            <p:cNvSpPr/>
            <p:nvPr/>
          </p:nvSpPr>
          <p:spPr>
            <a:xfrm>
              <a:off x="3493008" y="3799332"/>
              <a:ext cx="2174875" cy="1793875"/>
            </a:xfrm>
            <a:custGeom>
              <a:avLst/>
              <a:gdLst/>
              <a:ahLst/>
              <a:cxnLst/>
              <a:rect l="l" t="t" r="r" b="b"/>
              <a:pathLst>
                <a:path w="2174875" h="1793875">
                  <a:moveTo>
                    <a:pt x="1995424" y="0"/>
                  </a:moveTo>
                  <a:lnTo>
                    <a:pt x="179324" y="0"/>
                  </a:lnTo>
                  <a:lnTo>
                    <a:pt x="131644" y="6404"/>
                  </a:lnTo>
                  <a:lnTo>
                    <a:pt x="88805" y="24478"/>
                  </a:lnTo>
                  <a:lnTo>
                    <a:pt x="52514" y="52514"/>
                  </a:lnTo>
                  <a:lnTo>
                    <a:pt x="24478" y="88805"/>
                  </a:lnTo>
                  <a:lnTo>
                    <a:pt x="6404" y="131644"/>
                  </a:lnTo>
                  <a:lnTo>
                    <a:pt x="0" y="179324"/>
                  </a:lnTo>
                  <a:lnTo>
                    <a:pt x="0" y="1614424"/>
                  </a:lnTo>
                  <a:lnTo>
                    <a:pt x="6404" y="1662103"/>
                  </a:lnTo>
                  <a:lnTo>
                    <a:pt x="24478" y="1704942"/>
                  </a:lnTo>
                  <a:lnTo>
                    <a:pt x="52514" y="1741233"/>
                  </a:lnTo>
                  <a:lnTo>
                    <a:pt x="88805" y="1769269"/>
                  </a:lnTo>
                  <a:lnTo>
                    <a:pt x="131644" y="1787343"/>
                  </a:lnTo>
                  <a:lnTo>
                    <a:pt x="179324" y="1793748"/>
                  </a:lnTo>
                  <a:lnTo>
                    <a:pt x="1995424" y="1793748"/>
                  </a:lnTo>
                  <a:lnTo>
                    <a:pt x="2043103" y="1787343"/>
                  </a:lnTo>
                  <a:lnTo>
                    <a:pt x="2085942" y="1769269"/>
                  </a:lnTo>
                  <a:lnTo>
                    <a:pt x="2122233" y="1741233"/>
                  </a:lnTo>
                  <a:lnTo>
                    <a:pt x="2150269" y="1704942"/>
                  </a:lnTo>
                  <a:lnTo>
                    <a:pt x="2168343" y="1662103"/>
                  </a:lnTo>
                  <a:lnTo>
                    <a:pt x="2174747" y="1614424"/>
                  </a:lnTo>
                  <a:lnTo>
                    <a:pt x="2174747" y="179324"/>
                  </a:lnTo>
                  <a:lnTo>
                    <a:pt x="2168343" y="131644"/>
                  </a:lnTo>
                  <a:lnTo>
                    <a:pt x="2150269" y="88805"/>
                  </a:lnTo>
                  <a:lnTo>
                    <a:pt x="2122233" y="52514"/>
                  </a:lnTo>
                  <a:lnTo>
                    <a:pt x="2085942" y="24478"/>
                  </a:lnTo>
                  <a:lnTo>
                    <a:pt x="2043103" y="6404"/>
                  </a:lnTo>
                  <a:lnTo>
                    <a:pt x="1995424" y="0"/>
                  </a:lnTo>
                  <a:close/>
                </a:path>
              </a:pathLst>
            </a:custGeom>
            <a:solidFill>
              <a:srgbClr val="FFFFFF">
                <a:alpha val="90194"/>
              </a:srgbClr>
            </a:solidFill>
          </p:spPr>
          <p:txBody>
            <a:bodyPr wrap="square" lIns="0" tIns="0" rIns="0" bIns="0" rtlCol="0"/>
            <a:lstStyle/>
            <a:p>
              <a:endParaRPr/>
            </a:p>
          </p:txBody>
        </p:sp>
        <p:sp>
          <p:nvSpPr>
            <p:cNvPr id="13" name="object 13"/>
            <p:cNvSpPr/>
            <p:nvPr/>
          </p:nvSpPr>
          <p:spPr>
            <a:xfrm>
              <a:off x="3493008" y="3799332"/>
              <a:ext cx="2174875" cy="1793875"/>
            </a:xfrm>
            <a:custGeom>
              <a:avLst/>
              <a:gdLst/>
              <a:ahLst/>
              <a:cxnLst/>
              <a:rect l="l" t="t" r="r" b="b"/>
              <a:pathLst>
                <a:path w="2174875" h="1793875">
                  <a:moveTo>
                    <a:pt x="0" y="179324"/>
                  </a:moveTo>
                  <a:lnTo>
                    <a:pt x="6404" y="131644"/>
                  </a:lnTo>
                  <a:lnTo>
                    <a:pt x="24478" y="88805"/>
                  </a:lnTo>
                  <a:lnTo>
                    <a:pt x="52514" y="52514"/>
                  </a:lnTo>
                  <a:lnTo>
                    <a:pt x="88805" y="24478"/>
                  </a:lnTo>
                  <a:lnTo>
                    <a:pt x="131644" y="6404"/>
                  </a:lnTo>
                  <a:lnTo>
                    <a:pt x="179324" y="0"/>
                  </a:lnTo>
                  <a:lnTo>
                    <a:pt x="1995424" y="0"/>
                  </a:lnTo>
                  <a:lnTo>
                    <a:pt x="2043103" y="6404"/>
                  </a:lnTo>
                  <a:lnTo>
                    <a:pt x="2085942" y="24478"/>
                  </a:lnTo>
                  <a:lnTo>
                    <a:pt x="2122233" y="52514"/>
                  </a:lnTo>
                  <a:lnTo>
                    <a:pt x="2150269" y="88805"/>
                  </a:lnTo>
                  <a:lnTo>
                    <a:pt x="2168343" y="131644"/>
                  </a:lnTo>
                  <a:lnTo>
                    <a:pt x="2174747" y="179324"/>
                  </a:lnTo>
                  <a:lnTo>
                    <a:pt x="2174747" y="1614424"/>
                  </a:lnTo>
                  <a:lnTo>
                    <a:pt x="2168343" y="1662103"/>
                  </a:lnTo>
                  <a:lnTo>
                    <a:pt x="2150269" y="1704942"/>
                  </a:lnTo>
                  <a:lnTo>
                    <a:pt x="2122233" y="1741233"/>
                  </a:lnTo>
                  <a:lnTo>
                    <a:pt x="2085942" y="1769269"/>
                  </a:lnTo>
                  <a:lnTo>
                    <a:pt x="2043103" y="1787343"/>
                  </a:lnTo>
                  <a:lnTo>
                    <a:pt x="1995424" y="1793748"/>
                  </a:lnTo>
                  <a:lnTo>
                    <a:pt x="179324" y="1793748"/>
                  </a:lnTo>
                  <a:lnTo>
                    <a:pt x="131644" y="1787343"/>
                  </a:lnTo>
                  <a:lnTo>
                    <a:pt x="88805" y="1769269"/>
                  </a:lnTo>
                  <a:lnTo>
                    <a:pt x="52514" y="1741233"/>
                  </a:lnTo>
                  <a:lnTo>
                    <a:pt x="24478" y="1704942"/>
                  </a:lnTo>
                  <a:lnTo>
                    <a:pt x="6404" y="1662103"/>
                  </a:lnTo>
                  <a:lnTo>
                    <a:pt x="0" y="1614424"/>
                  </a:lnTo>
                  <a:lnTo>
                    <a:pt x="0" y="179324"/>
                  </a:lnTo>
                  <a:close/>
                </a:path>
              </a:pathLst>
            </a:custGeom>
            <a:ln w="12700">
              <a:solidFill>
                <a:srgbClr val="6C9DCD"/>
              </a:solidFill>
            </a:ln>
          </p:spPr>
          <p:txBody>
            <a:bodyPr wrap="square" lIns="0" tIns="0" rIns="0" bIns="0" rtlCol="0"/>
            <a:lstStyle/>
            <a:p>
              <a:endParaRPr/>
            </a:p>
          </p:txBody>
        </p:sp>
      </p:grpSp>
      <p:sp>
        <p:nvSpPr>
          <p:cNvPr id="14" name="object 14"/>
          <p:cNvSpPr txBox="1"/>
          <p:nvPr/>
        </p:nvSpPr>
        <p:spPr>
          <a:xfrm>
            <a:off x="3646423" y="4319142"/>
            <a:ext cx="1522095" cy="479425"/>
          </a:xfrm>
          <a:prstGeom prst="rect">
            <a:avLst/>
          </a:prstGeom>
        </p:spPr>
        <p:txBody>
          <a:bodyPr vert="horz" wrap="square" lIns="0" tIns="28575" rIns="0" bIns="0" rtlCol="0">
            <a:spAutoFit/>
          </a:bodyPr>
          <a:lstStyle/>
          <a:p>
            <a:pPr marL="70485" marR="5080" indent="-58419">
              <a:lnSpc>
                <a:spcPts val="1090"/>
              </a:lnSpc>
              <a:spcBef>
                <a:spcPts val="225"/>
              </a:spcBef>
              <a:buFont typeface="Calibri"/>
              <a:buChar char="•"/>
              <a:tabLst>
                <a:tab pos="71120" algn="l"/>
              </a:tabLst>
            </a:pPr>
            <a:r>
              <a:rPr sz="1000" spc="105">
                <a:solidFill>
                  <a:srgbClr val="006FC0"/>
                </a:solidFill>
                <a:latin typeface="Century Gothic"/>
                <a:cs typeface="Century Gothic"/>
              </a:rPr>
              <a:t>S</a:t>
            </a:r>
            <a:r>
              <a:rPr sz="1000" spc="-35">
                <a:solidFill>
                  <a:srgbClr val="006FC0"/>
                </a:solidFill>
                <a:latin typeface="Century Gothic"/>
                <a:cs typeface="Century Gothic"/>
              </a:rPr>
              <a:t>pe</a:t>
            </a:r>
            <a:r>
              <a:rPr sz="1000" spc="-60">
                <a:solidFill>
                  <a:srgbClr val="006FC0"/>
                </a:solidFill>
                <a:latin typeface="Century Gothic"/>
                <a:cs typeface="Century Gothic"/>
              </a:rPr>
              <a:t>e</a:t>
            </a:r>
            <a:r>
              <a:rPr sz="1000" spc="-15">
                <a:solidFill>
                  <a:srgbClr val="006FC0"/>
                </a:solidFill>
                <a:latin typeface="Century Gothic"/>
                <a:cs typeface="Century Gothic"/>
              </a:rPr>
              <a:t>d</a:t>
            </a:r>
            <a:r>
              <a:rPr sz="1000" spc="-25">
                <a:solidFill>
                  <a:srgbClr val="006FC0"/>
                </a:solidFill>
                <a:latin typeface="Century Gothic"/>
                <a:cs typeface="Century Gothic"/>
              </a:rPr>
              <a:t> </a:t>
            </a:r>
            <a:r>
              <a:rPr sz="1000">
                <a:solidFill>
                  <a:srgbClr val="006FC0"/>
                </a:solidFill>
                <a:latin typeface="Century Gothic"/>
                <a:cs typeface="Century Gothic"/>
              </a:rPr>
              <a:t>n</a:t>
            </a:r>
            <a:r>
              <a:rPr sz="1000" spc="5">
                <a:solidFill>
                  <a:srgbClr val="006FC0"/>
                </a:solidFill>
                <a:latin typeface="Century Gothic"/>
                <a:cs typeface="Century Gothic"/>
              </a:rPr>
              <a:t>e</a:t>
            </a:r>
            <a:r>
              <a:rPr sz="1000" spc="40">
                <a:solidFill>
                  <a:srgbClr val="006FC0"/>
                </a:solidFill>
                <a:latin typeface="Century Gothic"/>
                <a:cs typeface="Century Gothic"/>
              </a:rPr>
              <a:t>tw</a:t>
            </a:r>
            <a:r>
              <a:rPr sz="1000" spc="-50">
                <a:solidFill>
                  <a:srgbClr val="006FC0"/>
                </a:solidFill>
                <a:latin typeface="Century Gothic"/>
                <a:cs typeface="Century Gothic"/>
              </a:rPr>
              <a:t>o</a:t>
            </a:r>
            <a:r>
              <a:rPr sz="1000" spc="90">
                <a:solidFill>
                  <a:srgbClr val="006FC0"/>
                </a:solidFill>
                <a:latin typeface="Century Gothic"/>
                <a:cs typeface="Century Gothic"/>
              </a:rPr>
              <a:t>r</a:t>
            </a:r>
            <a:r>
              <a:rPr sz="1000" spc="100">
                <a:solidFill>
                  <a:srgbClr val="006FC0"/>
                </a:solidFill>
                <a:latin typeface="Century Gothic"/>
                <a:cs typeface="Century Gothic"/>
              </a:rPr>
              <a:t>k</a:t>
            </a:r>
            <a:r>
              <a:rPr sz="1000" spc="45">
                <a:solidFill>
                  <a:srgbClr val="006FC0"/>
                </a:solidFill>
                <a:latin typeface="Century Gothic"/>
                <a:cs typeface="Century Gothic"/>
              </a:rPr>
              <a:t>i</a:t>
            </a:r>
            <a:r>
              <a:rPr sz="1000" spc="30">
                <a:solidFill>
                  <a:srgbClr val="006FC0"/>
                </a:solidFill>
                <a:latin typeface="Century Gothic"/>
                <a:cs typeface="Century Gothic"/>
              </a:rPr>
              <a:t>ng</a:t>
            </a:r>
            <a:r>
              <a:rPr sz="1000" spc="-10">
                <a:solidFill>
                  <a:srgbClr val="006FC0"/>
                </a:solidFill>
                <a:latin typeface="Century Gothic"/>
                <a:cs typeface="Century Gothic"/>
              </a:rPr>
              <a:t> </a:t>
            </a:r>
            <a:r>
              <a:rPr sz="1000" spc="-110">
                <a:solidFill>
                  <a:srgbClr val="006FC0"/>
                </a:solidFill>
                <a:latin typeface="Century Gothic"/>
                <a:cs typeface="Century Gothic"/>
              </a:rPr>
              <a:t>a</a:t>
            </a:r>
            <a:r>
              <a:rPr sz="1000" spc="15">
                <a:solidFill>
                  <a:srgbClr val="006FC0"/>
                </a:solidFill>
                <a:latin typeface="Century Gothic"/>
                <a:cs typeface="Century Gothic"/>
              </a:rPr>
              <a:t>nd  </a:t>
            </a:r>
            <a:r>
              <a:rPr sz="1000" spc="35">
                <a:solidFill>
                  <a:srgbClr val="006FC0"/>
                </a:solidFill>
                <a:latin typeface="Century Gothic"/>
                <a:cs typeface="Century Gothic"/>
              </a:rPr>
              <a:t>mentoring</a:t>
            </a:r>
            <a:endParaRPr sz="1000">
              <a:latin typeface="Century Gothic"/>
              <a:cs typeface="Century Gothic"/>
            </a:endParaRPr>
          </a:p>
          <a:p>
            <a:pPr marL="70485" indent="-58419">
              <a:lnSpc>
                <a:spcPct val="100000"/>
              </a:lnSpc>
              <a:spcBef>
                <a:spcPts val="65"/>
              </a:spcBef>
              <a:buFont typeface="Calibri"/>
              <a:buChar char="•"/>
              <a:tabLst>
                <a:tab pos="71120" algn="l"/>
              </a:tabLst>
            </a:pPr>
            <a:r>
              <a:rPr sz="1000" spc="-5">
                <a:solidFill>
                  <a:srgbClr val="006FC0"/>
                </a:solidFill>
                <a:latin typeface="Century Gothic"/>
                <a:cs typeface="Century Gothic"/>
              </a:rPr>
              <a:t>B2C,</a:t>
            </a:r>
            <a:r>
              <a:rPr sz="1000" spc="-20">
                <a:solidFill>
                  <a:srgbClr val="006FC0"/>
                </a:solidFill>
                <a:latin typeface="Century Gothic"/>
                <a:cs typeface="Century Gothic"/>
              </a:rPr>
              <a:t> </a:t>
            </a:r>
            <a:r>
              <a:rPr sz="1000" spc="50">
                <a:solidFill>
                  <a:srgbClr val="006FC0"/>
                </a:solidFill>
                <a:latin typeface="Century Gothic"/>
                <a:cs typeface="Century Gothic"/>
              </a:rPr>
              <a:t>B2R,</a:t>
            </a:r>
            <a:r>
              <a:rPr sz="1000" spc="-20">
                <a:solidFill>
                  <a:srgbClr val="006FC0"/>
                </a:solidFill>
                <a:latin typeface="Century Gothic"/>
                <a:cs typeface="Century Gothic"/>
              </a:rPr>
              <a:t> </a:t>
            </a:r>
            <a:r>
              <a:rPr sz="1000" spc="65">
                <a:solidFill>
                  <a:srgbClr val="006FC0"/>
                </a:solidFill>
                <a:latin typeface="Century Gothic"/>
                <a:cs typeface="Century Gothic"/>
              </a:rPr>
              <a:t>B2B,</a:t>
            </a:r>
            <a:r>
              <a:rPr sz="1000" spc="-20">
                <a:solidFill>
                  <a:srgbClr val="006FC0"/>
                </a:solidFill>
                <a:latin typeface="Century Gothic"/>
                <a:cs typeface="Century Gothic"/>
              </a:rPr>
              <a:t> </a:t>
            </a:r>
            <a:r>
              <a:rPr sz="1000" spc="100">
                <a:solidFill>
                  <a:srgbClr val="006FC0"/>
                </a:solidFill>
                <a:latin typeface="Century Gothic"/>
                <a:cs typeface="Century Gothic"/>
              </a:rPr>
              <a:t>B2H</a:t>
            </a:r>
            <a:endParaRPr sz="1000">
              <a:latin typeface="Century Gothic"/>
              <a:cs typeface="Century Gothic"/>
            </a:endParaRPr>
          </a:p>
        </p:txBody>
      </p:sp>
      <p:grpSp>
        <p:nvGrpSpPr>
          <p:cNvPr id="15" name="object 15"/>
          <p:cNvGrpSpPr/>
          <p:nvPr/>
        </p:nvGrpSpPr>
        <p:grpSpPr>
          <a:xfrm>
            <a:off x="3991102" y="2697379"/>
            <a:ext cx="4566920" cy="2902585"/>
            <a:chOff x="3991102" y="2697379"/>
            <a:chExt cx="4566920" cy="2902585"/>
          </a:xfrm>
        </p:grpSpPr>
        <p:sp>
          <p:nvSpPr>
            <p:cNvPr id="16" name="object 16"/>
            <p:cNvSpPr/>
            <p:nvPr/>
          </p:nvSpPr>
          <p:spPr>
            <a:xfrm>
              <a:off x="4927600" y="2697379"/>
              <a:ext cx="2313305" cy="721995"/>
            </a:xfrm>
            <a:custGeom>
              <a:avLst/>
              <a:gdLst/>
              <a:ahLst/>
              <a:cxnLst/>
              <a:rect l="l" t="t" r="r" b="b"/>
              <a:pathLst>
                <a:path w="2313304" h="721995">
                  <a:moveTo>
                    <a:pt x="1178936" y="0"/>
                  </a:moveTo>
                  <a:lnTo>
                    <a:pt x="1133694" y="243"/>
                  </a:lnTo>
                  <a:lnTo>
                    <a:pt x="1088555" y="2002"/>
                  </a:lnTo>
                  <a:lnTo>
                    <a:pt x="1043559" y="5264"/>
                  </a:lnTo>
                  <a:lnTo>
                    <a:pt x="998744" y="10021"/>
                  </a:lnTo>
                  <a:lnTo>
                    <a:pt x="954151" y="16262"/>
                  </a:lnTo>
                  <a:lnTo>
                    <a:pt x="909818" y="23977"/>
                  </a:lnTo>
                  <a:lnTo>
                    <a:pt x="865783" y="33156"/>
                  </a:lnTo>
                  <a:lnTo>
                    <a:pt x="822086" y="43788"/>
                  </a:lnTo>
                  <a:lnTo>
                    <a:pt x="778767" y="55863"/>
                  </a:lnTo>
                  <a:lnTo>
                    <a:pt x="735863" y="69372"/>
                  </a:lnTo>
                  <a:lnTo>
                    <a:pt x="693413" y="84304"/>
                  </a:lnTo>
                  <a:lnTo>
                    <a:pt x="651458" y="100648"/>
                  </a:lnTo>
                  <a:lnTo>
                    <a:pt x="610036" y="118395"/>
                  </a:lnTo>
                  <a:lnTo>
                    <a:pt x="569185" y="137534"/>
                  </a:lnTo>
                  <a:lnTo>
                    <a:pt x="528945" y="158056"/>
                  </a:lnTo>
                  <a:lnTo>
                    <a:pt x="489355" y="179950"/>
                  </a:lnTo>
                  <a:lnTo>
                    <a:pt x="450454" y="203206"/>
                  </a:lnTo>
                  <a:lnTo>
                    <a:pt x="412281" y="227813"/>
                  </a:lnTo>
                  <a:lnTo>
                    <a:pt x="374874" y="253762"/>
                  </a:lnTo>
                  <a:lnTo>
                    <a:pt x="338273" y="281043"/>
                  </a:lnTo>
                  <a:lnTo>
                    <a:pt x="302517" y="309644"/>
                  </a:lnTo>
                  <a:lnTo>
                    <a:pt x="267645" y="339557"/>
                  </a:lnTo>
                  <a:lnTo>
                    <a:pt x="233696" y="370770"/>
                  </a:lnTo>
                  <a:lnTo>
                    <a:pt x="200708" y="403275"/>
                  </a:lnTo>
                  <a:lnTo>
                    <a:pt x="168721" y="437059"/>
                  </a:lnTo>
                  <a:lnTo>
                    <a:pt x="137774" y="472114"/>
                  </a:lnTo>
                  <a:lnTo>
                    <a:pt x="107906" y="508429"/>
                  </a:lnTo>
                  <a:lnTo>
                    <a:pt x="79155" y="545995"/>
                  </a:lnTo>
                  <a:lnTo>
                    <a:pt x="51561" y="584799"/>
                  </a:lnTo>
                  <a:lnTo>
                    <a:pt x="25163" y="624834"/>
                  </a:lnTo>
                  <a:lnTo>
                    <a:pt x="0" y="666088"/>
                  </a:lnTo>
                  <a:lnTo>
                    <a:pt x="84836" y="715872"/>
                  </a:lnTo>
                  <a:lnTo>
                    <a:pt x="111498" y="672411"/>
                  </a:lnTo>
                  <a:lnTo>
                    <a:pt x="139870" y="630148"/>
                  </a:lnTo>
                  <a:lnTo>
                    <a:pt x="169908" y="589128"/>
                  </a:lnTo>
                  <a:lnTo>
                    <a:pt x="201568" y="549398"/>
                  </a:lnTo>
                  <a:lnTo>
                    <a:pt x="234807" y="511005"/>
                  </a:lnTo>
                  <a:lnTo>
                    <a:pt x="269581" y="473995"/>
                  </a:lnTo>
                  <a:lnTo>
                    <a:pt x="305847" y="438414"/>
                  </a:lnTo>
                  <a:lnTo>
                    <a:pt x="343562" y="404310"/>
                  </a:lnTo>
                  <a:lnTo>
                    <a:pt x="382682" y="371727"/>
                  </a:lnTo>
                  <a:lnTo>
                    <a:pt x="423163" y="340714"/>
                  </a:lnTo>
                  <a:lnTo>
                    <a:pt x="462305" y="313083"/>
                  </a:lnTo>
                  <a:lnTo>
                    <a:pt x="502133" y="287159"/>
                  </a:lnTo>
                  <a:lnTo>
                    <a:pt x="542604" y="262935"/>
                  </a:lnTo>
                  <a:lnTo>
                    <a:pt x="583672" y="240403"/>
                  </a:lnTo>
                  <a:lnTo>
                    <a:pt x="625292" y="219557"/>
                  </a:lnTo>
                  <a:lnTo>
                    <a:pt x="667418" y="200390"/>
                  </a:lnTo>
                  <a:lnTo>
                    <a:pt x="710006" y="182896"/>
                  </a:lnTo>
                  <a:lnTo>
                    <a:pt x="753010" y="167066"/>
                  </a:lnTo>
                  <a:lnTo>
                    <a:pt x="796385" y="152894"/>
                  </a:lnTo>
                  <a:lnTo>
                    <a:pt x="840085" y="140374"/>
                  </a:lnTo>
                  <a:lnTo>
                    <a:pt x="884066" y="129498"/>
                  </a:lnTo>
                  <a:lnTo>
                    <a:pt x="928282" y="120259"/>
                  </a:lnTo>
                  <a:lnTo>
                    <a:pt x="972689" y="112650"/>
                  </a:lnTo>
                  <a:lnTo>
                    <a:pt x="1017240" y="106666"/>
                  </a:lnTo>
                  <a:lnTo>
                    <a:pt x="1061890" y="102297"/>
                  </a:lnTo>
                  <a:lnTo>
                    <a:pt x="1106595" y="99539"/>
                  </a:lnTo>
                  <a:lnTo>
                    <a:pt x="1151309" y="98383"/>
                  </a:lnTo>
                  <a:lnTo>
                    <a:pt x="1195987" y="98822"/>
                  </a:lnTo>
                  <a:lnTo>
                    <a:pt x="1240584" y="100851"/>
                  </a:lnTo>
                  <a:lnTo>
                    <a:pt x="1285054" y="104462"/>
                  </a:lnTo>
                  <a:lnTo>
                    <a:pt x="1329352" y="109647"/>
                  </a:lnTo>
                  <a:lnTo>
                    <a:pt x="1373433" y="116401"/>
                  </a:lnTo>
                  <a:lnTo>
                    <a:pt x="1417252" y="124715"/>
                  </a:lnTo>
                  <a:lnTo>
                    <a:pt x="1460763" y="134584"/>
                  </a:lnTo>
                  <a:lnTo>
                    <a:pt x="1503922" y="146001"/>
                  </a:lnTo>
                  <a:lnTo>
                    <a:pt x="1546683" y="158957"/>
                  </a:lnTo>
                  <a:lnTo>
                    <a:pt x="1589000" y="173447"/>
                  </a:lnTo>
                  <a:lnTo>
                    <a:pt x="1630829" y="189464"/>
                  </a:lnTo>
                  <a:lnTo>
                    <a:pt x="1672125" y="207000"/>
                  </a:lnTo>
                  <a:lnTo>
                    <a:pt x="1712842" y="226048"/>
                  </a:lnTo>
                  <a:lnTo>
                    <a:pt x="1752934" y="246602"/>
                  </a:lnTo>
                  <a:lnTo>
                    <a:pt x="1792358" y="268656"/>
                  </a:lnTo>
                  <a:lnTo>
                    <a:pt x="1831067" y="292200"/>
                  </a:lnTo>
                  <a:lnTo>
                    <a:pt x="1869016" y="317230"/>
                  </a:lnTo>
                  <a:lnTo>
                    <a:pt x="1906160" y="343738"/>
                  </a:lnTo>
                  <a:lnTo>
                    <a:pt x="1942454" y="371717"/>
                  </a:lnTo>
                  <a:lnTo>
                    <a:pt x="1977852" y="401160"/>
                  </a:lnTo>
                  <a:lnTo>
                    <a:pt x="2012310" y="432060"/>
                  </a:lnTo>
                  <a:lnTo>
                    <a:pt x="2045782" y="464410"/>
                  </a:lnTo>
                  <a:lnTo>
                    <a:pt x="2078222" y="498204"/>
                  </a:lnTo>
                  <a:lnTo>
                    <a:pt x="2109587" y="533434"/>
                  </a:lnTo>
                  <a:lnTo>
                    <a:pt x="2139829" y="570094"/>
                  </a:lnTo>
                  <a:lnTo>
                    <a:pt x="2168905" y="608176"/>
                  </a:lnTo>
                  <a:lnTo>
                    <a:pt x="2111882" y="639545"/>
                  </a:lnTo>
                  <a:lnTo>
                    <a:pt x="2299716" y="721714"/>
                  </a:lnTo>
                  <a:lnTo>
                    <a:pt x="2312924" y="528928"/>
                  </a:lnTo>
                  <a:lnTo>
                    <a:pt x="2255774" y="560424"/>
                  </a:lnTo>
                  <a:lnTo>
                    <a:pt x="2225093" y="519443"/>
                  </a:lnTo>
                  <a:lnTo>
                    <a:pt x="2192929" y="479721"/>
                  </a:lnTo>
                  <a:lnTo>
                    <a:pt x="2159324" y="441294"/>
                  </a:lnTo>
                  <a:lnTo>
                    <a:pt x="2124318" y="404202"/>
                  </a:lnTo>
                  <a:lnTo>
                    <a:pt x="2087953" y="368479"/>
                  </a:lnTo>
                  <a:lnTo>
                    <a:pt x="2050271" y="334165"/>
                  </a:lnTo>
                  <a:lnTo>
                    <a:pt x="2011311" y="301296"/>
                  </a:lnTo>
                  <a:lnTo>
                    <a:pt x="1971116" y="269908"/>
                  </a:lnTo>
                  <a:lnTo>
                    <a:pt x="1929727" y="240040"/>
                  </a:lnTo>
                  <a:lnTo>
                    <a:pt x="1887185" y="211729"/>
                  </a:lnTo>
                  <a:lnTo>
                    <a:pt x="1843531" y="185012"/>
                  </a:lnTo>
                  <a:lnTo>
                    <a:pt x="1801409" y="161316"/>
                  </a:lnTo>
                  <a:lnTo>
                    <a:pt x="1758806" y="139287"/>
                  </a:lnTo>
                  <a:lnTo>
                    <a:pt x="1715761" y="118915"/>
                  </a:lnTo>
                  <a:lnTo>
                    <a:pt x="1672313" y="100190"/>
                  </a:lnTo>
                  <a:lnTo>
                    <a:pt x="1628501" y="83102"/>
                  </a:lnTo>
                  <a:lnTo>
                    <a:pt x="1584364" y="67640"/>
                  </a:lnTo>
                  <a:lnTo>
                    <a:pt x="1539940" y="53795"/>
                  </a:lnTo>
                  <a:lnTo>
                    <a:pt x="1495270" y="41556"/>
                  </a:lnTo>
                  <a:lnTo>
                    <a:pt x="1450392" y="30913"/>
                  </a:lnTo>
                  <a:lnTo>
                    <a:pt x="1405344" y="21855"/>
                  </a:lnTo>
                  <a:lnTo>
                    <a:pt x="1360167" y="14374"/>
                  </a:lnTo>
                  <a:lnTo>
                    <a:pt x="1314898" y="8457"/>
                  </a:lnTo>
                  <a:lnTo>
                    <a:pt x="1269578" y="4096"/>
                  </a:lnTo>
                  <a:lnTo>
                    <a:pt x="1224244" y="1280"/>
                  </a:lnTo>
                  <a:lnTo>
                    <a:pt x="1178936" y="0"/>
                  </a:lnTo>
                  <a:close/>
                </a:path>
              </a:pathLst>
            </a:custGeom>
            <a:solidFill>
              <a:srgbClr val="FFFF00"/>
            </a:solidFill>
          </p:spPr>
          <p:txBody>
            <a:bodyPr wrap="square" lIns="0" tIns="0" rIns="0" bIns="0" rtlCol="0"/>
            <a:lstStyle/>
            <a:p>
              <a:endParaRPr/>
            </a:p>
          </p:txBody>
        </p:sp>
        <p:sp>
          <p:nvSpPr>
            <p:cNvPr id="17" name="object 17"/>
            <p:cNvSpPr/>
            <p:nvPr/>
          </p:nvSpPr>
          <p:spPr>
            <a:xfrm>
              <a:off x="3997452" y="3384804"/>
              <a:ext cx="1932939" cy="768350"/>
            </a:xfrm>
            <a:custGeom>
              <a:avLst/>
              <a:gdLst/>
              <a:ahLst/>
              <a:cxnLst/>
              <a:rect l="l" t="t" r="r" b="b"/>
              <a:pathLst>
                <a:path w="1932939" h="768350">
                  <a:moveTo>
                    <a:pt x="1855597" y="0"/>
                  </a:moveTo>
                  <a:lnTo>
                    <a:pt x="76835" y="0"/>
                  </a:lnTo>
                  <a:lnTo>
                    <a:pt x="46934" y="6040"/>
                  </a:lnTo>
                  <a:lnTo>
                    <a:pt x="22510" y="22510"/>
                  </a:lnTo>
                  <a:lnTo>
                    <a:pt x="6040" y="46934"/>
                  </a:lnTo>
                  <a:lnTo>
                    <a:pt x="0" y="76835"/>
                  </a:lnTo>
                  <a:lnTo>
                    <a:pt x="0" y="691261"/>
                  </a:lnTo>
                  <a:lnTo>
                    <a:pt x="6040" y="721161"/>
                  </a:lnTo>
                  <a:lnTo>
                    <a:pt x="22510" y="745585"/>
                  </a:lnTo>
                  <a:lnTo>
                    <a:pt x="46934" y="762055"/>
                  </a:lnTo>
                  <a:lnTo>
                    <a:pt x="76835" y="768096"/>
                  </a:lnTo>
                  <a:lnTo>
                    <a:pt x="1855597" y="768096"/>
                  </a:lnTo>
                  <a:lnTo>
                    <a:pt x="1885497" y="762055"/>
                  </a:lnTo>
                  <a:lnTo>
                    <a:pt x="1909921" y="745585"/>
                  </a:lnTo>
                  <a:lnTo>
                    <a:pt x="1926391" y="721161"/>
                  </a:lnTo>
                  <a:lnTo>
                    <a:pt x="1932432" y="691261"/>
                  </a:lnTo>
                  <a:lnTo>
                    <a:pt x="1932432" y="76835"/>
                  </a:lnTo>
                  <a:lnTo>
                    <a:pt x="1926391" y="46934"/>
                  </a:lnTo>
                  <a:lnTo>
                    <a:pt x="1909921" y="22510"/>
                  </a:lnTo>
                  <a:lnTo>
                    <a:pt x="1885497" y="6040"/>
                  </a:lnTo>
                  <a:lnTo>
                    <a:pt x="1855597" y="0"/>
                  </a:lnTo>
                  <a:close/>
                </a:path>
              </a:pathLst>
            </a:custGeom>
            <a:solidFill>
              <a:srgbClr val="89B4C0"/>
            </a:solidFill>
          </p:spPr>
          <p:txBody>
            <a:bodyPr wrap="square" lIns="0" tIns="0" rIns="0" bIns="0" rtlCol="0"/>
            <a:lstStyle/>
            <a:p>
              <a:endParaRPr/>
            </a:p>
          </p:txBody>
        </p:sp>
        <p:sp>
          <p:nvSpPr>
            <p:cNvPr id="18" name="object 18"/>
            <p:cNvSpPr/>
            <p:nvPr/>
          </p:nvSpPr>
          <p:spPr>
            <a:xfrm>
              <a:off x="3997452" y="3384804"/>
              <a:ext cx="1932939" cy="768350"/>
            </a:xfrm>
            <a:custGeom>
              <a:avLst/>
              <a:gdLst/>
              <a:ahLst/>
              <a:cxnLst/>
              <a:rect l="l" t="t" r="r" b="b"/>
              <a:pathLst>
                <a:path w="1932939" h="768350">
                  <a:moveTo>
                    <a:pt x="0" y="76835"/>
                  </a:moveTo>
                  <a:lnTo>
                    <a:pt x="6040" y="46934"/>
                  </a:lnTo>
                  <a:lnTo>
                    <a:pt x="22510" y="22510"/>
                  </a:lnTo>
                  <a:lnTo>
                    <a:pt x="46934" y="6040"/>
                  </a:lnTo>
                  <a:lnTo>
                    <a:pt x="76835" y="0"/>
                  </a:lnTo>
                  <a:lnTo>
                    <a:pt x="1855597" y="0"/>
                  </a:lnTo>
                  <a:lnTo>
                    <a:pt x="1885497" y="6040"/>
                  </a:lnTo>
                  <a:lnTo>
                    <a:pt x="1909921" y="22510"/>
                  </a:lnTo>
                  <a:lnTo>
                    <a:pt x="1926391" y="46934"/>
                  </a:lnTo>
                  <a:lnTo>
                    <a:pt x="1932432" y="76835"/>
                  </a:lnTo>
                  <a:lnTo>
                    <a:pt x="1932432" y="691261"/>
                  </a:lnTo>
                  <a:lnTo>
                    <a:pt x="1926391" y="721161"/>
                  </a:lnTo>
                  <a:lnTo>
                    <a:pt x="1909921" y="745585"/>
                  </a:lnTo>
                  <a:lnTo>
                    <a:pt x="1885497" y="762055"/>
                  </a:lnTo>
                  <a:lnTo>
                    <a:pt x="1855597" y="768096"/>
                  </a:lnTo>
                  <a:lnTo>
                    <a:pt x="76835" y="768096"/>
                  </a:lnTo>
                  <a:lnTo>
                    <a:pt x="46934" y="762055"/>
                  </a:lnTo>
                  <a:lnTo>
                    <a:pt x="22510" y="745585"/>
                  </a:lnTo>
                  <a:lnTo>
                    <a:pt x="6040" y="721161"/>
                  </a:lnTo>
                  <a:lnTo>
                    <a:pt x="0" y="691261"/>
                  </a:lnTo>
                  <a:lnTo>
                    <a:pt x="0" y="76835"/>
                  </a:lnTo>
                  <a:close/>
                </a:path>
              </a:pathLst>
            </a:custGeom>
            <a:ln w="12700">
              <a:solidFill>
                <a:srgbClr val="FFFFFF"/>
              </a:solidFill>
            </a:ln>
          </p:spPr>
          <p:txBody>
            <a:bodyPr wrap="square" lIns="0" tIns="0" rIns="0" bIns="0" rtlCol="0"/>
            <a:lstStyle/>
            <a:p>
              <a:endParaRPr/>
            </a:p>
          </p:txBody>
        </p:sp>
        <p:pic>
          <p:nvPicPr>
            <p:cNvPr id="19" name="object 19"/>
            <p:cNvPicPr/>
            <p:nvPr/>
          </p:nvPicPr>
          <p:blipFill>
            <a:blip r:embed="rId4" cstate="email">
              <a:extLst>
                <a:ext uri="{28A0092B-C50C-407E-A947-70E740481C1C}">
                  <a14:useLocalDpi xmlns:a14="http://schemas.microsoft.com/office/drawing/2010/main"/>
                </a:ext>
              </a:extLst>
            </a:blip>
            <a:stretch>
              <a:fillRect/>
            </a:stretch>
          </p:blipFill>
          <p:spPr>
            <a:xfrm>
              <a:off x="4289806" y="3403092"/>
              <a:ext cx="1460627" cy="193548"/>
            </a:xfrm>
            <a:prstGeom prst="rect">
              <a:avLst/>
            </a:prstGeom>
          </p:spPr>
        </p:pic>
        <p:pic>
          <p:nvPicPr>
            <p:cNvPr id="20" name="object 20"/>
            <p:cNvPicPr/>
            <p:nvPr/>
          </p:nvPicPr>
          <p:blipFill>
            <a:blip r:embed="rId5" cstate="email">
              <a:extLst>
                <a:ext uri="{28A0092B-C50C-407E-A947-70E740481C1C}">
                  <a14:useLocalDpi xmlns:a14="http://schemas.microsoft.com/office/drawing/2010/main"/>
                </a:ext>
              </a:extLst>
            </a:blip>
            <a:stretch>
              <a:fillRect/>
            </a:stretch>
          </p:blipFill>
          <p:spPr>
            <a:xfrm>
              <a:off x="4430014" y="3576827"/>
              <a:ext cx="1178560" cy="193548"/>
            </a:xfrm>
            <a:prstGeom prst="rect">
              <a:avLst/>
            </a:prstGeom>
          </p:spPr>
        </p:pic>
        <p:pic>
          <p:nvPicPr>
            <p:cNvPr id="21" name="object 21"/>
            <p:cNvPicPr/>
            <p:nvPr/>
          </p:nvPicPr>
          <p:blipFill>
            <a:blip r:embed="rId6" cstate="email">
              <a:extLst>
                <a:ext uri="{28A0092B-C50C-407E-A947-70E740481C1C}">
                  <a14:useLocalDpi xmlns:a14="http://schemas.microsoft.com/office/drawing/2010/main"/>
                </a:ext>
              </a:extLst>
            </a:blip>
            <a:stretch>
              <a:fillRect/>
            </a:stretch>
          </p:blipFill>
          <p:spPr>
            <a:xfrm>
              <a:off x="4074922" y="3750563"/>
              <a:ext cx="866698" cy="193548"/>
            </a:xfrm>
            <a:prstGeom prst="rect">
              <a:avLst/>
            </a:prstGeom>
          </p:spPr>
        </p:pic>
        <p:pic>
          <p:nvPicPr>
            <p:cNvPr id="22" name="object 22"/>
            <p:cNvPicPr/>
            <p:nvPr/>
          </p:nvPicPr>
          <p:blipFill>
            <a:blip r:embed="rId7" cstate="email">
              <a:extLst>
                <a:ext uri="{28A0092B-C50C-407E-A947-70E740481C1C}">
                  <a14:useLocalDpi xmlns:a14="http://schemas.microsoft.com/office/drawing/2010/main"/>
                </a:ext>
              </a:extLst>
            </a:blip>
            <a:stretch>
              <a:fillRect/>
            </a:stretch>
          </p:blipFill>
          <p:spPr>
            <a:xfrm>
              <a:off x="4899406" y="3750563"/>
              <a:ext cx="392429" cy="193548"/>
            </a:xfrm>
            <a:prstGeom prst="rect">
              <a:avLst/>
            </a:prstGeom>
          </p:spPr>
        </p:pic>
        <p:pic>
          <p:nvPicPr>
            <p:cNvPr id="23" name="object 23"/>
            <p:cNvPicPr/>
            <p:nvPr/>
          </p:nvPicPr>
          <p:blipFill>
            <a:blip r:embed="rId8" cstate="email">
              <a:extLst>
                <a:ext uri="{28A0092B-C50C-407E-A947-70E740481C1C}">
                  <a14:useLocalDpi xmlns:a14="http://schemas.microsoft.com/office/drawing/2010/main"/>
                </a:ext>
              </a:extLst>
            </a:blip>
            <a:stretch>
              <a:fillRect/>
            </a:stretch>
          </p:blipFill>
          <p:spPr>
            <a:xfrm>
              <a:off x="5213350" y="3750563"/>
              <a:ext cx="731520" cy="193548"/>
            </a:xfrm>
            <a:prstGeom prst="rect">
              <a:avLst/>
            </a:prstGeom>
          </p:spPr>
        </p:pic>
        <p:pic>
          <p:nvPicPr>
            <p:cNvPr id="24" name="object 24"/>
            <p:cNvPicPr/>
            <p:nvPr/>
          </p:nvPicPr>
          <p:blipFill>
            <a:blip r:embed="rId9" cstate="email">
              <a:extLst>
                <a:ext uri="{28A0092B-C50C-407E-A947-70E740481C1C}">
                  <a14:useLocalDpi xmlns:a14="http://schemas.microsoft.com/office/drawing/2010/main"/>
                </a:ext>
              </a:extLst>
            </a:blip>
            <a:stretch>
              <a:fillRect/>
            </a:stretch>
          </p:blipFill>
          <p:spPr>
            <a:xfrm>
              <a:off x="4565650" y="3922776"/>
              <a:ext cx="883920" cy="193548"/>
            </a:xfrm>
            <a:prstGeom prst="rect">
              <a:avLst/>
            </a:prstGeom>
          </p:spPr>
        </p:pic>
        <p:sp>
          <p:nvSpPr>
            <p:cNvPr id="25" name="object 25"/>
            <p:cNvSpPr/>
            <p:nvPr/>
          </p:nvSpPr>
          <p:spPr>
            <a:xfrm>
              <a:off x="6377940" y="3799332"/>
              <a:ext cx="2173605" cy="1793875"/>
            </a:xfrm>
            <a:custGeom>
              <a:avLst/>
              <a:gdLst/>
              <a:ahLst/>
              <a:cxnLst/>
              <a:rect l="l" t="t" r="r" b="b"/>
              <a:pathLst>
                <a:path w="2173604" h="1793875">
                  <a:moveTo>
                    <a:pt x="1993900" y="0"/>
                  </a:moveTo>
                  <a:lnTo>
                    <a:pt x="179324" y="0"/>
                  </a:lnTo>
                  <a:lnTo>
                    <a:pt x="131644" y="6404"/>
                  </a:lnTo>
                  <a:lnTo>
                    <a:pt x="88805" y="24478"/>
                  </a:lnTo>
                  <a:lnTo>
                    <a:pt x="52514" y="52514"/>
                  </a:lnTo>
                  <a:lnTo>
                    <a:pt x="24478" y="88805"/>
                  </a:lnTo>
                  <a:lnTo>
                    <a:pt x="6404" y="131644"/>
                  </a:lnTo>
                  <a:lnTo>
                    <a:pt x="0" y="179324"/>
                  </a:lnTo>
                  <a:lnTo>
                    <a:pt x="0" y="1614424"/>
                  </a:lnTo>
                  <a:lnTo>
                    <a:pt x="6404" y="1662103"/>
                  </a:lnTo>
                  <a:lnTo>
                    <a:pt x="24478" y="1704942"/>
                  </a:lnTo>
                  <a:lnTo>
                    <a:pt x="52514" y="1741233"/>
                  </a:lnTo>
                  <a:lnTo>
                    <a:pt x="88805" y="1769269"/>
                  </a:lnTo>
                  <a:lnTo>
                    <a:pt x="131644" y="1787343"/>
                  </a:lnTo>
                  <a:lnTo>
                    <a:pt x="179324" y="1793748"/>
                  </a:lnTo>
                  <a:lnTo>
                    <a:pt x="1993900" y="1793748"/>
                  </a:lnTo>
                  <a:lnTo>
                    <a:pt x="2041579" y="1787343"/>
                  </a:lnTo>
                  <a:lnTo>
                    <a:pt x="2084418" y="1769269"/>
                  </a:lnTo>
                  <a:lnTo>
                    <a:pt x="2120709" y="1741233"/>
                  </a:lnTo>
                  <a:lnTo>
                    <a:pt x="2148745" y="1704942"/>
                  </a:lnTo>
                  <a:lnTo>
                    <a:pt x="2166819" y="1662103"/>
                  </a:lnTo>
                  <a:lnTo>
                    <a:pt x="2173224" y="1614424"/>
                  </a:lnTo>
                  <a:lnTo>
                    <a:pt x="2173224" y="179324"/>
                  </a:lnTo>
                  <a:lnTo>
                    <a:pt x="2166819" y="131644"/>
                  </a:lnTo>
                  <a:lnTo>
                    <a:pt x="2148745" y="88805"/>
                  </a:lnTo>
                  <a:lnTo>
                    <a:pt x="2120709" y="52514"/>
                  </a:lnTo>
                  <a:lnTo>
                    <a:pt x="2084418" y="24478"/>
                  </a:lnTo>
                  <a:lnTo>
                    <a:pt x="2041579" y="6404"/>
                  </a:lnTo>
                  <a:lnTo>
                    <a:pt x="1993900" y="0"/>
                  </a:lnTo>
                  <a:close/>
                </a:path>
              </a:pathLst>
            </a:custGeom>
            <a:solidFill>
              <a:srgbClr val="FFFFFF">
                <a:alpha val="90194"/>
              </a:srgbClr>
            </a:solidFill>
          </p:spPr>
          <p:txBody>
            <a:bodyPr wrap="square" lIns="0" tIns="0" rIns="0" bIns="0" rtlCol="0"/>
            <a:lstStyle/>
            <a:p>
              <a:endParaRPr/>
            </a:p>
          </p:txBody>
        </p:sp>
        <p:sp>
          <p:nvSpPr>
            <p:cNvPr id="26" name="object 26"/>
            <p:cNvSpPr/>
            <p:nvPr/>
          </p:nvSpPr>
          <p:spPr>
            <a:xfrm>
              <a:off x="6377940" y="3799332"/>
              <a:ext cx="2173605" cy="1793875"/>
            </a:xfrm>
            <a:custGeom>
              <a:avLst/>
              <a:gdLst/>
              <a:ahLst/>
              <a:cxnLst/>
              <a:rect l="l" t="t" r="r" b="b"/>
              <a:pathLst>
                <a:path w="2173604" h="1793875">
                  <a:moveTo>
                    <a:pt x="0" y="179324"/>
                  </a:moveTo>
                  <a:lnTo>
                    <a:pt x="6404" y="131644"/>
                  </a:lnTo>
                  <a:lnTo>
                    <a:pt x="24478" y="88805"/>
                  </a:lnTo>
                  <a:lnTo>
                    <a:pt x="52514" y="52514"/>
                  </a:lnTo>
                  <a:lnTo>
                    <a:pt x="88805" y="24478"/>
                  </a:lnTo>
                  <a:lnTo>
                    <a:pt x="131644" y="6404"/>
                  </a:lnTo>
                  <a:lnTo>
                    <a:pt x="179324" y="0"/>
                  </a:lnTo>
                  <a:lnTo>
                    <a:pt x="1993900" y="0"/>
                  </a:lnTo>
                  <a:lnTo>
                    <a:pt x="2041579" y="6404"/>
                  </a:lnTo>
                  <a:lnTo>
                    <a:pt x="2084418" y="24478"/>
                  </a:lnTo>
                  <a:lnTo>
                    <a:pt x="2120709" y="52514"/>
                  </a:lnTo>
                  <a:lnTo>
                    <a:pt x="2148745" y="88805"/>
                  </a:lnTo>
                  <a:lnTo>
                    <a:pt x="2166819" y="131644"/>
                  </a:lnTo>
                  <a:lnTo>
                    <a:pt x="2173224" y="179324"/>
                  </a:lnTo>
                  <a:lnTo>
                    <a:pt x="2173224" y="1614424"/>
                  </a:lnTo>
                  <a:lnTo>
                    <a:pt x="2166819" y="1662103"/>
                  </a:lnTo>
                  <a:lnTo>
                    <a:pt x="2148745" y="1704942"/>
                  </a:lnTo>
                  <a:lnTo>
                    <a:pt x="2120709" y="1741233"/>
                  </a:lnTo>
                  <a:lnTo>
                    <a:pt x="2084418" y="1769269"/>
                  </a:lnTo>
                  <a:lnTo>
                    <a:pt x="2041579" y="1787343"/>
                  </a:lnTo>
                  <a:lnTo>
                    <a:pt x="1993900" y="1793748"/>
                  </a:lnTo>
                  <a:lnTo>
                    <a:pt x="179324" y="1793748"/>
                  </a:lnTo>
                  <a:lnTo>
                    <a:pt x="131644" y="1787343"/>
                  </a:lnTo>
                  <a:lnTo>
                    <a:pt x="88805" y="1769269"/>
                  </a:lnTo>
                  <a:lnTo>
                    <a:pt x="52514" y="1741233"/>
                  </a:lnTo>
                  <a:lnTo>
                    <a:pt x="24478" y="1704942"/>
                  </a:lnTo>
                  <a:lnTo>
                    <a:pt x="6404" y="1662103"/>
                  </a:lnTo>
                  <a:lnTo>
                    <a:pt x="0" y="1614424"/>
                  </a:lnTo>
                  <a:lnTo>
                    <a:pt x="0" y="179324"/>
                  </a:lnTo>
                  <a:close/>
                </a:path>
              </a:pathLst>
            </a:custGeom>
            <a:ln w="12700">
              <a:solidFill>
                <a:srgbClr val="87ADD7"/>
              </a:solidFill>
            </a:ln>
          </p:spPr>
          <p:txBody>
            <a:bodyPr wrap="square" lIns="0" tIns="0" rIns="0" bIns="0" rtlCol="0"/>
            <a:lstStyle/>
            <a:p>
              <a:endParaRPr/>
            </a:p>
          </p:txBody>
        </p:sp>
      </p:grpSp>
      <p:sp>
        <p:nvSpPr>
          <p:cNvPr id="27" name="object 27"/>
          <p:cNvSpPr txBox="1"/>
          <p:nvPr/>
        </p:nvSpPr>
        <p:spPr>
          <a:xfrm>
            <a:off x="6530467" y="3934714"/>
            <a:ext cx="1761489" cy="1198880"/>
          </a:xfrm>
          <a:prstGeom prst="rect">
            <a:avLst/>
          </a:prstGeom>
        </p:spPr>
        <p:txBody>
          <a:bodyPr vert="horz" wrap="square" lIns="0" tIns="28575" rIns="0" bIns="0" rtlCol="0">
            <a:spAutoFit/>
          </a:bodyPr>
          <a:lstStyle/>
          <a:p>
            <a:pPr marL="70485" marR="31115" indent="-58419">
              <a:lnSpc>
                <a:spcPts val="1090"/>
              </a:lnSpc>
              <a:spcBef>
                <a:spcPts val="225"/>
              </a:spcBef>
              <a:buFont typeface="Calibri"/>
              <a:buChar char="•"/>
              <a:tabLst>
                <a:tab pos="71120" algn="l"/>
              </a:tabLst>
            </a:pPr>
            <a:r>
              <a:rPr sz="1000" spc="35">
                <a:solidFill>
                  <a:srgbClr val="006FC0"/>
                </a:solidFill>
                <a:latin typeface="Century Gothic"/>
                <a:cs typeface="Century Gothic"/>
              </a:rPr>
              <a:t>Clusters </a:t>
            </a:r>
            <a:r>
              <a:rPr sz="1000" spc="30">
                <a:solidFill>
                  <a:srgbClr val="006FC0"/>
                </a:solidFill>
                <a:latin typeface="Century Gothic"/>
                <a:cs typeface="Century Gothic"/>
              </a:rPr>
              <a:t>meets </a:t>
            </a:r>
            <a:r>
              <a:rPr sz="1000" spc="90">
                <a:solidFill>
                  <a:srgbClr val="006FC0"/>
                </a:solidFill>
                <a:latin typeface="Century Gothic"/>
                <a:cs typeface="Century Gothic"/>
              </a:rPr>
              <a:t>DIHS </a:t>
            </a:r>
            <a:r>
              <a:rPr sz="1000" spc="95">
                <a:solidFill>
                  <a:srgbClr val="006FC0"/>
                </a:solidFill>
                <a:latin typeface="Century Gothic"/>
                <a:cs typeface="Century Gothic"/>
              </a:rPr>
              <a:t> </a:t>
            </a:r>
            <a:r>
              <a:rPr sz="1000" spc="10">
                <a:solidFill>
                  <a:srgbClr val="006FC0"/>
                </a:solidFill>
                <a:latin typeface="Century Gothic"/>
                <a:cs typeface="Century Gothic"/>
              </a:rPr>
              <a:t>towards</a:t>
            </a:r>
            <a:r>
              <a:rPr sz="1000" spc="-15">
                <a:solidFill>
                  <a:srgbClr val="006FC0"/>
                </a:solidFill>
                <a:latin typeface="Century Gothic"/>
                <a:cs typeface="Century Gothic"/>
              </a:rPr>
              <a:t> </a:t>
            </a:r>
            <a:r>
              <a:rPr sz="1000" spc="50">
                <a:solidFill>
                  <a:srgbClr val="006FC0"/>
                </a:solidFill>
                <a:latin typeface="Century Gothic"/>
                <a:cs typeface="Century Gothic"/>
              </a:rPr>
              <a:t>Smart</a:t>
            </a:r>
            <a:r>
              <a:rPr sz="1000" spc="-30">
                <a:solidFill>
                  <a:srgbClr val="006FC0"/>
                </a:solidFill>
                <a:latin typeface="Century Gothic"/>
                <a:cs typeface="Century Gothic"/>
              </a:rPr>
              <a:t> </a:t>
            </a:r>
            <a:r>
              <a:rPr sz="1000" spc="-5">
                <a:solidFill>
                  <a:srgbClr val="006FC0"/>
                </a:solidFill>
                <a:latin typeface="Century Gothic"/>
                <a:cs typeface="Century Gothic"/>
              </a:rPr>
              <a:t>Healthcare </a:t>
            </a:r>
            <a:r>
              <a:rPr sz="1000" spc="-260">
                <a:solidFill>
                  <a:srgbClr val="006FC0"/>
                </a:solidFill>
                <a:latin typeface="Century Gothic"/>
                <a:cs typeface="Century Gothic"/>
              </a:rPr>
              <a:t> </a:t>
            </a:r>
            <a:r>
              <a:rPr sz="1000" spc="25">
                <a:solidFill>
                  <a:srgbClr val="006FC0"/>
                </a:solidFill>
                <a:latin typeface="Century Gothic"/>
                <a:cs typeface="Century Gothic"/>
              </a:rPr>
              <a:t>transformation</a:t>
            </a:r>
            <a:endParaRPr sz="1000">
              <a:latin typeface="Century Gothic"/>
              <a:cs typeface="Century Gothic"/>
            </a:endParaRPr>
          </a:p>
          <a:p>
            <a:pPr marL="70485" indent="-58419">
              <a:lnSpc>
                <a:spcPts val="1145"/>
              </a:lnSpc>
              <a:spcBef>
                <a:spcPts val="70"/>
              </a:spcBef>
              <a:buFont typeface="Arial"/>
              <a:buChar char="•"/>
              <a:tabLst>
                <a:tab pos="71120" algn="l"/>
              </a:tabLst>
            </a:pPr>
            <a:r>
              <a:rPr sz="1000" spc="35">
                <a:solidFill>
                  <a:srgbClr val="006FC0"/>
                </a:solidFill>
                <a:latin typeface="Century Gothic"/>
                <a:cs typeface="Century Gothic"/>
              </a:rPr>
              <a:t>Empowering</a:t>
            </a:r>
            <a:r>
              <a:rPr sz="1000" spc="-25">
                <a:solidFill>
                  <a:srgbClr val="006FC0"/>
                </a:solidFill>
                <a:latin typeface="Century Gothic"/>
                <a:cs typeface="Century Gothic"/>
              </a:rPr>
              <a:t> </a:t>
            </a:r>
            <a:r>
              <a:rPr sz="1000" spc="-20">
                <a:solidFill>
                  <a:srgbClr val="006FC0"/>
                </a:solidFill>
                <a:latin typeface="Century Gothic"/>
                <a:cs typeface="Century Gothic"/>
              </a:rPr>
              <a:t>people</a:t>
            </a:r>
            <a:endParaRPr sz="1000">
              <a:latin typeface="Century Gothic"/>
              <a:cs typeface="Century Gothic"/>
            </a:endParaRPr>
          </a:p>
          <a:p>
            <a:pPr marL="70485">
              <a:lnSpc>
                <a:spcPts val="1145"/>
              </a:lnSpc>
            </a:pPr>
            <a:r>
              <a:rPr sz="1000" spc="10">
                <a:solidFill>
                  <a:srgbClr val="006FC0"/>
                </a:solidFill>
                <a:latin typeface="Century Gothic"/>
                <a:cs typeface="Century Gothic"/>
              </a:rPr>
              <a:t>towards</a:t>
            </a:r>
            <a:r>
              <a:rPr sz="1000" spc="-35">
                <a:solidFill>
                  <a:srgbClr val="006FC0"/>
                </a:solidFill>
                <a:latin typeface="Century Gothic"/>
                <a:cs typeface="Century Gothic"/>
              </a:rPr>
              <a:t> </a:t>
            </a:r>
            <a:r>
              <a:rPr sz="1000" spc="15">
                <a:solidFill>
                  <a:srgbClr val="006FC0"/>
                </a:solidFill>
                <a:latin typeface="Century Gothic"/>
                <a:cs typeface="Century Gothic"/>
              </a:rPr>
              <a:t>self-management</a:t>
            </a:r>
            <a:endParaRPr sz="1000">
              <a:latin typeface="Century Gothic"/>
              <a:cs typeface="Century Gothic"/>
            </a:endParaRPr>
          </a:p>
          <a:p>
            <a:pPr marL="70485" marR="52069" indent="-58419">
              <a:lnSpc>
                <a:spcPct val="91500"/>
              </a:lnSpc>
              <a:spcBef>
                <a:spcPts val="185"/>
              </a:spcBef>
              <a:buFont typeface="Calibri"/>
              <a:buChar char="•"/>
              <a:tabLst>
                <a:tab pos="71120" algn="l"/>
              </a:tabLst>
            </a:pPr>
            <a:r>
              <a:rPr sz="1000" spc="50">
                <a:solidFill>
                  <a:srgbClr val="006FC0"/>
                </a:solidFill>
                <a:latin typeface="Century Gothic"/>
                <a:cs typeface="Century Gothic"/>
              </a:rPr>
              <a:t>Smart</a:t>
            </a:r>
            <a:r>
              <a:rPr sz="1000" spc="-40">
                <a:solidFill>
                  <a:srgbClr val="006FC0"/>
                </a:solidFill>
                <a:latin typeface="Century Gothic"/>
                <a:cs typeface="Century Gothic"/>
              </a:rPr>
              <a:t> </a:t>
            </a:r>
            <a:r>
              <a:rPr sz="1000" spc="-10">
                <a:solidFill>
                  <a:srgbClr val="006FC0"/>
                </a:solidFill>
                <a:latin typeface="Century Gothic"/>
                <a:cs typeface="Century Gothic"/>
              </a:rPr>
              <a:t>healthcare</a:t>
            </a:r>
            <a:r>
              <a:rPr sz="1000" spc="-30">
                <a:solidFill>
                  <a:srgbClr val="006FC0"/>
                </a:solidFill>
                <a:latin typeface="Century Gothic"/>
                <a:cs typeface="Century Gothic"/>
              </a:rPr>
              <a:t> </a:t>
            </a:r>
            <a:r>
              <a:rPr sz="1000" spc="10">
                <a:solidFill>
                  <a:srgbClr val="006FC0"/>
                </a:solidFill>
                <a:latin typeface="Century Gothic"/>
                <a:cs typeface="Century Gothic"/>
              </a:rPr>
              <a:t>projects </a:t>
            </a:r>
            <a:r>
              <a:rPr sz="1000" spc="-260">
                <a:solidFill>
                  <a:srgbClr val="006FC0"/>
                </a:solidFill>
                <a:latin typeface="Century Gothic"/>
                <a:cs typeface="Century Gothic"/>
              </a:rPr>
              <a:t> </a:t>
            </a:r>
            <a:r>
              <a:rPr sz="1000" spc="5">
                <a:solidFill>
                  <a:srgbClr val="006FC0"/>
                </a:solidFill>
                <a:latin typeface="Century Gothic"/>
                <a:cs typeface="Century Gothic"/>
              </a:rPr>
              <a:t>generation </a:t>
            </a:r>
            <a:r>
              <a:rPr sz="1000" spc="10">
                <a:solidFill>
                  <a:srgbClr val="006FC0"/>
                </a:solidFill>
                <a:latin typeface="Century Gothic"/>
                <a:cs typeface="Century Gothic"/>
              </a:rPr>
              <a:t>rountable </a:t>
            </a:r>
            <a:r>
              <a:rPr sz="1000" spc="15">
                <a:solidFill>
                  <a:srgbClr val="006FC0"/>
                </a:solidFill>
                <a:latin typeface="Century Gothic"/>
                <a:cs typeface="Century Gothic"/>
              </a:rPr>
              <a:t> </a:t>
            </a:r>
            <a:r>
              <a:rPr sz="1000" spc="30">
                <a:solidFill>
                  <a:srgbClr val="006FC0"/>
                </a:solidFill>
                <a:latin typeface="Century Gothic"/>
                <a:cs typeface="Century Gothic"/>
              </a:rPr>
              <a:t>(Horizon</a:t>
            </a:r>
            <a:r>
              <a:rPr sz="1000" spc="-20">
                <a:solidFill>
                  <a:srgbClr val="006FC0"/>
                </a:solidFill>
                <a:latin typeface="Century Gothic"/>
                <a:cs typeface="Century Gothic"/>
              </a:rPr>
              <a:t> </a:t>
            </a:r>
            <a:r>
              <a:rPr sz="1000" spc="10">
                <a:solidFill>
                  <a:srgbClr val="006FC0"/>
                </a:solidFill>
                <a:latin typeface="Century Gothic"/>
                <a:cs typeface="Century Gothic"/>
              </a:rPr>
              <a:t>Europe,</a:t>
            </a:r>
            <a:r>
              <a:rPr sz="1000" spc="-25">
                <a:solidFill>
                  <a:srgbClr val="006FC0"/>
                </a:solidFill>
                <a:latin typeface="Century Gothic"/>
                <a:cs typeface="Century Gothic"/>
              </a:rPr>
              <a:t> </a:t>
            </a:r>
            <a:r>
              <a:rPr sz="1000">
                <a:solidFill>
                  <a:srgbClr val="006FC0"/>
                </a:solidFill>
                <a:latin typeface="Century Gothic"/>
                <a:cs typeface="Century Gothic"/>
              </a:rPr>
              <a:t>I3)</a:t>
            </a:r>
            <a:endParaRPr sz="1000">
              <a:latin typeface="Century Gothic"/>
              <a:cs typeface="Century Gothic"/>
            </a:endParaRPr>
          </a:p>
        </p:txBody>
      </p:sp>
      <p:grpSp>
        <p:nvGrpSpPr>
          <p:cNvPr id="28" name="object 28"/>
          <p:cNvGrpSpPr/>
          <p:nvPr/>
        </p:nvGrpSpPr>
        <p:grpSpPr>
          <a:xfrm>
            <a:off x="6854697" y="3567429"/>
            <a:ext cx="4618355" cy="3041015"/>
            <a:chOff x="6854697" y="3567429"/>
            <a:chExt cx="4618355" cy="3041015"/>
          </a:xfrm>
        </p:grpSpPr>
        <p:sp>
          <p:nvSpPr>
            <p:cNvPr id="29" name="object 29"/>
            <p:cNvSpPr/>
            <p:nvPr/>
          </p:nvSpPr>
          <p:spPr>
            <a:xfrm>
              <a:off x="7791195" y="5940793"/>
              <a:ext cx="2123440" cy="667385"/>
            </a:xfrm>
            <a:custGeom>
              <a:avLst/>
              <a:gdLst/>
              <a:ahLst/>
              <a:cxnLst/>
              <a:rect l="l" t="t" r="r" b="b"/>
              <a:pathLst>
                <a:path w="2123440" h="667384">
                  <a:moveTo>
                    <a:pt x="2110104" y="0"/>
                  </a:moveTo>
                  <a:lnTo>
                    <a:pt x="1921636" y="82003"/>
                  </a:lnTo>
                  <a:lnTo>
                    <a:pt x="1978786" y="113258"/>
                  </a:lnTo>
                  <a:lnTo>
                    <a:pt x="1947807" y="152675"/>
                  </a:lnTo>
                  <a:lnTo>
                    <a:pt x="1915187" y="190630"/>
                  </a:lnTo>
                  <a:lnTo>
                    <a:pt x="1880978" y="227075"/>
                  </a:lnTo>
                  <a:lnTo>
                    <a:pt x="1845232" y="261961"/>
                  </a:lnTo>
                  <a:lnTo>
                    <a:pt x="1808002" y="295240"/>
                  </a:lnTo>
                  <a:lnTo>
                    <a:pt x="1769340" y="326865"/>
                  </a:lnTo>
                  <a:lnTo>
                    <a:pt x="1729298" y="356786"/>
                  </a:lnTo>
                  <a:lnTo>
                    <a:pt x="1687929" y="384956"/>
                  </a:lnTo>
                  <a:lnTo>
                    <a:pt x="1645284" y="411327"/>
                  </a:lnTo>
                  <a:lnTo>
                    <a:pt x="1603261" y="434910"/>
                  </a:lnTo>
                  <a:lnTo>
                    <a:pt x="1560675" y="456534"/>
                  </a:lnTo>
                  <a:lnTo>
                    <a:pt x="1517580" y="476213"/>
                  </a:lnTo>
                  <a:lnTo>
                    <a:pt x="1474031" y="493960"/>
                  </a:lnTo>
                  <a:lnTo>
                    <a:pt x="1430082" y="509790"/>
                  </a:lnTo>
                  <a:lnTo>
                    <a:pt x="1385788" y="523716"/>
                  </a:lnTo>
                  <a:lnTo>
                    <a:pt x="1341202" y="535753"/>
                  </a:lnTo>
                  <a:lnTo>
                    <a:pt x="1296378" y="545915"/>
                  </a:lnTo>
                  <a:lnTo>
                    <a:pt x="1251371" y="554216"/>
                  </a:lnTo>
                  <a:lnTo>
                    <a:pt x="1206236" y="560669"/>
                  </a:lnTo>
                  <a:lnTo>
                    <a:pt x="1161025" y="565289"/>
                  </a:lnTo>
                  <a:lnTo>
                    <a:pt x="1115793" y="568090"/>
                  </a:lnTo>
                  <a:lnTo>
                    <a:pt x="1070595" y="569086"/>
                  </a:lnTo>
                  <a:lnTo>
                    <a:pt x="1025485" y="568291"/>
                  </a:lnTo>
                  <a:lnTo>
                    <a:pt x="980517" y="565718"/>
                  </a:lnTo>
                  <a:lnTo>
                    <a:pt x="935744" y="561383"/>
                  </a:lnTo>
                  <a:lnTo>
                    <a:pt x="891222" y="555298"/>
                  </a:lnTo>
                  <a:lnTo>
                    <a:pt x="847004" y="547478"/>
                  </a:lnTo>
                  <a:lnTo>
                    <a:pt x="803145" y="537938"/>
                  </a:lnTo>
                  <a:lnTo>
                    <a:pt x="759699" y="526690"/>
                  </a:lnTo>
                  <a:lnTo>
                    <a:pt x="716719" y="513749"/>
                  </a:lnTo>
                  <a:lnTo>
                    <a:pt x="674261" y="499130"/>
                  </a:lnTo>
                  <a:lnTo>
                    <a:pt x="632378" y="482845"/>
                  </a:lnTo>
                  <a:lnTo>
                    <a:pt x="591125" y="464910"/>
                  </a:lnTo>
                  <a:lnTo>
                    <a:pt x="550555" y="445337"/>
                  </a:lnTo>
                  <a:lnTo>
                    <a:pt x="510723" y="424142"/>
                  </a:lnTo>
                  <a:lnTo>
                    <a:pt x="471683" y="401338"/>
                  </a:lnTo>
                  <a:lnTo>
                    <a:pt x="433490" y="376939"/>
                  </a:lnTo>
                  <a:lnTo>
                    <a:pt x="396196" y="350959"/>
                  </a:lnTo>
                  <a:lnTo>
                    <a:pt x="359858" y="323412"/>
                  </a:lnTo>
                  <a:lnTo>
                    <a:pt x="324528" y="294313"/>
                  </a:lnTo>
                  <a:lnTo>
                    <a:pt x="290261" y="263675"/>
                  </a:lnTo>
                  <a:lnTo>
                    <a:pt x="257112" y="231512"/>
                  </a:lnTo>
                  <a:lnTo>
                    <a:pt x="225133" y="197839"/>
                  </a:lnTo>
                  <a:lnTo>
                    <a:pt x="194381" y="162669"/>
                  </a:lnTo>
                  <a:lnTo>
                    <a:pt x="164908" y="126016"/>
                  </a:lnTo>
                  <a:lnTo>
                    <a:pt x="136768" y="87895"/>
                  </a:lnTo>
                  <a:lnTo>
                    <a:pt x="110017" y="48319"/>
                  </a:lnTo>
                  <a:lnTo>
                    <a:pt x="84708" y="7302"/>
                  </a:lnTo>
                  <a:lnTo>
                    <a:pt x="0" y="57188"/>
                  </a:lnTo>
                  <a:lnTo>
                    <a:pt x="26457" y="100118"/>
                  </a:lnTo>
                  <a:lnTo>
                    <a:pt x="54594" y="141867"/>
                  </a:lnTo>
                  <a:lnTo>
                    <a:pt x="84370" y="182387"/>
                  </a:lnTo>
                  <a:lnTo>
                    <a:pt x="115742" y="221632"/>
                  </a:lnTo>
                  <a:lnTo>
                    <a:pt x="148669" y="259557"/>
                  </a:lnTo>
                  <a:lnTo>
                    <a:pt x="183108" y="296116"/>
                  </a:lnTo>
                  <a:lnTo>
                    <a:pt x="219018" y="331261"/>
                  </a:lnTo>
                  <a:lnTo>
                    <a:pt x="256357" y="364948"/>
                  </a:lnTo>
                  <a:lnTo>
                    <a:pt x="295082" y="397130"/>
                  </a:lnTo>
                  <a:lnTo>
                    <a:pt x="335152" y="427761"/>
                  </a:lnTo>
                  <a:lnTo>
                    <a:pt x="374921" y="455745"/>
                  </a:lnTo>
                  <a:lnTo>
                    <a:pt x="415402" y="481954"/>
                  </a:lnTo>
                  <a:lnTo>
                    <a:pt x="456545" y="506398"/>
                  </a:lnTo>
                  <a:lnTo>
                    <a:pt x="498304" y="529082"/>
                  </a:lnTo>
                  <a:lnTo>
                    <a:pt x="540629" y="550015"/>
                  </a:lnTo>
                  <a:lnTo>
                    <a:pt x="583474" y="569204"/>
                  </a:lnTo>
                  <a:lnTo>
                    <a:pt x="626789" y="586656"/>
                  </a:lnTo>
                  <a:lnTo>
                    <a:pt x="670527" y="602378"/>
                  </a:lnTo>
                  <a:lnTo>
                    <a:pt x="714640" y="616379"/>
                  </a:lnTo>
                  <a:lnTo>
                    <a:pt x="759080" y="628665"/>
                  </a:lnTo>
                  <a:lnTo>
                    <a:pt x="803797" y="639244"/>
                  </a:lnTo>
                  <a:lnTo>
                    <a:pt x="848746" y="648123"/>
                  </a:lnTo>
                  <a:lnTo>
                    <a:pt x="893876" y="655310"/>
                  </a:lnTo>
                  <a:lnTo>
                    <a:pt x="939141" y="660813"/>
                  </a:lnTo>
                  <a:lnTo>
                    <a:pt x="984492" y="664637"/>
                  </a:lnTo>
                  <a:lnTo>
                    <a:pt x="1029881" y="666792"/>
                  </a:lnTo>
                  <a:lnTo>
                    <a:pt x="1075259" y="667284"/>
                  </a:lnTo>
                  <a:lnTo>
                    <a:pt x="1120580" y="666121"/>
                  </a:lnTo>
                  <a:lnTo>
                    <a:pt x="1165794" y="663310"/>
                  </a:lnTo>
                  <a:lnTo>
                    <a:pt x="1210854" y="658859"/>
                  </a:lnTo>
                  <a:lnTo>
                    <a:pt x="1255712" y="652774"/>
                  </a:lnTo>
                  <a:lnTo>
                    <a:pt x="1300319" y="645065"/>
                  </a:lnTo>
                  <a:lnTo>
                    <a:pt x="1344627" y="635737"/>
                  </a:lnTo>
                  <a:lnTo>
                    <a:pt x="1388589" y="624798"/>
                  </a:lnTo>
                  <a:lnTo>
                    <a:pt x="1432156" y="612256"/>
                  </a:lnTo>
                  <a:lnTo>
                    <a:pt x="1475280" y="598118"/>
                  </a:lnTo>
                  <a:lnTo>
                    <a:pt x="1517913" y="582392"/>
                  </a:lnTo>
                  <a:lnTo>
                    <a:pt x="1560006" y="565084"/>
                  </a:lnTo>
                  <a:lnTo>
                    <a:pt x="1601513" y="546203"/>
                  </a:lnTo>
                  <a:lnTo>
                    <a:pt x="1642384" y="525756"/>
                  </a:lnTo>
                  <a:lnTo>
                    <a:pt x="1682572" y="503750"/>
                  </a:lnTo>
                  <a:lnTo>
                    <a:pt x="1722029" y="480192"/>
                  </a:lnTo>
                  <a:lnTo>
                    <a:pt x="1760705" y="455091"/>
                  </a:lnTo>
                  <a:lnTo>
                    <a:pt x="1798555" y="428453"/>
                  </a:lnTo>
                  <a:lnTo>
                    <a:pt x="1835528" y="400286"/>
                  </a:lnTo>
                  <a:lnTo>
                    <a:pt x="1871578" y="370597"/>
                  </a:lnTo>
                  <a:lnTo>
                    <a:pt x="1906655" y="339393"/>
                  </a:lnTo>
                  <a:lnTo>
                    <a:pt x="1940713" y="306683"/>
                  </a:lnTo>
                  <a:lnTo>
                    <a:pt x="1973703" y="272473"/>
                  </a:lnTo>
                  <a:lnTo>
                    <a:pt x="2005576" y="236771"/>
                  </a:lnTo>
                  <a:lnTo>
                    <a:pt x="2036285" y="199585"/>
                  </a:lnTo>
                  <a:lnTo>
                    <a:pt x="2065781" y="160921"/>
                  </a:lnTo>
                  <a:lnTo>
                    <a:pt x="2122931" y="192189"/>
                  </a:lnTo>
                  <a:lnTo>
                    <a:pt x="2110104" y="0"/>
                  </a:lnTo>
                  <a:close/>
                </a:path>
              </a:pathLst>
            </a:custGeom>
            <a:solidFill>
              <a:srgbClr val="FFFF00"/>
            </a:solidFill>
          </p:spPr>
          <p:txBody>
            <a:bodyPr wrap="square" lIns="0" tIns="0" rIns="0" bIns="0" rtlCol="0"/>
            <a:lstStyle/>
            <a:p>
              <a:endParaRPr/>
            </a:p>
          </p:txBody>
        </p:sp>
        <p:sp>
          <p:nvSpPr>
            <p:cNvPr id="30" name="object 30"/>
            <p:cNvSpPr/>
            <p:nvPr/>
          </p:nvSpPr>
          <p:spPr>
            <a:xfrm>
              <a:off x="6861047" y="5209031"/>
              <a:ext cx="1932939" cy="768350"/>
            </a:xfrm>
            <a:custGeom>
              <a:avLst/>
              <a:gdLst/>
              <a:ahLst/>
              <a:cxnLst/>
              <a:rect l="l" t="t" r="r" b="b"/>
              <a:pathLst>
                <a:path w="1932940" h="768350">
                  <a:moveTo>
                    <a:pt x="1855597" y="0"/>
                  </a:moveTo>
                  <a:lnTo>
                    <a:pt x="76834" y="0"/>
                  </a:lnTo>
                  <a:lnTo>
                    <a:pt x="46934" y="6040"/>
                  </a:lnTo>
                  <a:lnTo>
                    <a:pt x="22510" y="22510"/>
                  </a:lnTo>
                  <a:lnTo>
                    <a:pt x="6040" y="46934"/>
                  </a:lnTo>
                  <a:lnTo>
                    <a:pt x="0" y="76835"/>
                  </a:lnTo>
                  <a:lnTo>
                    <a:pt x="0" y="691286"/>
                  </a:lnTo>
                  <a:lnTo>
                    <a:pt x="6040" y="721182"/>
                  </a:lnTo>
                  <a:lnTo>
                    <a:pt x="22510" y="745597"/>
                  </a:lnTo>
                  <a:lnTo>
                    <a:pt x="46934" y="762059"/>
                  </a:lnTo>
                  <a:lnTo>
                    <a:pt x="76834" y="768096"/>
                  </a:lnTo>
                  <a:lnTo>
                    <a:pt x="1855597" y="768096"/>
                  </a:lnTo>
                  <a:lnTo>
                    <a:pt x="1885497" y="762059"/>
                  </a:lnTo>
                  <a:lnTo>
                    <a:pt x="1909921" y="745597"/>
                  </a:lnTo>
                  <a:lnTo>
                    <a:pt x="1926391" y="721182"/>
                  </a:lnTo>
                  <a:lnTo>
                    <a:pt x="1932431" y="691286"/>
                  </a:lnTo>
                  <a:lnTo>
                    <a:pt x="1932431" y="76835"/>
                  </a:lnTo>
                  <a:lnTo>
                    <a:pt x="1926391" y="46934"/>
                  </a:lnTo>
                  <a:lnTo>
                    <a:pt x="1909921" y="22510"/>
                  </a:lnTo>
                  <a:lnTo>
                    <a:pt x="1885497" y="6040"/>
                  </a:lnTo>
                  <a:lnTo>
                    <a:pt x="1855597" y="0"/>
                  </a:lnTo>
                  <a:close/>
                </a:path>
              </a:pathLst>
            </a:custGeom>
            <a:solidFill>
              <a:srgbClr val="70A9B6"/>
            </a:solidFill>
          </p:spPr>
          <p:txBody>
            <a:bodyPr wrap="square" lIns="0" tIns="0" rIns="0" bIns="0" rtlCol="0"/>
            <a:lstStyle/>
            <a:p>
              <a:endParaRPr/>
            </a:p>
          </p:txBody>
        </p:sp>
        <p:sp>
          <p:nvSpPr>
            <p:cNvPr id="31" name="object 31"/>
            <p:cNvSpPr/>
            <p:nvPr/>
          </p:nvSpPr>
          <p:spPr>
            <a:xfrm>
              <a:off x="6861047" y="5209031"/>
              <a:ext cx="1932939" cy="768350"/>
            </a:xfrm>
            <a:custGeom>
              <a:avLst/>
              <a:gdLst/>
              <a:ahLst/>
              <a:cxnLst/>
              <a:rect l="l" t="t" r="r" b="b"/>
              <a:pathLst>
                <a:path w="1932940" h="768350">
                  <a:moveTo>
                    <a:pt x="0" y="76835"/>
                  </a:moveTo>
                  <a:lnTo>
                    <a:pt x="6040" y="46934"/>
                  </a:lnTo>
                  <a:lnTo>
                    <a:pt x="22510" y="22510"/>
                  </a:lnTo>
                  <a:lnTo>
                    <a:pt x="46934" y="6040"/>
                  </a:lnTo>
                  <a:lnTo>
                    <a:pt x="76834" y="0"/>
                  </a:lnTo>
                  <a:lnTo>
                    <a:pt x="1855597" y="0"/>
                  </a:lnTo>
                  <a:lnTo>
                    <a:pt x="1885497" y="6040"/>
                  </a:lnTo>
                  <a:lnTo>
                    <a:pt x="1909921" y="22510"/>
                  </a:lnTo>
                  <a:lnTo>
                    <a:pt x="1926391" y="46934"/>
                  </a:lnTo>
                  <a:lnTo>
                    <a:pt x="1932431" y="76835"/>
                  </a:lnTo>
                  <a:lnTo>
                    <a:pt x="1932431" y="691286"/>
                  </a:lnTo>
                  <a:lnTo>
                    <a:pt x="1926391" y="721182"/>
                  </a:lnTo>
                  <a:lnTo>
                    <a:pt x="1909921" y="745597"/>
                  </a:lnTo>
                  <a:lnTo>
                    <a:pt x="1885497" y="762059"/>
                  </a:lnTo>
                  <a:lnTo>
                    <a:pt x="1855597" y="768096"/>
                  </a:lnTo>
                  <a:lnTo>
                    <a:pt x="76834" y="768096"/>
                  </a:lnTo>
                  <a:lnTo>
                    <a:pt x="46934" y="762059"/>
                  </a:lnTo>
                  <a:lnTo>
                    <a:pt x="22510" y="745597"/>
                  </a:lnTo>
                  <a:lnTo>
                    <a:pt x="6040" y="721182"/>
                  </a:lnTo>
                  <a:lnTo>
                    <a:pt x="0" y="691286"/>
                  </a:lnTo>
                  <a:lnTo>
                    <a:pt x="0" y="76835"/>
                  </a:lnTo>
                  <a:close/>
                </a:path>
              </a:pathLst>
            </a:custGeom>
            <a:ln w="12700">
              <a:solidFill>
                <a:srgbClr val="FFFFFF"/>
              </a:solidFill>
            </a:ln>
          </p:spPr>
          <p:txBody>
            <a:bodyPr wrap="square" lIns="0" tIns="0" rIns="0" bIns="0" rtlCol="0"/>
            <a:lstStyle/>
            <a:p>
              <a:endParaRPr/>
            </a:p>
          </p:txBody>
        </p:sp>
        <p:pic>
          <p:nvPicPr>
            <p:cNvPr id="32" name="object 32"/>
            <p:cNvPicPr/>
            <p:nvPr/>
          </p:nvPicPr>
          <p:blipFill>
            <a:blip r:embed="rId10" cstate="email">
              <a:extLst>
                <a:ext uri="{28A0092B-C50C-407E-A947-70E740481C1C}">
                  <a14:useLocalDpi xmlns:a14="http://schemas.microsoft.com/office/drawing/2010/main"/>
                </a:ext>
              </a:extLst>
            </a:blip>
            <a:stretch>
              <a:fillRect/>
            </a:stretch>
          </p:blipFill>
          <p:spPr>
            <a:xfrm>
              <a:off x="6970140" y="5314187"/>
              <a:ext cx="426720" cy="193547"/>
            </a:xfrm>
            <a:prstGeom prst="rect">
              <a:avLst/>
            </a:prstGeom>
          </p:spPr>
        </p:pic>
        <p:pic>
          <p:nvPicPr>
            <p:cNvPr id="33" name="object 33"/>
            <p:cNvPicPr/>
            <p:nvPr/>
          </p:nvPicPr>
          <p:blipFill>
            <a:blip r:embed="rId11" cstate="email">
              <a:extLst>
                <a:ext uri="{28A0092B-C50C-407E-A947-70E740481C1C}">
                  <a14:useLocalDpi xmlns:a14="http://schemas.microsoft.com/office/drawing/2010/main"/>
                </a:ext>
              </a:extLst>
            </a:blip>
            <a:stretch>
              <a:fillRect/>
            </a:stretch>
          </p:blipFill>
          <p:spPr>
            <a:xfrm>
              <a:off x="7311516" y="5314187"/>
              <a:ext cx="1483410" cy="193547"/>
            </a:xfrm>
            <a:prstGeom prst="rect">
              <a:avLst/>
            </a:prstGeom>
          </p:spPr>
        </p:pic>
        <p:pic>
          <p:nvPicPr>
            <p:cNvPr id="34" name="object 34"/>
            <p:cNvPicPr/>
            <p:nvPr/>
          </p:nvPicPr>
          <p:blipFill>
            <a:blip r:embed="rId12" cstate="email">
              <a:extLst>
                <a:ext uri="{28A0092B-C50C-407E-A947-70E740481C1C}">
                  <a14:useLocalDpi xmlns:a14="http://schemas.microsoft.com/office/drawing/2010/main"/>
                </a:ext>
              </a:extLst>
            </a:blip>
            <a:stretch>
              <a:fillRect/>
            </a:stretch>
          </p:blipFill>
          <p:spPr>
            <a:xfrm>
              <a:off x="7201788" y="5487923"/>
              <a:ext cx="1365503" cy="193547"/>
            </a:xfrm>
            <a:prstGeom prst="rect">
              <a:avLst/>
            </a:prstGeom>
          </p:spPr>
        </p:pic>
        <p:pic>
          <p:nvPicPr>
            <p:cNvPr id="35" name="object 35"/>
            <p:cNvPicPr/>
            <p:nvPr/>
          </p:nvPicPr>
          <p:blipFill>
            <a:blip r:embed="rId13" cstate="email">
              <a:extLst>
                <a:ext uri="{28A0092B-C50C-407E-A947-70E740481C1C}">
                  <a14:useLocalDpi xmlns:a14="http://schemas.microsoft.com/office/drawing/2010/main"/>
                </a:ext>
              </a:extLst>
            </a:blip>
            <a:stretch>
              <a:fillRect/>
            </a:stretch>
          </p:blipFill>
          <p:spPr>
            <a:xfrm>
              <a:off x="7102728" y="5661659"/>
              <a:ext cx="1525904" cy="193547"/>
            </a:xfrm>
            <a:prstGeom prst="rect">
              <a:avLst/>
            </a:prstGeom>
          </p:spPr>
        </p:pic>
        <p:sp>
          <p:nvSpPr>
            <p:cNvPr id="36" name="object 36"/>
            <p:cNvSpPr/>
            <p:nvPr/>
          </p:nvSpPr>
          <p:spPr>
            <a:xfrm>
              <a:off x="9291827" y="3573779"/>
              <a:ext cx="2174875" cy="2174875"/>
            </a:xfrm>
            <a:custGeom>
              <a:avLst/>
              <a:gdLst/>
              <a:ahLst/>
              <a:cxnLst/>
              <a:rect l="l" t="t" r="r" b="b"/>
              <a:pathLst>
                <a:path w="2174875" h="2174875">
                  <a:moveTo>
                    <a:pt x="1957324" y="0"/>
                  </a:moveTo>
                  <a:lnTo>
                    <a:pt x="217424" y="0"/>
                  </a:lnTo>
                  <a:lnTo>
                    <a:pt x="167591" y="5745"/>
                  </a:lnTo>
                  <a:lnTo>
                    <a:pt x="121834" y="22110"/>
                  </a:lnTo>
                  <a:lnTo>
                    <a:pt x="81463" y="47786"/>
                  </a:lnTo>
                  <a:lnTo>
                    <a:pt x="47786" y="81463"/>
                  </a:lnTo>
                  <a:lnTo>
                    <a:pt x="22110" y="121834"/>
                  </a:lnTo>
                  <a:lnTo>
                    <a:pt x="5745" y="167591"/>
                  </a:lnTo>
                  <a:lnTo>
                    <a:pt x="0" y="217424"/>
                  </a:lnTo>
                  <a:lnTo>
                    <a:pt x="0" y="1957324"/>
                  </a:lnTo>
                  <a:lnTo>
                    <a:pt x="5745" y="2007168"/>
                  </a:lnTo>
                  <a:lnTo>
                    <a:pt x="22110" y="2052929"/>
                  </a:lnTo>
                  <a:lnTo>
                    <a:pt x="47786" y="2093300"/>
                  </a:lnTo>
                  <a:lnTo>
                    <a:pt x="81463" y="2126973"/>
                  </a:lnTo>
                  <a:lnTo>
                    <a:pt x="121834" y="2152644"/>
                  </a:lnTo>
                  <a:lnTo>
                    <a:pt x="167591" y="2169004"/>
                  </a:lnTo>
                  <a:lnTo>
                    <a:pt x="217424" y="2174748"/>
                  </a:lnTo>
                  <a:lnTo>
                    <a:pt x="1957324" y="2174748"/>
                  </a:lnTo>
                  <a:lnTo>
                    <a:pt x="2007156" y="2169004"/>
                  </a:lnTo>
                  <a:lnTo>
                    <a:pt x="2052913" y="2152644"/>
                  </a:lnTo>
                  <a:lnTo>
                    <a:pt x="2093284" y="2126973"/>
                  </a:lnTo>
                  <a:lnTo>
                    <a:pt x="2126961" y="2093300"/>
                  </a:lnTo>
                  <a:lnTo>
                    <a:pt x="2152637" y="2052929"/>
                  </a:lnTo>
                  <a:lnTo>
                    <a:pt x="2169002" y="2007168"/>
                  </a:lnTo>
                  <a:lnTo>
                    <a:pt x="2174748" y="1957324"/>
                  </a:lnTo>
                  <a:lnTo>
                    <a:pt x="2174748" y="217424"/>
                  </a:lnTo>
                  <a:lnTo>
                    <a:pt x="2169002" y="167591"/>
                  </a:lnTo>
                  <a:lnTo>
                    <a:pt x="2152637" y="121834"/>
                  </a:lnTo>
                  <a:lnTo>
                    <a:pt x="2126961" y="81463"/>
                  </a:lnTo>
                  <a:lnTo>
                    <a:pt x="2093284" y="47786"/>
                  </a:lnTo>
                  <a:lnTo>
                    <a:pt x="2052913" y="22110"/>
                  </a:lnTo>
                  <a:lnTo>
                    <a:pt x="2007156" y="5745"/>
                  </a:lnTo>
                  <a:lnTo>
                    <a:pt x="1957324" y="0"/>
                  </a:lnTo>
                  <a:close/>
                </a:path>
              </a:pathLst>
            </a:custGeom>
            <a:solidFill>
              <a:srgbClr val="FFFFFF">
                <a:alpha val="90194"/>
              </a:srgbClr>
            </a:solidFill>
          </p:spPr>
          <p:txBody>
            <a:bodyPr wrap="square" lIns="0" tIns="0" rIns="0" bIns="0" rtlCol="0"/>
            <a:lstStyle/>
            <a:p>
              <a:endParaRPr/>
            </a:p>
          </p:txBody>
        </p:sp>
        <p:sp>
          <p:nvSpPr>
            <p:cNvPr id="37" name="object 37"/>
            <p:cNvSpPr/>
            <p:nvPr/>
          </p:nvSpPr>
          <p:spPr>
            <a:xfrm>
              <a:off x="9291827" y="3573779"/>
              <a:ext cx="2174875" cy="2174875"/>
            </a:xfrm>
            <a:custGeom>
              <a:avLst/>
              <a:gdLst/>
              <a:ahLst/>
              <a:cxnLst/>
              <a:rect l="l" t="t" r="r" b="b"/>
              <a:pathLst>
                <a:path w="2174875" h="2174875">
                  <a:moveTo>
                    <a:pt x="0" y="217424"/>
                  </a:moveTo>
                  <a:lnTo>
                    <a:pt x="5745" y="167591"/>
                  </a:lnTo>
                  <a:lnTo>
                    <a:pt x="22110" y="121834"/>
                  </a:lnTo>
                  <a:lnTo>
                    <a:pt x="47786" y="81463"/>
                  </a:lnTo>
                  <a:lnTo>
                    <a:pt x="81463" y="47786"/>
                  </a:lnTo>
                  <a:lnTo>
                    <a:pt x="121834" y="22110"/>
                  </a:lnTo>
                  <a:lnTo>
                    <a:pt x="167591" y="5745"/>
                  </a:lnTo>
                  <a:lnTo>
                    <a:pt x="217424" y="0"/>
                  </a:lnTo>
                  <a:lnTo>
                    <a:pt x="1957324" y="0"/>
                  </a:lnTo>
                  <a:lnTo>
                    <a:pt x="2007156" y="5745"/>
                  </a:lnTo>
                  <a:lnTo>
                    <a:pt x="2052913" y="22110"/>
                  </a:lnTo>
                  <a:lnTo>
                    <a:pt x="2093284" y="47786"/>
                  </a:lnTo>
                  <a:lnTo>
                    <a:pt x="2126961" y="81463"/>
                  </a:lnTo>
                  <a:lnTo>
                    <a:pt x="2152637" y="121834"/>
                  </a:lnTo>
                  <a:lnTo>
                    <a:pt x="2169002" y="167591"/>
                  </a:lnTo>
                  <a:lnTo>
                    <a:pt x="2174748" y="217424"/>
                  </a:lnTo>
                  <a:lnTo>
                    <a:pt x="2174748" y="1957324"/>
                  </a:lnTo>
                  <a:lnTo>
                    <a:pt x="2169002" y="2007168"/>
                  </a:lnTo>
                  <a:lnTo>
                    <a:pt x="2152637" y="2052929"/>
                  </a:lnTo>
                  <a:lnTo>
                    <a:pt x="2126961" y="2093300"/>
                  </a:lnTo>
                  <a:lnTo>
                    <a:pt x="2093284" y="2126973"/>
                  </a:lnTo>
                  <a:lnTo>
                    <a:pt x="2052913" y="2152644"/>
                  </a:lnTo>
                  <a:lnTo>
                    <a:pt x="2007156" y="2169004"/>
                  </a:lnTo>
                  <a:lnTo>
                    <a:pt x="1957324" y="2174748"/>
                  </a:lnTo>
                  <a:lnTo>
                    <a:pt x="217424" y="2174748"/>
                  </a:lnTo>
                  <a:lnTo>
                    <a:pt x="167591" y="2169004"/>
                  </a:lnTo>
                  <a:lnTo>
                    <a:pt x="121834" y="2152644"/>
                  </a:lnTo>
                  <a:lnTo>
                    <a:pt x="81463" y="2126973"/>
                  </a:lnTo>
                  <a:lnTo>
                    <a:pt x="47786" y="2093300"/>
                  </a:lnTo>
                  <a:lnTo>
                    <a:pt x="22110" y="2052929"/>
                  </a:lnTo>
                  <a:lnTo>
                    <a:pt x="5745" y="2007168"/>
                  </a:lnTo>
                  <a:lnTo>
                    <a:pt x="0" y="1957324"/>
                  </a:lnTo>
                  <a:lnTo>
                    <a:pt x="0" y="217424"/>
                  </a:lnTo>
                  <a:close/>
                </a:path>
              </a:pathLst>
            </a:custGeom>
            <a:ln w="12700">
              <a:solidFill>
                <a:srgbClr val="A3C0E2"/>
              </a:solidFill>
            </a:ln>
          </p:spPr>
          <p:txBody>
            <a:bodyPr wrap="square" lIns="0" tIns="0" rIns="0" bIns="0" rtlCol="0"/>
            <a:lstStyle/>
            <a:p>
              <a:endParaRPr/>
            </a:p>
          </p:txBody>
        </p:sp>
      </p:grpSp>
      <p:sp>
        <p:nvSpPr>
          <p:cNvPr id="38" name="object 38"/>
          <p:cNvSpPr txBox="1"/>
          <p:nvPr/>
        </p:nvSpPr>
        <p:spPr>
          <a:xfrm>
            <a:off x="9454388" y="4185030"/>
            <a:ext cx="1830070" cy="1338580"/>
          </a:xfrm>
          <a:prstGeom prst="rect">
            <a:avLst/>
          </a:prstGeom>
        </p:spPr>
        <p:txBody>
          <a:bodyPr vert="horz" wrap="square" lIns="0" tIns="22860" rIns="0" bIns="0" rtlCol="0">
            <a:spAutoFit/>
          </a:bodyPr>
          <a:lstStyle/>
          <a:p>
            <a:pPr marL="70485" marR="5080" indent="-58419">
              <a:lnSpc>
                <a:spcPct val="91900"/>
              </a:lnSpc>
              <a:spcBef>
                <a:spcPts val="180"/>
              </a:spcBef>
              <a:buFont typeface="Calibri"/>
              <a:buChar char="•"/>
              <a:tabLst>
                <a:tab pos="71120" algn="l"/>
              </a:tabLst>
            </a:pPr>
            <a:r>
              <a:rPr sz="800" spc="-15">
                <a:solidFill>
                  <a:srgbClr val="006FC0"/>
                </a:solidFill>
                <a:latin typeface="Century Gothic"/>
                <a:cs typeface="Century Gothic"/>
              </a:rPr>
              <a:t>Medical</a:t>
            </a:r>
            <a:r>
              <a:rPr sz="800" spc="-25">
                <a:solidFill>
                  <a:srgbClr val="006FC0"/>
                </a:solidFill>
                <a:latin typeface="Century Gothic"/>
                <a:cs typeface="Century Gothic"/>
              </a:rPr>
              <a:t> </a:t>
            </a:r>
            <a:r>
              <a:rPr sz="800">
                <a:solidFill>
                  <a:srgbClr val="006FC0"/>
                </a:solidFill>
                <a:latin typeface="Century Gothic"/>
                <a:cs typeface="Century Gothic"/>
              </a:rPr>
              <a:t>research</a:t>
            </a:r>
            <a:r>
              <a:rPr sz="800" spc="-25">
                <a:solidFill>
                  <a:srgbClr val="006FC0"/>
                </a:solidFill>
                <a:latin typeface="Century Gothic"/>
                <a:cs typeface="Century Gothic"/>
              </a:rPr>
              <a:t> </a:t>
            </a:r>
            <a:r>
              <a:rPr sz="800" spc="30">
                <a:solidFill>
                  <a:srgbClr val="006FC0"/>
                </a:solidFill>
                <a:latin typeface="Century Gothic"/>
                <a:cs typeface="Century Gothic"/>
              </a:rPr>
              <a:t>Infrastructures</a:t>
            </a:r>
            <a:r>
              <a:rPr sz="800" spc="-40">
                <a:solidFill>
                  <a:srgbClr val="006FC0"/>
                </a:solidFill>
                <a:latin typeface="Century Gothic"/>
                <a:cs typeface="Century Gothic"/>
              </a:rPr>
              <a:t> </a:t>
            </a:r>
            <a:r>
              <a:rPr sz="800" spc="-10">
                <a:solidFill>
                  <a:srgbClr val="006FC0"/>
                </a:solidFill>
                <a:latin typeface="Century Gothic"/>
                <a:cs typeface="Century Gothic"/>
              </a:rPr>
              <a:t>of </a:t>
            </a:r>
            <a:r>
              <a:rPr sz="800" spc="-210">
                <a:solidFill>
                  <a:srgbClr val="006FC0"/>
                </a:solidFill>
                <a:latin typeface="Century Gothic"/>
                <a:cs typeface="Century Gothic"/>
              </a:rPr>
              <a:t> </a:t>
            </a:r>
            <a:r>
              <a:rPr sz="800" spc="35">
                <a:solidFill>
                  <a:srgbClr val="006FC0"/>
                </a:solidFill>
                <a:latin typeface="Century Gothic"/>
                <a:cs typeface="Century Gothic"/>
              </a:rPr>
              <a:t>University </a:t>
            </a:r>
            <a:r>
              <a:rPr sz="800" spc="-10">
                <a:solidFill>
                  <a:srgbClr val="006FC0"/>
                </a:solidFill>
                <a:latin typeface="Century Gothic"/>
                <a:cs typeface="Century Gothic"/>
              </a:rPr>
              <a:t>of </a:t>
            </a:r>
            <a:r>
              <a:rPr sz="800">
                <a:solidFill>
                  <a:srgbClr val="006FC0"/>
                </a:solidFill>
                <a:latin typeface="Century Gothic"/>
                <a:cs typeface="Century Gothic"/>
              </a:rPr>
              <a:t>Medicine </a:t>
            </a:r>
            <a:r>
              <a:rPr sz="800" spc="-10">
                <a:solidFill>
                  <a:srgbClr val="006FC0"/>
                </a:solidFill>
                <a:latin typeface="Century Gothic"/>
                <a:cs typeface="Century Gothic"/>
              </a:rPr>
              <a:t>and </a:t>
            </a:r>
            <a:r>
              <a:rPr sz="800" spc="-5">
                <a:solidFill>
                  <a:srgbClr val="006FC0"/>
                </a:solidFill>
                <a:latin typeface="Century Gothic"/>
                <a:cs typeface="Century Gothic"/>
              </a:rPr>
              <a:t> </a:t>
            </a:r>
            <a:r>
              <a:rPr sz="800" spc="10">
                <a:solidFill>
                  <a:srgbClr val="006FC0"/>
                </a:solidFill>
                <a:latin typeface="Century Gothic"/>
                <a:cs typeface="Century Gothic"/>
              </a:rPr>
              <a:t>Pharmacy</a:t>
            </a:r>
            <a:r>
              <a:rPr sz="800" spc="-30">
                <a:solidFill>
                  <a:srgbClr val="006FC0"/>
                </a:solidFill>
                <a:latin typeface="Century Gothic"/>
                <a:cs typeface="Century Gothic"/>
              </a:rPr>
              <a:t> </a:t>
            </a:r>
            <a:r>
              <a:rPr sz="800" spc="-25">
                <a:solidFill>
                  <a:srgbClr val="006FC0"/>
                </a:solidFill>
                <a:latin typeface="Century Gothic"/>
                <a:cs typeface="Century Gothic"/>
              </a:rPr>
              <a:t>Gr.</a:t>
            </a:r>
            <a:r>
              <a:rPr sz="800" spc="-30">
                <a:solidFill>
                  <a:srgbClr val="006FC0"/>
                </a:solidFill>
                <a:latin typeface="Century Gothic"/>
                <a:cs typeface="Century Gothic"/>
              </a:rPr>
              <a:t> </a:t>
            </a:r>
            <a:r>
              <a:rPr sz="800" spc="110">
                <a:solidFill>
                  <a:srgbClr val="006FC0"/>
                </a:solidFill>
                <a:latin typeface="Century Gothic"/>
                <a:cs typeface="Century Gothic"/>
              </a:rPr>
              <a:t>T</a:t>
            </a:r>
            <a:r>
              <a:rPr sz="800" spc="-15">
                <a:solidFill>
                  <a:srgbClr val="006FC0"/>
                </a:solidFill>
                <a:latin typeface="Century Gothic"/>
                <a:cs typeface="Century Gothic"/>
              </a:rPr>
              <a:t> </a:t>
            </a:r>
            <a:r>
              <a:rPr sz="800" spc="-5">
                <a:solidFill>
                  <a:srgbClr val="006FC0"/>
                </a:solidFill>
                <a:latin typeface="Century Gothic"/>
                <a:cs typeface="Century Gothic"/>
              </a:rPr>
              <a:t>Popa</a:t>
            </a:r>
            <a:r>
              <a:rPr sz="800" spc="-40">
                <a:solidFill>
                  <a:srgbClr val="006FC0"/>
                </a:solidFill>
                <a:latin typeface="Century Gothic"/>
                <a:cs typeface="Century Gothic"/>
              </a:rPr>
              <a:t> </a:t>
            </a:r>
            <a:r>
              <a:rPr sz="800" spc="25">
                <a:solidFill>
                  <a:srgbClr val="006FC0"/>
                </a:solidFill>
                <a:latin typeface="Century Gothic"/>
                <a:cs typeface="Century Gothic"/>
              </a:rPr>
              <a:t>Iasi</a:t>
            </a:r>
            <a:endParaRPr sz="800">
              <a:latin typeface="Century Gothic"/>
              <a:cs typeface="Century Gothic"/>
            </a:endParaRPr>
          </a:p>
          <a:p>
            <a:pPr marL="127000" marR="39370" lvl="1" indent="-56515">
              <a:lnSpc>
                <a:spcPts val="880"/>
              </a:lnSpc>
              <a:spcBef>
                <a:spcPts val="155"/>
              </a:spcBef>
              <a:buFont typeface="Calibri"/>
              <a:buChar char="•"/>
              <a:tabLst>
                <a:tab pos="127635" algn="l"/>
              </a:tabLst>
            </a:pPr>
            <a:r>
              <a:rPr sz="800" spc="-30">
                <a:solidFill>
                  <a:srgbClr val="006FC0"/>
                </a:solidFill>
                <a:latin typeface="Century Gothic"/>
                <a:cs typeface="Century Gothic"/>
              </a:rPr>
              <a:t>A</a:t>
            </a:r>
            <a:r>
              <a:rPr sz="800" spc="-15">
                <a:solidFill>
                  <a:srgbClr val="006FC0"/>
                </a:solidFill>
                <a:latin typeface="Century Gothic"/>
                <a:cs typeface="Century Gothic"/>
              </a:rPr>
              <a:t>d</a:t>
            </a:r>
            <a:r>
              <a:rPr sz="800" spc="-25">
                <a:solidFill>
                  <a:srgbClr val="006FC0"/>
                </a:solidFill>
                <a:latin typeface="Century Gothic"/>
                <a:cs typeface="Century Gothic"/>
              </a:rPr>
              <a:t>v</a:t>
            </a:r>
            <a:r>
              <a:rPr sz="800" spc="-35">
                <a:solidFill>
                  <a:srgbClr val="006FC0"/>
                </a:solidFill>
                <a:latin typeface="Century Gothic"/>
                <a:cs typeface="Century Gothic"/>
              </a:rPr>
              <a:t>an</a:t>
            </a:r>
            <a:r>
              <a:rPr sz="800" spc="-40">
                <a:solidFill>
                  <a:srgbClr val="006FC0"/>
                </a:solidFill>
                <a:latin typeface="Century Gothic"/>
                <a:cs typeface="Century Gothic"/>
              </a:rPr>
              <a:t>c</a:t>
            </a:r>
            <a:r>
              <a:rPr sz="800" spc="-25">
                <a:solidFill>
                  <a:srgbClr val="006FC0"/>
                </a:solidFill>
                <a:latin typeface="Century Gothic"/>
                <a:cs typeface="Century Gothic"/>
              </a:rPr>
              <a:t>ed</a:t>
            </a:r>
            <a:r>
              <a:rPr sz="800" spc="-20">
                <a:solidFill>
                  <a:srgbClr val="006FC0"/>
                </a:solidFill>
                <a:latin typeface="Century Gothic"/>
                <a:cs typeface="Century Gothic"/>
              </a:rPr>
              <a:t> </a:t>
            </a:r>
            <a:r>
              <a:rPr sz="800" spc="-5">
                <a:solidFill>
                  <a:srgbClr val="006FC0"/>
                </a:solidFill>
                <a:latin typeface="Century Gothic"/>
                <a:cs typeface="Century Gothic"/>
              </a:rPr>
              <a:t>Cent</a:t>
            </a:r>
            <a:r>
              <a:rPr sz="800" spc="70">
                <a:solidFill>
                  <a:srgbClr val="006FC0"/>
                </a:solidFill>
                <a:latin typeface="Century Gothic"/>
                <a:cs typeface="Century Gothic"/>
              </a:rPr>
              <a:t>r</a:t>
            </a:r>
            <a:r>
              <a:rPr sz="800" spc="-40">
                <a:solidFill>
                  <a:srgbClr val="006FC0"/>
                </a:solidFill>
                <a:latin typeface="Century Gothic"/>
                <a:cs typeface="Century Gothic"/>
              </a:rPr>
              <a:t>e</a:t>
            </a:r>
            <a:r>
              <a:rPr sz="800" spc="-30">
                <a:solidFill>
                  <a:srgbClr val="006FC0"/>
                </a:solidFill>
                <a:latin typeface="Century Gothic"/>
                <a:cs typeface="Century Gothic"/>
              </a:rPr>
              <a:t> </a:t>
            </a:r>
            <a:r>
              <a:rPr sz="800" spc="-10">
                <a:solidFill>
                  <a:srgbClr val="006FC0"/>
                </a:solidFill>
                <a:latin typeface="Century Gothic"/>
                <a:cs typeface="Century Gothic"/>
              </a:rPr>
              <a:t>fo</a:t>
            </a:r>
            <a:r>
              <a:rPr sz="800" spc="75">
                <a:solidFill>
                  <a:srgbClr val="006FC0"/>
                </a:solidFill>
                <a:latin typeface="Century Gothic"/>
                <a:cs typeface="Century Gothic"/>
              </a:rPr>
              <a:t>r</a:t>
            </a:r>
            <a:r>
              <a:rPr sz="800" spc="-25">
                <a:solidFill>
                  <a:srgbClr val="006FC0"/>
                </a:solidFill>
                <a:latin typeface="Century Gothic"/>
                <a:cs typeface="Century Gothic"/>
              </a:rPr>
              <a:t> </a:t>
            </a:r>
            <a:r>
              <a:rPr sz="800" spc="-30">
                <a:solidFill>
                  <a:srgbClr val="006FC0"/>
                </a:solidFill>
                <a:latin typeface="Century Gothic"/>
                <a:cs typeface="Century Gothic"/>
              </a:rPr>
              <a:t>o</a:t>
            </a:r>
            <a:r>
              <a:rPr sz="800" spc="10">
                <a:solidFill>
                  <a:srgbClr val="006FC0"/>
                </a:solidFill>
                <a:latin typeface="Century Gothic"/>
                <a:cs typeface="Century Gothic"/>
              </a:rPr>
              <a:t>f</a:t>
            </a:r>
            <a:r>
              <a:rPr sz="800" spc="-30">
                <a:solidFill>
                  <a:srgbClr val="006FC0"/>
                </a:solidFill>
                <a:latin typeface="Century Gothic"/>
                <a:cs typeface="Century Gothic"/>
              </a:rPr>
              <a:t> </a:t>
            </a:r>
            <a:r>
              <a:rPr sz="800" spc="85">
                <a:solidFill>
                  <a:srgbClr val="006FC0"/>
                </a:solidFill>
                <a:latin typeface="Century Gothic"/>
                <a:cs typeface="Century Gothic"/>
              </a:rPr>
              <a:t>R</a:t>
            </a:r>
            <a:r>
              <a:rPr sz="800" spc="-5">
                <a:solidFill>
                  <a:srgbClr val="006FC0"/>
                </a:solidFill>
                <a:latin typeface="Century Gothic"/>
                <a:cs typeface="Century Gothic"/>
              </a:rPr>
              <a:t>esea</a:t>
            </a:r>
            <a:r>
              <a:rPr sz="800" spc="-15">
                <a:solidFill>
                  <a:srgbClr val="006FC0"/>
                </a:solidFill>
                <a:latin typeface="Century Gothic"/>
                <a:cs typeface="Century Gothic"/>
              </a:rPr>
              <a:t>r</a:t>
            </a:r>
            <a:r>
              <a:rPr sz="800" spc="-10">
                <a:solidFill>
                  <a:srgbClr val="006FC0"/>
                </a:solidFill>
                <a:latin typeface="Century Gothic"/>
                <a:cs typeface="Century Gothic"/>
              </a:rPr>
              <a:t>ch  </a:t>
            </a:r>
            <a:r>
              <a:rPr sz="800" spc="-80">
                <a:solidFill>
                  <a:srgbClr val="006FC0"/>
                </a:solidFill>
                <a:latin typeface="Century Gothic"/>
                <a:cs typeface="Century Gothic"/>
              </a:rPr>
              <a:t>&amp;</a:t>
            </a:r>
            <a:r>
              <a:rPr sz="800" spc="-15">
                <a:solidFill>
                  <a:srgbClr val="006FC0"/>
                </a:solidFill>
                <a:latin typeface="Century Gothic"/>
                <a:cs typeface="Century Gothic"/>
              </a:rPr>
              <a:t> </a:t>
            </a:r>
            <a:r>
              <a:rPr sz="800" spc="55">
                <a:solidFill>
                  <a:srgbClr val="006FC0"/>
                </a:solidFill>
                <a:latin typeface="Century Gothic"/>
                <a:cs typeface="Century Gothic"/>
              </a:rPr>
              <a:t>D</a:t>
            </a:r>
            <a:r>
              <a:rPr sz="800" spc="-35">
                <a:solidFill>
                  <a:srgbClr val="006FC0"/>
                </a:solidFill>
                <a:latin typeface="Century Gothic"/>
                <a:cs typeface="Century Gothic"/>
              </a:rPr>
              <a:t>ev</a:t>
            </a:r>
            <a:r>
              <a:rPr sz="800" spc="5">
                <a:solidFill>
                  <a:srgbClr val="006FC0"/>
                </a:solidFill>
                <a:latin typeface="Century Gothic"/>
                <a:cs typeface="Century Gothic"/>
              </a:rPr>
              <a:t>e</a:t>
            </a:r>
            <a:r>
              <a:rPr sz="800" spc="-10">
                <a:solidFill>
                  <a:srgbClr val="006FC0"/>
                </a:solidFill>
                <a:latin typeface="Century Gothic"/>
                <a:cs typeface="Century Gothic"/>
              </a:rPr>
              <a:t>l</a:t>
            </a:r>
            <a:r>
              <a:rPr sz="800" spc="-30">
                <a:solidFill>
                  <a:srgbClr val="006FC0"/>
                </a:solidFill>
                <a:latin typeface="Century Gothic"/>
                <a:cs typeface="Century Gothic"/>
              </a:rPr>
              <a:t>o</a:t>
            </a:r>
            <a:r>
              <a:rPr sz="800" spc="-10">
                <a:solidFill>
                  <a:srgbClr val="006FC0"/>
                </a:solidFill>
                <a:latin typeface="Century Gothic"/>
                <a:cs typeface="Century Gothic"/>
              </a:rPr>
              <a:t>p</a:t>
            </a:r>
            <a:r>
              <a:rPr sz="800" spc="100">
                <a:solidFill>
                  <a:srgbClr val="006FC0"/>
                </a:solidFill>
                <a:latin typeface="Century Gothic"/>
                <a:cs typeface="Century Gothic"/>
              </a:rPr>
              <a:t>m</a:t>
            </a:r>
            <a:r>
              <a:rPr sz="800" spc="20">
                <a:solidFill>
                  <a:srgbClr val="006FC0"/>
                </a:solidFill>
                <a:latin typeface="Century Gothic"/>
                <a:cs typeface="Century Gothic"/>
              </a:rPr>
              <a:t>ent</a:t>
            </a:r>
            <a:r>
              <a:rPr sz="800" spc="-30">
                <a:solidFill>
                  <a:srgbClr val="006FC0"/>
                </a:solidFill>
                <a:latin typeface="Century Gothic"/>
                <a:cs typeface="Century Gothic"/>
              </a:rPr>
              <a:t> </a:t>
            </a:r>
            <a:r>
              <a:rPr sz="800" spc="35">
                <a:solidFill>
                  <a:srgbClr val="006FC0"/>
                </a:solidFill>
                <a:latin typeface="Century Gothic"/>
                <a:cs typeface="Century Gothic"/>
              </a:rPr>
              <a:t>i</a:t>
            </a:r>
            <a:r>
              <a:rPr sz="800" spc="50">
                <a:solidFill>
                  <a:srgbClr val="006FC0"/>
                </a:solidFill>
                <a:latin typeface="Century Gothic"/>
                <a:cs typeface="Century Gothic"/>
              </a:rPr>
              <a:t>n</a:t>
            </a:r>
            <a:r>
              <a:rPr sz="800" spc="-20">
                <a:solidFill>
                  <a:srgbClr val="006FC0"/>
                </a:solidFill>
                <a:latin typeface="Century Gothic"/>
                <a:cs typeface="Century Gothic"/>
              </a:rPr>
              <a:t> </a:t>
            </a:r>
            <a:r>
              <a:rPr sz="800" spc="70">
                <a:solidFill>
                  <a:srgbClr val="006FC0"/>
                </a:solidFill>
                <a:latin typeface="Century Gothic"/>
                <a:cs typeface="Century Gothic"/>
              </a:rPr>
              <a:t>Ex</a:t>
            </a:r>
            <a:r>
              <a:rPr sz="800" spc="-10">
                <a:solidFill>
                  <a:srgbClr val="006FC0"/>
                </a:solidFill>
                <a:latin typeface="Century Gothic"/>
                <a:cs typeface="Century Gothic"/>
              </a:rPr>
              <a:t>p</a:t>
            </a:r>
            <a:r>
              <a:rPr sz="800" spc="20">
                <a:solidFill>
                  <a:srgbClr val="006FC0"/>
                </a:solidFill>
                <a:latin typeface="Century Gothic"/>
                <a:cs typeface="Century Gothic"/>
              </a:rPr>
              <a:t>e</a:t>
            </a:r>
            <a:r>
              <a:rPr sz="800" spc="5">
                <a:solidFill>
                  <a:srgbClr val="006FC0"/>
                </a:solidFill>
                <a:latin typeface="Century Gothic"/>
                <a:cs typeface="Century Gothic"/>
              </a:rPr>
              <a:t>r</a:t>
            </a:r>
            <a:r>
              <a:rPr sz="800" spc="35">
                <a:solidFill>
                  <a:srgbClr val="006FC0"/>
                </a:solidFill>
                <a:latin typeface="Century Gothic"/>
                <a:cs typeface="Century Gothic"/>
              </a:rPr>
              <a:t>i</a:t>
            </a:r>
            <a:r>
              <a:rPr sz="800" spc="100">
                <a:solidFill>
                  <a:srgbClr val="006FC0"/>
                </a:solidFill>
                <a:latin typeface="Century Gothic"/>
                <a:cs typeface="Century Gothic"/>
              </a:rPr>
              <a:t>m</a:t>
            </a:r>
            <a:r>
              <a:rPr sz="800" spc="20">
                <a:solidFill>
                  <a:srgbClr val="006FC0"/>
                </a:solidFill>
                <a:latin typeface="Century Gothic"/>
                <a:cs typeface="Century Gothic"/>
              </a:rPr>
              <a:t>ent</a:t>
            </a:r>
            <a:r>
              <a:rPr sz="800" spc="-15">
                <a:solidFill>
                  <a:srgbClr val="006FC0"/>
                </a:solidFill>
                <a:latin typeface="Century Gothic"/>
                <a:cs typeface="Century Gothic"/>
              </a:rPr>
              <a:t>al  </a:t>
            </a:r>
            <a:r>
              <a:rPr sz="800">
                <a:solidFill>
                  <a:srgbClr val="006FC0"/>
                </a:solidFill>
                <a:latin typeface="Century Gothic"/>
                <a:cs typeface="Century Gothic"/>
              </a:rPr>
              <a:t>Medicine</a:t>
            </a:r>
            <a:r>
              <a:rPr sz="800" spc="-25">
                <a:solidFill>
                  <a:srgbClr val="006FC0"/>
                </a:solidFill>
                <a:latin typeface="Century Gothic"/>
                <a:cs typeface="Century Gothic"/>
              </a:rPr>
              <a:t> </a:t>
            </a:r>
            <a:r>
              <a:rPr sz="800">
                <a:solidFill>
                  <a:srgbClr val="006FC0"/>
                </a:solidFill>
                <a:latin typeface="Calibri"/>
                <a:cs typeface="Calibri"/>
              </a:rPr>
              <a:t>–</a:t>
            </a:r>
            <a:r>
              <a:rPr sz="800" spc="20">
                <a:solidFill>
                  <a:srgbClr val="006FC0"/>
                </a:solidFill>
                <a:latin typeface="Calibri"/>
                <a:cs typeface="Calibri"/>
              </a:rPr>
              <a:t> </a:t>
            </a:r>
            <a:r>
              <a:rPr sz="800" spc="40">
                <a:solidFill>
                  <a:srgbClr val="006FC0"/>
                </a:solidFill>
                <a:latin typeface="Century Gothic"/>
                <a:cs typeface="Century Gothic"/>
              </a:rPr>
              <a:t>CEMEX</a:t>
            </a:r>
            <a:endParaRPr sz="800">
              <a:latin typeface="Century Gothic"/>
              <a:cs typeface="Century Gothic"/>
            </a:endParaRPr>
          </a:p>
          <a:p>
            <a:pPr marL="127000" lvl="1" indent="-57150">
              <a:lnSpc>
                <a:spcPct val="100000"/>
              </a:lnSpc>
              <a:spcBef>
                <a:spcPts val="50"/>
              </a:spcBef>
              <a:buFont typeface="Calibri"/>
              <a:buChar char="•"/>
              <a:tabLst>
                <a:tab pos="127635" algn="l"/>
              </a:tabLst>
            </a:pPr>
            <a:r>
              <a:rPr sz="800" spc="-5">
                <a:solidFill>
                  <a:srgbClr val="006FC0"/>
                </a:solidFill>
                <a:latin typeface="Century Gothic"/>
                <a:cs typeface="Century Gothic"/>
              </a:rPr>
              <a:t>Me</a:t>
            </a:r>
            <a:r>
              <a:rPr sz="800" spc="-10">
                <a:solidFill>
                  <a:srgbClr val="006FC0"/>
                </a:solidFill>
                <a:latin typeface="Century Gothic"/>
                <a:cs typeface="Century Gothic"/>
              </a:rPr>
              <a:t>d</a:t>
            </a:r>
            <a:r>
              <a:rPr sz="800" spc="35">
                <a:solidFill>
                  <a:srgbClr val="006FC0"/>
                </a:solidFill>
                <a:latin typeface="Century Gothic"/>
                <a:cs typeface="Century Gothic"/>
              </a:rPr>
              <a:t>i</a:t>
            </a:r>
            <a:r>
              <a:rPr sz="800" spc="-75">
                <a:solidFill>
                  <a:srgbClr val="006FC0"/>
                </a:solidFill>
                <a:latin typeface="Century Gothic"/>
                <a:cs typeface="Century Gothic"/>
              </a:rPr>
              <a:t>c</a:t>
            </a:r>
            <a:r>
              <a:rPr sz="800" spc="-85">
                <a:solidFill>
                  <a:srgbClr val="006FC0"/>
                </a:solidFill>
                <a:latin typeface="Century Gothic"/>
                <a:cs typeface="Century Gothic"/>
              </a:rPr>
              <a:t>a</a:t>
            </a:r>
            <a:r>
              <a:rPr sz="800" spc="45">
                <a:solidFill>
                  <a:srgbClr val="006FC0"/>
                </a:solidFill>
                <a:latin typeface="Century Gothic"/>
                <a:cs typeface="Century Gothic"/>
              </a:rPr>
              <a:t>l</a:t>
            </a:r>
            <a:r>
              <a:rPr sz="800" spc="-25">
                <a:solidFill>
                  <a:srgbClr val="006FC0"/>
                </a:solidFill>
                <a:latin typeface="Century Gothic"/>
                <a:cs typeface="Century Gothic"/>
              </a:rPr>
              <a:t> </a:t>
            </a:r>
            <a:r>
              <a:rPr sz="800" spc="100">
                <a:solidFill>
                  <a:srgbClr val="006FC0"/>
                </a:solidFill>
                <a:latin typeface="Century Gothic"/>
                <a:cs typeface="Century Gothic"/>
              </a:rPr>
              <a:t>S</a:t>
            </a:r>
            <a:r>
              <a:rPr sz="800" spc="35">
                <a:solidFill>
                  <a:srgbClr val="006FC0"/>
                </a:solidFill>
                <a:latin typeface="Century Gothic"/>
                <a:cs typeface="Century Gothic"/>
              </a:rPr>
              <a:t>i</a:t>
            </a:r>
            <a:r>
              <a:rPr sz="800" spc="100">
                <a:solidFill>
                  <a:srgbClr val="006FC0"/>
                </a:solidFill>
                <a:latin typeface="Century Gothic"/>
                <a:cs typeface="Century Gothic"/>
              </a:rPr>
              <a:t>m</a:t>
            </a:r>
            <a:r>
              <a:rPr sz="800" spc="75">
                <a:solidFill>
                  <a:srgbClr val="006FC0"/>
                </a:solidFill>
                <a:latin typeface="Century Gothic"/>
                <a:cs typeface="Century Gothic"/>
              </a:rPr>
              <a:t>u</a:t>
            </a:r>
            <a:r>
              <a:rPr sz="800" spc="20">
                <a:solidFill>
                  <a:srgbClr val="006FC0"/>
                </a:solidFill>
                <a:latin typeface="Century Gothic"/>
                <a:cs typeface="Century Gothic"/>
              </a:rPr>
              <a:t>l</a:t>
            </a:r>
            <a:r>
              <a:rPr sz="800" spc="-15">
                <a:solidFill>
                  <a:srgbClr val="006FC0"/>
                </a:solidFill>
                <a:latin typeface="Century Gothic"/>
                <a:cs typeface="Century Gothic"/>
              </a:rPr>
              <a:t>at</a:t>
            </a:r>
            <a:r>
              <a:rPr sz="800" spc="35">
                <a:solidFill>
                  <a:srgbClr val="006FC0"/>
                </a:solidFill>
                <a:latin typeface="Century Gothic"/>
                <a:cs typeface="Century Gothic"/>
              </a:rPr>
              <a:t>i</a:t>
            </a:r>
            <a:r>
              <a:rPr sz="800" spc="-30">
                <a:solidFill>
                  <a:srgbClr val="006FC0"/>
                </a:solidFill>
                <a:latin typeface="Century Gothic"/>
                <a:cs typeface="Century Gothic"/>
              </a:rPr>
              <a:t>o</a:t>
            </a:r>
            <a:r>
              <a:rPr sz="800" spc="50">
                <a:solidFill>
                  <a:srgbClr val="006FC0"/>
                </a:solidFill>
                <a:latin typeface="Century Gothic"/>
                <a:cs typeface="Century Gothic"/>
              </a:rPr>
              <a:t>n</a:t>
            </a:r>
            <a:r>
              <a:rPr sz="800" spc="-35">
                <a:solidFill>
                  <a:srgbClr val="006FC0"/>
                </a:solidFill>
                <a:latin typeface="Century Gothic"/>
                <a:cs typeface="Century Gothic"/>
              </a:rPr>
              <a:t> </a:t>
            </a:r>
            <a:r>
              <a:rPr sz="800" spc="-5">
                <a:solidFill>
                  <a:srgbClr val="006FC0"/>
                </a:solidFill>
                <a:latin typeface="Century Gothic"/>
                <a:cs typeface="Century Gothic"/>
              </a:rPr>
              <a:t>Cent</a:t>
            </a:r>
            <a:r>
              <a:rPr sz="800" spc="70">
                <a:solidFill>
                  <a:srgbClr val="006FC0"/>
                </a:solidFill>
                <a:latin typeface="Century Gothic"/>
                <a:cs typeface="Century Gothic"/>
              </a:rPr>
              <a:t>r</a:t>
            </a:r>
            <a:r>
              <a:rPr sz="800" spc="-40">
                <a:solidFill>
                  <a:srgbClr val="006FC0"/>
                </a:solidFill>
                <a:latin typeface="Century Gothic"/>
                <a:cs typeface="Century Gothic"/>
              </a:rPr>
              <a:t>e</a:t>
            </a:r>
            <a:endParaRPr sz="800">
              <a:latin typeface="Century Gothic"/>
              <a:cs typeface="Century Gothic"/>
            </a:endParaRPr>
          </a:p>
          <a:p>
            <a:pPr marL="70485" marR="205104" indent="-58419">
              <a:lnSpc>
                <a:spcPts val="880"/>
              </a:lnSpc>
              <a:spcBef>
                <a:spcPts val="155"/>
              </a:spcBef>
              <a:buFont typeface="Calibri"/>
              <a:buChar char="•"/>
              <a:tabLst>
                <a:tab pos="71120" algn="l"/>
              </a:tabLst>
            </a:pPr>
            <a:r>
              <a:rPr sz="800" spc="-15">
                <a:solidFill>
                  <a:srgbClr val="006FC0"/>
                </a:solidFill>
                <a:latin typeface="Century Gothic"/>
                <a:cs typeface="Century Gothic"/>
              </a:rPr>
              <a:t>Data </a:t>
            </a:r>
            <a:r>
              <a:rPr sz="800" spc="25">
                <a:solidFill>
                  <a:srgbClr val="006FC0"/>
                </a:solidFill>
                <a:latin typeface="Century Gothic"/>
                <a:cs typeface="Century Gothic"/>
              </a:rPr>
              <a:t>Infrastructure </a:t>
            </a:r>
            <a:r>
              <a:rPr sz="800">
                <a:solidFill>
                  <a:srgbClr val="006FC0"/>
                </a:solidFill>
                <a:latin typeface="Calibri"/>
                <a:cs typeface="Calibri"/>
              </a:rPr>
              <a:t>– </a:t>
            </a:r>
            <a:r>
              <a:rPr sz="800">
                <a:solidFill>
                  <a:srgbClr val="006FC0"/>
                </a:solidFill>
                <a:latin typeface="Century Gothic"/>
                <a:cs typeface="Century Gothic"/>
              </a:rPr>
              <a:t>Technical </a:t>
            </a:r>
            <a:r>
              <a:rPr sz="800" spc="-210">
                <a:solidFill>
                  <a:srgbClr val="006FC0"/>
                </a:solidFill>
                <a:latin typeface="Century Gothic"/>
                <a:cs typeface="Century Gothic"/>
              </a:rPr>
              <a:t> </a:t>
            </a:r>
            <a:r>
              <a:rPr sz="800" spc="35">
                <a:solidFill>
                  <a:srgbClr val="006FC0"/>
                </a:solidFill>
                <a:latin typeface="Century Gothic"/>
                <a:cs typeface="Century Gothic"/>
              </a:rPr>
              <a:t>University</a:t>
            </a:r>
            <a:r>
              <a:rPr sz="800" spc="-20">
                <a:solidFill>
                  <a:srgbClr val="006FC0"/>
                </a:solidFill>
                <a:latin typeface="Century Gothic"/>
                <a:cs typeface="Century Gothic"/>
              </a:rPr>
              <a:t> </a:t>
            </a:r>
            <a:r>
              <a:rPr sz="800" spc="-15">
                <a:solidFill>
                  <a:srgbClr val="006FC0"/>
                </a:solidFill>
                <a:latin typeface="Century Gothic"/>
                <a:cs typeface="Century Gothic"/>
              </a:rPr>
              <a:t>Gh</a:t>
            </a:r>
            <a:r>
              <a:rPr sz="800" spc="-35">
                <a:solidFill>
                  <a:srgbClr val="006FC0"/>
                </a:solidFill>
                <a:latin typeface="Century Gothic"/>
                <a:cs typeface="Century Gothic"/>
              </a:rPr>
              <a:t> </a:t>
            </a:r>
            <a:r>
              <a:rPr sz="800" spc="-5">
                <a:solidFill>
                  <a:srgbClr val="006FC0"/>
                </a:solidFill>
                <a:latin typeface="Century Gothic"/>
                <a:cs typeface="Century Gothic"/>
              </a:rPr>
              <a:t>Asachi</a:t>
            </a:r>
            <a:endParaRPr sz="800">
              <a:latin typeface="Century Gothic"/>
              <a:cs typeface="Century Gothic"/>
            </a:endParaRPr>
          </a:p>
          <a:p>
            <a:pPr marL="70485" marR="380365" indent="-58419">
              <a:lnSpc>
                <a:spcPts val="880"/>
              </a:lnSpc>
              <a:spcBef>
                <a:spcPts val="150"/>
              </a:spcBef>
              <a:buFont typeface="Calibri"/>
              <a:buChar char="•"/>
              <a:tabLst>
                <a:tab pos="71120" algn="l"/>
              </a:tabLst>
            </a:pPr>
            <a:r>
              <a:rPr sz="800" spc="45">
                <a:solidFill>
                  <a:srgbClr val="006FC0"/>
                </a:solidFill>
                <a:latin typeface="Century Gothic"/>
                <a:cs typeface="Century Gothic"/>
              </a:rPr>
              <a:t>Petru Poni </a:t>
            </a:r>
            <a:r>
              <a:rPr sz="800" spc="40">
                <a:solidFill>
                  <a:srgbClr val="006FC0"/>
                </a:solidFill>
                <a:latin typeface="Century Gothic"/>
                <a:cs typeface="Century Gothic"/>
              </a:rPr>
              <a:t>Institute </a:t>
            </a:r>
            <a:r>
              <a:rPr sz="800" spc="-10">
                <a:solidFill>
                  <a:srgbClr val="006FC0"/>
                </a:solidFill>
                <a:latin typeface="Century Gothic"/>
                <a:cs typeface="Century Gothic"/>
              </a:rPr>
              <a:t>of </a:t>
            </a:r>
            <a:r>
              <a:rPr sz="800" spc="-5">
                <a:solidFill>
                  <a:srgbClr val="006FC0"/>
                </a:solidFill>
                <a:latin typeface="Century Gothic"/>
                <a:cs typeface="Century Gothic"/>
              </a:rPr>
              <a:t> </a:t>
            </a:r>
            <a:r>
              <a:rPr sz="800" spc="-45">
                <a:solidFill>
                  <a:srgbClr val="006FC0"/>
                </a:solidFill>
                <a:latin typeface="Century Gothic"/>
                <a:cs typeface="Century Gothic"/>
              </a:rPr>
              <a:t>Ma</a:t>
            </a:r>
            <a:r>
              <a:rPr sz="800" spc="-40">
                <a:solidFill>
                  <a:srgbClr val="006FC0"/>
                </a:solidFill>
                <a:latin typeface="Century Gothic"/>
                <a:cs typeface="Century Gothic"/>
              </a:rPr>
              <a:t>c</a:t>
            </a:r>
            <a:r>
              <a:rPr sz="800" spc="70">
                <a:solidFill>
                  <a:srgbClr val="006FC0"/>
                </a:solidFill>
                <a:latin typeface="Century Gothic"/>
                <a:cs typeface="Century Gothic"/>
              </a:rPr>
              <a:t>r</a:t>
            </a:r>
            <a:r>
              <a:rPr sz="800" spc="-30">
                <a:solidFill>
                  <a:srgbClr val="006FC0"/>
                </a:solidFill>
                <a:latin typeface="Century Gothic"/>
                <a:cs typeface="Century Gothic"/>
              </a:rPr>
              <a:t>o</a:t>
            </a:r>
            <a:r>
              <a:rPr sz="800" spc="100">
                <a:solidFill>
                  <a:srgbClr val="006FC0"/>
                </a:solidFill>
                <a:latin typeface="Century Gothic"/>
                <a:cs typeface="Century Gothic"/>
              </a:rPr>
              <a:t>m</a:t>
            </a:r>
            <a:r>
              <a:rPr sz="800" spc="-30">
                <a:solidFill>
                  <a:srgbClr val="006FC0"/>
                </a:solidFill>
                <a:latin typeface="Century Gothic"/>
                <a:cs typeface="Century Gothic"/>
              </a:rPr>
              <a:t>o</a:t>
            </a:r>
            <a:r>
              <a:rPr sz="800" spc="35">
                <a:solidFill>
                  <a:srgbClr val="006FC0"/>
                </a:solidFill>
                <a:latin typeface="Century Gothic"/>
                <a:cs typeface="Century Gothic"/>
              </a:rPr>
              <a:t>l</a:t>
            </a:r>
            <a:r>
              <a:rPr sz="800" spc="-5">
                <a:solidFill>
                  <a:srgbClr val="006FC0"/>
                </a:solidFill>
                <a:latin typeface="Century Gothic"/>
                <a:cs typeface="Century Gothic"/>
              </a:rPr>
              <a:t>ecu</a:t>
            </a:r>
            <a:r>
              <a:rPr sz="800" spc="-15">
                <a:solidFill>
                  <a:srgbClr val="006FC0"/>
                </a:solidFill>
                <a:latin typeface="Century Gothic"/>
                <a:cs typeface="Century Gothic"/>
              </a:rPr>
              <a:t>l</a:t>
            </a:r>
            <a:r>
              <a:rPr sz="800" spc="-5">
                <a:solidFill>
                  <a:srgbClr val="006FC0"/>
                </a:solidFill>
                <a:latin typeface="Century Gothic"/>
                <a:cs typeface="Century Gothic"/>
              </a:rPr>
              <a:t>ar</a:t>
            </a:r>
            <a:r>
              <a:rPr sz="800" spc="-35">
                <a:solidFill>
                  <a:srgbClr val="006FC0"/>
                </a:solidFill>
                <a:latin typeface="Century Gothic"/>
                <a:cs typeface="Century Gothic"/>
              </a:rPr>
              <a:t> </a:t>
            </a:r>
            <a:r>
              <a:rPr sz="800" spc="10">
                <a:solidFill>
                  <a:srgbClr val="006FC0"/>
                </a:solidFill>
                <a:latin typeface="Century Gothic"/>
                <a:cs typeface="Century Gothic"/>
              </a:rPr>
              <a:t>Che</a:t>
            </a:r>
            <a:r>
              <a:rPr sz="800" spc="5">
                <a:solidFill>
                  <a:srgbClr val="006FC0"/>
                </a:solidFill>
                <a:latin typeface="Century Gothic"/>
                <a:cs typeface="Century Gothic"/>
              </a:rPr>
              <a:t>m</a:t>
            </a:r>
            <a:r>
              <a:rPr sz="800" spc="35">
                <a:solidFill>
                  <a:srgbClr val="006FC0"/>
                </a:solidFill>
                <a:latin typeface="Century Gothic"/>
                <a:cs typeface="Century Gothic"/>
              </a:rPr>
              <a:t>i</a:t>
            </a:r>
            <a:r>
              <a:rPr sz="800" spc="60">
                <a:solidFill>
                  <a:srgbClr val="006FC0"/>
                </a:solidFill>
                <a:latin typeface="Century Gothic"/>
                <a:cs typeface="Century Gothic"/>
              </a:rPr>
              <a:t>st</a:t>
            </a:r>
            <a:r>
              <a:rPr sz="800" spc="70">
                <a:solidFill>
                  <a:srgbClr val="006FC0"/>
                </a:solidFill>
                <a:latin typeface="Century Gothic"/>
                <a:cs typeface="Century Gothic"/>
              </a:rPr>
              <a:t>r</a:t>
            </a:r>
            <a:r>
              <a:rPr sz="800" spc="-5">
                <a:solidFill>
                  <a:srgbClr val="006FC0"/>
                </a:solidFill>
                <a:latin typeface="Century Gothic"/>
                <a:cs typeface="Century Gothic"/>
              </a:rPr>
              <a:t>y</a:t>
            </a:r>
            <a:endParaRPr sz="800">
              <a:latin typeface="Century Gothic"/>
              <a:cs typeface="Century Gothic"/>
            </a:endParaRPr>
          </a:p>
        </p:txBody>
      </p:sp>
      <p:grpSp>
        <p:nvGrpSpPr>
          <p:cNvPr id="39" name="object 39"/>
          <p:cNvGrpSpPr/>
          <p:nvPr/>
        </p:nvGrpSpPr>
        <p:grpSpPr>
          <a:xfrm>
            <a:off x="9741154" y="3255009"/>
            <a:ext cx="1945639" cy="781050"/>
            <a:chOff x="9741154" y="3255009"/>
            <a:chExt cx="1945639" cy="781050"/>
          </a:xfrm>
        </p:grpSpPr>
        <p:sp>
          <p:nvSpPr>
            <p:cNvPr id="40" name="object 40"/>
            <p:cNvSpPr/>
            <p:nvPr/>
          </p:nvSpPr>
          <p:spPr>
            <a:xfrm>
              <a:off x="9747504" y="3261359"/>
              <a:ext cx="1932939" cy="768350"/>
            </a:xfrm>
            <a:custGeom>
              <a:avLst/>
              <a:gdLst/>
              <a:ahLst/>
              <a:cxnLst/>
              <a:rect l="l" t="t" r="r" b="b"/>
              <a:pathLst>
                <a:path w="1932940" h="768350">
                  <a:moveTo>
                    <a:pt x="1855597" y="0"/>
                  </a:moveTo>
                  <a:lnTo>
                    <a:pt x="76835" y="0"/>
                  </a:lnTo>
                  <a:lnTo>
                    <a:pt x="46934" y="6040"/>
                  </a:lnTo>
                  <a:lnTo>
                    <a:pt x="22510" y="22510"/>
                  </a:lnTo>
                  <a:lnTo>
                    <a:pt x="6040" y="46934"/>
                  </a:lnTo>
                  <a:lnTo>
                    <a:pt x="0" y="76835"/>
                  </a:lnTo>
                  <a:lnTo>
                    <a:pt x="0" y="691260"/>
                  </a:lnTo>
                  <a:lnTo>
                    <a:pt x="6040" y="721161"/>
                  </a:lnTo>
                  <a:lnTo>
                    <a:pt x="22510" y="745585"/>
                  </a:lnTo>
                  <a:lnTo>
                    <a:pt x="46934" y="762055"/>
                  </a:lnTo>
                  <a:lnTo>
                    <a:pt x="76835" y="768095"/>
                  </a:lnTo>
                  <a:lnTo>
                    <a:pt x="1855597" y="768095"/>
                  </a:lnTo>
                  <a:lnTo>
                    <a:pt x="1885497" y="762055"/>
                  </a:lnTo>
                  <a:lnTo>
                    <a:pt x="1909921" y="745585"/>
                  </a:lnTo>
                  <a:lnTo>
                    <a:pt x="1926391" y="721161"/>
                  </a:lnTo>
                  <a:lnTo>
                    <a:pt x="1932431" y="691260"/>
                  </a:lnTo>
                  <a:lnTo>
                    <a:pt x="1932431" y="76835"/>
                  </a:lnTo>
                  <a:lnTo>
                    <a:pt x="1926391" y="46934"/>
                  </a:lnTo>
                  <a:lnTo>
                    <a:pt x="1909921" y="22510"/>
                  </a:lnTo>
                  <a:lnTo>
                    <a:pt x="1885497" y="6040"/>
                  </a:lnTo>
                  <a:lnTo>
                    <a:pt x="1855597" y="0"/>
                  </a:lnTo>
                  <a:close/>
                </a:path>
              </a:pathLst>
            </a:custGeom>
            <a:solidFill>
              <a:srgbClr val="85B0BE"/>
            </a:solidFill>
          </p:spPr>
          <p:txBody>
            <a:bodyPr wrap="square" lIns="0" tIns="0" rIns="0" bIns="0" rtlCol="0"/>
            <a:lstStyle/>
            <a:p>
              <a:endParaRPr/>
            </a:p>
          </p:txBody>
        </p:sp>
        <p:sp>
          <p:nvSpPr>
            <p:cNvPr id="41" name="object 41"/>
            <p:cNvSpPr/>
            <p:nvPr/>
          </p:nvSpPr>
          <p:spPr>
            <a:xfrm>
              <a:off x="9747504" y="3261359"/>
              <a:ext cx="1932939" cy="768350"/>
            </a:xfrm>
            <a:custGeom>
              <a:avLst/>
              <a:gdLst/>
              <a:ahLst/>
              <a:cxnLst/>
              <a:rect l="l" t="t" r="r" b="b"/>
              <a:pathLst>
                <a:path w="1932940" h="768350">
                  <a:moveTo>
                    <a:pt x="0" y="76835"/>
                  </a:moveTo>
                  <a:lnTo>
                    <a:pt x="6040" y="46934"/>
                  </a:lnTo>
                  <a:lnTo>
                    <a:pt x="22510" y="22510"/>
                  </a:lnTo>
                  <a:lnTo>
                    <a:pt x="46934" y="6040"/>
                  </a:lnTo>
                  <a:lnTo>
                    <a:pt x="76835" y="0"/>
                  </a:lnTo>
                  <a:lnTo>
                    <a:pt x="1855597" y="0"/>
                  </a:lnTo>
                  <a:lnTo>
                    <a:pt x="1885497" y="6040"/>
                  </a:lnTo>
                  <a:lnTo>
                    <a:pt x="1909921" y="22510"/>
                  </a:lnTo>
                  <a:lnTo>
                    <a:pt x="1926391" y="46934"/>
                  </a:lnTo>
                  <a:lnTo>
                    <a:pt x="1932431" y="76835"/>
                  </a:lnTo>
                  <a:lnTo>
                    <a:pt x="1932431" y="691260"/>
                  </a:lnTo>
                  <a:lnTo>
                    <a:pt x="1926391" y="721161"/>
                  </a:lnTo>
                  <a:lnTo>
                    <a:pt x="1909921" y="745585"/>
                  </a:lnTo>
                  <a:lnTo>
                    <a:pt x="1885497" y="762055"/>
                  </a:lnTo>
                  <a:lnTo>
                    <a:pt x="1855597" y="768095"/>
                  </a:lnTo>
                  <a:lnTo>
                    <a:pt x="76835" y="768095"/>
                  </a:lnTo>
                  <a:lnTo>
                    <a:pt x="46934" y="762055"/>
                  </a:lnTo>
                  <a:lnTo>
                    <a:pt x="22510" y="745585"/>
                  </a:lnTo>
                  <a:lnTo>
                    <a:pt x="6040" y="721161"/>
                  </a:lnTo>
                  <a:lnTo>
                    <a:pt x="0" y="691260"/>
                  </a:lnTo>
                  <a:lnTo>
                    <a:pt x="0" y="76835"/>
                  </a:lnTo>
                  <a:close/>
                </a:path>
              </a:pathLst>
            </a:custGeom>
            <a:ln w="12700">
              <a:solidFill>
                <a:srgbClr val="FFFFFF"/>
              </a:solidFill>
            </a:ln>
          </p:spPr>
          <p:txBody>
            <a:bodyPr wrap="square" lIns="0" tIns="0" rIns="0" bIns="0" rtlCol="0"/>
            <a:lstStyle/>
            <a:p>
              <a:endParaRPr/>
            </a:p>
          </p:txBody>
        </p:sp>
        <p:pic>
          <p:nvPicPr>
            <p:cNvPr id="42" name="object 42"/>
            <p:cNvPicPr/>
            <p:nvPr/>
          </p:nvPicPr>
          <p:blipFill>
            <a:blip r:embed="rId14" cstate="email">
              <a:extLst>
                <a:ext uri="{28A0092B-C50C-407E-A947-70E740481C1C}">
                  <a14:useLocalDpi xmlns:a14="http://schemas.microsoft.com/office/drawing/2010/main"/>
                </a:ext>
              </a:extLst>
            </a:blip>
            <a:stretch>
              <a:fillRect/>
            </a:stretch>
          </p:blipFill>
          <p:spPr>
            <a:xfrm>
              <a:off x="10375646" y="3539616"/>
              <a:ext cx="739838" cy="193548"/>
            </a:xfrm>
            <a:prstGeom prst="rect">
              <a:avLst/>
            </a:prstGeom>
          </p:spPr>
        </p:pic>
      </p:grpSp>
      <p:pic>
        <p:nvPicPr>
          <p:cNvPr id="43" name="object 43"/>
          <p:cNvPicPr/>
          <p:nvPr/>
        </p:nvPicPr>
        <p:blipFill>
          <a:blip r:embed="rId15" cstate="email">
            <a:extLst>
              <a:ext uri="{28A0092B-C50C-407E-A947-70E740481C1C}">
                <a14:useLocalDpi xmlns:a14="http://schemas.microsoft.com/office/drawing/2010/main"/>
              </a:ext>
            </a:extLst>
          </a:blip>
          <a:stretch>
            <a:fillRect/>
          </a:stretch>
        </p:blipFill>
        <p:spPr>
          <a:xfrm>
            <a:off x="0" y="0"/>
            <a:ext cx="12191999" cy="2615184"/>
          </a:xfrm>
          <a:prstGeom prst="rect">
            <a:avLst/>
          </a:prstGeom>
        </p:spPr>
      </p:pic>
    </p:spTree>
    <p:extLst>
      <p:ext uri="{BB962C8B-B14F-4D97-AF65-F5344CB8AC3E}">
        <p14:creationId xmlns:p14="http://schemas.microsoft.com/office/powerpoint/2010/main" val="172608449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ctrTitle"/>
          </p:nvPr>
        </p:nvSpPr>
        <p:spPr>
          <a:prstGeom prst="rect">
            <a:avLst/>
          </a:prstGeom>
        </p:spPr>
        <p:txBody>
          <a:bodyPr vert="horz" wrap="square" lIns="0" tIns="38100" rIns="0" bIns="0" rtlCol="0">
            <a:spAutoFit/>
          </a:bodyPr>
          <a:lstStyle/>
          <a:p>
            <a:pPr marL="1879600" marR="5080" indent="-1867535">
              <a:lnSpc>
                <a:spcPct val="96500"/>
              </a:lnSpc>
              <a:spcBef>
                <a:spcPts val="300"/>
              </a:spcBef>
            </a:pPr>
            <a:r>
              <a:rPr sz="4900" spc="-5"/>
              <a:t>“</a:t>
            </a:r>
            <a:r>
              <a:rPr spc="-5"/>
              <a:t>There</a:t>
            </a:r>
            <a:r>
              <a:rPr spc="-10"/>
              <a:t> </a:t>
            </a:r>
            <a:r>
              <a:rPr spc="-5"/>
              <a:t>is</a:t>
            </a:r>
            <a:r>
              <a:rPr spc="20"/>
              <a:t> </a:t>
            </a:r>
            <a:r>
              <a:rPr spc="-5"/>
              <a:t>a</a:t>
            </a:r>
            <a:r>
              <a:rPr spc="5"/>
              <a:t> </a:t>
            </a:r>
            <a:r>
              <a:rPr spc="-5"/>
              <a:t>lot</a:t>
            </a:r>
            <a:r>
              <a:rPr spc="15"/>
              <a:t> </a:t>
            </a:r>
            <a:r>
              <a:rPr spc="-5"/>
              <a:t>of</a:t>
            </a:r>
            <a:r>
              <a:rPr spc="20"/>
              <a:t> </a:t>
            </a:r>
            <a:r>
              <a:rPr spc="-5"/>
              <a:t>time</a:t>
            </a:r>
            <a:r>
              <a:rPr spc="15"/>
              <a:t> </a:t>
            </a:r>
            <a:r>
              <a:rPr spc="-5"/>
              <a:t>spent</a:t>
            </a:r>
            <a:r>
              <a:rPr spc="5"/>
              <a:t> </a:t>
            </a:r>
            <a:r>
              <a:rPr spc="-5"/>
              <a:t>in</a:t>
            </a:r>
            <a:r>
              <a:rPr spc="15"/>
              <a:t> </a:t>
            </a:r>
            <a:r>
              <a:rPr spc="-5"/>
              <a:t>designing</a:t>
            </a:r>
            <a:r>
              <a:rPr spc="35"/>
              <a:t> </a:t>
            </a:r>
            <a:r>
              <a:t>the</a:t>
            </a:r>
            <a:r>
              <a:rPr spc="-5"/>
              <a:t> bridge</a:t>
            </a:r>
            <a:r>
              <a:rPr spc="10"/>
              <a:t> </a:t>
            </a:r>
            <a:r>
              <a:t>(i.e. </a:t>
            </a:r>
            <a:r>
              <a:rPr b="1" i="1">
                <a:solidFill>
                  <a:srgbClr val="FFFF00"/>
                </a:solidFill>
                <a:latin typeface="Monotype Corsiva"/>
                <a:cs typeface="Monotype Corsiva"/>
              </a:rPr>
              <a:t>health</a:t>
            </a:r>
            <a:r>
              <a:rPr b="1" i="1" spc="-15">
                <a:solidFill>
                  <a:srgbClr val="FFFF00"/>
                </a:solidFill>
                <a:latin typeface="Monotype Corsiva"/>
                <a:cs typeface="Monotype Corsiva"/>
              </a:rPr>
              <a:t> </a:t>
            </a:r>
            <a:r>
              <a:rPr b="1" i="1">
                <a:solidFill>
                  <a:srgbClr val="FFFF00"/>
                </a:solidFill>
                <a:latin typeface="Monotype Corsiva"/>
                <a:cs typeface="Monotype Corsiva"/>
              </a:rPr>
              <a:t>system</a:t>
            </a:r>
            <a:r>
              <a:t>),</a:t>
            </a:r>
            <a:r>
              <a:rPr spc="-35"/>
              <a:t> </a:t>
            </a:r>
            <a:r>
              <a:rPr spc="-5"/>
              <a:t>but</a:t>
            </a:r>
            <a:r>
              <a:rPr spc="10"/>
              <a:t> </a:t>
            </a:r>
            <a:r>
              <a:rPr spc="-10"/>
              <a:t>not </a:t>
            </a:r>
            <a:r>
              <a:rPr spc="-605"/>
              <a:t> </a:t>
            </a:r>
            <a:r>
              <a:rPr i="1" spc="-10"/>
              <a:t>enough</a:t>
            </a:r>
            <a:r>
              <a:rPr i="1" spc="25"/>
              <a:t> </a:t>
            </a:r>
            <a:r>
              <a:rPr i="1" spc="-5"/>
              <a:t>time</a:t>
            </a:r>
            <a:r>
              <a:rPr i="1" spc="15"/>
              <a:t> </a:t>
            </a:r>
            <a:r>
              <a:rPr i="1" spc="-5"/>
              <a:t>about</a:t>
            </a:r>
            <a:r>
              <a:rPr i="1" spc="15"/>
              <a:t> </a:t>
            </a:r>
            <a:r>
              <a:rPr i="1"/>
              <a:t>the</a:t>
            </a:r>
            <a:r>
              <a:rPr i="1" spc="-10"/>
              <a:t> </a:t>
            </a:r>
            <a:r>
              <a:rPr b="1" i="1">
                <a:solidFill>
                  <a:srgbClr val="FFFF00"/>
                </a:solidFill>
                <a:latin typeface="Monotype Corsiva"/>
                <a:cs typeface="Monotype Corsiva"/>
              </a:rPr>
              <a:t>people</a:t>
            </a:r>
            <a:r>
              <a:rPr b="1" i="1" spc="-15">
                <a:solidFill>
                  <a:srgbClr val="FFFF00"/>
                </a:solidFill>
                <a:latin typeface="Monotype Corsiva"/>
                <a:cs typeface="Monotype Corsiva"/>
              </a:rPr>
              <a:t> </a:t>
            </a:r>
            <a:r>
              <a:rPr spc="-10"/>
              <a:t>who</a:t>
            </a:r>
            <a:r>
              <a:rPr spc="10"/>
              <a:t> </a:t>
            </a:r>
            <a:r>
              <a:rPr spc="-5"/>
              <a:t>are crossing</a:t>
            </a:r>
            <a:r>
              <a:rPr spc="20"/>
              <a:t> </a:t>
            </a:r>
            <a:r>
              <a:t>it.</a:t>
            </a:r>
            <a:endParaRPr sz="4900">
              <a:latin typeface="Monotype Corsiva"/>
              <a:cs typeface="Monotype Corsiva"/>
            </a:endParaRPr>
          </a:p>
        </p:txBody>
      </p:sp>
      <p:sp>
        <p:nvSpPr>
          <p:cNvPr id="3" name="object 3"/>
          <p:cNvSpPr txBox="1"/>
          <p:nvPr/>
        </p:nvSpPr>
        <p:spPr>
          <a:xfrm>
            <a:off x="817880" y="3216020"/>
            <a:ext cx="10142220" cy="1482090"/>
          </a:xfrm>
          <a:prstGeom prst="rect">
            <a:avLst/>
          </a:prstGeom>
        </p:spPr>
        <p:txBody>
          <a:bodyPr vert="horz" wrap="square" lIns="0" tIns="66675" rIns="0" bIns="0" rtlCol="0">
            <a:spAutoFit/>
          </a:bodyPr>
          <a:lstStyle/>
          <a:p>
            <a:pPr marL="12065" marR="5080" indent="-1905" algn="ctr">
              <a:lnSpc>
                <a:spcPct val="87200"/>
              </a:lnSpc>
              <a:spcBef>
                <a:spcPts val="525"/>
              </a:spcBef>
            </a:pPr>
            <a:r>
              <a:rPr sz="2800" i="1" spc="-10">
                <a:solidFill>
                  <a:srgbClr val="FFFF00"/>
                </a:solidFill>
                <a:latin typeface="Monotype Corsiva"/>
                <a:cs typeface="Monotype Corsiva"/>
              </a:rPr>
              <a:t>Precision</a:t>
            </a:r>
            <a:r>
              <a:rPr sz="2800" i="1" spc="20">
                <a:solidFill>
                  <a:srgbClr val="FFFF00"/>
                </a:solidFill>
                <a:latin typeface="Monotype Corsiva"/>
                <a:cs typeface="Monotype Corsiva"/>
              </a:rPr>
              <a:t> </a:t>
            </a:r>
            <a:r>
              <a:rPr sz="2800" i="1" spc="-10">
                <a:solidFill>
                  <a:srgbClr val="FFFF00"/>
                </a:solidFill>
                <a:latin typeface="Monotype Corsiva"/>
                <a:cs typeface="Monotype Corsiva"/>
              </a:rPr>
              <a:t>medicine</a:t>
            </a:r>
            <a:r>
              <a:rPr sz="2800" i="1" spc="15">
                <a:solidFill>
                  <a:srgbClr val="FFFF00"/>
                </a:solidFill>
                <a:latin typeface="Monotype Corsiva"/>
                <a:cs typeface="Monotype Corsiva"/>
              </a:rPr>
              <a:t> </a:t>
            </a:r>
            <a:r>
              <a:rPr sz="2800" i="1" spc="-5">
                <a:solidFill>
                  <a:srgbClr val="FFFF00"/>
                </a:solidFill>
                <a:latin typeface="Monotype Corsiva"/>
                <a:cs typeface="Monotype Corsiva"/>
              </a:rPr>
              <a:t>is</a:t>
            </a:r>
            <a:r>
              <a:rPr sz="2800" i="1" spc="5">
                <a:solidFill>
                  <a:srgbClr val="FFFF00"/>
                </a:solidFill>
                <a:latin typeface="Monotype Corsiva"/>
                <a:cs typeface="Monotype Corsiva"/>
              </a:rPr>
              <a:t> </a:t>
            </a:r>
            <a:r>
              <a:rPr sz="2800" i="1" spc="-5">
                <a:solidFill>
                  <a:srgbClr val="FFFF00"/>
                </a:solidFill>
                <a:latin typeface="Monotype Corsiva"/>
                <a:cs typeface="Monotype Corsiva"/>
              </a:rPr>
              <a:t>about</a:t>
            </a:r>
            <a:r>
              <a:rPr sz="2800" i="1" spc="15">
                <a:solidFill>
                  <a:srgbClr val="FFFF00"/>
                </a:solidFill>
                <a:latin typeface="Monotype Corsiva"/>
                <a:cs typeface="Monotype Corsiva"/>
              </a:rPr>
              <a:t> </a:t>
            </a:r>
            <a:r>
              <a:rPr sz="2800" i="1" spc="-5">
                <a:solidFill>
                  <a:srgbClr val="FFFF00"/>
                </a:solidFill>
                <a:latin typeface="Monotype Corsiva"/>
                <a:cs typeface="Monotype Corsiva"/>
              </a:rPr>
              <a:t>tailoring</a:t>
            </a:r>
            <a:r>
              <a:rPr sz="2800" i="1" spc="30">
                <a:solidFill>
                  <a:srgbClr val="FFFF00"/>
                </a:solidFill>
                <a:latin typeface="Monotype Corsiva"/>
                <a:cs typeface="Monotype Corsiva"/>
              </a:rPr>
              <a:t> </a:t>
            </a:r>
            <a:r>
              <a:rPr sz="2800" i="1" spc="-5">
                <a:solidFill>
                  <a:srgbClr val="FFFF00"/>
                </a:solidFill>
                <a:latin typeface="Monotype Corsiva"/>
                <a:cs typeface="Monotype Corsiva"/>
              </a:rPr>
              <a:t>prevention</a:t>
            </a:r>
            <a:r>
              <a:rPr sz="2800" i="1" spc="15">
                <a:solidFill>
                  <a:srgbClr val="FFFF00"/>
                </a:solidFill>
                <a:latin typeface="Monotype Corsiva"/>
                <a:cs typeface="Monotype Corsiva"/>
              </a:rPr>
              <a:t> </a:t>
            </a:r>
            <a:r>
              <a:rPr sz="2800" i="1" spc="-5">
                <a:solidFill>
                  <a:srgbClr val="FFFF00"/>
                </a:solidFill>
                <a:latin typeface="Monotype Corsiva"/>
                <a:cs typeface="Monotype Corsiva"/>
              </a:rPr>
              <a:t>systems</a:t>
            </a:r>
            <a:r>
              <a:rPr sz="2800" i="1" spc="5">
                <a:solidFill>
                  <a:srgbClr val="FFFF00"/>
                </a:solidFill>
                <a:latin typeface="Monotype Corsiva"/>
                <a:cs typeface="Monotype Corsiva"/>
              </a:rPr>
              <a:t> </a:t>
            </a:r>
            <a:r>
              <a:rPr sz="2800" i="1">
                <a:solidFill>
                  <a:srgbClr val="FFFF00"/>
                </a:solidFill>
                <a:latin typeface="Monotype Corsiva"/>
                <a:cs typeface="Monotype Corsiva"/>
              </a:rPr>
              <a:t>for</a:t>
            </a:r>
            <a:r>
              <a:rPr sz="2800" i="1" spc="45">
                <a:solidFill>
                  <a:srgbClr val="FFFF00"/>
                </a:solidFill>
                <a:latin typeface="Monotype Corsiva"/>
                <a:cs typeface="Monotype Corsiva"/>
              </a:rPr>
              <a:t> </a:t>
            </a:r>
            <a:r>
              <a:rPr sz="2800" b="1" i="1">
                <a:solidFill>
                  <a:srgbClr val="FFFF00"/>
                </a:solidFill>
                <a:latin typeface="Monotype Corsiva"/>
                <a:cs typeface="Monotype Corsiva"/>
              </a:rPr>
              <a:t>people</a:t>
            </a:r>
            <a:r>
              <a:rPr sz="2800" b="1" i="1" spc="-25">
                <a:solidFill>
                  <a:srgbClr val="FFFF00"/>
                </a:solidFill>
                <a:latin typeface="Monotype Corsiva"/>
                <a:cs typeface="Monotype Corsiva"/>
              </a:rPr>
              <a:t> </a:t>
            </a:r>
            <a:r>
              <a:rPr sz="2800" i="1" spc="-5">
                <a:solidFill>
                  <a:srgbClr val="FFFF00"/>
                </a:solidFill>
                <a:latin typeface="Monotype Corsiva"/>
                <a:cs typeface="Monotype Corsiva"/>
              </a:rPr>
              <a:t>and </a:t>
            </a:r>
            <a:r>
              <a:rPr sz="2800" i="1">
                <a:solidFill>
                  <a:srgbClr val="FFFF00"/>
                </a:solidFill>
                <a:latin typeface="Monotype Corsiva"/>
                <a:cs typeface="Monotype Corsiva"/>
              </a:rPr>
              <a:t> </a:t>
            </a:r>
            <a:r>
              <a:rPr sz="2800" i="1" spc="-5">
                <a:solidFill>
                  <a:srgbClr val="FFFF00"/>
                </a:solidFill>
                <a:latin typeface="Monotype Corsiva"/>
                <a:cs typeface="Monotype Corsiva"/>
              </a:rPr>
              <a:t>personalizing</a:t>
            </a:r>
            <a:r>
              <a:rPr sz="2800" i="1" spc="45">
                <a:solidFill>
                  <a:srgbClr val="FFFF00"/>
                </a:solidFill>
                <a:latin typeface="Monotype Corsiva"/>
                <a:cs typeface="Monotype Corsiva"/>
              </a:rPr>
              <a:t> </a:t>
            </a:r>
            <a:r>
              <a:rPr sz="2800" i="1" spc="-10">
                <a:solidFill>
                  <a:srgbClr val="FFFF00"/>
                </a:solidFill>
                <a:latin typeface="Monotype Corsiva"/>
                <a:cs typeface="Monotype Corsiva"/>
              </a:rPr>
              <a:t>medical</a:t>
            </a:r>
            <a:r>
              <a:rPr sz="2800" i="1" spc="30">
                <a:solidFill>
                  <a:srgbClr val="FFFF00"/>
                </a:solidFill>
                <a:latin typeface="Monotype Corsiva"/>
                <a:cs typeface="Monotype Corsiva"/>
              </a:rPr>
              <a:t> </a:t>
            </a:r>
            <a:r>
              <a:rPr sz="2800" i="1" spc="-5">
                <a:solidFill>
                  <a:srgbClr val="FFFF00"/>
                </a:solidFill>
                <a:latin typeface="Monotype Corsiva"/>
                <a:cs typeface="Monotype Corsiva"/>
              </a:rPr>
              <a:t>treatment</a:t>
            </a:r>
            <a:r>
              <a:rPr sz="2800" i="1" spc="25">
                <a:solidFill>
                  <a:srgbClr val="FFFF00"/>
                </a:solidFill>
                <a:latin typeface="Monotype Corsiva"/>
                <a:cs typeface="Monotype Corsiva"/>
              </a:rPr>
              <a:t> </a:t>
            </a:r>
            <a:r>
              <a:rPr sz="2800" i="1" spc="-5">
                <a:solidFill>
                  <a:srgbClr val="FFFF00"/>
                </a:solidFill>
                <a:latin typeface="Monotype Corsiva"/>
                <a:cs typeface="Monotype Corsiva"/>
              </a:rPr>
              <a:t>for</a:t>
            </a:r>
            <a:r>
              <a:rPr sz="2800" i="1" spc="15">
                <a:solidFill>
                  <a:srgbClr val="FFFF00"/>
                </a:solidFill>
                <a:latin typeface="Monotype Corsiva"/>
                <a:cs typeface="Monotype Corsiva"/>
              </a:rPr>
              <a:t> </a:t>
            </a:r>
            <a:r>
              <a:rPr sz="2800" i="1" spc="-5">
                <a:solidFill>
                  <a:srgbClr val="FFFF00"/>
                </a:solidFill>
                <a:latin typeface="Monotype Corsiva"/>
                <a:cs typeface="Monotype Corsiva"/>
              </a:rPr>
              <a:t>patients,</a:t>
            </a:r>
            <a:r>
              <a:rPr sz="2800" i="1" spc="10">
                <a:solidFill>
                  <a:srgbClr val="FFFF00"/>
                </a:solidFill>
                <a:latin typeface="Monotype Corsiva"/>
                <a:cs typeface="Monotype Corsiva"/>
              </a:rPr>
              <a:t> </a:t>
            </a:r>
            <a:r>
              <a:rPr sz="2800" i="1" spc="-5">
                <a:solidFill>
                  <a:srgbClr val="FFFF00"/>
                </a:solidFill>
                <a:latin typeface="Monotype Corsiva"/>
                <a:cs typeface="Monotype Corsiva"/>
              </a:rPr>
              <a:t>it</a:t>
            </a:r>
            <a:r>
              <a:rPr sz="2800" i="1" spc="25">
                <a:solidFill>
                  <a:srgbClr val="FFFF00"/>
                </a:solidFill>
                <a:latin typeface="Monotype Corsiva"/>
                <a:cs typeface="Monotype Corsiva"/>
              </a:rPr>
              <a:t> </a:t>
            </a:r>
            <a:r>
              <a:rPr sz="2800" i="1" spc="-5">
                <a:solidFill>
                  <a:srgbClr val="FFFF00"/>
                </a:solidFill>
                <a:latin typeface="Monotype Corsiva"/>
                <a:cs typeface="Monotype Corsiva"/>
              </a:rPr>
              <a:t>is</a:t>
            </a:r>
            <a:r>
              <a:rPr sz="2800" i="1" spc="15">
                <a:solidFill>
                  <a:srgbClr val="FFFF00"/>
                </a:solidFill>
                <a:latin typeface="Monotype Corsiva"/>
                <a:cs typeface="Monotype Corsiva"/>
              </a:rPr>
              <a:t> </a:t>
            </a:r>
            <a:r>
              <a:rPr sz="2800" i="1" spc="-5">
                <a:solidFill>
                  <a:srgbClr val="FFFF00"/>
                </a:solidFill>
                <a:latin typeface="Monotype Corsiva"/>
                <a:cs typeface="Monotype Corsiva"/>
              </a:rPr>
              <a:t>data</a:t>
            </a:r>
            <a:r>
              <a:rPr sz="2800" i="1" spc="20">
                <a:solidFill>
                  <a:srgbClr val="FFFF00"/>
                </a:solidFill>
                <a:latin typeface="Monotype Corsiva"/>
                <a:cs typeface="Monotype Corsiva"/>
              </a:rPr>
              <a:t> </a:t>
            </a:r>
            <a:r>
              <a:rPr sz="2800" i="1" spc="-5">
                <a:solidFill>
                  <a:srgbClr val="FFFF00"/>
                </a:solidFill>
                <a:latin typeface="Monotype Corsiva"/>
                <a:cs typeface="Monotype Corsiva"/>
              </a:rPr>
              <a:t>driven,</a:t>
            </a:r>
            <a:r>
              <a:rPr sz="2800" i="1" spc="15">
                <a:solidFill>
                  <a:srgbClr val="FFFF00"/>
                </a:solidFill>
                <a:latin typeface="Monotype Corsiva"/>
                <a:cs typeface="Monotype Corsiva"/>
              </a:rPr>
              <a:t> </a:t>
            </a:r>
            <a:r>
              <a:rPr sz="2800" i="1" spc="-5">
                <a:solidFill>
                  <a:srgbClr val="FFFF00"/>
                </a:solidFill>
                <a:latin typeface="Monotype Corsiva"/>
                <a:cs typeface="Monotype Corsiva"/>
              </a:rPr>
              <a:t>knowledge</a:t>
            </a:r>
            <a:r>
              <a:rPr sz="2800" i="1" spc="40">
                <a:solidFill>
                  <a:srgbClr val="FFFF00"/>
                </a:solidFill>
                <a:latin typeface="Monotype Corsiva"/>
                <a:cs typeface="Monotype Corsiva"/>
              </a:rPr>
              <a:t> </a:t>
            </a:r>
            <a:r>
              <a:rPr sz="2800" i="1" spc="5">
                <a:solidFill>
                  <a:srgbClr val="FFFF00"/>
                </a:solidFill>
                <a:latin typeface="Monotype Corsiva"/>
                <a:cs typeface="Monotype Corsiva"/>
              </a:rPr>
              <a:t>driven, </a:t>
            </a:r>
            <a:r>
              <a:rPr sz="2800" i="1" spc="-600">
                <a:solidFill>
                  <a:srgbClr val="FFFF00"/>
                </a:solidFill>
                <a:latin typeface="Monotype Corsiva"/>
                <a:cs typeface="Monotype Corsiva"/>
              </a:rPr>
              <a:t> </a:t>
            </a:r>
            <a:r>
              <a:rPr sz="2800" i="1" spc="-5">
                <a:solidFill>
                  <a:srgbClr val="FFFF00"/>
                </a:solidFill>
                <a:latin typeface="Monotype Corsiva"/>
                <a:cs typeface="Monotype Corsiva"/>
              </a:rPr>
              <a:t>genetically</a:t>
            </a:r>
            <a:r>
              <a:rPr sz="2800" i="1" spc="30">
                <a:solidFill>
                  <a:srgbClr val="FFFF00"/>
                </a:solidFill>
                <a:latin typeface="Monotype Corsiva"/>
                <a:cs typeface="Monotype Corsiva"/>
              </a:rPr>
              <a:t> </a:t>
            </a:r>
            <a:r>
              <a:rPr sz="2800" i="1" spc="-5">
                <a:solidFill>
                  <a:srgbClr val="FFFF00"/>
                </a:solidFill>
                <a:latin typeface="Monotype Corsiva"/>
                <a:cs typeface="Monotype Corsiva"/>
              </a:rPr>
              <a:t>compatible,</a:t>
            </a:r>
            <a:r>
              <a:rPr sz="2800" i="1" spc="25">
                <a:solidFill>
                  <a:srgbClr val="FFFF00"/>
                </a:solidFill>
                <a:latin typeface="Monotype Corsiva"/>
                <a:cs typeface="Monotype Corsiva"/>
              </a:rPr>
              <a:t> </a:t>
            </a:r>
            <a:r>
              <a:rPr sz="2800" i="1" spc="-5">
                <a:solidFill>
                  <a:srgbClr val="FFFF00"/>
                </a:solidFill>
                <a:latin typeface="Monotype Corsiva"/>
                <a:cs typeface="Monotype Corsiva"/>
              </a:rPr>
              <a:t>compassion</a:t>
            </a:r>
            <a:r>
              <a:rPr sz="2800" i="1" spc="45">
                <a:solidFill>
                  <a:srgbClr val="FFFF00"/>
                </a:solidFill>
                <a:latin typeface="Monotype Corsiva"/>
                <a:cs typeface="Monotype Corsiva"/>
              </a:rPr>
              <a:t> </a:t>
            </a:r>
            <a:r>
              <a:rPr sz="2800" i="1">
                <a:solidFill>
                  <a:srgbClr val="FFFF00"/>
                </a:solidFill>
                <a:latin typeface="Monotype Corsiva"/>
                <a:cs typeface="Monotype Corsiva"/>
              </a:rPr>
              <a:t>driven,</a:t>
            </a:r>
            <a:r>
              <a:rPr sz="2800" i="1" spc="-10">
                <a:solidFill>
                  <a:srgbClr val="FFFF00"/>
                </a:solidFill>
                <a:latin typeface="Monotype Corsiva"/>
                <a:cs typeface="Monotype Corsiva"/>
              </a:rPr>
              <a:t> </a:t>
            </a:r>
            <a:r>
              <a:rPr sz="2800" i="1" spc="-5">
                <a:solidFill>
                  <a:srgbClr val="FFFF00"/>
                </a:solidFill>
                <a:latin typeface="Monotype Corsiva"/>
                <a:cs typeface="Monotype Corsiva"/>
              </a:rPr>
              <a:t>social</a:t>
            </a:r>
            <a:r>
              <a:rPr sz="2800" i="1" spc="20">
                <a:solidFill>
                  <a:srgbClr val="FFFF00"/>
                </a:solidFill>
                <a:latin typeface="Monotype Corsiva"/>
                <a:cs typeface="Monotype Corsiva"/>
              </a:rPr>
              <a:t> </a:t>
            </a:r>
            <a:r>
              <a:rPr sz="2800" i="1" spc="-5">
                <a:solidFill>
                  <a:srgbClr val="FFFF00"/>
                </a:solidFill>
                <a:latin typeface="Monotype Corsiva"/>
                <a:cs typeface="Monotype Corsiva"/>
              </a:rPr>
              <a:t>intelligence</a:t>
            </a:r>
            <a:r>
              <a:rPr sz="2800" i="1" spc="25">
                <a:solidFill>
                  <a:srgbClr val="FFFF00"/>
                </a:solidFill>
                <a:latin typeface="Monotype Corsiva"/>
                <a:cs typeface="Monotype Corsiva"/>
              </a:rPr>
              <a:t> </a:t>
            </a:r>
            <a:r>
              <a:rPr sz="2800" i="1" spc="-5">
                <a:solidFill>
                  <a:srgbClr val="FFFF00"/>
                </a:solidFill>
                <a:latin typeface="Monotype Corsiva"/>
                <a:cs typeface="Monotype Corsiva"/>
              </a:rPr>
              <a:t>driven.</a:t>
            </a:r>
            <a:r>
              <a:rPr sz="4900" i="1" spc="-5">
                <a:solidFill>
                  <a:srgbClr val="FFFF00"/>
                </a:solidFill>
                <a:latin typeface="Monotype Corsiva"/>
                <a:cs typeface="Monotype Corsiva"/>
              </a:rPr>
              <a:t>”</a:t>
            </a:r>
            <a:endParaRPr sz="4900">
              <a:latin typeface="Monotype Corsiva"/>
              <a:cs typeface="Monotype Corsiva"/>
            </a:endParaRPr>
          </a:p>
        </p:txBody>
      </p:sp>
      <p:pic>
        <p:nvPicPr>
          <p:cNvPr id="4" name="object 4"/>
          <p:cNvPicPr/>
          <p:nvPr/>
        </p:nvPicPr>
        <p:blipFill>
          <a:blip r:embed="rId2" cstate="email">
            <a:extLst>
              <a:ext uri="{28A0092B-C50C-407E-A947-70E740481C1C}">
                <a14:useLocalDpi xmlns:a14="http://schemas.microsoft.com/office/drawing/2010/main"/>
              </a:ext>
            </a:extLst>
          </a:blip>
          <a:stretch>
            <a:fillRect/>
          </a:stretch>
        </p:blipFill>
        <p:spPr>
          <a:xfrm>
            <a:off x="4072128" y="5846064"/>
            <a:ext cx="1626107" cy="480060"/>
          </a:xfrm>
          <a:prstGeom prst="rect">
            <a:avLst/>
          </a:prstGeom>
        </p:spPr>
      </p:pic>
      <p:pic>
        <p:nvPicPr>
          <p:cNvPr id="5" name="object 5"/>
          <p:cNvPicPr/>
          <p:nvPr/>
        </p:nvPicPr>
        <p:blipFill>
          <a:blip r:embed="rId3" cstate="email">
            <a:extLst>
              <a:ext uri="{28A0092B-C50C-407E-A947-70E740481C1C}">
                <a14:useLocalDpi xmlns:a14="http://schemas.microsoft.com/office/drawing/2010/main"/>
              </a:ext>
            </a:extLst>
          </a:blip>
          <a:stretch>
            <a:fillRect/>
          </a:stretch>
        </p:blipFill>
        <p:spPr>
          <a:xfrm>
            <a:off x="6307835" y="5783579"/>
            <a:ext cx="903732" cy="627888"/>
          </a:xfrm>
          <a:prstGeom prst="rect">
            <a:avLst/>
          </a:prstGeom>
        </p:spPr>
      </p:pic>
      <p:pic>
        <p:nvPicPr>
          <p:cNvPr id="6" name="object 6"/>
          <p:cNvPicPr/>
          <p:nvPr/>
        </p:nvPicPr>
        <p:blipFill>
          <a:blip r:embed="rId4" cstate="email">
            <a:extLst>
              <a:ext uri="{28A0092B-C50C-407E-A947-70E740481C1C}">
                <a14:useLocalDpi xmlns:a14="http://schemas.microsoft.com/office/drawing/2010/main"/>
              </a:ext>
            </a:extLst>
          </a:blip>
          <a:stretch>
            <a:fillRect/>
          </a:stretch>
        </p:blipFill>
        <p:spPr>
          <a:xfrm>
            <a:off x="2157983" y="5760720"/>
            <a:ext cx="1306068" cy="742188"/>
          </a:xfrm>
          <a:prstGeom prst="rect">
            <a:avLst/>
          </a:prstGeom>
        </p:spPr>
      </p:pic>
      <p:pic>
        <p:nvPicPr>
          <p:cNvPr id="7" name="object 7"/>
          <p:cNvPicPr/>
          <p:nvPr/>
        </p:nvPicPr>
        <p:blipFill>
          <a:blip r:embed="rId5" cstate="email">
            <a:extLst>
              <a:ext uri="{28A0092B-C50C-407E-A947-70E740481C1C}">
                <a14:useLocalDpi xmlns:a14="http://schemas.microsoft.com/office/drawing/2010/main"/>
              </a:ext>
            </a:extLst>
          </a:blip>
          <a:stretch>
            <a:fillRect/>
          </a:stretch>
        </p:blipFill>
        <p:spPr>
          <a:xfrm>
            <a:off x="7821168" y="5914644"/>
            <a:ext cx="2467355" cy="434340"/>
          </a:xfrm>
          <a:prstGeom prst="rect">
            <a:avLst/>
          </a:prstGeom>
        </p:spPr>
      </p:pic>
    </p:spTree>
    <p:extLst>
      <p:ext uri="{BB962C8B-B14F-4D97-AF65-F5344CB8AC3E}">
        <p14:creationId xmlns:p14="http://schemas.microsoft.com/office/powerpoint/2010/main" val="202139642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email">
            <a:extLst>
              <a:ext uri="{28A0092B-C50C-407E-A947-70E740481C1C}">
                <a14:useLocalDpi xmlns:a14="http://schemas.microsoft.com/office/drawing/2010/main"/>
              </a:ext>
            </a:extLst>
          </a:blip>
          <a:stretch>
            <a:fillRect/>
          </a:stretch>
        </p:blipFill>
        <p:spPr>
          <a:xfrm>
            <a:off x="0" y="0"/>
            <a:ext cx="12191999" cy="6857997"/>
          </a:xfrm>
          <a:prstGeom prst="rect">
            <a:avLst/>
          </a:prstGeom>
        </p:spPr>
      </p:pic>
      <p:pic>
        <p:nvPicPr>
          <p:cNvPr id="3" name="object 3"/>
          <p:cNvPicPr/>
          <p:nvPr/>
        </p:nvPicPr>
        <p:blipFill>
          <a:blip r:embed="rId3" cstate="email">
            <a:extLst>
              <a:ext uri="{28A0092B-C50C-407E-A947-70E740481C1C}">
                <a14:useLocalDpi xmlns:a14="http://schemas.microsoft.com/office/drawing/2010/main"/>
              </a:ext>
            </a:extLst>
          </a:blip>
          <a:stretch>
            <a:fillRect/>
          </a:stretch>
        </p:blipFill>
        <p:spPr>
          <a:xfrm>
            <a:off x="397154" y="1220165"/>
            <a:ext cx="5363464" cy="1051864"/>
          </a:xfrm>
          <a:prstGeom prst="rect">
            <a:avLst/>
          </a:prstGeom>
        </p:spPr>
      </p:pic>
      <p:pic>
        <p:nvPicPr>
          <p:cNvPr id="4" name="object 4"/>
          <p:cNvPicPr/>
          <p:nvPr/>
        </p:nvPicPr>
        <p:blipFill>
          <a:blip r:embed="rId4" cstate="email">
            <a:extLst>
              <a:ext uri="{28A0092B-C50C-407E-A947-70E740481C1C}">
                <a14:useLocalDpi xmlns:a14="http://schemas.microsoft.com/office/drawing/2010/main"/>
              </a:ext>
            </a:extLst>
          </a:blip>
          <a:stretch>
            <a:fillRect/>
          </a:stretch>
        </p:blipFill>
        <p:spPr>
          <a:xfrm>
            <a:off x="4072128" y="5868923"/>
            <a:ext cx="1626107" cy="480059"/>
          </a:xfrm>
          <a:prstGeom prst="rect">
            <a:avLst/>
          </a:prstGeom>
        </p:spPr>
      </p:pic>
      <p:pic>
        <p:nvPicPr>
          <p:cNvPr id="5" name="object 5"/>
          <p:cNvPicPr/>
          <p:nvPr/>
        </p:nvPicPr>
        <p:blipFill>
          <a:blip r:embed="rId5" cstate="email">
            <a:extLst>
              <a:ext uri="{28A0092B-C50C-407E-A947-70E740481C1C}">
                <a14:useLocalDpi xmlns:a14="http://schemas.microsoft.com/office/drawing/2010/main"/>
              </a:ext>
            </a:extLst>
          </a:blip>
          <a:stretch>
            <a:fillRect/>
          </a:stretch>
        </p:blipFill>
        <p:spPr>
          <a:xfrm>
            <a:off x="6307835" y="5783579"/>
            <a:ext cx="903732" cy="627888"/>
          </a:xfrm>
          <a:prstGeom prst="rect">
            <a:avLst/>
          </a:prstGeom>
        </p:spPr>
      </p:pic>
      <p:pic>
        <p:nvPicPr>
          <p:cNvPr id="6" name="object 6"/>
          <p:cNvPicPr/>
          <p:nvPr/>
        </p:nvPicPr>
        <p:blipFill>
          <a:blip r:embed="rId6" cstate="email">
            <a:extLst>
              <a:ext uri="{28A0092B-C50C-407E-A947-70E740481C1C}">
                <a14:useLocalDpi xmlns:a14="http://schemas.microsoft.com/office/drawing/2010/main"/>
              </a:ext>
            </a:extLst>
          </a:blip>
          <a:stretch>
            <a:fillRect/>
          </a:stretch>
        </p:blipFill>
        <p:spPr>
          <a:xfrm>
            <a:off x="2157983" y="5783579"/>
            <a:ext cx="1306068" cy="742188"/>
          </a:xfrm>
          <a:prstGeom prst="rect">
            <a:avLst/>
          </a:prstGeom>
        </p:spPr>
      </p:pic>
      <p:pic>
        <p:nvPicPr>
          <p:cNvPr id="7" name="object 7"/>
          <p:cNvPicPr/>
          <p:nvPr/>
        </p:nvPicPr>
        <p:blipFill>
          <a:blip r:embed="rId7" cstate="email">
            <a:extLst>
              <a:ext uri="{28A0092B-C50C-407E-A947-70E740481C1C}">
                <a14:useLocalDpi xmlns:a14="http://schemas.microsoft.com/office/drawing/2010/main"/>
              </a:ext>
            </a:extLst>
          </a:blip>
          <a:stretch>
            <a:fillRect/>
          </a:stretch>
        </p:blipFill>
        <p:spPr>
          <a:xfrm>
            <a:off x="7821168" y="5914644"/>
            <a:ext cx="2467355" cy="434340"/>
          </a:xfrm>
          <a:prstGeom prst="rect">
            <a:avLst/>
          </a:prstGeom>
        </p:spPr>
      </p:pic>
      <p:grpSp>
        <p:nvGrpSpPr>
          <p:cNvPr id="8" name="object 8"/>
          <p:cNvGrpSpPr/>
          <p:nvPr/>
        </p:nvGrpSpPr>
        <p:grpSpPr>
          <a:xfrm>
            <a:off x="6187694" y="2488133"/>
            <a:ext cx="2479040" cy="245745"/>
            <a:chOff x="6187694" y="2488133"/>
            <a:chExt cx="2479040" cy="245745"/>
          </a:xfrm>
        </p:grpSpPr>
        <p:pic>
          <p:nvPicPr>
            <p:cNvPr id="9" name="object 9"/>
            <p:cNvPicPr/>
            <p:nvPr/>
          </p:nvPicPr>
          <p:blipFill>
            <a:blip r:embed="rId8" cstate="email">
              <a:extLst>
                <a:ext uri="{28A0092B-C50C-407E-A947-70E740481C1C}">
                  <a14:useLocalDpi xmlns:a14="http://schemas.microsoft.com/office/drawing/2010/main"/>
                </a:ext>
              </a:extLst>
            </a:blip>
            <a:stretch>
              <a:fillRect/>
            </a:stretch>
          </p:blipFill>
          <p:spPr>
            <a:xfrm>
              <a:off x="6187694" y="2488133"/>
              <a:ext cx="970788" cy="245668"/>
            </a:xfrm>
            <a:prstGeom prst="rect">
              <a:avLst/>
            </a:prstGeom>
          </p:spPr>
        </p:pic>
        <p:pic>
          <p:nvPicPr>
            <p:cNvPr id="10" name="object 10"/>
            <p:cNvPicPr/>
            <p:nvPr/>
          </p:nvPicPr>
          <p:blipFill>
            <a:blip r:embed="rId9" cstate="email">
              <a:extLst>
                <a:ext uri="{28A0092B-C50C-407E-A947-70E740481C1C}">
                  <a14:useLocalDpi xmlns:a14="http://schemas.microsoft.com/office/drawing/2010/main"/>
                </a:ext>
              </a:extLst>
            </a:blip>
            <a:stretch>
              <a:fillRect/>
            </a:stretch>
          </p:blipFill>
          <p:spPr>
            <a:xfrm>
              <a:off x="7019797" y="2488133"/>
              <a:ext cx="134111" cy="245668"/>
            </a:xfrm>
            <a:prstGeom prst="rect">
              <a:avLst/>
            </a:prstGeom>
          </p:spPr>
        </p:pic>
        <p:pic>
          <p:nvPicPr>
            <p:cNvPr id="11" name="object 11"/>
            <p:cNvPicPr/>
            <p:nvPr/>
          </p:nvPicPr>
          <p:blipFill>
            <a:blip r:embed="rId10" cstate="email">
              <a:extLst>
                <a:ext uri="{28A0092B-C50C-407E-A947-70E740481C1C}">
                  <a14:useLocalDpi xmlns:a14="http://schemas.microsoft.com/office/drawing/2010/main"/>
                </a:ext>
              </a:extLst>
            </a:blip>
            <a:stretch>
              <a:fillRect/>
            </a:stretch>
          </p:blipFill>
          <p:spPr>
            <a:xfrm>
              <a:off x="7086854" y="2488133"/>
              <a:ext cx="394207" cy="245668"/>
            </a:xfrm>
            <a:prstGeom prst="rect">
              <a:avLst/>
            </a:prstGeom>
          </p:spPr>
        </p:pic>
        <p:pic>
          <p:nvPicPr>
            <p:cNvPr id="12" name="object 12"/>
            <p:cNvPicPr/>
            <p:nvPr/>
          </p:nvPicPr>
          <p:blipFill>
            <a:blip r:embed="rId11" cstate="email">
              <a:extLst>
                <a:ext uri="{28A0092B-C50C-407E-A947-70E740481C1C}">
                  <a14:useLocalDpi xmlns:a14="http://schemas.microsoft.com/office/drawing/2010/main"/>
                </a:ext>
              </a:extLst>
            </a:blip>
            <a:stretch>
              <a:fillRect/>
            </a:stretch>
          </p:blipFill>
          <p:spPr>
            <a:xfrm>
              <a:off x="7382510" y="2488133"/>
              <a:ext cx="1284097" cy="245668"/>
            </a:xfrm>
            <a:prstGeom prst="rect">
              <a:avLst/>
            </a:prstGeom>
          </p:spPr>
        </p:pic>
      </p:grpSp>
      <p:grpSp>
        <p:nvGrpSpPr>
          <p:cNvPr id="13" name="object 13"/>
          <p:cNvGrpSpPr/>
          <p:nvPr/>
        </p:nvGrpSpPr>
        <p:grpSpPr>
          <a:xfrm>
            <a:off x="6186932" y="3040379"/>
            <a:ext cx="4587240" cy="245745"/>
            <a:chOff x="6186932" y="3040379"/>
            <a:chExt cx="4587240" cy="245745"/>
          </a:xfrm>
        </p:grpSpPr>
        <p:sp>
          <p:nvSpPr>
            <p:cNvPr id="14" name="object 14"/>
            <p:cNvSpPr/>
            <p:nvPr/>
          </p:nvSpPr>
          <p:spPr>
            <a:xfrm>
              <a:off x="6186932" y="3249929"/>
              <a:ext cx="4493260" cy="9525"/>
            </a:xfrm>
            <a:custGeom>
              <a:avLst/>
              <a:gdLst/>
              <a:ahLst/>
              <a:cxnLst/>
              <a:rect l="l" t="t" r="r" b="b"/>
              <a:pathLst>
                <a:path w="4493259" h="9525">
                  <a:moveTo>
                    <a:pt x="4492751" y="0"/>
                  </a:moveTo>
                  <a:lnTo>
                    <a:pt x="0" y="0"/>
                  </a:lnTo>
                  <a:lnTo>
                    <a:pt x="0" y="9144"/>
                  </a:lnTo>
                  <a:lnTo>
                    <a:pt x="4492751" y="9144"/>
                  </a:lnTo>
                  <a:lnTo>
                    <a:pt x="4492751" y="0"/>
                  </a:lnTo>
                  <a:close/>
                </a:path>
              </a:pathLst>
            </a:custGeom>
            <a:solidFill>
              <a:srgbClr val="FFFFFF"/>
            </a:solidFill>
          </p:spPr>
          <p:txBody>
            <a:bodyPr wrap="square" lIns="0" tIns="0" rIns="0" bIns="0" rtlCol="0"/>
            <a:lstStyle/>
            <a:p>
              <a:endParaRPr/>
            </a:p>
          </p:txBody>
        </p:sp>
        <p:pic>
          <p:nvPicPr>
            <p:cNvPr id="15" name="object 15"/>
            <p:cNvPicPr/>
            <p:nvPr/>
          </p:nvPicPr>
          <p:blipFill>
            <a:blip r:embed="rId12" cstate="email">
              <a:extLst>
                <a:ext uri="{28A0092B-C50C-407E-A947-70E740481C1C}">
                  <a14:useLocalDpi xmlns:a14="http://schemas.microsoft.com/office/drawing/2010/main"/>
                </a:ext>
              </a:extLst>
            </a:blip>
            <a:stretch>
              <a:fillRect/>
            </a:stretch>
          </p:blipFill>
          <p:spPr>
            <a:xfrm>
              <a:off x="6187694" y="3040379"/>
              <a:ext cx="4063873" cy="245363"/>
            </a:xfrm>
            <a:prstGeom prst="rect">
              <a:avLst/>
            </a:prstGeom>
          </p:spPr>
        </p:pic>
        <p:pic>
          <p:nvPicPr>
            <p:cNvPr id="16" name="object 16"/>
            <p:cNvPicPr/>
            <p:nvPr/>
          </p:nvPicPr>
          <p:blipFill>
            <a:blip r:embed="rId9" cstate="email">
              <a:extLst>
                <a:ext uri="{28A0092B-C50C-407E-A947-70E740481C1C}">
                  <a14:useLocalDpi xmlns:a14="http://schemas.microsoft.com/office/drawing/2010/main"/>
                </a:ext>
              </a:extLst>
            </a:blip>
            <a:stretch>
              <a:fillRect/>
            </a:stretch>
          </p:blipFill>
          <p:spPr>
            <a:xfrm>
              <a:off x="10147427" y="3040379"/>
              <a:ext cx="137159" cy="245363"/>
            </a:xfrm>
            <a:prstGeom prst="rect">
              <a:avLst/>
            </a:prstGeom>
          </p:spPr>
        </p:pic>
        <p:pic>
          <p:nvPicPr>
            <p:cNvPr id="17" name="object 17"/>
            <p:cNvPicPr/>
            <p:nvPr/>
          </p:nvPicPr>
          <p:blipFill>
            <a:blip r:embed="rId13" cstate="email">
              <a:extLst>
                <a:ext uri="{28A0092B-C50C-407E-A947-70E740481C1C}">
                  <a14:useLocalDpi xmlns:a14="http://schemas.microsoft.com/office/drawing/2010/main"/>
                </a:ext>
              </a:extLst>
            </a:blip>
            <a:stretch>
              <a:fillRect/>
            </a:stretch>
          </p:blipFill>
          <p:spPr>
            <a:xfrm>
              <a:off x="10216007" y="3040379"/>
              <a:ext cx="557783" cy="245363"/>
            </a:xfrm>
            <a:prstGeom prst="rect">
              <a:avLst/>
            </a:prstGeom>
          </p:spPr>
        </p:pic>
      </p:grpSp>
      <p:grpSp>
        <p:nvGrpSpPr>
          <p:cNvPr id="18" name="object 18"/>
          <p:cNvGrpSpPr/>
          <p:nvPr/>
        </p:nvGrpSpPr>
        <p:grpSpPr>
          <a:xfrm>
            <a:off x="6186932" y="3593591"/>
            <a:ext cx="3645535" cy="245745"/>
            <a:chOff x="6186932" y="3593591"/>
            <a:chExt cx="3645535" cy="245745"/>
          </a:xfrm>
        </p:grpSpPr>
        <p:pic>
          <p:nvPicPr>
            <p:cNvPr id="19" name="object 19"/>
            <p:cNvPicPr/>
            <p:nvPr/>
          </p:nvPicPr>
          <p:blipFill>
            <a:blip r:embed="rId14" cstate="email">
              <a:extLst>
                <a:ext uri="{28A0092B-C50C-407E-A947-70E740481C1C}">
                  <a14:useLocalDpi xmlns:a14="http://schemas.microsoft.com/office/drawing/2010/main"/>
                </a:ext>
              </a:extLst>
            </a:blip>
            <a:stretch>
              <a:fillRect/>
            </a:stretch>
          </p:blipFill>
          <p:spPr>
            <a:xfrm>
              <a:off x="6187694" y="3593591"/>
              <a:ext cx="3644646" cy="245364"/>
            </a:xfrm>
            <a:prstGeom prst="rect">
              <a:avLst/>
            </a:prstGeom>
          </p:spPr>
        </p:pic>
        <p:sp>
          <p:nvSpPr>
            <p:cNvPr id="20" name="object 20"/>
            <p:cNvSpPr/>
            <p:nvPr/>
          </p:nvSpPr>
          <p:spPr>
            <a:xfrm>
              <a:off x="6186932" y="3803141"/>
              <a:ext cx="3540760" cy="9525"/>
            </a:xfrm>
            <a:custGeom>
              <a:avLst/>
              <a:gdLst/>
              <a:ahLst/>
              <a:cxnLst/>
              <a:rect l="l" t="t" r="r" b="b"/>
              <a:pathLst>
                <a:path w="3540759" h="9525">
                  <a:moveTo>
                    <a:pt x="3540251" y="0"/>
                  </a:moveTo>
                  <a:lnTo>
                    <a:pt x="0" y="0"/>
                  </a:lnTo>
                  <a:lnTo>
                    <a:pt x="0" y="9143"/>
                  </a:lnTo>
                  <a:lnTo>
                    <a:pt x="3540251" y="9143"/>
                  </a:lnTo>
                  <a:lnTo>
                    <a:pt x="3540251" y="0"/>
                  </a:lnTo>
                  <a:close/>
                </a:path>
              </a:pathLst>
            </a:custGeom>
            <a:solidFill>
              <a:srgbClr val="FFFFFF"/>
            </a:solidFill>
          </p:spPr>
          <p:txBody>
            <a:bodyPr wrap="square" lIns="0" tIns="0" rIns="0" bIns="0" rtlCol="0"/>
            <a:lstStyle/>
            <a:p>
              <a:endParaRPr/>
            </a:p>
          </p:txBody>
        </p:sp>
      </p:grpSp>
      <p:grpSp>
        <p:nvGrpSpPr>
          <p:cNvPr id="21" name="object 21"/>
          <p:cNvGrpSpPr/>
          <p:nvPr/>
        </p:nvGrpSpPr>
        <p:grpSpPr>
          <a:xfrm>
            <a:off x="6186932" y="4147058"/>
            <a:ext cx="3909060" cy="245745"/>
            <a:chOff x="6186932" y="4147058"/>
            <a:chExt cx="3909060" cy="245745"/>
          </a:xfrm>
        </p:grpSpPr>
        <p:sp>
          <p:nvSpPr>
            <p:cNvPr id="22" name="object 22"/>
            <p:cNvSpPr/>
            <p:nvPr/>
          </p:nvSpPr>
          <p:spPr>
            <a:xfrm>
              <a:off x="6186932" y="4356354"/>
              <a:ext cx="3839210" cy="9525"/>
            </a:xfrm>
            <a:custGeom>
              <a:avLst/>
              <a:gdLst/>
              <a:ahLst/>
              <a:cxnLst/>
              <a:rect l="l" t="t" r="r" b="b"/>
              <a:pathLst>
                <a:path w="3839209" h="9525">
                  <a:moveTo>
                    <a:pt x="3838956" y="0"/>
                  </a:moveTo>
                  <a:lnTo>
                    <a:pt x="0" y="0"/>
                  </a:lnTo>
                  <a:lnTo>
                    <a:pt x="0" y="9144"/>
                  </a:lnTo>
                  <a:lnTo>
                    <a:pt x="3838956" y="9144"/>
                  </a:lnTo>
                  <a:lnTo>
                    <a:pt x="3838956" y="0"/>
                  </a:lnTo>
                  <a:close/>
                </a:path>
              </a:pathLst>
            </a:custGeom>
            <a:solidFill>
              <a:srgbClr val="FFFFFF"/>
            </a:solidFill>
          </p:spPr>
          <p:txBody>
            <a:bodyPr wrap="square" lIns="0" tIns="0" rIns="0" bIns="0" rtlCol="0"/>
            <a:lstStyle/>
            <a:p>
              <a:endParaRPr/>
            </a:p>
          </p:txBody>
        </p:sp>
        <p:pic>
          <p:nvPicPr>
            <p:cNvPr id="23" name="object 23"/>
            <p:cNvPicPr/>
            <p:nvPr/>
          </p:nvPicPr>
          <p:blipFill>
            <a:blip r:embed="rId15" cstate="email">
              <a:extLst>
                <a:ext uri="{28A0092B-C50C-407E-A947-70E740481C1C}">
                  <a14:useLocalDpi xmlns:a14="http://schemas.microsoft.com/office/drawing/2010/main"/>
                </a:ext>
              </a:extLst>
            </a:blip>
            <a:stretch>
              <a:fillRect/>
            </a:stretch>
          </p:blipFill>
          <p:spPr>
            <a:xfrm>
              <a:off x="6187694" y="4147058"/>
              <a:ext cx="3166236" cy="245363"/>
            </a:xfrm>
            <a:prstGeom prst="rect">
              <a:avLst/>
            </a:prstGeom>
          </p:spPr>
        </p:pic>
        <p:pic>
          <p:nvPicPr>
            <p:cNvPr id="24" name="object 24"/>
            <p:cNvPicPr/>
            <p:nvPr/>
          </p:nvPicPr>
          <p:blipFill>
            <a:blip r:embed="rId16" cstate="email">
              <a:extLst>
                <a:ext uri="{28A0092B-C50C-407E-A947-70E740481C1C}">
                  <a14:useLocalDpi xmlns:a14="http://schemas.microsoft.com/office/drawing/2010/main"/>
                </a:ext>
              </a:extLst>
            </a:blip>
            <a:stretch>
              <a:fillRect/>
            </a:stretch>
          </p:blipFill>
          <p:spPr>
            <a:xfrm>
              <a:off x="9263507" y="4147058"/>
              <a:ext cx="134111" cy="245363"/>
            </a:xfrm>
            <a:prstGeom prst="rect">
              <a:avLst/>
            </a:prstGeom>
          </p:spPr>
        </p:pic>
        <p:pic>
          <p:nvPicPr>
            <p:cNvPr id="25" name="object 25"/>
            <p:cNvPicPr/>
            <p:nvPr/>
          </p:nvPicPr>
          <p:blipFill>
            <a:blip r:embed="rId17" cstate="email">
              <a:extLst>
                <a:ext uri="{28A0092B-C50C-407E-A947-70E740481C1C}">
                  <a14:useLocalDpi xmlns:a14="http://schemas.microsoft.com/office/drawing/2010/main"/>
                </a:ext>
              </a:extLst>
            </a:blip>
            <a:stretch>
              <a:fillRect/>
            </a:stretch>
          </p:blipFill>
          <p:spPr>
            <a:xfrm>
              <a:off x="9330563" y="4147058"/>
              <a:ext cx="717588" cy="245363"/>
            </a:xfrm>
            <a:prstGeom prst="rect">
              <a:avLst/>
            </a:prstGeom>
          </p:spPr>
        </p:pic>
        <p:pic>
          <p:nvPicPr>
            <p:cNvPr id="26" name="object 26"/>
            <p:cNvPicPr/>
            <p:nvPr/>
          </p:nvPicPr>
          <p:blipFill>
            <a:blip r:embed="rId16" cstate="email">
              <a:extLst>
                <a:ext uri="{28A0092B-C50C-407E-A947-70E740481C1C}">
                  <a14:useLocalDpi xmlns:a14="http://schemas.microsoft.com/office/drawing/2010/main"/>
                </a:ext>
              </a:extLst>
            </a:blip>
            <a:stretch>
              <a:fillRect/>
            </a:stretch>
          </p:blipFill>
          <p:spPr>
            <a:xfrm>
              <a:off x="9958451" y="4147058"/>
              <a:ext cx="137159" cy="245363"/>
            </a:xfrm>
            <a:prstGeom prst="rect">
              <a:avLst/>
            </a:prstGeom>
          </p:spPr>
        </p:pic>
      </p:grpSp>
      <p:grpSp>
        <p:nvGrpSpPr>
          <p:cNvPr id="27" name="object 27"/>
          <p:cNvGrpSpPr/>
          <p:nvPr/>
        </p:nvGrpSpPr>
        <p:grpSpPr>
          <a:xfrm>
            <a:off x="6186932" y="4296409"/>
            <a:ext cx="3096260" cy="245745"/>
            <a:chOff x="6186932" y="4296409"/>
            <a:chExt cx="3096260" cy="245745"/>
          </a:xfrm>
        </p:grpSpPr>
        <p:sp>
          <p:nvSpPr>
            <p:cNvPr id="28" name="object 28"/>
            <p:cNvSpPr/>
            <p:nvPr/>
          </p:nvSpPr>
          <p:spPr>
            <a:xfrm>
              <a:off x="6186932" y="4505705"/>
              <a:ext cx="2994660" cy="9525"/>
            </a:xfrm>
            <a:custGeom>
              <a:avLst/>
              <a:gdLst/>
              <a:ahLst/>
              <a:cxnLst/>
              <a:rect l="l" t="t" r="r" b="b"/>
              <a:pathLst>
                <a:path w="2994659" h="9525">
                  <a:moveTo>
                    <a:pt x="2994660" y="0"/>
                  </a:moveTo>
                  <a:lnTo>
                    <a:pt x="0" y="0"/>
                  </a:lnTo>
                  <a:lnTo>
                    <a:pt x="0" y="9144"/>
                  </a:lnTo>
                  <a:lnTo>
                    <a:pt x="2994660" y="9144"/>
                  </a:lnTo>
                  <a:lnTo>
                    <a:pt x="2994660" y="0"/>
                  </a:lnTo>
                  <a:close/>
                </a:path>
              </a:pathLst>
            </a:custGeom>
            <a:solidFill>
              <a:srgbClr val="FFFFFF"/>
            </a:solidFill>
          </p:spPr>
          <p:txBody>
            <a:bodyPr wrap="square" lIns="0" tIns="0" rIns="0" bIns="0" rtlCol="0"/>
            <a:lstStyle/>
            <a:p>
              <a:endParaRPr/>
            </a:p>
          </p:txBody>
        </p:sp>
        <p:pic>
          <p:nvPicPr>
            <p:cNvPr id="29" name="object 29"/>
            <p:cNvPicPr/>
            <p:nvPr/>
          </p:nvPicPr>
          <p:blipFill>
            <a:blip r:embed="rId18" cstate="email">
              <a:extLst>
                <a:ext uri="{28A0092B-C50C-407E-A947-70E740481C1C}">
                  <a14:useLocalDpi xmlns:a14="http://schemas.microsoft.com/office/drawing/2010/main"/>
                </a:ext>
              </a:extLst>
            </a:blip>
            <a:stretch>
              <a:fillRect/>
            </a:stretch>
          </p:blipFill>
          <p:spPr>
            <a:xfrm>
              <a:off x="6187694" y="4296409"/>
              <a:ext cx="2626232" cy="245363"/>
            </a:xfrm>
            <a:prstGeom prst="rect">
              <a:avLst/>
            </a:prstGeom>
          </p:spPr>
        </p:pic>
        <p:pic>
          <p:nvPicPr>
            <p:cNvPr id="30" name="object 30"/>
            <p:cNvPicPr/>
            <p:nvPr/>
          </p:nvPicPr>
          <p:blipFill>
            <a:blip r:embed="rId9" cstate="email">
              <a:extLst>
                <a:ext uri="{28A0092B-C50C-407E-A947-70E740481C1C}">
                  <a14:useLocalDpi xmlns:a14="http://schemas.microsoft.com/office/drawing/2010/main"/>
                </a:ext>
              </a:extLst>
            </a:blip>
            <a:stretch>
              <a:fillRect/>
            </a:stretch>
          </p:blipFill>
          <p:spPr>
            <a:xfrm>
              <a:off x="8713342" y="4296409"/>
              <a:ext cx="137159" cy="245363"/>
            </a:xfrm>
            <a:prstGeom prst="rect">
              <a:avLst/>
            </a:prstGeom>
          </p:spPr>
        </p:pic>
        <p:pic>
          <p:nvPicPr>
            <p:cNvPr id="31" name="object 31"/>
            <p:cNvPicPr/>
            <p:nvPr/>
          </p:nvPicPr>
          <p:blipFill>
            <a:blip r:embed="rId19" cstate="email">
              <a:extLst>
                <a:ext uri="{28A0092B-C50C-407E-A947-70E740481C1C}">
                  <a14:useLocalDpi xmlns:a14="http://schemas.microsoft.com/office/drawing/2010/main"/>
                </a:ext>
              </a:extLst>
            </a:blip>
            <a:stretch>
              <a:fillRect/>
            </a:stretch>
          </p:blipFill>
          <p:spPr>
            <a:xfrm>
              <a:off x="8781923" y="4296409"/>
              <a:ext cx="501015" cy="245363"/>
            </a:xfrm>
            <a:prstGeom prst="rect">
              <a:avLst/>
            </a:prstGeom>
          </p:spPr>
        </p:pic>
      </p:grpSp>
      <p:grpSp>
        <p:nvGrpSpPr>
          <p:cNvPr id="32" name="object 32"/>
          <p:cNvGrpSpPr/>
          <p:nvPr/>
        </p:nvGrpSpPr>
        <p:grpSpPr>
          <a:xfrm>
            <a:off x="6186932" y="1461261"/>
            <a:ext cx="4363085" cy="577850"/>
            <a:chOff x="6186932" y="1461261"/>
            <a:chExt cx="4363085" cy="577850"/>
          </a:xfrm>
        </p:grpSpPr>
        <p:pic>
          <p:nvPicPr>
            <p:cNvPr id="33" name="object 33"/>
            <p:cNvPicPr/>
            <p:nvPr/>
          </p:nvPicPr>
          <p:blipFill>
            <a:blip r:embed="rId20" cstate="email">
              <a:extLst>
                <a:ext uri="{28A0092B-C50C-407E-A947-70E740481C1C}">
                  <a14:useLocalDpi xmlns:a14="http://schemas.microsoft.com/office/drawing/2010/main"/>
                </a:ext>
              </a:extLst>
            </a:blip>
            <a:stretch>
              <a:fillRect/>
            </a:stretch>
          </p:blipFill>
          <p:spPr>
            <a:xfrm>
              <a:off x="6187694" y="1461261"/>
              <a:ext cx="3137534" cy="278891"/>
            </a:xfrm>
            <a:prstGeom prst="rect">
              <a:avLst/>
            </a:prstGeom>
          </p:spPr>
        </p:pic>
        <p:pic>
          <p:nvPicPr>
            <p:cNvPr id="34" name="object 34"/>
            <p:cNvPicPr/>
            <p:nvPr/>
          </p:nvPicPr>
          <p:blipFill>
            <a:blip r:embed="rId21" cstate="email">
              <a:extLst>
                <a:ext uri="{28A0092B-C50C-407E-A947-70E740481C1C}">
                  <a14:useLocalDpi xmlns:a14="http://schemas.microsoft.com/office/drawing/2010/main"/>
                </a:ext>
              </a:extLst>
            </a:blip>
            <a:stretch>
              <a:fillRect/>
            </a:stretch>
          </p:blipFill>
          <p:spPr>
            <a:xfrm>
              <a:off x="9213214" y="1461261"/>
              <a:ext cx="1336675" cy="278891"/>
            </a:xfrm>
            <a:prstGeom prst="rect">
              <a:avLst/>
            </a:prstGeom>
          </p:spPr>
        </p:pic>
        <p:pic>
          <p:nvPicPr>
            <p:cNvPr id="35" name="object 35"/>
            <p:cNvPicPr/>
            <p:nvPr/>
          </p:nvPicPr>
          <p:blipFill>
            <a:blip r:embed="rId22" cstate="email">
              <a:extLst>
                <a:ext uri="{28A0092B-C50C-407E-A947-70E740481C1C}">
                  <a14:useLocalDpi xmlns:a14="http://schemas.microsoft.com/office/drawing/2010/main"/>
                </a:ext>
              </a:extLst>
            </a:blip>
            <a:stretch>
              <a:fillRect/>
            </a:stretch>
          </p:blipFill>
          <p:spPr>
            <a:xfrm>
              <a:off x="6187694" y="1759965"/>
              <a:ext cx="2800730" cy="278891"/>
            </a:xfrm>
            <a:prstGeom prst="rect">
              <a:avLst/>
            </a:prstGeom>
          </p:spPr>
        </p:pic>
        <p:sp>
          <p:nvSpPr>
            <p:cNvPr id="36" name="object 36"/>
            <p:cNvSpPr/>
            <p:nvPr/>
          </p:nvSpPr>
          <p:spPr>
            <a:xfrm>
              <a:off x="6186932" y="1998725"/>
              <a:ext cx="2684145" cy="10795"/>
            </a:xfrm>
            <a:custGeom>
              <a:avLst/>
              <a:gdLst/>
              <a:ahLst/>
              <a:cxnLst/>
              <a:rect l="l" t="t" r="r" b="b"/>
              <a:pathLst>
                <a:path w="2684145" h="10794">
                  <a:moveTo>
                    <a:pt x="2683764" y="0"/>
                  </a:moveTo>
                  <a:lnTo>
                    <a:pt x="0" y="0"/>
                  </a:lnTo>
                  <a:lnTo>
                    <a:pt x="0" y="10668"/>
                  </a:lnTo>
                  <a:lnTo>
                    <a:pt x="2683764" y="10668"/>
                  </a:lnTo>
                  <a:lnTo>
                    <a:pt x="2683764" y="0"/>
                  </a:lnTo>
                  <a:close/>
                </a:path>
              </a:pathLst>
            </a:custGeom>
            <a:solidFill>
              <a:srgbClr val="DAE2F3"/>
            </a:solidFill>
          </p:spPr>
          <p:txBody>
            <a:bodyPr wrap="square" lIns="0" tIns="0" rIns="0" bIns="0" rtlCol="0"/>
            <a:lstStyle/>
            <a:p>
              <a:endParaRPr/>
            </a:p>
          </p:txBody>
        </p:sp>
      </p:grpSp>
      <p:grpSp>
        <p:nvGrpSpPr>
          <p:cNvPr id="37" name="object 37"/>
          <p:cNvGrpSpPr/>
          <p:nvPr/>
        </p:nvGrpSpPr>
        <p:grpSpPr>
          <a:xfrm>
            <a:off x="10776204" y="2709672"/>
            <a:ext cx="868680" cy="1422400"/>
            <a:chOff x="10776204" y="2709672"/>
            <a:chExt cx="868680" cy="1422400"/>
          </a:xfrm>
        </p:grpSpPr>
        <p:pic>
          <p:nvPicPr>
            <p:cNvPr id="38" name="object 38"/>
            <p:cNvPicPr/>
            <p:nvPr/>
          </p:nvPicPr>
          <p:blipFill>
            <a:blip r:embed="rId23" cstate="email">
              <a:extLst>
                <a:ext uri="{28A0092B-C50C-407E-A947-70E740481C1C}">
                  <a14:useLocalDpi xmlns:a14="http://schemas.microsoft.com/office/drawing/2010/main"/>
                </a:ext>
              </a:extLst>
            </a:blip>
            <a:stretch>
              <a:fillRect/>
            </a:stretch>
          </p:blipFill>
          <p:spPr>
            <a:xfrm>
              <a:off x="10776204" y="2709672"/>
              <a:ext cx="868679" cy="867155"/>
            </a:xfrm>
            <a:prstGeom prst="rect">
              <a:avLst/>
            </a:prstGeom>
          </p:spPr>
        </p:pic>
        <p:pic>
          <p:nvPicPr>
            <p:cNvPr id="39" name="object 39"/>
            <p:cNvPicPr/>
            <p:nvPr/>
          </p:nvPicPr>
          <p:blipFill>
            <a:blip r:embed="rId24" cstate="email">
              <a:extLst>
                <a:ext uri="{28A0092B-C50C-407E-A947-70E740481C1C}">
                  <a14:useLocalDpi xmlns:a14="http://schemas.microsoft.com/office/drawing/2010/main"/>
                </a:ext>
              </a:extLst>
            </a:blip>
            <a:stretch>
              <a:fillRect/>
            </a:stretch>
          </p:blipFill>
          <p:spPr>
            <a:xfrm>
              <a:off x="10870692" y="3485388"/>
              <a:ext cx="644651" cy="646176"/>
            </a:xfrm>
            <a:prstGeom prst="rect">
              <a:avLst/>
            </a:prstGeom>
          </p:spPr>
        </p:pic>
      </p:grpSp>
    </p:spTree>
    <p:extLst>
      <p:ext uri="{BB962C8B-B14F-4D97-AF65-F5344CB8AC3E}">
        <p14:creationId xmlns:p14="http://schemas.microsoft.com/office/powerpoint/2010/main" val="223302670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Ioannis </a:t>
            </a:r>
            <a:r>
              <a:rPr lang="es-ES" err="1"/>
              <a:t>Kroustalis</a:t>
            </a:r>
            <a:r>
              <a:rPr lang="es-ES"/>
              <a:t>	</a:t>
            </a:r>
          </a:p>
        </p:txBody>
      </p:sp>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838200" y="2585545"/>
            <a:ext cx="10425113" cy="2851159"/>
          </a:xfrm>
          <a:prstGeom prst="rect">
            <a:avLst/>
          </a:prstGeo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s-ES"/>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pPr algn="ctr"/>
            <a:r>
              <a:rPr lang="es-ES" err="1"/>
              <a:t>Cohesion</a:t>
            </a:r>
            <a:r>
              <a:rPr lang="es-ES"/>
              <a:t> </a:t>
            </a:r>
            <a:r>
              <a:rPr lang="es-ES" err="1"/>
              <a:t>policy</a:t>
            </a:r>
            <a:r>
              <a:rPr lang="es-ES"/>
              <a:t> in </a:t>
            </a:r>
            <a:r>
              <a:rPr lang="es-ES" err="1"/>
              <a:t>Croatia</a:t>
            </a:r>
            <a:r>
              <a:rPr lang="es-ES"/>
              <a:t> </a:t>
            </a:r>
            <a:br>
              <a:rPr lang="es-ES"/>
            </a:br>
            <a:r>
              <a:rPr lang="es-ES"/>
              <a:t>2021-2027</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11" name="Rectangle 10">
            <a:extLst>
              <a:ext uri="{FF2B5EF4-FFF2-40B4-BE49-F238E27FC236}">
                <a16:creationId xmlns:a16="http://schemas.microsoft.com/office/drawing/2014/main" id="{8614541D-13C7-40B3-8D12-04A84329893C}"/>
              </a:ext>
            </a:extLst>
          </p:cNvPr>
          <p:cNvSpPr/>
          <p:nvPr/>
        </p:nvSpPr>
        <p:spPr>
          <a:xfrm>
            <a:off x="0" y="1940793"/>
            <a:ext cx="5601810" cy="1289504"/>
          </a:xfrm>
          <a:prstGeom prst="rect">
            <a:avLst/>
          </a:prstGeom>
          <a:solidFill>
            <a:srgbClr val="FFFFFF"/>
          </a:solidFill>
          <a:ln w="12700" cap="flat" cmpd="sng" algn="ctr">
            <a:solidFill>
              <a:srgbClr val="034EA2">
                <a:lumMod val="40000"/>
                <a:lumOff val="60000"/>
              </a:srgbClr>
            </a:solidFill>
            <a:prstDash val="solid"/>
            <a:miter lim="800000"/>
          </a:ln>
          <a:effec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a:ln>
                  <a:noFill/>
                </a:ln>
                <a:solidFill>
                  <a:srgbClr val="004494"/>
                </a:solidFill>
                <a:effectLst/>
                <a:uLnTx/>
                <a:uFillTx/>
                <a:latin typeface="Arial"/>
                <a:ea typeface="+mn-ea"/>
                <a:cs typeface="+mn-cs"/>
              </a:rPr>
              <a:t>Croatia will receive a total of </a:t>
            </a:r>
            <a:r>
              <a:rPr kumimoji="0" lang="en-US" sz="2000" b="1" i="0" u="none" strike="noStrike" kern="0" cap="none" spc="0" normalizeH="0" baseline="0" noProof="0">
                <a:ln>
                  <a:noFill/>
                </a:ln>
                <a:solidFill>
                  <a:srgbClr val="004494"/>
                </a:solidFill>
                <a:effectLst/>
                <a:uLnTx/>
                <a:uFillTx/>
                <a:latin typeface="Arial"/>
                <a:ea typeface="+mn-ea"/>
                <a:cs typeface="+mn-cs"/>
              </a:rPr>
              <a:t>€9 billion </a:t>
            </a:r>
            <a:r>
              <a:rPr kumimoji="0" lang="en-US" sz="2000" b="0" i="0" u="none" strike="noStrike" kern="0" cap="none" spc="0" normalizeH="0" baseline="0" noProof="0">
                <a:ln>
                  <a:noFill/>
                </a:ln>
                <a:solidFill>
                  <a:srgbClr val="004494"/>
                </a:solidFill>
                <a:effectLst/>
                <a:uLnTx/>
                <a:uFillTx/>
                <a:latin typeface="Arial"/>
                <a:ea typeface="+mn-ea"/>
                <a:cs typeface="+mn-cs"/>
              </a:rPr>
              <a:t>from Cohesion Policy in 2021-2027 to promote the economic, social and territorial cohesion of its regions. </a:t>
            </a:r>
            <a:endParaRPr kumimoji="0" lang="en-GB" sz="2000" b="0" i="0" u="none" strike="noStrike" kern="0" cap="none" spc="0" normalizeH="0" baseline="0" noProof="0">
              <a:ln>
                <a:noFill/>
              </a:ln>
              <a:solidFill>
                <a:srgbClr val="004494"/>
              </a:solidFill>
              <a:effectLst/>
              <a:uLnTx/>
              <a:uFillTx/>
              <a:latin typeface="Arial"/>
              <a:ea typeface="+mn-ea"/>
              <a:cs typeface="+mn-cs"/>
            </a:endParaRPr>
          </a:p>
        </p:txBody>
      </p:sp>
      <p:pic>
        <p:nvPicPr>
          <p:cNvPr id="12" name="Content Placeholder 6">
            <a:extLst>
              <a:ext uri="{FF2B5EF4-FFF2-40B4-BE49-F238E27FC236}">
                <a16:creationId xmlns:a16="http://schemas.microsoft.com/office/drawing/2014/main" id="{76CB2CF3-4226-42B8-94C5-909072883E3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92673" y="3294319"/>
            <a:ext cx="2257230" cy="2254225"/>
          </a:xfrm>
          <a:prstGeom prst="rect">
            <a:avLst/>
          </a:prstGeom>
        </p:spPr>
      </p:pic>
      <p:pic>
        <p:nvPicPr>
          <p:cNvPr id="13" name="Picture 12">
            <a:extLst>
              <a:ext uri="{FF2B5EF4-FFF2-40B4-BE49-F238E27FC236}">
                <a16:creationId xmlns:a16="http://schemas.microsoft.com/office/drawing/2014/main" id="{D6583F6C-0314-4F91-9DCF-53FDAFE353D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t="-1"/>
          <a:stretch/>
        </p:blipFill>
        <p:spPr>
          <a:xfrm>
            <a:off x="4824319" y="3305472"/>
            <a:ext cx="2257230" cy="2231917"/>
          </a:xfrm>
          <a:prstGeom prst="rect">
            <a:avLst/>
          </a:prstGeom>
        </p:spPr>
      </p:pic>
      <p:pic>
        <p:nvPicPr>
          <p:cNvPr id="14" name="Picture 13">
            <a:extLst>
              <a:ext uri="{FF2B5EF4-FFF2-40B4-BE49-F238E27FC236}">
                <a16:creationId xmlns:a16="http://schemas.microsoft.com/office/drawing/2014/main" id="{AE11CB02-7B94-4929-84A7-6059B7D122E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855965" y="3280117"/>
            <a:ext cx="2302146" cy="2268427"/>
          </a:xfrm>
          <a:prstGeom prst="rect">
            <a:avLst/>
          </a:prstGeom>
        </p:spPr>
      </p:pic>
    </p:spTree>
    <p:extLst>
      <p:ext uri="{BB962C8B-B14F-4D97-AF65-F5344CB8AC3E}">
        <p14:creationId xmlns:p14="http://schemas.microsoft.com/office/powerpoint/2010/main" val="3247759379"/>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large pile of coffee beans&#10;&#10;Description automatically generated">
            <a:extLst>
              <a:ext uri="{FF2B5EF4-FFF2-40B4-BE49-F238E27FC236}">
                <a16:creationId xmlns:a16="http://schemas.microsoft.com/office/drawing/2014/main" id="{ED8ACE6F-5A5C-324F-30DF-42350D9EAD0E}"/>
              </a:ext>
            </a:extLst>
          </p:cNvPr>
          <p:cNvPicPr>
            <a:picLocks noChangeAspect="1"/>
          </p:cNvPicPr>
          <p:nvPr/>
        </p:nvPicPr>
        <p:blipFill>
          <a:blip r:embed="rId2" cstate="email">
            <a:alphaModFix amt="31000"/>
            <a:extLst>
              <a:ext uri="{28A0092B-C50C-407E-A947-70E740481C1C}">
                <a14:useLocalDpi xmlns:a14="http://schemas.microsoft.com/office/drawing/2010/main"/>
              </a:ext>
            </a:extLst>
          </a:blip>
          <a:stretch>
            <a:fillRect/>
          </a:stretch>
        </p:blipFill>
        <p:spPr>
          <a:xfrm>
            <a:off x="0" y="1"/>
            <a:ext cx="12183628" cy="6858000"/>
          </a:xfrm>
          <a:prstGeom prst="rect">
            <a:avLst/>
          </a:prstGeom>
          <a:effectLst>
            <a:reflection endPos="0" dist="50800" dir="5400000" sy="-100000" algn="bl" rotWithShape="0"/>
          </a:effectLst>
        </p:spPr>
      </p:pic>
      <p:pic>
        <p:nvPicPr>
          <p:cNvPr id="2" name="Picture 1" descr="Logo&#10;&#10;Description automatically generated">
            <a:extLst>
              <a:ext uri="{FF2B5EF4-FFF2-40B4-BE49-F238E27FC236}">
                <a16:creationId xmlns:a16="http://schemas.microsoft.com/office/drawing/2014/main" id="{FE9AE7BA-E067-0C9E-338B-3DDF11668DB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1580" y="157880"/>
            <a:ext cx="2305800" cy="1309694"/>
          </a:xfrm>
          <a:prstGeom prst="rect">
            <a:avLst/>
          </a:prstGeom>
        </p:spPr>
      </p:pic>
      <p:sp>
        <p:nvSpPr>
          <p:cNvPr id="3" name="CuadroTexto 12">
            <a:extLst>
              <a:ext uri="{FF2B5EF4-FFF2-40B4-BE49-F238E27FC236}">
                <a16:creationId xmlns:a16="http://schemas.microsoft.com/office/drawing/2014/main" id="{DCC696FF-83E4-4BE3-53B1-83A063F088B4}"/>
              </a:ext>
            </a:extLst>
          </p:cNvPr>
          <p:cNvSpPr txBox="1"/>
          <p:nvPr/>
        </p:nvSpPr>
        <p:spPr>
          <a:xfrm>
            <a:off x="340468" y="2809696"/>
            <a:ext cx="11147898" cy="1028534"/>
          </a:xfrm>
          <a:prstGeom prst="rect">
            <a:avLst/>
          </a:prstGeom>
          <a:noFill/>
        </p:spPr>
        <p:txBody>
          <a:bodyPr wrap="square" rtlCol="0">
            <a:spAutoFit/>
          </a:bodyPr>
          <a:lstStyle/>
          <a:p>
            <a:pPr algn="ctr"/>
            <a:r>
              <a:rPr lang="es-ES" sz="6000" b="1">
                <a:solidFill>
                  <a:schemeClr val="bg1"/>
                </a:solidFill>
                <a:latin typeface="Montserrat SemiBold" pitchFamily="2" charset="77"/>
              </a:rPr>
              <a:t>COFFEE BREAK</a:t>
            </a:r>
          </a:p>
        </p:txBody>
      </p:sp>
      <p:pic>
        <p:nvPicPr>
          <p:cNvPr id="4" name="Picture 3" descr="Graphical user interface, text&#10;&#10;Description automatically generated with medium confidence">
            <a:extLst>
              <a:ext uri="{FF2B5EF4-FFF2-40B4-BE49-F238E27FC236}">
                <a16:creationId xmlns:a16="http://schemas.microsoft.com/office/drawing/2014/main" id="{9D8F8D3F-DAFB-54A1-A0D2-E3A897A35EC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65349" y="5769785"/>
            <a:ext cx="1625611" cy="480888"/>
          </a:xfrm>
          <a:prstGeom prst="rect">
            <a:avLst/>
          </a:prstGeom>
        </p:spPr>
      </p:pic>
      <p:pic>
        <p:nvPicPr>
          <p:cNvPr id="5" name="Picture 4" descr="Shape&#10;&#10;Description automatically generated with low confidence">
            <a:extLst>
              <a:ext uri="{FF2B5EF4-FFF2-40B4-BE49-F238E27FC236}">
                <a16:creationId xmlns:a16="http://schemas.microsoft.com/office/drawing/2014/main" id="{783C4B2C-D0BD-D2B2-3D9E-F4F02D0870A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144304" y="5696607"/>
            <a:ext cx="904278" cy="627244"/>
          </a:xfrm>
          <a:prstGeom prst="rect">
            <a:avLst/>
          </a:prstGeom>
        </p:spPr>
      </p:pic>
      <p:pic>
        <p:nvPicPr>
          <p:cNvPr id="6" name="Imagen 3">
            <a:extLst>
              <a:ext uri="{FF2B5EF4-FFF2-40B4-BE49-F238E27FC236}">
                <a16:creationId xmlns:a16="http://schemas.microsoft.com/office/drawing/2014/main" id="{AE0BA951-F95E-9841-A8A8-AD0EACE9D29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601926" y="5810243"/>
            <a:ext cx="2273449" cy="399972"/>
          </a:xfrm>
          <a:prstGeom prst="rect">
            <a:avLst/>
          </a:prstGeom>
        </p:spPr>
      </p:pic>
    </p:spTree>
    <p:extLst>
      <p:ext uri="{BB962C8B-B14F-4D97-AF65-F5344CB8AC3E}">
        <p14:creationId xmlns:p14="http://schemas.microsoft.com/office/powerpoint/2010/main" val="150910913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12">
            <a:extLst>
              <a:ext uri="{FF2B5EF4-FFF2-40B4-BE49-F238E27FC236}">
                <a16:creationId xmlns:a16="http://schemas.microsoft.com/office/drawing/2014/main" id="{86847884-1DF0-9AEB-0A28-478D220A637A}"/>
              </a:ext>
            </a:extLst>
          </p:cNvPr>
          <p:cNvSpPr txBox="1"/>
          <p:nvPr/>
        </p:nvSpPr>
        <p:spPr>
          <a:xfrm>
            <a:off x="0" y="1982429"/>
            <a:ext cx="12192000" cy="2862322"/>
          </a:xfrm>
          <a:prstGeom prst="rect">
            <a:avLst/>
          </a:prstGeom>
          <a:noFill/>
        </p:spPr>
        <p:txBody>
          <a:bodyPr wrap="square" rtlCol="0">
            <a:spAutoFit/>
          </a:bodyPr>
          <a:lstStyle/>
          <a:p>
            <a:pPr algn="ctr"/>
            <a:r>
              <a:rPr lang="es-ES" sz="6000" b="1" err="1">
                <a:solidFill>
                  <a:schemeClr val="bg1"/>
                </a:solidFill>
                <a:latin typeface="Montserrat SemiBold" pitchFamily="2" charset="77"/>
              </a:rPr>
              <a:t>Clusters</a:t>
            </a:r>
            <a:r>
              <a:rPr lang="es-ES" sz="6000" b="1">
                <a:solidFill>
                  <a:schemeClr val="bg1"/>
                </a:solidFill>
                <a:latin typeface="Montserrat SemiBold" pitchFamily="2" charset="77"/>
              </a:rPr>
              <a:t> </a:t>
            </a:r>
            <a:r>
              <a:rPr lang="es-ES" sz="6000" b="1" err="1">
                <a:solidFill>
                  <a:schemeClr val="bg1"/>
                </a:solidFill>
                <a:latin typeface="Montserrat SemiBold" pitchFamily="2" charset="77"/>
              </a:rPr>
              <a:t>Driving</a:t>
            </a:r>
            <a:r>
              <a:rPr lang="es-ES" sz="6000" b="1">
                <a:solidFill>
                  <a:schemeClr val="bg1"/>
                </a:solidFill>
                <a:latin typeface="Montserrat SemiBold" pitchFamily="2" charset="77"/>
              </a:rPr>
              <a:t> </a:t>
            </a:r>
            <a:r>
              <a:rPr lang="es-ES" sz="6000" b="1" err="1">
                <a:solidFill>
                  <a:schemeClr val="bg1"/>
                </a:solidFill>
                <a:latin typeface="Montserrat SemiBold" pitchFamily="2" charset="77"/>
              </a:rPr>
              <a:t>the</a:t>
            </a:r>
            <a:r>
              <a:rPr lang="es-ES" sz="6000" b="1">
                <a:solidFill>
                  <a:schemeClr val="bg1"/>
                </a:solidFill>
                <a:latin typeface="Montserrat SemiBold" pitchFamily="2" charset="77"/>
              </a:rPr>
              <a:t> </a:t>
            </a:r>
            <a:r>
              <a:rPr lang="es-ES" sz="6000" b="1" err="1">
                <a:solidFill>
                  <a:schemeClr val="bg1"/>
                </a:solidFill>
                <a:latin typeface="Montserrat SemiBold" pitchFamily="2" charset="77"/>
              </a:rPr>
              <a:t>Digitalisation</a:t>
            </a:r>
            <a:r>
              <a:rPr lang="es-ES" sz="6000" b="1">
                <a:solidFill>
                  <a:schemeClr val="bg1"/>
                </a:solidFill>
                <a:latin typeface="Montserrat SemiBold" pitchFamily="2" charset="77"/>
              </a:rPr>
              <a:t> in </a:t>
            </a:r>
            <a:r>
              <a:rPr lang="es-ES" sz="6000" b="1" err="1">
                <a:solidFill>
                  <a:schemeClr val="bg1"/>
                </a:solidFill>
                <a:latin typeface="Montserrat SemiBold" pitchFamily="2" charset="77"/>
              </a:rPr>
              <a:t>Croatian</a:t>
            </a:r>
            <a:r>
              <a:rPr lang="es-ES" sz="6000" b="1">
                <a:solidFill>
                  <a:schemeClr val="bg1"/>
                </a:solidFill>
                <a:latin typeface="Montserrat SemiBold" pitchFamily="2" charset="77"/>
              </a:rPr>
              <a:t> Key </a:t>
            </a:r>
            <a:r>
              <a:rPr lang="es-ES" sz="6000" b="1" err="1">
                <a:solidFill>
                  <a:schemeClr val="bg1"/>
                </a:solidFill>
                <a:latin typeface="Montserrat SemiBold" pitchFamily="2" charset="77"/>
              </a:rPr>
              <a:t>Sectors</a:t>
            </a:r>
            <a:endParaRPr lang="es-ES" sz="6000" b="1">
              <a:solidFill>
                <a:schemeClr val="bg1"/>
              </a:solidFill>
              <a:latin typeface="Montserrat SemiBold" pitchFamily="2" charset="77"/>
            </a:endParaRPr>
          </a:p>
        </p:txBody>
      </p:sp>
      <p:pic>
        <p:nvPicPr>
          <p:cNvPr id="8" name="Picture 7" descr="Logo&#10;&#10;Description automatically generated">
            <a:extLst>
              <a:ext uri="{FF2B5EF4-FFF2-40B4-BE49-F238E27FC236}">
                <a16:creationId xmlns:a16="http://schemas.microsoft.com/office/drawing/2014/main" id="{572DD041-4ED7-64D9-82CC-D7A83C71F70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1580" y="157880"/>
            <a:ext cx="2305800" cy="1309694"/>
          </a:xfrm>
          <a:prstGeom prst="rect">
            <a:avLst/>
          </a:prstGeom>
        </p:spPr>
      </p:pic>
      <p:pic>
        <p:nvPicPr>
          <p:cNvPr id="9" name="Picture 2" descr="Graphical user interface, text&#10;&#10;Description automatically generated with medium confidence">
            <a:extLst>
              <a:ext uri="{FF2B5EF4-FFF2-40B4-BE49-F238E27FC236}">
                <a16:creationId xmlns:a16="http://schemas.microsoft.com/office/drawing/2014/main" id="{553E4A09-0134-6B4A-93FB-0809082EC52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965349" y="5769785"/>
            <a:ext cx="1625611" cy="480888"/>
          </a:xfrm>
          <a:prstGeom prst="rect">
            <a:avLst/>
          </a:prstGeom>
        </p:spPr>
      </p:pic>
      <p:pic>
        <p:nvPicPr>
          <p:cNvPr id="10" name="Picture 4" descr="Shape&#10;&#10;Description automatically generated with low confidence">
            <a:extLst>
              <a:ext uri="{FF2B5EF4-FFF2-40B4-BE49-F238E27FC236}">
                <a16:creationId xmlns:a16="http://schemas.microsoft.com/office/drawing/2014/main" id="{DDB05BA2-828F-CB4C-982F-D86C5BC7E4A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144304" y="5696607"/>
            <a:ext cx="904278" cy="627244"/>
          </a:xfrm>
          <a:prstGeom prst="rect">
            <a:avLst/>
          </a:prstGeom>
        </p:spPr>
      </p:pic>
      <p:pic>
        <p:nvPicPr>
          <p:cNvPr id="11" name="Imagen 10">
            <a:extLst>
              <a:ext uri="{FF2B5EF4-FFF2-40B4-BE49-F238E27FC236}">
                <a16:creationId xmlns:a16="http://schemas.microsoft.com/office/drawing/2014/main" id="{986140F0-B203-F44B-8654-FA18EDC779D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01926" y="5810243"/>
            <a:ext cx="2273449" cy="399972"/>
          </a:xfrm>
          <a:prstGeom prst="rect">
            <a:avLst/>
          </a:prstGeom>
        </p:spPr>
      </p:pic>
    </p:spTree>
    <p:extLst>
      <p:ext uri="{BB962C8B-B14F-4D97-AF65-F5344CB8AC3E}">
        <p14:creationId xmlns:p14="http://schemas.microsoft.com/office/powerpoint/2010/main" val="31749117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224014"/>
            <a:ext cx="9626601" cy="1289504"/>
          </a:xfrm>
        </p:spPr>
        <p:txBody>
          <a:bodyPr lIns="91440" tIns="45720" rIns="91440" bIns="45720" anchor="t"/>
          <a:lstStyle>
            <a:lvl1pPr>
              <a:defRPr b="1">
                <a:solidFill>
                  <a:schemeClr val="bg1"/>
                </a:solidFill>
                <a:latin typeface="Montserrat" pitchFamily="2" charset="77"/>
                <a:cs typeface="Arial" panose="020B0604020202020204" pitchFamily="34" charset="0"/>
              </a:defRPr>
            </a:lvl1pPr>
          </a:lstStyle>
          <a:p>
            <a:r>
              <a:rPr lang="es-ES" sz="4000" err="1">
                <a:latin typeface="Montserrat"/>
                <a:cs typeface="Arial"/>
              </a:rPr>
              <a:t>Clusters</a:t>
            </a:r>
            <a:r>
              <a:rPr lang="es-ES" sz="4000">
                <a:latin typeface="Montserrat"/>
                <a:cs typeface="Arial"/>
              </a:rPr>
              <a:t> </a:t>
            </a:r>
            <a:r>
              <a:rPr lang="es-ES" sz="4000" err="1">
                <a:latin typeface="Montserrat"/>
                <a:cs typeface="Arial"/>
              </a:rPr>
              <a:t>Driving</a:t>
            </a:r>
            <a:r>
              <a:rPr lang="es-ES" sz="4000">
                <a:latin typeface="Montserrat"/>
                <a:cs typeface="Arial"/>
              </a:rPr>
              <a:t> </a:t>
            </a:r>
            <a:r>
              <a:rPr lang="es-ES" sz="4000" err="1">
                <a:latin typeface="Montserrat"/>
                <a:cs typeface="Arial"/>
              </a:rPr>
              <a:t>the</a:t>
            </a:r>
            <a:r>
              <a:rPr lang="es-ES" sz="4000">
                <a:latin typeface="Montserrat"/>
                <a:cs typeface="Arial"/>
              </a:rPr>
              <a:t> </a:t>
            </a:r>
            <a:r>
              <a:rPr lang="es-ES" sz="4000" err="1">
                <a:latin typeface="Montserrat"/>
                <a:cs typeface="Arial"/>
              </a:rPr>
              <a:t>Digitalisation</a:t>
            </a:r>
            <a:r>
              <a:rPr lang="es-ES" sz="4000">
                <a:latin typeface="Montserrat"/>
                <a:cs typeface="Arial"/>
              </a:rPr>
              <a:t> in </a:t>
            </a:r>
            <a:r>
              <a:rPr lang="es-ES" sz="4000" err="1">
                <a:latin typeface="Montserrat"/>
                <a:cs typeface="Arial"/>
              </a:rPr>
              <a:t>Croatian</a:t>
            </a:r>
            <a:r>
              <a:rPr lang="es-ES" sz="4000">
                <a:latin typeface="Montserrat"/>
                <a:cs typeface="Arial"/>
              </a:rPr>
              <a:t> Key </a:t>
            </a:r>
            <a:r>
              <a:rPr lang="es-ES" sz="4000" err="1">
                <a:latin typeface="Montserrat"/>
                <a:cs typeface="Arial"/>
              </a:rPr>
              <a:t>Sectors</a:t>
            </a:r>
            <a:endParaRPr lang="es-ES" sz="4000" err="1"/>
          </a:p>
        </p:txBody>
      </p:sp>
      <p:sp>
        <p:nvSpPr>
          <p:cNvPr id="4" name="Text Placeholder 3">
            <a:extLst>
              <a:ext uri="{FF2B5EF4-FFF2-40B4-BE49-F238E27FC236}">
                <a16:creationId xmlns:a16="http://schemas.microsoft.com/office/drawing/2014/main" id="{64A5EE13-8917-32C2-5AD1-0C91DB2B6391}"/>
              </a:ext>
            </a:extLst>
          </p:cNvPr>
          <p:cNvSpPr>
            <a:spLocks noGrp="1"/>
          </p:cNvSpPr>
          <p:nvPr>
            <p:ph type="body" sz="quarter" idx="16"/>
          </p:nvPr>
        </p:nvSpPr>
        <p:spPr/>
        <p:txBody>
          <a:bodyPr lIns="91440" tIns="45720" rIns="91440" bIns="45720" anchor="ctr" anchorCtr="0">
            <a:normAutofit lnSpcReduction="10000"/>
          </a:bodyPr>
          <a:lstStyle/>
          <a:p>
            <a:r>
              <a:rPr lang="en-NL">
                <a:latin typeface="Montserrat"/>
                <a:cs typeface="Arial"/>
              </a:rPr>
              <a:t>Moderated by: Nata</a:t>
            </a:r>
            <a:r>
              <a:rPr lang="es-ES">
                <a:latin typeface="Montserrat"/>
                <a:cs typeface="Arial"/>
              </a:rPr>
              <a:t>ša </a:t>
            </a:r>
            <a:r>
              <a:rPr lang="en-NL">
                <a:latin typeface="Montserrat"/>
                <a:cs typeface="Arial"/>
              </a:rPr>
              <a:t>Miri</a:t>
            </a:r>
            <a:r>
              <a:rPr lang="es-ES">
                <a:latin typeface="Montserrat"/>
                <a:cs typeface="Arial"/>
              </a:rPr>
              <a:t>ć</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6" name="CuadroTexto 5">
            <a:extLst>
              <a:ext uri="{FF2B5EF4-FFF2-40B4-BE49-F238E27FC236}">
                <a16:creationId xmlns:a16="http://schemas.microsoft.com/office/drawing/2014/main" id="{086F343C-7891-6E32-22F6-34FC5F41BF8C}"/>
              </a:ext>
            </a:extLst>
          </p:cNvPr>
          <p:cNvSpPr txBox="1"/>
          <p:nvPr/>
        </p:nvSpPr>
        <p:spPr>
          <a:xfrm>
            <a:off x="216497" y="2206825"/>
            <a:ext cx="11914151" cy="309725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a:latin typeface="Montserrat"/>
                <a:cs typeface="Arial"/>
              </a:rPr>
              <a:t>Panelists:</a:t>
            </a:r>
            <a:endParaRPr lang="es-ES" sz="2400">
              <a:latin typeface="Montserrat"/>
              <a:cs typeface="Arial"/>
            </a:endParaRPr>
          </a:p>
          <a:p>
            <a:pPr>
              <a:lnSpc>
                <a:spcPct val="90000"/>
              </a:lnSpc>
              <a:spcBef>
                <a:spcPts val="1000"/>
              </a:spcBef>
            </a:pPr>
            <a:r>
              <a:rPr lang="es-ES" sz="2400" b="1" err="1">
                <a:latin typeface="Montserrat"/>
                <a:cs typeface="Arial"/>
              </a:rPr>
              <a:t>Krešimir</a:t>
            </a:r>
            <a:r>
              <a:rPr lang="es-ES" sz="2400" b="1">
                <a:latin typeface="Montserrat"/>
                <a:cs typeface="Arial"/>
              </a:rPr>
              <a:t> </a:t>
            </a:r>
            <a:r>
              <a:rPr lang="es-ES" sz="2400" b="1" err="1">
                <a:latin typeface="Montserrat"/>
                <a:cs typeface="Arial"/>
              </a:rPr>
              <a:t>Partl</a:t>
            </a:r>
            <a:r>
              <a:rPr lang="es-ES" sz="2400">
                <a:latin typeface="Montserrat"/>
                <a:cs typeface="Arial"/>
              </a:rPr>
              <a:t>,  </a:t>
            </a:r>
            <a:r>
              <a:rPr lang="es-ES" sz="2400" err="1">
                <a:latin typeface="Montserrat"/>
                <a:cs typeface="Arial"/>
              </a:rPr>
              <a:t>State</a:t>
            </a:r>
            <a:r>
              <a:rPr lang="es-ES" sz="2400">
                <a:latin typeface="Montserrat"/>
                <a:cs typeface="Arial"/>
              </a:rPr>
              <a:t> </a:t>
            </a:r>
            <a:r>
              <a:rPr lang="es-ES" sz="2400" err="1">
                <a:latin typeface="Montserrat"/>
                <a:cs typeface="Arial"/>
              </a:rPr>
              <a:t>Secretary</a:t>
            </a:r>
            <a:r>
              <a:rPr lang="es-ES" sz="2400">
                <a:latin typeface="Montserrat"/>
                <a:cs typeface="Arial"/>
              </a:rPr>
              <a:t>, </a:t>
            </a:r>
            <a:r>
              <a:rPr lang="es-ES" sz="2400" err="1">
                <a:latin typeface="Montserrat"/>
                <a:cs typeface="Arial"/>
              </a:rPr>
              <a:t>Ministry</a:t>
            </a:r>
            <a:r>
              <a:rPr lang="es-ES" sz="2400">
                <a:latin typeface="Montserrat"/>
                <a:cs typeface="Arial"/>
              </a:rPr>
              <a:t> </a:t>
            </a:r>
            <a:r>
              <a:rPr lang="es-ES" sz="2400" err="1">
                <a:latin typeface="Montserrat"/>
                <a:cs typeface="Arial"/>
              </a:rPr>
              <a:t>of</a:t>
            </a:r>
            <a:r>
              <a:rPr lang="es-ES" sz="2400">
                <a:latin typeface="Montserrat"/>
                <a:cs typeface="Arial"/>
              </a:rPr>
              <a:t> Culture and Media</a:t>
            </a:r>
          </a:p>
          <a:p>
            <a:pPr>
              <a:lnSpc>
                <a:spcPct val="90000"/>
              </a:lnSpc>
              <a:spcBef>
                <a:spcPts val="1000"/>
              </a:spcBef>
            </a:pPr>
            <a:r>
              <a:rPr lang="es-ES" sz="2400" b="1" err="1">
                <a:latin typeface="Montserrat"/>
                <a:cs typeface="Arial"/>
              </a:rPr>
              <a:t>Ivan</a:t>
            </a:r>
            <a:r>
              <a:rPr lang="es-ES" sz="2400" b="1">
                <a:latin typeface="Montserrat"/>
                <a:cs typeface="Arial"/>
              </a:rPr>
              <a:t> </a:t>
            </a:r>
            <a:r>
              <a:rPr lang="es-ES" sz="2400" b="1" err="1">
                <a:latin typeface="Montserrat"/>
                <a:cs typeface="Arial"/>
              </a:rPr>
              <a:t>Bilandžić</a:t>
            </a:r>
            <a:r>
              <a:rPr lang="es-ES" sz="2400">
                <a:latin typeface="Montserrat"/>
                <a:cs typeface="Arial"/>
              </a:rPr>
              <a:t>,  Director </a:t>
            </a:r>
            <a:r>
              <a:rPr lang="es-ES" sz="2400" err="1">
                <a:latin typeface="Montserrat"/>
                <a:cs typeface="Arial"/>
              </a:rPr>
              <a:t>of</a:t>
            </a:r>
            <a:r>
              <a:rPr lang="es-ES" sz="2400">
                <a:latin typeface="Montserrat"/>
                <a:cs typeface="Arial"/>
              </a:rPr>
              <a:t> </a:t>
            </a:r>
            <a:r>
              <a:rPr lang="es-ES" sz="2400" err="1">
                <a:latin typeface="Montserrat"/>
                <a:cs typeface="Arial"/>
              </a:rPr>
              <a:t>Revenue</a:t>
            </a:r>
            <a:r>
              <a:rPr lang="es-ES" sz="2400">
                <a:latin typeface="Montserrat"/>
                <a:cs typeface="Arial"/>
              </a:rPr>
              <a:t> Management, MAISTRA</a:t>
            </a:r>
          </a:p>
          <a:p>
            <a:pPr>
              <a:lnSpc>
                <a:spcPct val="90000"/>
              </a:lnSpc>
              <a:spcBef>
                <a:spcPts val="1000"/>
              </a:spcBef>
            </a:pPr>
            <a:r>
              <a:rPr lang="es-ES" sz="2400" b="1" err="1">
                <a:latin typeface="Montserrat"/>
                <a:cs typeface="Arial"/>
              </a:rPr>
              <a:t>Aleksandar</a:t>
            </a:r>
            <a:r>
              <a:rPr lang="es-ES" sz="2400" b="1">
                <a:latin typeface="Montserrat"/>
                <a:cs typeface="Arial"/>
              </a:rPr>
              <a:t> </a:t>
            </a:r>
            <a:r>
              <a:rPr lang="es-ES" sz="2400" b="1" err="1">
                <a:latin typeface="Montserrat"/>
                <a:cs typeface="Arial"/>
              </a:rPr>
              <a:t>Gavrilović</a:t>
            </a:r>
            <a:r>
              <a:rPr lang="es-ES" sz="2400">
                <a:latin typeface="Montserrat"/>
                <a:cs typeface="Arial"/>
              </a:rPr>
              <a:t>, </a:t>
            </a:r>
            <a:r>
              <a:rPr lang="es-ES" sz="2400" err="1">
                <a:latin typeface="Montserrat"/>
                <a:cs typeface="Arial"/>
              </a:rPr>
              <a:t>Secretary</a:t>
            </a:r>
            <a:r>
              <a:rPr lang="es-ES" sz="2400">
                <a:latin typeface="Montserrat"/>
                <a:cs typeface="Arial"/>
              </a:rPr>
              <a:t> General, </a:t>
            </a:r>
            <a:r>
              <a:rPr lang="es-ES" sz="2400" err="1">
                <a:latin typeface="Montserrat"/>
                <a:cs typeface="Arial"/>
              </a:rPr>
              <a:t>Croatian</a:t>
            </a:r>
            <a:r>
              <a:rPr lang="es-ES" sz="2400">
                <a:latin typeface="Montserrat"/>
                <a:cs typeface="Arial"/>
              </a:rPr>
              <a:t> </a:t>
            </a:r>
            <a:r>
              <a:rPr lang="es-ES" sz="2400" err="1">
                <a:latin typeface="Montserrat"/>
                <a:cs typeface="Arial"/>
              </a:rPr>
              <a:t>Game</a:t>
            </a:r>
            <a:r>
              <a:rPr lang="es-ES" sz="2400">
                <a:latin typeface="Montserrat"/>
                <a:cs typeface="Arial"/>
              </a:rPr>
              <a:t> </a:t>
            </a:r>
            <a:r>
              <a:rPr lang="es-ES" sz="2400" err="1">
                <a:latin typeface="Montserrat"/>
                <a:cs typeface="Arial"/>
              </a:rPr>
              <a:t>Development</a:t>
            </a:r>
            <a:r>
              <a:rPr lang="es-ES" sz="2400">
                <a:latin typeface="Montserrat"/>
                <a:cs typeface="Arial"/>
              </a:rPr>
              <a:t> Alliance</a:t>
            </a:r>
          </a:p>
          <a:p>
            <a:pPr>
              <a:lnSpc>
                <a:spcPct val="90000"/>
              </a:lnSpc>
              <a:spcBef>
                <a:spcPts val="1000"/>
              </a:spcBef>
            </a:pPr>
            <a:r>
              <a:rPr lang="es-ES" sz="2400" b="1" err="1">
                <a:latin typeface="Montserrat"/>
                <a:cs typeface="Arial"/>
              </a:rPr>
              <a:t>Ivan</a:t>
            </a:r>
            <a:r>
              <a:rPr lang="es-ES" sz="2400" b="1">
                <a:latin typeface="Montserrat"/>
                <a:cs typeface="Arial"/>
              </a:rPr>
              <a:t> Venturi</a:t>
            </a:r>
            <a:r>
              <a:rPr lang="es-ES" sz="2400">
                <a:latin typeface="Montserrat"/>
                <a:cs typeface="Arial"/>
              </a:rPr>
              <a:t>, </a:t>
            </a:r>
            <a:r>
              <a:rPr lang="es-ES" sz="2400" err="1">
                <a:latin typeface="Montserrat"/>
                <a:cs typeface="Arial"/>
              </a:rPr>
              <a:t>Coordinator</a:t>
            </a:r>
            <a:r>
              <a:rPr lang="es-ES" sz="2400">
                <a:latin typeface="Montserrat"/>
                <a:cs typeface="Arial"/>
              </a:rPr>
              <a:t>, </a:t>
            </a:r>
            <a:r>
              <a:rPr lang="es-ES" sz="2400" err="1">
                <a:latin typeface="Montserrat"/>
                <a:cs typeface="Arial"/>
              </a:rPr>
              <a:t>Bologna</a:t>
            </a:r>
            <a:r>
              <a:rPr lang="es-ES" sz="2400">
                <a:latin typeface="Montserrat"/>
                <a:cs typeface="Arial"/>
              </a:rPr>
              <a:t> </a:t>
            </a:r>
            <a:r>
              <a:rPr lang="es-ES" sz="2400" err="1">
                <a:latin typeface="Montserrat"/>
                <a:cs typeface="Arial"/>
              </a:rPr>
              <a:t>Game</a:t>
            </a:r>
            <a:r>
              <a:rPr lang="es-ES" sz="2400">
                <a:latin typeface="Montserrat"/>
                <a:cs typeface="Arial"/>
              </a:rPr>
              <a:t> </a:t>
            </a:r>
            <a:r>
              <a:rPr lang="es-ES" sz="2400" err="1">
                <a:latin typeface="Montserrat"/>
                <a:cs typeface="Arial"/>
              </a:rPr>
              <a:t>Farm</a:t>
            </a:r>
            <a:endParaRPr lang="es-ES" sz="2400">
              <a:latin typeface="Montserrat"/>
              <a:cs typeface="Arial"/>
            </a:endParaRPr>
          </a:p>
          <a:p>
            <a:pPr>
              <a:lnSpc>
                <a:spcPct val="90000"/>
              </a:lnSpc>
              <a:spcBef>
                <a:spcPts val="1000"/>
              </a:spcBef>
            </a:pPr>
            <a:r>
              <a:rPr lang="es-ES" sz="2400" b="1" err="1">
                <a:latin typeface="Montserrat"/>
                <a:cs typeface="Arial"/>
              </a:rPr>
              <a:t>Andreja</a:t>
            </a:r>
            <a:r>
              <a:rPr lang="es-ES" sz="2400" b="1">
                <a:latin typeface="Montserrat"/>
                <a:cs typeface="Arial"/>
              </a:rPr>
              <a:t> Šeperac</a:t>
            </a:r>
            <a:r>
              <a:rPr lang="es-ES" sz="2400">
                <a:latin typeface="Montserrat"/>
                <a:cs typeface="Arial"/>
              </a:rPr>
              <a:t>, SMŽ Regional </a:t>
            </a:r>
            <a:r>
              <a:rPr lang="es-ES" sz="2400" err="1">
                <a:latin typeface="Montserrat"/>
                <a:cs typeface="Arial"/>
              </a:rPr>
              <a:t>Coordinator</a:t>
            </a:r>
            <a:r>
              <a:rPr lang="es-ES" sz="2400">
                <a:latin typeface="Montserrat"/>
                <a:cs typeface="Arial"/>
              </a:rPr>
              <a:t>, SIMORA</a:t>
            </a:r>
          </a:p>
        </p:txBody>
      </p:sp>
    </p:spTree>
    <p:extLst>
      <p:ext uri="{BB962C8B-B14F-4D97-AF65-F5344CB8AC3E}">
        <p14:creationId xmlns:p14="http://schemas.microsoft.com/office/powerpoint/2010/main" val="395480770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latin typeface="Montserrat"/>
                <a:cs typeface="Arial"/>
              </a:rPr>
              <a:t> </a:t>
            </a:r>
            <a:r>
              <a:rPr lang="es-ES" err="1">
                <a:latin typeface="Montserrat"/>
                <a:cs typeface="Arial"/>
              </a:rPr>
              <a:t>Krešimir</a:t>
            </a:r>
            <a:r>
              <a:rPr lang="es-ES">
                <a:latin typeface="Montserrat"/>
                <a:cs typeface="Arial"/>
              </a:rPr>
              <a:t> </a:t>
            </a:r>
            <a:r>
              <a:rPr lang="es-ES" err="1">
                <a:latin typeface="Montserrat"/>
                <a:cs typeface="Arial"/>
              </a:rPr>
              <a:t>Partl</a:t>
            </a:r>
            <a:endParaRPr lang="es-ES" b="0">
              <a:latin typeface="Montserrat"/>
              <a:cs typeface="Arial"/>
            </a:endParaRPr>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138689"/>
          </a:xfrm>
          <a:prstGeom prst="rect">
            <a:avLst/>
          </a:prstGeom>
        </p:spPr>
        <p:txBody>
          <a:bodyPr lIns="91440" tIns="45720" rIns="91440" bIns="45720" anchor="ctr" anchorCtr="0">
            <a:normAutofit fontScale="625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s-ES" err="1">
                <a:latin typeface="Montserrat"/>
                <a:cs typeface="Arial"/>
              </a:rPr>
              <a:t>State</a:t>
            </a:r>
            <a:r>
              <a:rPr lang="es-ES">
                <a:latin typeface="Montserrat"/>
                <a:cs typeface="Arial"/>
              </a:rPr>
              <a:t> </a:t>
            </a:r>
            <a:r>
              <a:rPr lang="es-ES" err="1">
                <a:latin typeface="Montserrat"/>
                <a:cs typeface="Arial"/>
              </a:rPr>
              <a:t>Secretary</a:t>
            </a:r>
            <a:r>
              <a:rPr lang="es-ES">
                <a:latin typeface="Montserrat"/>
                <a:cs typeface="Arial"/>
              </a:rPr>
              <a:t>, </a:t>
            </a:r>
            <a:r>
              <a:rPr lang="es-ES" err="1">
                <a:latin typeface="Montserrat"/>
                <a:cs typeface="Arial"/>
              </a:rPr>
              <a:t>Ministry</a:t>
            </a:r>
            <a:r>
              <a:rPr lang="es-ES">
                <a:latin typeface="Montserrat"/>
                <a:cs typeface="Arial"/>
              </a:rPr>
              <a:t> </a:t>
            </a:r>
            <a:r>
              <a:rPr lang="es-ES" err="1">
                <a:latin typeface="Montserrat"/>
                <a:cs typeface="Arial"/>
              </a:rPr>
              <a:t>of</a:t>
            </a:r>
            <a:r>
              <a:rPr lang="es-ES">
                <a:latin typeface="Montserrat"/>
                <a:cs typeface="Arial"/>
              </a:rPr>
              <a:t> Culture </a:t>
            </a:r>
            <a:endParaRPr lang="es-ES"/>
          </a:p>
          <a:p>
            <a:pPr>
              <a:lnSpc>
                <a:spcPct val="120000"/>
              </a:lnSpc>
            </a:pPr>
            <a:r>
              <a:rPr lang="es-ES">
                <a:latin typeface="Montserrat"/>
                <a:cs typeface="Arial"/>
              </a:rPr>
              <a:t>and Media</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788458"/>
            <a:ext cx="10247489" cy="866171"/>
          </a:xfrm>
          <a:prstGeom prst="rect">
            <a:avLst/>
          </a:prstGeom>
        </p:spPr>
        <p:txBody>
          <a:bodyPr lIns="91440" tIns="45720" rIns="91440" bIns="45720"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err="1">
                <a:latin typeface="Montserrat"/>
                <a:cs typeface="Arial"/>
              </a:rPr>
              <a:t>Clusters</a:t>
            </a:r>
            <a:r>
              <a:rPr lang="es-ES">
                <a:latin typeface="Montserrat"/>
                <a:cs typeface="Arial"/>
              </a:rPr>
              <a:t> </a:t>
            </a:r>
            <a:r>
              <a:rPr lang="es-ES" err="1">
                <a:latin typeface="Montserrat"/>
                <a:cs typeface="Arial"/>
              </a:rPr>
              <a:t>Driving</a:t>
            </a:r>
            <a:r>
              <a:rPr lang="es-ES">
                <a:latin typeface="Montserrat"/>
                <a:cs typeface="Arial"/>
              </a:rPr>
              <a:t> </a:t>
            </a:r>
            <a:r>
              <a:rPr lang="es-ES" err="1">
                <a:latin typeface="Montserrat"/>
                <a:cs typeface="Arial"/>
              </a:rPr>
              <a:t>the</a:t>
            </a:r>
            <a:r>
              <a:rPr lang="es-ES">
                <a:latin typeface="Montserrat"/>
                <a:cs typeface="Arial"/>
              </a:rPr>
              <a:t> </a:t>
            </a:r>
            <a:r>
              <a:rPr lang="es-ES" err="1">
                <a:latin typeface="Montserrat"/>
                <a:cs typeface="Arial"/>
              </a:rPr>
              <a:t>Digitalisation</a:t>
            </a:r>
            <a:r>
              <a:rPr lang="es-ES">
                <a:latin typeface="Montserrat"/>
                <a:cs typeface="Arial"/>
              </a:rPr>
              <a:t> in </a:t>
            </a:r>
            <a:r>
              <a:rPr lang="es-ES" err="1">
                <a:latin typeface="Montserrat"/>
                <a:cs typeface="Arial"/>
              </a:rPr>
              <a:t>Croatian</a:t>
            </a:r>
            <a:r>
              <a:rPr lang="es-ES">
                <a:latin typeface="Montserrat"/>
                <a:cs typeface="Arial"/>
              </a:rPr>
              <a:t> Key </a:t>
            </a:r>
            <a:r>
              <a:rPr lang="es-ES" err="1">
                <a:latin typeface="Montserrat"/>
                <a:cs typeface="Arial"/>
              </a:rPr>
              <a:t>Sectors</a:t>
            </a:r>
            <a:endParaRPr lang="es-ES" b="0" err="1">
              <a:latin typeface="Montserrat"/>
              <a:cs typeface="Arial"/>
            </a:endParaRPr>
          </a:p>
          <a:p>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199436918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atin typeface="Montserrat"/>
                <a:cs typeface="Arial"/>
              </a:rPr>
              <a:t>Ivan Biland</a:t>
            </a:r>
            <a:r>
              <a:rPr lang="es-ES">
                <a:latin typeface="Montserrat"/>
                <a:cs typeface="Arial"/>
              </a:rPr>
              <a:t>ž</a:t>
            </a:r>
            <a:r>
              <a:rPr lang="en-US" err="1">
                <a:latin typeface="Montserrat"/>
                <a:cs typeface="Arial"/>
              </a:rPr>
              <a:t>i</a:t>
            </a:r>
            <a:r>
              <a:rPr lang="es-ES">
                <a:latin typeface="Montserrat"/>
                <a:cs typeface="Arial"/>
              </a:rPr>
              <a:t>ć</a:t>
            </a:r>
            <a:endParaRPr lang="es-ES" b="0">
              <a:latin typeface="Montserrat"/>
              <a:cs typeface="Arial"/>
            </a:endParaRPr>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138689"/>
          </a:xfrm>
          <a:prstGeom prst="rect">
            <a:avLst/>
          </a:prstGeom>
        </p:spPr>
        <p:txBody>
          <a:bodyPr lIns="91440" tIns="45720" rIns="91440" bIns="45720" anchor="ctr" anchorCtr="0">
            <a:normAutofit fontScale="70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s-ES">
                <a:latin typeface="Montserrat"/>
                <a:cs typeface="Arial"/>
              </a:rPr>
              <a:t>Director </a:t>
            </a:r>
            <a:r>
              <a:rPr lang="es-ES" err="1">
                <a:latin typeface="Montserrat"/>
                <a:cs typeface="Arial"/>
              </a:rPr>
              <a:t>of</a:t>
            </a:r>
            <a:r>
              <a:rPr lang="es-ES">
                <a:latin typeface="Montserrat"/>
                <a:cs typeface="Arial"/>
              </a:rPr>
              <a:t> </a:t>
            </a:r>
            <a:r>
              <a:rPr lang="es-ES" err="1">
                <a:latin typeface="Montserrat"/>
                <a:cs typeface="Arial"/>
              </a:rPr>
              <a:t>Revenue</a:t>
            </a:r>
            <a:r>
              <a:rPr lang="es-ES">
                <a:latin typeface="Montserrat"/>
                <a:cs typeface="Arial"/>
              </a:rPr>
              <a:t> Management, MAISTRA</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788458"/>
            <a:ext cx="10247489" cy="866171"/>
          </a:xfrm>
          <a:prstGeom prst="rect">
            <a:avLst/>
          </a:prstGeom>
        </p:spPr>
        <p:txBody>
          <a:bodyPr lIns="91440" tIns="45720" rIns="91440" bIns="45720"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err="1">
                <a:latin typeface="Montserrat"/>
                <a:cs typeface="Arial"/>
              </a:rPr>
              <a:t>Clusters</a:t>
            </a:r>
            <a:r>
              <a:rPr lang="es-ES">
                <a:latin typeface="Montserrat"/>
                <a:cs typeface="Arial"/>
              </a:rPr>
              <a:t> </a:t>
            </a:r>
            <a:r>
              <a:rPr lang="es-ES" err="1">
                <a:latin typeface="Montserrat"/>
                <a:cs typeface="Arial"/>
              </a:rPr>
              <a:t>Driving</a:t>
            </a:r>
            <a:r>
              <a:rPr lang="es-ES">
                <a:latin typeface="Montserrat"/>
                <a:cs typeface="Arial"/>
              </a:rPr>
              <a:t> </a:t>
            </a:r>
            <a:r>
              <a:rPr lang="es-ES" err="1">
                <a:latin typeface="Montserrat"/>
                <a:cs typeface="Arial"/>
              </a:rPr>
              <a:t>the</a:t>
            </a:r>
            <a:r>
              <a:rPr lang="es-ES">
                <a:latin typeface="Montserrat"/>
                <a:cs typeface="Arial"/>
              </a:rPr>
              <a:t> </a:t>
            </a:r>
            <a:r>
              <a:rPr lang="es-ES" err="1">
                <a:latin typeface="Montserrat"/>
                <a:cs typeface="Arial"/>
              </a:rPr>
              <a:t>Digitalisation</a:t>
            </a:r>
            <a:r>
              <a:rPr lang="es-ES">
                <a:latin typeface="Montserrat"/>
                <a:cs typeface="Arial"/>
              </a:rPr>
              <a:t> in </a:t>
            </a:r>
            <a:r>
              <a:rPr lang="es-ES" err="1">
                <a:latin typeface="Montserrat"/>
                <a:cs typeface="Arial"/>
              </a:rPr>
              <a:t>Croatian</a:t>
            </a:r>
            <a:r>
              <a:rPr lang="es-ES">
                <a:latin typeface="Montserrat"/>
                <a:cs typeface="Arial"/>
              </a:rPr>
              <a:t> Key </a:t>
            </a:r>
            <a:r>
              <a:rPr lang="es-ES" err="1">
                <a:latin typeface="Montserrat"/>
                <a:cs typeface="Arial"/>
              </a:rPr>
              <a:t>Sectors</a:t>
            </a:r>
            <a:endParaRPr lang="es-ES" b="0" err="1">
              <a:latin typeface="Montserrat"/>
              <a:cs typeface="Arial"/>
            </a:endParaRPr>
          </a:p>
          <a:p>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2975444557"/>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atin typeface="Montserrat"/>
                <a:cs typeface="Arial"/>
              </a:rPr>
              <a:t>Aleksandar </a:t>
            </a:r>
            <a:r>
              <a:rPr lang="en-US" err="1">
                <a:latin typeface="Montserrat"/>
                <a:cs typeface="Arial"/>
              </a:rPr>
              <a:t>Gavrilovi</a:t>
            </a:r>
            <a:r>
              <a:rPr lang="es-ES">
                <a:latin typeface="Montserrat"/>
                <a:cs typeface="Arial"/>
              </a:rPr>
              <a:t>ć</a:t>
            </a:r>
            <a:endParaRPr lang="es-ES" b="0">
              <a:latin typeface="Montserrat"/>
              <a:cs typeface="Arial"/>
            </a:endParaRPr>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138689"/>
          </a:xfrm>
          <a:prstGeom prst="rect">
            <a:avLst/>
          </a:prstGeom>
        </p:spPr>
        <p:txBody>
          <a:bodyPr lIns="91440" tIns="45720" rIns="91440" bIns="45720" anchor="ctr" anchorCtr="0">
            <a:normAutofit fontScale="70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s-ES" err="1">
                <a:latin typeface="Montserrat"/>
                <a:cs typeface="Arial"/>
              </a:rPr>
              <a:t>Secretary</a:t>
            </a:r>
            <a:r>
              <a:rPr lang="es-ES">
                <a:latin typeface="Montserrat"/>
                <a:cs typeface="Arial"/>
              </a:rPr>
              <a:t> General, </a:t>
            </a:r>
            <a:r>
              <a:rPr lang="es-ES" err="1">
                <a:latin typeface="Montserrat"/>
                <a:cs typeface="Arial"/>
              </a:rPr>
              <a:t>Croatian</a:t>
            </a:r>
            <a:r>
              <a:rPr lang="es-ES">
                <a:latin typeface="Montserrat"/>
                <a:cs typeface="Arial"/>
              </a:rPr>
              <a:t> </a:t>
            </a:r>
            <a:r>
              <a:rPr lang="es-ES" err="1">
                <a:latin typeface="Montserrat"/>
                <a:cs typeface="Arial"/>
              </a:rPr>
              <a:t>Game</a:t>
            </a:r>
            <a:r>
              <a:rPr lang="es-ES">
                <a:latin typeface="Montserrat"/>
                <a:cs typeface="Arial"/>
              </a:rPr>
              <a:t> </a:t>
            </a:r>
            <a:r>
              <a:rPr lang="es-ES" err="1">
                <a:latin typeface="Montserrat"/>
                <a:cs typeface="Arial"/>
              </a:rPr>
              <a:t>Development</a:t>
            </a:r>
            <a:r>
              <a:rPr lang="es-ES">
                <a:latin typeface="Montserrat"/>
                <a:cs typeface="Arial"/>
              </a:rPr>
              <a:t> Alliance</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788458"/>
            <a:ext cx="10247489" cy="866171"/>
          </a:xfrm>
          <a:prstGeom prst="rect">
            <a:avLst/>
          </a:prstGeom>
        </p:spPr>
        <p:txBody>
          <a:bodyPr lIns="91440" tIns="45720" rIns="91440" bIns="45720"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err="1">
                <a:latin typeface="Montserrat"/>
                <a:cs typeface="Arial"/>
              </a:rPr>
              <a:t>Clusters</a:t>
            </a:r>
            <a:r>
              <a:rPr lang="es-ES">
                <a:latin typeface="Montserrat"/>
                <a:cs typeface="Arial"/>
              </a:rPr>
              <a:t> </a:t>
            </a:r>
            <a:r>
              <a:rPr lang="es-ES" err="1">
                <a:latin typeface="Montserrat"/>
                <a:cs typeface="Arial"/>
              </a:rPr>
              <a:t>Driving</a:t>
            </a:r>
            <a:r>
              <a:rPr lang="es-ES">
                <a:latin typeface="Montserrat"/>
                <a:cs typeface="Arial"/>
              </a:rPr>
              <a:t> </a:t>
            </a:r>
            <a:r>
              <a:rPr lang="es-ES" err="1">
                <a:latin typeface="Montserrat"/>
                <a:cs typeface="Arial"/>
              </a:rPr>
              <a:t>the</a:t>
            </a:r>
            <a:r>
              <a:rPr lang="es-ES">
                <a:latin typeface="Montserrat"/>
                <a:cs typeface="Arial"/>
              </a:rPr>
              <a:t> </a:t>
            </a:r>
            <a:r>
              <a:rPr lang="es-ES" err="1">
                <a:latin typeface="Montserrat"/>
                <a:cs typeface="Arial"/>
              </a:rPr>
              <a:t>Digitalisation</a:t>
            </a:r>
            <a:r>
              <a:rPr lang="es-ES">
                <a:latin typeface="Montserrat"/>
                <a:cs typeface="Arial"/>
              </a:rPr>
              <a:t> in </a:t>
            </a:r>
            <a:r>
              <a:rPr lang="es-ES" err="1">
                <a:latin typeface="Montserrat"/>
                <a:cs typeface="Arial"/>
              </a:rPr>
              <a:t>Croatian</a:t>
            </a:r>
            <a:r>
              <a:rPr lang="es-ES">
                <a:latin typeface="Montserrat"/>
                <a:cs typeface="Arial"/>
              </a:rPr>
              <a:t> Key </a:t>
            </a:r>
            <a:r>
              <a:rPr lang="es-ES" err="1">
                <a:latin typeface="Montserrat"/>
                <a:cs typeface="Arial"/>
              </a:rPr>
              <a:t>Sectors</a:t>
            </a:r>
            <a:endParaRPr lang="es-ES" b="0" err="1">
              <a:latin typeface="Montserrat"/>
              <a:cs typeface="Arial"/>
            </a:endParaRPr>
          </a:p>
          <a:p>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292029711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Ivan Venturi</a:t>
            </a:r>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138689"/>
          </a:xfrm>
          <a:prstGeom prst="rect">
            <a:avLst/>
          </a:prstGeom>
        </p:spPr>
        <p:txBody>
          <a:bodyPr anchor="ctr" anchorCtr="0">
            <a:normAutofit fontScale="775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Videogame producer</a:t>
            </a:r>
          </a:p>
          <a:p>
            <a:r>
              <a:rPr lang="es-ES"/>
              <a:t>Bologna Game Farm general coordinator</a:t>
            </a:r>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29574" y="317208"/>
            <a:ext cx="11362426"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a:t>VIDEOGAME INDUSTRY </a:t>
            </a:r>
            <a:r>
              <a:rPr lang="es-ES" sz="2800"/>
              <a:t>in</a:t>
            </a:r>
          </a:p>
          <a:p>
            <a:r>
              <a:rPr lang="es-ES" sz="2800"/>
              <a:t>Bologna, Regione Emilia Romagna, Italy, Europe</a:t>
            </a:r>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252628306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838200" y="2585545"/>
            <a:ext cx="10425113" cy="2851159"/>
          </a:xfrm>
          <a:prstGeom prst="rect">
            <a:avLst/>
          </a:prstGeo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Text
Text
Text</a:t>
            </a:r>
          </a:p>
        </p:txBody>
      </p:sp>
      <p:sp>
        <p:nvSpPr>
          <p:cNvPr id="5" name="Text Placeholder 4">
            <a:extLst>
              <a:ext uri="{FF2B5EF4-FFF2-40B4-BE49-F238E27FC236}">
                <a16:creationId xmlns:a16="http://schemas.microsoft.com/office/drawing/2014/main" id="{D7EAD2F4-37BB-7F95-FCC7-FB8C1EAB767D}"/>
              </a:ext>
            </a:extLst>
          </p:cNvPr>
          <p:cNvSpPr>
            <a:spLocks noGrp="1"/>
          </p:cNvSpPr>
          <p:nvPr>
            <p:ph type="body" sz="quarter" idx="13"/>
          </p:nvPr>
        </p:nvSpPr>
        <p:spPr/>
        <p:txBody>
          <a:bodyPr/>
          <a:lstStyle/>
          <a:p>
            <a:endParaRPr lang="aa-ET"/>
          </a:p>
        </p:txBody>
      </p:sp>
      <p:sp>
        <p:nvSpPr>
          <p:cNvPr id="6" name="Text Placeholder 5">
            <a:extLst>
              <a:ext uri="{FF2B5EF4-FFF2-40B4-BE49-F238E27FC236}">
                <a16:creationId xmlns:a16="http://schemas.microsoft.com/office/drawing/2014/main" id="{79E42163-4885-989A-7B0E-29FC302A7365}"/>
              </a:ext>
            </a:extLst>
          </p:cNvPr>
          <p:cNvSpPr>
            <a:spLocks noGrp="1"/>
          </p:cNvSpPr>
          <p:nvPr>
            <p:ph type="body" sz="quarter" idx="14"/>
          </p:nvPr>
        </p:nvSpPr>
        <p:spPr/>
        <p:txBody>
          <a:bodyPr/>
          <a:lstStyle/>
          <a:p>
            <a:endParaRPr lang="aa-ET"/>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12" name="Google Shape;106;p25"/>
          <p:cNvPicPr preferRelativeResize="0"/>
          <p:nvPr/>
        </p:nvPicPr>
        <p:blipFill>
          <a:blip r:embed="rId5" cstate="email">
            <a:alphaModFix/>
            <a:extLst>
              <a:ext uri="{28A0092B-C50C-407E-A947-70E740481C1C}">
                <a14:useLocalDpi xmlns:a14="http://schemas.microsoft.com/office/drawing/2010/main"/>
              </a:ext>
            </a:extLst>
          </a:blip>
          <a:stretch>
            <a:fillRect/>
          </a:stretch>
        </p:blipFill>
        <p:spPr>
          <a:xfrm>
            <a:off x="-93867" y="1895519"/>
            <a:ext cx="8037615" cy="3859971"/>
          </a:xfrm>
          <a:prstGeom prst="rect">
            <a:avLst/>
          </a:prstGeom>
          <a:noFill/>
          <a:ln>
            <a:noFill/>
          </a:ln>
        </p:spPr>
      </p:pic>
      <p:pic>
        <p:nvPicPr>
          <p:cNvPr id="15" name="Google Shape;109;p25"/>
          <p:cNvPicPr preferRelativeResize="0"/>
          <p:nvPr/>
        </p:nvPicPr>
        <p:blipFill rotWithShape="1">
          <a:blip r:embed="rId6" cstate="email">
            <a:alphaModFix/>
            <a:extLst>
              <a:ext uri="{28A0092B-C50C-407E-A947-70E740481C1C}">
                <a14:useLocalDpi xmlns:a14="http://schemas.microsoft.com/office/drawing/2010/main"/>
              </a:ext>
            </a:extLst>
          </a:blip>
          <a:srcRect/>
          <a:stretch/>
        </p:blipFill>
        <p:spPr>
          <a:xfrm>
            <a:off x="7943748" y="1899138"/>
            <a:ext cx="4248252" cy="2098176"/>
          </a:xfrm>
          <a:prstGeom prst="rect">
            <a:avLst/>
          </a:prstGeom>
          <a:noFill/>
          <a:ln>
            <a:noFill/>
          </a:ln>
        </p:spPr>
      </p:pic>
      <p:pic>
        <p:nvPicPr>
          <p:cNvPr id="16" name="Google Shape;110;p25"/>
          <p:cNvPicPr preferRelativeResize="0"/>
          <p:nvPr/>
        </p:nvPicPr>
        <p:blipFill rotWithShape="1">
          <a:blip r:embed="rId7" cstate="email">
            <a:alphaModFix/>
            <a:extLst>
              <a:ext uri="{28A0092B-C50C-407E-A947-70E740481C1C}">
                <a14:useLocalDpi xmlns:a14="http://schemas.microsoft.com/office/drawing/2010/main"/>
              </a:ext>
            </a:extLst>
          </a:blip>
          <a:srcRect/>
          <a:stretch/>
        </p:blipFill>
        <p:spPr>
          <a:xfrm>
            <a:off x="7943748" y="3754314"/>
            <a:ext cx="4248252" cy="1872763"/>
          </a:xfrm>
          <a:prstGeom prst="rect">
            <a:avLst/>
          </a:prstGeom>
          <a:noFill/>
          <a:ln>
            <a:noFill/>
          </a:ln>
        </p:spPr>
      </p:pic>
      <p:sp>
        <p:nvSpPr>
          <p:cNvPr id="18" name="Título 1">
            <a:extLst>
              <a:ext uri="{FF2B5EF4-FFF2-40B4-BE49-F238E27FC236}">
                <a16:creationId xmlns:a16="http://schemas.microsoft.com/office/drawing/2014/main" id="{E29737E9-8313-1EAB-E27F-79CEDAF1B41E}"/>
              </a:ext>
            </a:extLst>
          </p:cNvPr>
          <p:cNvSpPr txBox="1">
            <a:spLocks/>
          </p:cNvSpPr>
          <p:nvPr/>
        </p:nvSpPr>
        <p:spPr>
          <a:xfrm>
            <a:off x="734683" y="331102"/>
            <a:ext cx="9987951"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a:t>Who I am</a:t>
            </a:r>
            <a:endParaRPr lang="es-ES" sz="3200"/>
          </a:p>
        </p:txBody>
      </p:sp>
    </p:spTree>
    <p:extLst>
      <p:ext uri="{BB962C8B-B14F-4D97-AF65-F5344CB8AC3E}">
        <p14:creationId xmlns:p14="http://schemas.microsoft.com/office/powerpoint/2010/main" val="131501700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a:t>Italian Videogame Industry</a:t>
            </a:r>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990600" y="2349203"/>
            <a:ext cx="4749800" cy="2779580"/>
          </a:xfrm>
          <a:prstGeom prst="rect">
            <a:avLst/>
          </a:prstGeom>
        </p:spPr>
        <p:txBody>
          <a:bodyPr vert="horz" lIns="91440" tIns="45720" rIns="91440" bIns="45720" rtlCol="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Your text here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16" name="Google Shape;117;p26"/>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a:off x="276045" y="1992707"/>
            <a:ext cx="6380800" cy="3427072"/>
          </a:xfrm>
          <a:prstGeom prst="rect">
            <a:avLst/>
          </a:prstGeom>
          <a:noFill/>
          <a:ln>
            <a:noFill/>
          </a:ln>
        </p:spPr>
      </p:pic>
      <p:pic>
        <p:nvPicPr>
          <p:cNvPr id="3" name="Immagine 2"/>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140445" y="2236507"/>
            <a:ext cx="4254958" cy="964457"/>
          </a:xfrm>
          <a:prstGeom prst="rect">
            <a:avLst/>
          </a:prstGeom>
        </p:spPr>
      </p:pic>
      <p:pic>
        <p:nvPicPr>
          <p:cNvPr id="19" name="Google Shape;123;p27"/>
          <p:cNvPicPr preferRelativeResize="0"/>
          <p:nvPr/>
        </p:nvPicPr>
        <p:blipFill>
          <a:blip r:embed="rId7" cstate="email">
            <a:alphaModFix/>
            <a:extLst>
              <a:ext uri="{28A0092B-C50C-407E-A947-70E740481C1C}">
                <a14:useLocalDpi xmlns:a14="http://schemas.microsoft.com/office/drawing/2010/main"/>
              </a:ext>
            </a:extLst>
          </a:blip>
          <a:stretch>
            <a:fillRect/>
          </a:stretch>
        </p:blipFill>
        <p:spPr>
          <a:xfrm>
            <a:off x="7328627" y="4038145"/>
            <a:ext cx="3902882" cy="886288"/>
          </a:xfrm>
          <a:prstGeom prst="rect">
            <a:avLst/>
          </a:prstGeom>
          <a:noFill/>
          <a:ln>
            <a:noFill/>
          </a:ln>
        </p:spPr>
      </p:pic>
    </p:spTree>
    <p:extLst>
      <p:ext uri="{BB962C8B-B14F-4D97-AF65-F5344CB8AC3E}">
        <p14:creationId xmlns:p14="http://schemas.microsoft.com/office/powerpoint/2010/main" val="282395305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a:t>Bologna Game Farm</a:t>
            </a:r>
            <a:br>
              <a:rPr lang="es-ES"/>
            </a:br>
            <a:r>
              <a:rPr lang="es-ES"/>
              <a:t>Videogame public accelerator</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362309" y="2130723"/>
            <a:ext cx="5986733" cy="3105509"/>
          </a:xfrm>
          <a:prstGeom prst="rect">
            <a:avLst/>
          </a:prstGeom>
        </p:spPr>
        <p:txBody>
          <a:bodyPr vert="horz" lIns="91440" tIns="45720" rIns="91440" bIns="45720" rtlCol="0" anchor="ctr" anchorCtr="0">
            <a:normAutofit fontScale="8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l">
              <a:lnSpc>
                <a:spcPct val="100000"/>
              </a:lnSpc>
              <a:spcBef>
                <a:spcPts val="0"/>
              </a:spcBef>
              <a:buClr>
                <a:srgbClr val="000000"/>
              </a:buClr>
              <a:buSzPts val="1400"/>
            </a:pPr>
            <a:r>
              <a:rPr lang="en-US" b="1">
                <a:solidFill>
                  <a:schemeClr val="dk1"/>
                </a:solidFill>
                <a:latin typeface="Roboto"/>
                <a:ea typeface="Roboto"/>
                <a:cs typeface="Roboto"/>
                <a:sym typeface="Roboto"/>
              </a:rPr>
              <a:t>Bologna Game Farm</a:t>
            </a:r>
            <a:r>
              <a:rPr lang="en-US">
                <a:solidFill>
                  <a:schemeClr val="dk1"/>
                </a:solidFill>
                <a:latin typeface="Roboto"/>
                <a:ea typeface="Roboto"/>
                <a:cs typeface="Roboto"/>
                <a:sym typeface="Roboto"/>
              </a:rPr>
              <a:t> is a pilot project </a:t>
            </a:r>
          </a:p>
          <a:p>
            <a:pPr lvl="0" algn="l">
              <a:lnSpc>
                <a:spcPct val="100000"/>
              </a:lnSpc>
              <a:spcBef>
                <a:spcPts val="0"/>
              </a:spcBef>
              <a:buClr>
                <a:srgbClr val="000000"/>
              </a:buClr>
              <a:buSzPts val="1400"/>
            </a:pPr>
            <a:endParaRPr lang="en-US">
              <a:solidFill>
                <a:schemeClr val="dk1"/>
              </a:solidFill>
              <a:latin typeface="Roboto"/>
              <a:ea typeface="Roboto"/>
              <a:cs typeface="Roboto"/>
              <a:sym typeface="Roboto"/>
            </a:endParaRPr>
          </a:p>
          <a:p>
            <a:pPr lvl="0" algn="l">
              <a:lnSpc>
                <a:spcPct val="100000"/>
              </a:lnSpc>
              <a:spcBef>
                <a:spcPts val="0"/>
              </a:spcBef>
              <a:buClr>
                <a:srgbClr val="000000"/>
              </a:buClr>
              <a:buSzPts val="1400"/>
            </a:pPr>
            <a:r>
              <a:rPr lang="en-US">
                <a:solidFill>
                  <a:schemeClr val="dk1"/>
                </a:solidFill>
                <a:latin typeface="Roboto"/>
                <a:ea typeface="Roboto"/>
                <a:cs typeface="Roboto"/>
                <a:sym typeface="Roboto"/>
              </a:rPr>
              <a:t>promoted by </a:t>
            </a:r>
            <a:r>
              <a:rPr lang="en-US" b="1">
                <a:solidFill>
                  <a:schemeClr val="dk1"/>
                </a:solidFill>
                <a:latin typeface="Roboto"/>
                <a:ea typeface="Roboto"/>
                <a:cs typeface="Roboto"/>
                <a:sym typeface="Roboto"/>
              </a:rPr>
              <a:t>Emilia Romagna Region</a:t>
            </a:r>
            <a:r>
              <a:rPr lang="en-US">
                <a:solidFill>
                  <a:schemeClr val="dk1"/>
                </a:solidFill>
                <a:latin typeface="Roboto"/>
                <a:ea typeface="Roboto"/>
                <a:cs typeface="Roboto"/>
                <a:sym typeface="Roboto"/>
              </a:rPr>
              <a:t> and </a:t>
            </a:r>
            <a:r>
              <a:rPr lang="en-US" b="1">
                <a:solidFill>
                  <a:schemeClr val="dk1"/>
                </a:solidFill>
                <a:latin typeface="Roboto"/>
                <a:ea typeface="Roboto"/>
                <a:cs typeface="Roboto"/>
                <a:sym typeface="Roboto"/>
              </a:rPr>
              <a:t>Municipality of Bologna</a:t>
            </a:r>
          </a:p>
          <a:p>
            <a:pPr lvl="0" algn="l">
              <a:lnSpc>
                <a:spcPct val="100000"/>
              </a:lnSpc>
              <a:spcBef>
                <a:spcPts val="0"/>
              </a:spcBef>
              <a:buClr>
                <a:srgbClr val="000000"/>
              </a:buClr>
              <a:buSzPts val="1400"/>
            </a:pPr>
            <a:r>
              <a:rPr lang="en-US">
                <a:solidFill>
                  <a:schemeClr val="dk1"/>
                </a:solidFill>
                <a:latin typeface="Roboto"/>
                <a:ea typeface="Roboto"/>
                <a:cs typeface="Roboto"/>
                <a:sym typeface="Roboto"/>
              </a:rPr>
              <a:t>led by </a:t>
            </a:r>
            <a:r>
              <a:rPr lang="en-US" b="1" err="1">
                <a:solidFill>
                  <a:schemeClr val="dk1"/>
                </a:solidFill>
                <a:latin typeface="Roboto"/>
                <a:ea typeface="Roboto"/>
                <a:cs typeface="Roboto"/>
                <a:sym typeface="Roboto"/>
              </a:rPr>
              <a:t>IncrediBOL</a:t>
            </a:r>
            <a:r>
              <a:rPr lang="en-US" b="1">
                <a:solidFill>
                  <a:schemeClr val="dk1"/>
                </a:solidFill>
                <a:latin typeface="Roboto"/>
                <a:ea typeface="Roboto"/>
                <a:cs typeface="Roboto"/>
                <a:sym typeface="Roboto"/>
              </a:rPr>
              <a:t>!</a:t>
            </a:r>
            <a:r>
              <a:rPr lang="en-US">
                <a:solidFill>
                  <a:schemeClr val="dk1"/>
                </a:solidFill>
                <a:latin typeface="Roboto"/>
                <a:ea typeface="Roboto"/>
                <a:cs typeface="Roboto"/>
                <a:sym typeface="Roboto"/>
              </a:rPr>
              <a:t> and </a:t>
            </a:r>
            <a:r>
              <a:rPr lang="en-US" b="1">
                <a:solidFill>
                  <a:schemeClr val="dk1"/>
                </a:solidFill>
                <a:latin typeface="Roboto"/>
                <a:ea typeface="Roboto"/>
                <a:cs typeface="Roboto"/>
                <a:sym typeface="Roboto"/>
              </a:rPr>
              <a:t>Art-ER</a:t>
            </a:r>
          </a:p>
          <a:p>
            <a:pPr lvl="0" algn="l">
              <a:lnSpc>
                <a:spcPct val="100000"/>
              </a:lnSpc>
              <a:spcBef>
                <a:spcPts val="0"/>
              </a:spcBef>
              <a:buClr>
                <a:srgbClr val="000000"/>
              </a:buClr>
              <a:buSzPts val="1400"/>
            </a:pPr>
            <a:endParaRPr lang="en-US" b="1">
              <a:solidFill>
                <a:schemeClr val="dk1"/>
              </a:solidFill>
              <a:latin typeface="Roboto"/>
              <a:ea typeface="Roboto"/>
              <a:cs typeface="Roboto"/>
              <a:sym typeface="Roboto"/>
            </a:endParaRPr>
          </a:p>
          <a:p>
            <a:pPr lvl="0" algn="l">
              <a:lnSpc>
                <a:spcPct val="100000"/>
              </a:lnSpc>
              <a:spcBef>
                <a:spcPts val="0"/>
              </a:spcBef>
              <a:buClr>
                <a:srgbClr val="000000"/>
              </a:buClr>
              <a:buSzPts val="1400"/>
            </a:pPr>
            <a:r>
              <a:rPr lang="en-US">
                <a:solidFill>
                  <a:schemeClr val="dk1"/>
                </a:solidFill>
                <a:latin typeface="Roboto"/>
                <a:ea typeface="Roboto"/>
                <a:cs typeface="Roboto"/>
                <a:sym typeface="Roboto"/>
              </a:rPr>
              <a:t>and carried out in collaboration with </a:t>
            </a:r>
            <a:r>
              <a:rPr lang="en-US" b="1">
                <a:solidFill>
                  <a:schemeClr val="dk1"/>
                </a:solidFill>
                <a:latin typeface="Roboto"/>
                <a:ea typeface="Roboto"/>
                <a:cs typeface="Roboto"/>
                <a:sym typeface="Roboto"/>
              </a:rPr>
              <a:t>IIDEA</a:t>
            </a:r>
            <a:r>
              <a:rPr lang="en-US">
                <a:solidFill>
                  <a:schemeClr val="dk1"/>
                </a:solidFill>
                <a:latin typeface="Roboto"/>
                <a:ea typeface="Roboto"/>
                <a:cs typeface="Roboto"/>
                <a:sym typeface="Roboto"/>
              </a:rPr>
              <a:t>, our national videogame companies association.</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16" name="Google Shape;196;p32"/>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a:off x="6650965" y="1904885"/>
            <a:ext cx="5527611" cy="3684175"/>
          </a:xfrm>
          <a:prstGeom prst="rect">
            <a:avLst/>
          </a:prstGeom>
          <a:noFill/>
          <a:ln>
            <a:noFill/>
          </a:ln>
        </p:spPr>
      </p:pic>
    </p:spTree>
    <p:extLst>
      <p:ext uri="{BB962C8B-B14F-4D97-AF65-F5344CB8AC3E}">
        <p14:creationId xmlns:p14="http://schemas.microsoft.com/office/powerpoint/2010/main" val="5920727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838200" y="2001915"/>
            <a:ext cx="10425113" cy="3434789"/>
          </a:xfrm>
          <a:prstGeom prst="rect">
            <a:avLst/>
          </a:prstGeom>
        </p:spPr>
        <p:txBody>
          <a:bodyPr>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022350">
              <a:lnSpc>
                <a:spcPct val="110000"/>
              </a:lnSpc>
              <a:spcBef>
                <a:spcPct val="0"/>
              </a:spcBef>
              <a:spcAft>
                <a:spcPct val="35000"/>
              </a:spcAft>
              <a:defRPr/>
            </a:pPr>
            <a:r>
              <a:rPr lang="en-US" sz="2400">
                <a:solidFill>
                  <a:schemeClr val="tx2"/>
                </a:solidFill>
                <a:latin typeface="+mn-lt"/>
                <a:cs typeface="+mn-cs"/>
              </a:rPr>
              <a:t>Two </a:t>
            </a:r>
            <a:r>
              <a:rPr lang="en-US" sz="2400" err="1">
                <a:solidFill>
                  <a:schemeClr val="tx2"/>
                </a:solidFill>
                <a:latin typeface="+mn-lt"/>
                <a:cs typeface="+mn-cs"/>
              </a:rPr>
              <a:t>programmes</a:t>
            </a:r>
            <a:r>
              <a:rPr lang="en-US" sz="2400">
                <a:solidFill>
                  <a:schemeClr val="tx2"/>
                </a:solidFill>
                <a:latin typeface="+mn-lt"/>
                <a:cs typeface="+mn-cs"/>
              </a:rPr>
              <a:t>: Competitiveness and Cohesion, Integrated Territorial </a:t>
            </a:r>
            <a:r>
              <a:rPr lang="en-US" sz="2400" err="1">
                <a:solidFill>
                  <a:schemeClr val="tx2"/>
                </a:solidFill>
                <a:latin typeface="+mn-lt"/>
                <a:cs typeface="+mn-cs"/>
              </a:rPr>
              <a:t>Programme</a:t>
            </a:r>
            <a:endParaRPr lang="en-US" sz="2400">
              <a:solidFill>
                <a:schemeClr val="tx2"/>
              </a:solidFill>
              <a:latin typeface="+mn-lt"/>
              <a:cs typeface="+mn-cs"/>
            </a:endParaRPr>
          </a:p>
          <a:p>
            <a:pPr defTabSz="1022350">
              <a:lnSpc>
                <a:spcPct val="110000"/>
              </a:lnSpc>
              <a:spcBef>
                <a:spcPct val="0"/>
              </a:spcBef>
              <a:spcAft>
                <a:spcPct val="35000"/>
              </a:spcAft>
              <a:defRPr/>
            </a:pPr>
            <a:r>
              <a:rPr lang="en-US" sz="2400">
                <a:solidFill>
                  <a:schemeClr val="tx2"/>
                </a:solidFill>
                <a:latin typeface="+mn-lt"/>
                <a:cs typeface="+mn-cs"/>
              </a:rPr>
              <a:t>Establishing strategic partnerships for innovation and the development of innovation clusters at regional level through support to the industrial transition process;</a:t>
            </a:r>
            <a:r>
              <a:rPr lang="es-ES" sz="2400">
                <a:solidFill>
                  <a:schemeClr val="tx2"/>
                </a:solidFill>
                <a:latin typeface="+mn-lt"/>
                <a:cs typeface="+mn-cs"/>
              </a:rPr>
              <a:t>
</a:t>
            </a:r>
            <a:r>
              <a:rPr lang="en-IE" sz="2400">
                <a:solidFill>
                  <a:schemeClr val="tx2"/>
                </a:solidFill>
                <a:latin typeface="+mn-lt"/>
                <a:cs typeface="+mn-cs"/>
              </a:rPr>
              <a:t>B</a:t>
            </a:r>
            <a:r>
              <a:rPr lang="en-US" sz="2400" err="1">
                <a:solidFill>
                  <a:schemeClr val="tx2"/>
                </a:solidFill>
                <a:latin typeface="+mn-lt"/>
                <a:cs typeface="+mn-cs"/>
              </a:rPr>
              <a:t>oosting</a:t>
            </a:r>
            <a:r>
              <a:rPr lang="en-US" sz="2400">
                <a:solidFill>
                  <a:schemeClr val="tx2"/>
                </a:solidFill>
                <a:latin typeface="+mn-lt"/>
                <a:cs typeface="+mn-cs"/>
              </a:rPr>
              <a:t> growth and competitiveness of SMEs, boosting business start-ups; </a:t>
            </a:r>
          </a:p>
          <a:p>
            <a:pPr defTabSz="1022350">
              <a:lnSpc>
                <a:spcPct val="110000"/>
              </a:lnSpc>
              <a:spcBef>
                <a:spcPct val="0"/>
              </a:spcBef>
              <a:spcAft>
                <a:spcPct val="35000"/>
              </a:spcAft>
              <a:defRPr/>
            </a:pPr>
            <a:r>
              <a:rPr lang="en-US" sz="2400">
                <a:solidFill>
                  <a:schemeClr val="tx2"/>
                </a:solidFill>
                <a:latin typeface="+mn-lt"/>
                <a:cs typeface="+mn-cs"/>
              </a:rPr>
              <a:t>Engaging in international and regional value chains;</a:t>
            </a:r>
          </a:p>
          <a:p>
            <a:pPr defTabSz="1022350">
              <a:lnSpc>
                <a:spcPct val="110000"/>
              </a:lnSpc>
              <a:spcBef>
                <a:spcPct val="0"/>
              </a:spcBef>
              <a:spcAft>
                <a:spcPct val="35000"/>
              </a:spcAft>
              <a:defRPr/>
            </a:pPr>
            <a:r>
              <a:rPr lang="en-US" sz="2400">
                <a:solidFill>
                  <a:schemeClr val="tx2"/>
                </a:solidFill>
                <a:latin typeface="+mn-lt"/>
                <a:cs typeface="+mn-cs"/>
              </a:rPr>
              <a:t>Enhancing the efficiency of the eco-system for entrepreneurs to improve the business climate.</a:t>
            </a:r>
            <a:endParaRPr lang="es-ES" sz="2400">
              <a:solidFill>
                <a:schemeClr val="tx2"/>
              </a:solidFill>
              <a:latin typeface="+mn-lt"/>
              <a:cs typeface="+mn-cs"/>
            </a:endParaRP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p:txBody>
          <a:bodyPr/>
          <a:lstStyle>
            <a:lvl1pPr>
              <a:defRPr b="1">
                <a:solidFill>
                  <a:schemeClr val="bg1"/>
                </a:solidFill>
                <a:latin typeface="Montserrat" pitchFamily="2" charset="77"/>
                <a:cs typeface="Arial" panose="020B0604020202020204" pitchFamily="34" charset="0"/>
              </a:defRPr>
            </a:lvl1pPr>
          </a:lstStyle>
          <a:p>
            <a:pPr algn="ctr"/>
            <a:r>
              <a:rPr lang="es-ES" sz="4000" err="1"/>
              <a:t>Cohesion</a:t>
            </a:r>
            <a:r>
              <a:rPr lang="es-ES" sz="4000"/>
              <a:t> </a:t>
            </a:r>
            <a:r>
              <a:rPr lang="es-ES" sz="4000" err="1"/>
              <a:t>support</a:t>
            </a:r>
            <a:r>
              <a:rPr lang="es-ES" sz="4000"/>
              <a:t> </a:t>
            </a:r>
            <a:r>
              <a:rPr lang="es-ES" sz="4000" err="1"/>
              <a:t>under</a:t>
            </a:r>
            <a:r>
              <a:rPr lang="es-ES" sz="4000"/>
              <a:t> PO1 in </a:t>
            </a:r>
            <a:r>
              <a:rPr lang="es-ES" sz="4000" err="1"/>
              <a:t>Croatia</a:t>
            </a:r>
            <a:r>
              <a:rPr lang="es-ES" sz="4000"/>
              <a:t> 2021-2027</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383308134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a:t>Bologna Game Farm</a:t>
            </a:r>
            <a:br>
              <a:rPr lang="es-ES"/>
            </a:br>
            <a:r>
              <a:rPr lang="es-ES"/>
              <a:t>Videogame public accelerator</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362309" y="2130723"/>
            <a:ext cx="5986733" cy="3105509"/>
          </a:xfrm>
          <a:prstGeom prst="rect">
            <a:avLst/>
          </a:prstGeom>
        </p:spPr>
        <p:txBody>
          <a:bodyPr vert="horz" lIns="91440" tIns="45720" rIns="91440" bIns="45720" rtlCol="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l">
              <a:lnSpc>
                <a:spcPct val="100000"/>
              </a:lnSpc>
              <a:spcBef>
                <a:spcPts val="0"/>
              </a:spcBef>
              <a:buClr>
                <a:srgbClr val="000000"/>
              </a:buClr>
              <a:buSzPts val="1400"/>
            </a:pPr>
            <a:r>
              <a:rPr lang="en-US">
                <a:solidFill>
                  <a:schemeClr val="dk1"/>
                </a:solidFill>
                <a:latin typeface="Roboto"/>
                <a:ea typeface="Roboto"/>
                <a:cs typeface="Roboto"/>
                <a:sym typeface="Roboto"/>
              </a:rPr>
              <a:t>total value </a:t>
            </a:r>
            <a:r>
              <a:rPr lang="en-US" b="1">
                <a:solidFill>
                  <a:schemeClr val="dk1"/>
                </a:solidFill>
                <a:latin typeface="Roboto"/>
                <a:ea typeface="Roboto"/>
                <a:cs typeface="Roboto"/>
                <a:sym typeface="Roboto"/>
              </a:rPr>
              <a:t>€ 200.000</a:t>
            </a:r>
          </a:p>
          <a:p>
            <a:pPr lvl="0" algn="l">
              <a:lnSpc>
                <a:spcPct val="100000"/>
              </a:lnSpc>
              <a:spcBef>
                <a:spcPts val="0"/>
              </a:spcBef>
              <a:buClr>
                <a:srgbClr val="000000"/>
              </a:buClr>
              <a:buSzPts val="1400"/>
            </a:pPr>
            <a:endParaRPr lang="en-US">
              <a:solidFill>
                <a:schemeClr val="dk1"/>
              </a:solidFill>
              <a:latin typeface="Roboto"/>
              <a:ea typeface="Roboto"/>
              <a:cs typeface="Roboto"/>
              <a:sym typeface="Roboto"/>
            </a:endParaRPr>
          </a:p>
          <a:p>
            <a:pPr lvl="0" algn="l">
              <a:lnSpc>
                <a:spcPct val="100000"/>
              </a:lnSpc>
              <a:spcBef>
                <a:spcPts val="0"/>
              </a:spcBef>
              <a:buClr>
                <a:srgbClr val="000000"/>
              </a:buClr>
              <a:buSzPts val="1400"/>
            </a:pPr>
            <a:r>
              <a:rPr lang="en-US" b="1">
                <a:solidFill>
                  <a:schemeClr val="dk1"/>
                </a:solidFill>
                <a:latin typeface="Roboto"/>
                <a:ea typeface="Roboto"/>
                <a:cs typeface="Roboto"/>
                <a:sym typeface="Roboto"/>
              </a:rPr>
              <a:t>4</a:t>
            </a:r>
            <a:r>
              <a:rPr lang="en-US">
                <a:solidFill>
                  <a:schemeClr val="dk1"/>
                </a:solidFill>
                <a:latin typeface="Roboto"/>
                <a:ea typeface="Roboto"/>
                <a:cs typeface="Roboto"/>
                <a:sym typeface="Roboto"/>
              </a:rPr>
              <a:t> teams</a:t>
            </a:r>
          </a:p>
          <a:p>
            <a:pPr lvl="0" algn="l">
              <a:lnSpc>
                <a:spcPct val="100000"/>
              </a:lnSpc>
              <a:spcBef>
                <a:spcPts val="0"/>
              </a:spcBef>
              <a:buClr>
                <a:srgbClr val="000000"/>
              </a:buClr>
              <a:buSzPts val="1400"/>
            </a:pPr>
            <a:endParaRPr lang="en-US">
              <a:solidFill>
                <a:schemeClr val="dk1"/>
              </a:solidFill>
              <a:latin typeface="Roboto"/>
              <a:ea typeface="Roboto"/>
              <a:cs typeface="Roboto"/>
              <a:sym typeface="Roboto"/>
            </a:endParaRPr>
          </a:p>
          <a:p>
            <a:pPr lvl="0" algn="l">
              <a:lnSpc>
                <a:spcPct val="100000"/>
              </a:lnSpc>
              <a:spcBef>
                <a:spcPts val="0"/>
              </a:spcBef>
              <a:buClr>
                <a:srgbClr val="000000"/>
              </a:buClr>
              <a:buSzPts val="1400"/>
            </a:pPr>
            <a:r>
              <a:rPr lang="en-US">
                <a:solidFill>
                  <a:schemeClr val="dk1"/>
                </a:solidFill>
                <a:latin typeface="Roboto"/>
                <a:ea typeface="Roboto"/>
                <a:cs typeface="Roboto"/>
                <a:sym typeface="Roboto"/>
              </a:rPr>
              <a:t>Funding (</a:t>
            </a:r>
            <a:r>
              <a:rPr lang="en-US" b="1">
                <a:solidFill>
                  <a:schemeClr val="dk1"/>
                </a:solidFill>
                <a:latin typeface="Roboto"/>
                <a:ea typeface="Roboto"/>
                <a:cs typeface="Roboto"/>
                <a:sym typeface="Roboto"/>
              </a:rPr>
              <a:t>€ 30.000 each</a:t>
            </a:r>
            <a:r>
              <a:rPr lang="en-US">
                <a:solidFill>
                  <a:schemeClr val="dk1"/>
                </a:solidFill>
                <a:latin typeface="Roboto"/>
                <a:ea typeface="Roboto"/>
                <a:cs typeface="Roboto"/>
                <a:sym typeface="Roboto"/>
              </a:rPr>
              <a:t>) </a:t>
            </a:r>
          </a:p>
          <a:p>
            <a:pPr lvl="0" algn="l">
              <a:lnSpc>
                <a:spcPct val="100000"/>
              </a:lnSpc>
              <a:spcBef>
                <a:spcPts val="0"/>
              </a:spcBef>
              <a:buClr>
                <a:srgbClr val="000000"/>
              </a:buClr>
              <a:buSzPts val="1400"/>
            </a:pPr>
            <a:r>
              <a:rPr lang="en-US">
                <a:solidFill>
                  <a:schemeClr val="dk1"/>
                </a:solidFill>
                <a:latin typeface="Roboto"/>
                <a:ea typeface="Roboto"/>
                <a:cs typeface="Roboto"/>
                <a:sym typeface="Roboto"/>
              </a:rPr>
              <a:t>and acceleration</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9" name="Google Shape;335;p40"/>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a:off x="6685472" y="1922497"/>
            <a:ext cx="5506528" cy="3670123"/>
          </a:xfrm>
          <a:prstGeom prst="rect">
            <a:avLst/>
          </a:prstGeom>
          <a:noFill/>
          <a:ln>
            <a:noFill/>
          </a:ln>
        </p:spPr>
      </p:pic>
    </p:spTree>
    <p:extLst>
      <p:ext uri="{BB962C8B-B14F-4D97-AF65-F5344CB8AC3E}">
        <p14:creationId xmlns:p14="http://schemas.microsoft.com/office/powerpoint/2010/main" val="629666554"/>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a:t>Bologna Game Farm</a:t>
            </a:r>
            <a:br>
              <a:rPr lang="es-ES"/>
            </a:br>
            <a:r>
              <a:rPr lang="es-ES"/>
              <a:t>Videogame public accelerator</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362309" y="2130723"/>
            <a:ext cx="5986733" cy="3105509"/>
          </a:xfrm>
          <a:prstGeom prst="rect">
            <a:avLst/>
          </a:prstGeom>
        </p:spPr>
        <p:txBody>
          <a:bodyPr vert="horz" lIns="91440" tIns="45720" rIns="91440" bIns="45720" rtlCol="0" anchor="ctr" anchorCtr="0">
            <a:normAutofit fontScale="70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l">
              <a:lnSpc>
                <a:spcPct val="100000"/>
              </a:lnSpc>
              <a:spcBef>
                <a:spcPts val="0"/>
              </a:spcBef>
              <a:buClr>
                <a:srgbClr val="000000"/>
              </a:buClr>
              <a:buSzPts val="1400"/>
            </a:pPr>
            <a:r>
              <a:rPr lang="en-US">
                <a:solidFill>
                  <a:schemeClr val="dk1"/>
                </a:solidFill>
                <a:latin typeface="Roboto"/>
                <a:ea typeface="Roboto"/>
                <a:cs typeface="Roboto"/>
                <a:sym typeface="Roboto"/>
              </a:rPr>
              <a:t>selection of 4 row videogame prototypes, acceleration program, vertical slice</a:t>
            </a:r>
          </a:p>
          <a:p>
            <a:pPr lvl="0" algn="l">
              <a:lnSpc>
                <a:spcPct val="100000"/>
              </a:lnSpc>
              <a:spcBef>
                <a:spcPts val="0"/>
              </a:spcBef>
              <a:buClr>
                <a:srgbClr val="000000"/>
              </a:buClr>
              <a:buSzPts val="1400"/>
            </a:pPr>
            <a:endParaRPr lang="en-US">
              <a:solidFill>
                <a:schemeClr val="dk1"/>
              </a:solidFill>
              <a:latin typeface="Roboto"/>
              <a:ea typeface="Roboto"/>
              <a:cs typeface="Roboto"/>
              <a:sym typeface="Roboto"/>
            </a:endParaRPr>
          </a:p>
          <a:p>
            <a:pPr lvl="0" algn="l">
              <a:lnSpc>
                <a:spcPct val="100000"/>
              </a:lnSpc>
              <a:spcBef>
                <a:spcPts val="0"/>
              </a:spcBef>
              <a:buClr>
                <a:srgbClr val="000000"/>
              </a:buClr>
              <a:buSzPts val="1400"/>
            </a:pPr>
            <a:r>
              <a:rPr lang="en-US">
                <a:solidFill>
                  <a:schemeClr val="dk1"/>
                </a:solidFill>
                <a:latin typeface="Roboto"/>
                <a:ea typeface="Roboto"/>
                <a:cs typeface="Roboto"/>
                <a:sym typeface="Roboto"/>
              </a:rPr>
              <a:t>actions to support and empower our regional videogame sector in the mid-long term</a:t>
            </a:r>
          </a:p>
          <a:p>
            <a:pPr lvl="0" algn="l">
              <a:lnSpc>
                <a:spcPct val="100000"/>
              </a:lnSpc>
              <a:spcBef>
                <a:spcPts val="0"/>
              </a:spcBef>
              <a:buClr>
                <a:srgbClr val="000000"/>
              </a:buClr>
              <a:buSzPts val="1400"/>
            </a:pPr>
            <a:endParaRPr lang="en-US">
              <a:solidFill>
                <a:schemeClr val="dk1"/>
              </a:solidFill>
              <a:latin typeface="Roboto"/>
              <a:ea typeface="Roboto"/>
              <a:cs typeface="Roboto"/>
              <a:sym typeface="Roboto"/>
            </a:endParaRPr>
          </a:p>
          <a:p>
            <a:pPr lvl="0" algn="l">
              <a:lnSpc>
                <a:spcPct val="100000"/>
              </a:lnSpc>
              <a:spcBef>
                <a:spcPts val="0"/>
              </a:spcBef>
              <a:buClr>
                <a:srgbClr val="000000"/>
              </a:buClr>
              <a:buSzPts val="1400"/>
            </a:pPr>
            <a:r>
              <a:rPr lang="en-US">
                <a:solidFill>
                  <a:schemeClr val="dk1"/>
                </a:solidFill>
                <a:latin typeface="Roboto"/>
                <a:ea typeface="Roboto"/>
                <a:cs typeface="Roboto"/>
                <a:sym typeface="Roboto"/>
              </a:rPr>
              <a:t>relationships building between the videogame sector and other kind of industries (creative spillover)</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9" name="Google Shape;284;p37"/>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a:off x="6909457" y="1915063"/>
            <a:ext cx="5282241" cy="3665371"/>
          </a:xfrm>
          <a:prstGeom prst="rect">
            <a:avLst/>
          </a:prstGeom>
          <a:noFill/>
          <a:ln>
            <a:noFill/>
          </a:ln>
        </p:spPr>
      </p:pic>
    </p:spTree>
    <p:extLst>
      <p:ext uri="{BB962C8B-B14F-4D97-AF65-F5344CB8AC3E}">
        <p14:creationId xmlns:p14="http://schemas.microsoft.com/office/powerpoint/2010/main" val="323913344"/>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a:t>Bologna Game Farm</a:t>
            </a:r>
            <a:br>
              <a:rPr lang="es-ES"/>
            </a:br>
            <a:r>
              <a:rPr lang="es-ES"/>
              <a:t>Videogame public accelerator</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146649" y="1820175"/>
            <a:ext cx="6357668" cy="4304580"/>
          </a:xfrm>
          <a:prstGeom prst="rect">
            <a:avLst/>
          </a:prstGeom>
        </p:spPr>
        <p:txBody>
          <a:bodyPr vert="horz" lIns="91440" tIns="45720" rIns="91440" bIns="45720" rtlCol="0" anchor="ctr" anchorCtr="0">
            <a:normAutofit fontScale="40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n-US" sz="3800">
                <a:solidFill>
                  <a:schemeClr val="tx1"/>
                </a:solidFill>
                <a:latin typeface="Roboto" panose="020B0604020202020204" charset="0"/>
                <a:ea typeface="Roboto" panose="020B0604020202020204" charset="0"/>
              </a:rPr>
              <a:t>The Acceleration starts in </a:t>
            </a:r>
            <a:r>
              <a:rPr lang="en-US" sz="3800" b="1">
                <a:solidFill>
                  <a:schemeClr val="tx1"/>
                </a:solidFill>
                <a:latin typeface="Roboto" panose="020B0604020202020204" charset="0"/>
                <a:ea typeface="Roboto" panose="020B0604020202020204" charset="0"/>
              </a:rPr>
              <a:t>January</a:t>
            </a:r>
            <a:r>
              <a:rPr lang="en-US" sz="3800">
                <a:solidFill>
                  <a:schemeClr val="tx1"/>
                </a:solidFill>
                <a:latin typeface="Roboto" panose="020B0604020202020204" charset="0"/>
                <a:ea typeface="Roboto" panose="020B0604020202020204" charset="0"/>
              </a:rPr>
              <a:t> and it ends in </a:t>
            </a:r>
            <a:r>
              <a:rPr lang="en-US" sz="3800" b="1">
                <a:solidFill>
                  <a:schemeClr val="tx1"/>
                </a:solidFill>
                <a:latin typeface="Roboto" panose="020B0604020202020204" charset="0"/>
                <a:ea typeface="Roboto" panose="020B0604020202020204" charset="0"/>
              </a:rPr>
              <a:t>June</a:t>
            </a:r>
          </a:p>
          <a:p>
            <a:pPr>
              <a:lnSpc>
                <a:spcPct val="120000"/>
              </a:lnSpc>
            </a:pPr>
            <a:br>
              <a:rPr lang="en-US" sz="3800">
                <a:solidFill>
                  <a:schemeClr val="tx1"/>
                </a:solidFill>
                <a:latin typeface="Roboto" panose="020B0604020202020204" charset="0"/>
                <a:ea typeface="Roboto" panose="020B0604020202020204" charset="0"/>
              </a:rPr>
            </a:br>
            <a:r>
              <a:rPr lang="en-US" sz="3800" b="1">
                <a:solidFill>
                  <a:schemeClr val="tx1"/>
                </a:solidFill>
                <a:latin typeface="Roboto" panose="020B0604020202020204" charset="0"/>
                <a:ea typeface="Roboto" panose="020B0604020202020204" charset="0"/>
              </a:rPr>
              <a:t>Weekly mentorships</a:t>
            </a:r>
            <a:r>
              <a:rPr lang="en-US" sz="3800">
                <a:solidFill>
                  <a:schemeClr val="tx1"/>
                </a:solidFill>
                <a:latin typeface="Roboto" panose="020B0604020202020204" charset="0"/>
                <a:ea typeface="Roboto" panose="020B0604020202020204" charset="0"/>
              </a:rPr>
              <a:t>, consulting and prototypes review </a:t>
            </a:r>
          </a:p>
          <a:p>
            <a:pPr>
              <a:lnSpc>
                <a:spcPct val="120000"/>
              </a:lnSpc>
            </a:pPr>
            <a:br>
              <a:rPr lang="en-US" sz="3800">
                <a:solidFill>
                  <a:schemeClr val="tx1"/>
                </a:solidFill>
                <a:latin typeface="Roboto" panose="020B0604020202020204" charset="0"/>
                <a:ea typeface="Roboto" panose="020B0604020202020204" charset="0"/>
              </a:rPr>
            </a:br>
            <a:r>
              <a:rPr lang="en-US" sz="3800">
                <a:solidFill>
                  <a:schemeClr val="tx1"/>
                </a:solidFill>
                <a:latin typeface="Roboto" panose="020B0604020202020204" charset="0"/>
                <a:ea typeface="Roboto" panose="020B0604020202020204" charset="0"/>
              </a:rPr>
              <a:t>From a </a:t>
            </a:r>
            <a:r>
              <a:rPr lang="en-US" sz="3800" b="1">
                <a:solidFill>
                  <a:schemeClr val="tx1"/>
                </a:solidFill>
                <a:latin typeface="Roboto" panose="020B0604020202020204" charset="0"/>
                <a:ea typeface="Roboto" panose="020B0604020202020204" charset="0"/>
              </a:rPr>
              <a:t>row prototype to a vertical slice</a:t>
            </a:r>
            <a:r>
              <a:rPr lang="en-US" sz="3800">
                <a:solidFill>
                  <a:schemeClr val="tx1"/>
                </a:solidFill>
                <a:latin typeface="Roboto" panose="020B0604020202020204" charset="0"/>
                <a:ea typeface="Roboto" panose="020B0604020202020204" charset="0"/>
              </a:rPr>
              <a:t> ready to be presented to a </a:t>
            </a:r>
            <a:r>
              <a:rPr lang="en-US" sz="3800" b="1">
                <a:solidFill>
                  <a:schemeClr val="tx1"/>
                </a:solidFill>
                <a:latin typeface="Roboto" panose="020B0604020202020204" charset="0"/>
                <a:ea typeface="Roboto" panose="020B0604020202020204" charset="0"/>
              </a:rPr>
              <a:t>publisher</a:t>
            </a:r>
          </a:p>
          <a:p>
            <a:pPr>
              <a:lnSpc>
                <a:spcPct val="120000"/>
              </a:lnSpc>
            </a:pPr>
            <a:br>
              <a:rPr lang="en-US" sz="3800">
                <a:solidFill>
                  <a:schemeClr val="tx1"/>
                </a:solidFill>
                <a:latin typeface="Roboto" panose="020B0604020202020204" charset="0"/>
                <a:ea typeface="Roboto" panose="020B0604020202020204" charset="0"/>
              </a:rPr>
            </a:br>
            <a:r>
              <a:rPr lang="en-US" sz="3800">
                <a:solidFill>
                  <a:schemeClr val="tx1"/>
                </a:solidFill>
                <a:latin typeface="Roboto" panose="020B0604020202020204" charset="0"/>
                <a:ea typeface="Roboto" panose="020B0604020202020204" charset="0"/>
              </a:rPr>
              <a:t>Participation in the main international fairs (First Playable/Pisa, </a:t>
            </a:r>
            <a:r>
              <a:rPr lang="en-US" sz="3800" err="1">
                <a:solidFill>
                  <a:schemeClr val="tx1"/>
                </a:solidFill>
                <a:latin typeface="Roboto" panose="020B0604020202020204" charset="0"/>
                <a:ea typeface="Roboto" panose="020B0604020202020204" charset="0"/>
              </a:rPr>
              <a:t>Gamescom</a:t>
            </a:r>
            <a:r>
              <a:rPr lang="en-US" sz="3800">
                <a:solidFill>
                  <a:schemeClr val="tx1"/>
                </a:solidFill>
                <a:latin typeface="Roboto" panose="020B0604020202020204" charset="0"/>
                <a:ea typeface="Roboto" panose="020B0604020202020204" charset="0"/>
              </a:rPr>
              <a:t>/Cologne, Game Connection/Paris) </a:t>
            </a:r>
          </a:p>
          <a:p>
            <a:pPr>
              <a:lnSpc>
                <a:spcPct val="120000"/>
              </a:lnSpc>
            </a:pPr>
            <a:br>
              <a:rPr lang="en-US" sz="3800">
                <a:solidFill>
                  <a:schemeClr val="tx1"/>
                </a:solidFill>
                <a:latin typeface="Roboto" panose="020B0604020202020204" charset="0"/>
                <a:ea typeface="Roboto" panose="020B0604020202020204" charset="0"/>
              </a:rPr>
            </a:br>
            <a:r>
              <a:rPr lang="en-US" sz="3800">
                <a:solidFill>
                  <a:schemeClr val="tx1"/>
                </a:solidFill>
                <a:latin typeface="Roboto" panose="020B0604020202020204" charset="0"/>
                <a:ea typeface="Roboto" panose="020B0604020202020204" charset="0"/>
              </a:rPr>
              <a:t>Promotion (website, </a:t>
            </a:r>
            <a:r>
              <a:rPr lang="en-US" sz="3800" err="1">
                <a:solidFill>
                  <a:schemeClr val="tx1"/>
                </a:solidFill>
                <a:latin typeface="Roboto" panose="020B0604020202020204" charset="0"/>
                <a:ea typeface="Roboto" panose="020B0604020202020204" charset="0"/>
              </a:rPr>
              <a:t>facebook</a:t>
            </a:r>
            <a:r>
              <a:rPr lang="en-US" sz="3800">
                <a:solidFill>
                  <a:schemeClr val="tx1"/>
                </a:solidFill>
                <a:latin typeface="Roboto" panose="020B0604020202020204" charset="0"/>
                <a:ea typeface="Roboto" panose="020B0604020202020204" charset="0"/>
              </a:rPr>
              <a:t>, discord)</a:t>
            </a:r>
          </a:p>
          <a:p>
            <a:br>
              <a:rPr lang="en-US"/>
            </a:br>
            <a:endParaRPr lang="en-US">
              <a:solidFill>
                <a:schemeClr val="dk1"/>
              </a:solidFill>
              <a:latin typeface="Roboto"/>
              <a:ea typeface="Roboto"/>
              <a:cs typeface="Roboto"/>
              <a:sym typeface="Roboto"/>
            </a:endParaRP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9" name="Google Shape;266;p36"/>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a:off x="6694097" y="1927786"/>
            <a:ext cx="5484479" cy="3655427"/>
          </a:xfrm>
          <a:prstGeom prst="rect">
            <a:avLst/>
          </a:prstGeom>
          <a:noFill/>
          <a:ln>
            <a:noFill/>
          </a:ln>
        </p:spPr>
      </p:pic>
    </p:spTree>
    <p:extLst>
      <p:ext uri="{BB962C8B-B14F-4D97-AF65-F5344CB8AC3E}">
        <p14:creationId xmlns:p14="http://schemas.microsoft.com/office/powerpoint/2010/main" val="404974902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a:t>Bologna Game Farm</a:t>
            </a:r>
            <a:br>
              <a:rPr lang="es-ES"/>
            </a:br>
            <a:r>
              <a:rPr lang="es-ES"/>
              <a:t>Videogame public accelerator</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146649" y="2587549"/>
            <a:ext cx="3991774" cy="3485447"/>
          </a:xfrm>
          <a:prstGeom prst="rect">
            <a:avLst/>
          </a:prstGeom>
        </p:spPr>
        <p:txBody>
          <a:bodyPr vert="horz" lIns="91440" tIns="45720" rIns="91440" bIns="45720" rtlCol="0" anchor="ctr" anchorCtr="0">
            <a:normAutofit fontScale="70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l">
              <a:lnSpc>
                <a:spcPct val="100000"/>
              </a:lnSpc>
              <a:spcBef>
                <a:spcPts val="0"/>
              </a:spcBef>
              <a:buClr>
                <a:srgbClr val="000000"/>
              </a:buClr>
              <a:buSzPts val="1400"/>
            </a:pPr>
            <a:r>
              <a:rPr lang="en-US" sz="2600">
                <a:solidFill>
                  <a:schemeClr val="tx1"/>
                </a:solidFill>
                <a:latin typeface="Roboto" panose="020B0604020202020204" charset="0"/>
                <a:ea typeface="Roboto" panose="020B0604020202020204" charset="0"/>
              </a:rPr>
              <a:t>3 phases:</a:t>
            </a:r>
            <a:br>
              <a:rPr lang="en-US" sz="2600">
                <a:solidFill>
                  <a:schemeClr val="tx1"/>
                </a:solidFill>
                <a:latin typeface="Roboto" panose="020B0604020202020204" charset="0"/>
                <a:ea typeface="Roboto" panose="020B0604020202020204" charset="0"/>
              </a:rPr>
            </a:br>
            <a:br>
              <a:rPr lang="en-US" sz="2600">
                <a:solidFill>
                  <a:schemeClr val="tx1"/>
                </a:solidFill>
                <a:latin typeface="Roboto" panose="020B0604020202020204" charset="0"/>
                <a:ea typeface="Roboto" panose="020B0604020202020204" charset="0"/>
              </a:rPr>
            </a:br>
            <a:r>
              <a:rPr lang="en-US" sz="2600">
                <a:solidFill>
                  <a:schemeClr val="tx1"/>
                </a:solidFill>
                <a:latin typeface="Roboto" panose="020B0604020202020204" charset="0"/>
                <a:ea typeface="Roboto" panose="020B0604020202020204" charset="0"/>
              </a:rPr>
              <a:t>1- </a:t>
            </a:r>
            <a:r>
              <a:rPr lang="en-US" sz="3100">
                <a:solidFill>
                  <a:schemeClr val="dk1"/>
                </a:solidFill>
                <a:latin typeface="Roboto"/>
                <a:ea typeface="Roboto"/>
                <a:cs typeface="Roboto"/>
                <a:sym typeface="Roboto"/>
              </a:rPr>
              <a:t>Team &amp; Project design rework</a:t>
            </a:r>
          </a:p>
          <a:p>
            <a:pPr lvl="0" algn="l">
              <a:lnSpc>
                <a:spcPct val="100000"/>
              </a:lnSpc>
              <a:spcBef>
                <a:spcPts val="0"/>
              </a:spcBef>
              <a:buClr>
                <a:srgbClr val="000000"/>
              </a:buClr>
              <a:buSzPts val="1400"/>
            </a:pPr>
            <a:endParaRPr lang="en-US" sz="3100">
              <a:solidFill>
                <a:schemeClr val="dk1"/>
              </a:solidFill>
              <a:latin typeface="Roboto"/>
              <a:ea typeface="Roboto"/>
              <a:cs typeface="Roboto"/>
              <a:sym typeface="Roboto"/>
            </a:endParaRPr>
          </a:p>
          <a:p>
            <a:pPr lvl="0" algn="l">
              <a:lnSpc>
                <a:spcPct val="100000"/>
              </a:lnSpc>
              <a:spcBef>
                <a:spcPts val="0"/>
              </a:spcBef>
              <a:buClr>
                <a:srgbClr val="000000"/>
              </a:buClr>
              <a:buSzPts val="1400"/>
            </a:pPr>
            <a:r>
              <a:rPr lang="en-US" sz="3100">
                <a:solidFill>
                  <a:schemeClr val="dk1"/>
                </a:solidFill>
                <a:latin typeface="Roboto"/>
                <a:ea typeface="Roboto"/>
                <a:cs typeface="Roboto"/>
                <a:sym typeface="Roboto"/>
              </a:rPr>
              <a:t>2- Vertical Slice production</a:t>
            </a:r>
          </a:p>
          <a:p>
            <a:pPr lvl="0" algn="l">
              <a:lnSpc>
                <a:spcPct val="100000"/>
              </a:lnSpc>
              <a:spcBef>
                <a:spcPts val="0"/>
              </a:spcBef>
              <a:buClr>
                <a:srgbClr val="000000"/>
              </a:buClr>
              <a:buSzPts val="1400"/>
            </a:pPr>
            <a:endParaRPr lang="en-US" sz="3100">
              <a:solidFill>
                <a:schemeClr val="dk1"/>
              </a:solidFill>
              <a:latin typeface="Roboto"/>
              <a:ea typeface="Roboto"/>
              <a:cs typeface="Roboto"/>
              <a:sym typeface="Roboto"/>
            </a:endParaRPr>
          </a:p>
          <a:p>
            <a:pPr lvl="0" algn="l">
              <a:lnSpc>
                <a:spcPct val="100000"/>
              </a:lnSpc>
              <a:spcBef>
                <a:spcPts val="0"/>
              </a:spcBef>
              <a:buClr>
                <a:srgbClr val="000000"/>
              </a:buClr>
              <a:buSzPts val="1400"/>
            </a:pPr>
            <a:r>
              <a:rPr lang="en-US" sz="3100">
                <a:solidFill>
                  <a:schemeClr val="dk1"/>
                </a:solidFill>
                <a:latin typeface="Roboto"/>
                <a:ea typeface="Roboto"/>
                <a:cs typeface="Roboto"/>
                <a:sym typeface="Roboto"/>
              </a:rPr>
              <a:t>3- Project Deck &amp; Pitch tests</a:t>
            </a:r>
          </a:p>
          <a:p>
            <a:pPr>
              <a:lnSpc>
                <a:spcPct val="120000"/>
              </a:lnSpc>
            </a:pPr>
            <a:endParaRPr lang="en-US" sz="3800">
              <a:solidFill>
                <a:schemeClr val="tx1"/>
              </a:solidFill>
              <a:latin typeface="Roboto" panose="020B0604020202020204" charset="0"/>
              <a:ea typeface="Roboto" panose="020B0604020202020204" charset="0"/>
            </a:endParaRPr>
          </a:p>
          <a:p>
            <a:br>
              <a:rPr lang="en-US"/>
            </a:br>
            <a:endParaRPr lang="en-US">
              <a:solidFill>
                <a:schemeClr val="dk1"/>
              </a:solidFill>
              <a:latin typeface="Roboto"/>
              <a:ea typeface="Roboto"/>
              <a:cs typeface="Roboto"/>
              <a:sym typeface="Roboto"/>
            </a:endParaRP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9" name="Google Shape;249;p35"/>
          <p:cNvPicPr preferRelativeResize="0"/>
          <p:nvPr/>
        </p:nvPicPr>
        <p:blipFill>
          <a:blip r:embed="rId5" cstate="email">
            <a:alphaModFix/>
            <a:extLst>
              <a:ext uri="{28A0092B-C50C-407E-A947-70E740481C1C}">
                <a14:useLocalDpi xmlns:a14="http://schemas.microsoft.com/office/drawing/2010/main"/>
              </a:ext>
            </a:extLst>
          </a:blip>
          <a:stretch>
            <a:fillRect/>
          </a:stretch>
        </p:blipFill>
        <p:spPr>
          <a:xfrm>
            <a:off x="4048663" y="1953187"/>
            <a:ext cx="2553419" cy="3604821"/>
          </a:xfrm>
          <a:prstGeom prst="rect">
            <a:avLst/>
          </a:prstGeom>
          <a:noFill/>
          <a:ln>
            <a:noFill/>
          </a:ln>
        </p:spPr>
      </p:pic>
      <p:pic>
        <p:nvPicPr>
          <p:cNvPr id="13" name="Google Shape;196;p32"/>
          <p:cNvPicPr preferRelativeResize="0"/>
          <p:nvPr/>
        </p:nvPicPr>
        <p:blipFill rotWithShape="1">
          <a:blip r:embed="rId6" cstate="email">
            <a:alphaModFix/>
            <a:extLst>
              <a:ext uri="{28A0092B-C50C-407E-A947-70E740481C1C}">
                <a14:useLocalDpi xmlns:a14="http://schemas.microsoft.com/office/drawing/2010/main"/>
              </a:ext>
            </a:extLst>
          </a:blip>
          <a:srcRect/>
          <a:stretch/>
        </p:blipFill>
        <p:spPr>
          <a:xfrm>
            <a:off x="6650965" y="1904885"/>
            <a:ext cx="5527611" cy="3684175"/>
          </a:xfrm>
          <a:prstGeom prst="rect">
            <a:avLst/>
          </a:prstGeom>
          <a:noFill/>
          <a:ln>
            <a:noFill/>
          </a:ln>
        </p:spPr>
      </p:pic>
    </p:spTree>
    <p:extLst>
      <p:ext uri="{BB962C8B-B14F-4D97-AF65-F5344CB8AC3E}">
        <p14:creationId xmlns:p14="http://schemas.microsoft.com/office/powerpoint/2010/main" val="187742561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a:t>European Videogame Industry</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16" name="Google Shape;359;p42"/>
          <p:cNvPicPr preferRelativeResize="0"/>
          <p:nvPr/>
        </p:nvPicPr>
        <p:blipFill>
          <a:blip r:embed="rId5" cstate="email">
            <a:alphaModFix/>
            <a:extLst>
              <a:ext uri="{28A0092B-C50C-407E-A947-70E740481C1C}">
                <a14:useLocalDpi xmlns:a14="http://schemas.microsoft.com/office/drawing/2010/main"/>
              </a:ext>
            </a:extLst>
          </a:blip>
          <a:stretch>
            <a:fillRect/>
          </a:stretch>
        </p:blipFill>
        <p:spPr>
          <a:xfrm>
            <a:off x="343849" y="1975447"/>
            <a:ext cx="4784863" cy="3567595"/>
          </a:xfrm>
          <a:prstGeom prst="rect">
            <a:avLst/>
          </a:prstGeom>
          <a:noFill/>
          <a:ln>
            <a:noFill/>
          </a:ln>
        </p:spPr>
      </p:pic>
      <p:sp>
        <p:nvSpPr>
          <p:cNvPr id="17" name="Google Shape;360;p42"/>
          <p:cNvSpPr txBox="1"/>
          <p:nvPr/>
        </p:nvSpPr>
        <p:spPr>
          <a:xfrm>
            <a:off x="7469750" y="3081934"/>
            <a:ext cx="4334517" cy="800189"/>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it" sz="2000" u="sng">
                <a:solidFill>
                  <a:srgbClr val="1155CC"/>
                </a:solidFill>
                <a:highlight>
                  <a:srgbClr val="FFFFFF"/>
                </a:highlight>
                <a:hlinkClick r:id="rId6">
                  <a:extLst>
                    <a:ext uri="{A12FA001-AC4F-418D-AE19-62706E023703}">
                      <ahyp:hlinkClr xmlns:ahyp="http://schemas.microsoft.com/office/drawing/2018/hyperlinkcolor" val="tx"/>
                    </a:ext>
                  </a:extLst>
                </a:hlinkClick>
              </a:rPr>
              <a:t>https://www.europarl.europa.eu/meps/en/197589/LAURENCE_FARRENG/home</a:t>
            </a:r>
            <a:endParaRPr sz="3600"/>
          </a:p>
        </p:txBody>
      </p:sp>
      <p:pic>
        <p:nvPicPr>
          <p:cNvPr id="19" name="Google Shape;361;p42"/>
          <p:cNvPicPr preferRelativeResize="0"/>
          <p:nvPr/>
        </p:nvPicPr>
        <p:blipFill>
          <a:blip r:embed="rId7" cstate="email">
            <a:alphaModFix/>
            <a:extLst>
              <a:ext uri="{28A0092B-C50C-407E-A947-70E740481C1C}">
                <a14:useLocalDpi xmlns:a14="http://schemas.microsoft.com/office/drawing/2010/main"/>
              </a:ext>
            </a:extLst>
          </a:blip>
          <a:stretch>
            <a:fillRect/>
          </a:stretch>
        </p:blipFill>
        <p:spPr>
          <a:xfrm>
            <a:off x="5412657" y="2004674"/>
            <a:ext cx="1773148" cy="3434510"/>
          </a:xfrm>
          <a:prstGeom prst="rect">
            <a:avLst/>
          </a:prstGeom>
          <a:noFill/>
          <a:ln>
            <a:noFill/>
          </a:ln>
        </p:spPr>
      </p:pic>
    </p:spTree>
    <p:extLst>
      <p:ext uri="{BB962C8B-B14F-4D97-AF65-F5344CB8AC3E}">
        <p14:creationId xmlns:p14="http://schemas.microsoft.com/office/powerpoint/2010/main" val="3596359698"/>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a:t>European Videogame Industry</a:t>
            </a:r>
            <a:br>
              <a:rPr lang="es-ES"/>
            </a:br>
            <a:r>
              <a:rPr lang="es-ES">
                <a:solidFill>
                  <a:srgbClr val="FFFF00"/>
                </a:solidFill>
              </a:rPr>
              <a:t>Developers</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14" name="Google Shape;368;p43"/>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a:off x="2804782" y="1915064"/>
            <a:ext cx="5693436" cy="3664772"/>
          </a:xfrm>
          <a:prstGeom prst="rect">
            <a:avLst/>
          </a:prstGeom>
          <a:noFill/>
          <a:ln>
            <a:noFill/>
          </a:ln>
        </p:spPr>
      </p:pic>
    </p:spTree>
    <p:extLst>
      <p:ext uri="{BB962C8B-B14F-4D97-AF65-F5344CB8AC3E}">
        <p14:creationId xmlns:p14="http://schemas.microsoft.com/office/powerpoint/2010/main" val="251874882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a:t>European Videogame Industry</a:t>
            </a:r>
            <a:br>
              <a:rPr lang="es-ES"/>
            </a:br>
            <a:r>
              <a:rPr lang="es-ES">
                <a:solidFill>
                  <a:srgbClr val="FFFF00"/>
                </a:solidFill>
              </a:rPr>
              <a:t>Publishers</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9" name="Google Shape;374;p44"/>
          <p:cNvPicPr preferRelativeResize="0"/>
          <p:nvPr/>
        </p:nvPicPr>
        <p:blipFill rotWithShape="1">
          <a:blip r:embed="rId5" cstate="email">
            <a:alphaModFix/>
            <a:extLst>
              <a:ext uri="{28A0092B-C50C-407E-A947-70E740481C1C}">
                <a14:useLocalDpi xmlns:a14="http://schemas.microsoft.com/office/drawing/2010/main"/>
              </a:ext>
            </a:extLst>
          </a:blip>
          <a:srcRect l="-221" r="-1"/>
          <a:stretch/>
        </p:blipFill>
        <p:spPr>
          <a:xfrm>
            <a:off x="3131406" y="1923691"/>
            <a:ext cx="5615797" cy="3654191"/>
          </a:xfrm>
          <a:prstGeom prst="rect">
            <a:avLst/>
          </a:prstGeom>
          <a:noFill/>
          <a:ln>
            <a:noFill/>
          </a:ln>
        </p:spPr>
      </p:pic>
    </p:spTree>
    <p:extLst>
      <p:ext uri="{BB962C8B-B14F-4D97-AF65-F5344CB8AC3E}">
        <p14:creationId xmlns:p14="http://schemas.microsoft.com/office/powerpoint/2010/main" val="111528764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629727"/>
            <a:ext cx="9626601" cy="1033527"/>
          </a:xfrm>
        </p:spPr>
        <p:txBody>
          <a:bodyPr/>
          <a:lstStyle>
            <a:lvl1pPr>
              <a:defRPr b="1">
                <a:solidFill>
                  <a:schemeClr val="bg1"/>
                </a:solidFill>
                <a:latin typeface="Montserrat" pitchFamily="2" charset="77"/>
                <a:cs typeface="Arial" panose="020B0604020202020204" pitchFamily="34" charset="0"/>
              </a:defRPr>
            </a:lvl1pPr>
          </a:lstStyle>
          <a:p>
            <a:r>
              <a:rPr lang="es-ES"/>
              <a:t>World Videogame market</a:t>
            </a:r>
            <a:endParaRPr lang="es-ES">
              <a:solidFill>
                <a:srgbClr val="FFFF00"/>
              </a:solidFill>
            </a:endParaRP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14" name="Google Shape;380;p45"/>
          <p:cNvPicPr preferRelativeResize="0"/>
          <p:nvPr/>
        </p:nvPicPr>
        <p:blipFill>
          <a:blip r:embed="rId5" cstate="email">
            <a:alphaModFix/>
            <a:extLst>
              <a:ext uri="{28A0092B-C50C-407E-A947-70E740481C1C}">
                <a14:useLocalDpi xmlns:a14="http://schemas.microsoft.com/office/drawing/2010/main"/>
              </a:ext>
            </a:extLst>
          </a:blip>
          <a:stretch>
            <a:fillRect/>
          </a:stretch>
        </p:blipFill>
        <p:spPr>
          <a:xfrm>
            <a:off x="2722387" y="1922171"/>
            <a:ext cx="6162821" cy="3621878"/>
          </a:xfrm>
          <a:prstGeom prst="rect">
            <a:avLst/>
          </a:prstGeom>
          <a:noFill/>
          <a:ln>
            <a:noFill/>
          </a:ln>
        </p:spPr>
      </p:pic>
    </p:spTree>
    <p:extLst>
      <p:ext uri="{BB962C8B-B14F-4D97-AF65-F5344CB8AC3E}">
        <p14:creationId xmlns:p14="http://schemas.microsoft.com/office/powerpoint/2010/main" val="293797288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9A95404-AD38-EE48-B3FB-0616DBF7156A}"/>
              </a:ext>
            </a:extLst>
          </p:cNvPr>
          <p:cNvSpPr>
            <a:spLocks noGrp="1"/>
          </p:cNvSpPr>
          <p:nvPr>
            <p:ph type="title"/>
          </p:nvPr>
        </p:nvSpPr>
        <p:spPr>
          <a:xfrm>
            <a:off x="855453" y="658423"/>
            <a:ext cx="9626601" cy="1289504"/>
          </a:xfrm>
        </p:spPr>
        <p:txBody>
          <a:bodyPr/>
          <a:lstStyle/>
          <a:p>
            <a:r>
              <a:rPr lang="es-ES" sz="3600"/>
              <a:t>South Europe / East Europe vs World</a:t>
            </a:r>
          </a:p>
        </p:txBody>
      </p:sp>
      <p:sp>
        <p:nvSpPr>
          <p:cNvPr id="3" name="Marcador de texto 2">
            <a:extLst>
              <a:ext uri="{FF2B5EF4-FFF2-40B4-BE49-F238E27FC236}">
                <a16:creationId xmlns:a16="http://schemas.microsoft.com/office/drawing/2014/main" id="{15E9813C-FCD1-4D48-8FBA-307E8B6E8011}"/>
              </a:ext>
            </a:extLst>
          </p:cNvPr>
          <p:cNvSpPr>
            <a:spLocks noGrp="1"/>
          </p:cNvSpPr>
          <p:nvPr>
            <p:ph type="body" sz="quarter" idx="4294967295"/>
          </p:nvPr>
        </p:nvSpPr>
        <p:spPr>
          <a:xfrm>
            <a:off x="1118524" y="3142469"/>
            <a:ext cx="9989457" cy="1138689"/>
          </a:xfrm>
          <a:prstGeom prst="rect">
            <a:avLst/>
          </a:prstGeom>
        </p:spPr>
        <p:txBody>
          <a:bodyPr/>
          <a:lstStyle/>
          <a:p>
            <a:r>
              <a:rPr lang="es-ES"/>
              <a:t>There are very </a:t>
            </a:r>
            <a:r>
              <a:rPr lang="es-ES" b="1"/>
              <a:t>few publishers </a:t>
            </a:r>
            <a:r>
              <a:rPr lang="es-ES"/>
              <a:t>in South Europe /East Europe</a:t>
            </a:r>
          </a:p>
          <a:p>
            <a:r>
              <a:rPr lang="es-ES"/>
              <a:t>Mobile videogame industry is the </a:t>
            </a:r>
            <a:r>
              <a:rPr lang="es-ES" b="1"/>
              <a:t>richest</a:t>
            </a:r>
          </a:p>
          <a:p>
            <a:r>
              <a:rPr lang="es-ES"/>
              <a:t>Our mobile videogame industry is </a:t>
            </a:r>
            <a:r>
              <a:rPr lang="es-ES" b="1"/>
              <a:t>too small</a:t>
            </a:r>
          </a:p>
          <a:p>
            <a:r>
              <a:rPr lang="es-ES"/>
              <a:t>We have </a:t>
            </a:r>
            <a:r>
              <a:rPr lang="es-ES" b="1"/>
              <a:t>cultural heritage</a:t>
            </a:r>
          </a:p>
          <a:p>
            <a:endParaRPr lang="es-ES"/>
          </a:p>
        </p:txBody>
      </p:sp>
      <p:pic>
        <p:nvPicPr>
          <p:cNvPr id="9" name="Picture 2" descr="Logo&#10;&#10;Description automatically generated">
            <a:extLst>
              <a:ext uri="{FF2B5EF4-FFF2-40B4-BE49-F238E27FC236}">
                <a16:creationId xmlns:a16="http://schemas.microsoft.com/office/drawing/2014/main" id="{87C0271F-05A6-ED4C-B9D3-DBD36D1C96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0" name="Picture 3" descr="Graphical user interface, text&#10;&#10;Description automatically generated with medium confidence">
            <a:extLst>
              <a:ext uri="{FF2B5EF4-FFF2-40B4-BE49-F238E27FC236}">
                <a16:creationId xmlns:a16="http://schemas.microsoft.com/office/drawing/2014/main" id="{CB0C71B1-4D25-A74A-8301-C25345DB4D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1" name="Imagen 10">
            <a:extLst>
              <a:ext uri="{FF2B5EF4-FFF2-40B4-BE49-F238E27FC236}">
                <a16:creationId xmlns:a16="http://schemas.microsoft.com/office/drawing/2014/main" id="{5C6042EA-CDFA-7043-A37D-4ABD861A839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320897460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ítulo 1">
            <a:extLst>
              <a:ext uri="{FF2B5EF4-FFF2-40B4-BE49-F238E27FC236}">
                <a16:creationId xmlns:a16="http://schemas.microsoft.com/office/drawing/2014/main" id="{C308BC14-1DE1-8756-20AD-7B52E587CEF8}"/>
              </a:ext>
            </a:extLst>
          </p:cNvPr>
          <p:cNvSpPr>
            <a:spLocks noGrp="1"/>
          </p:cNvSpPr>
          <p:nvPr>
            <p:ph type="title" hasCustomPrompt="1"/>
          </p:nvPr>
        </p:nvSpPr>
        <p:spPr>
          <a:xfrm>
            <a:off x="831850" y="2002631"/>
            <a:ext cx="10515600" cy="2852737"/>
          </a:xfrm>
        </p:spPr>
        <p:txBody>
          <a:bodyPr anchor="ctr" anchorCtr="0">
            <a:normAutofit/>
          </a:bodyPr>
          <a:lstStyle>
            <a:lvl1pPr algn="ctr">
              <a:defRPr sz="6000" b="1">
                <a:solidFill>
                  <a:schemeClr val="bg1"/>
                </a:solidFill>
                <a:latin typeface="Montserrat" pitchFamily="2" charset="77"/>
                <a:cs typeface="Arial" panose="020B0604020202020204" pitchFamily="34" charset="0"/>
              </a:defRPr>
            </a:lvl1pPr>
          </a:lstStyle>
          <a:p>
            <a:r>
              <a:rPr lang="es-ES"/>
              <a:t>Let’s work together</a:t>
            </a:r>
          </a:p>
        </p:txBody>
      </p:sp>
      <p:pic>
        <p:nvPicPr>
          <p:cNvPr id="11" name="Picture 10" descr="Graphical user interface, text&#10;&#10;Description automatically generated with medium confidence">
            <a:extLst>
              <a:ext uri="{FF2B5EF4-FFF2-40B4-BE49-F238E27FC236}">
                <a16:creationId xmlns:a16="http://schemas.microsoft.com/office/drawing/2014/main" id="{81649D6F-D940-8150-9682-835341BDBA1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78680C34-E458-3299-0584-4AF0FD6B64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13" name="Picture 12" descr="Logo&#10;&#10;Description automatically generated">
            <a:extLst>
              <a:ext uri="{FF2B5EF4-FFF2-40B4-BE49-F238E27FC236}">
                <a16:creationId xmlns:a16="http://schemas.microsoft.com/office/drawing/2014/main" id="{B61FB2D6-84D7-0A01-5AB4-4E9B62A1BF1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09582905-410C-B14F-9682-30594ABFDB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Tree>
    <p:extLst>
      <p:ext uri="{BB962C8B-B14F-4D97-AF65-F5344CB8AC3E}">
        <p14:creationId xmlns:p14="http://schemas.microsoft.com/office/powerpoint/2010/main" val="47663844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838200" y="2001915"/>
            <a:ext cx="10425113" cy="3434789"/>
          </a:xfrm>
          <a:prstGeom prst="rect">
            <a:avLst/>
          </a:prstGeo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022350">
              <a:lnSpc>
                <a:spcPct val="110000"/>
              </a:lnSpc>
              <a:spcBef>
                <a:spcPct val="0"/>
              </a:spcBef>
              <a:spcAft>
                <a:spcPct val="35000"/>
              </a:spcAft>
              <a:defRPr/>
            </a:pPr>
            <a:r>
              <a:rPr lang="en-US" sz="2400">
                <a:solidFill>
                  <a:schemeClr val="tx2"/>
                </a:solidFill>
                <a:latin typeface="+mn-lt"/>
                <a:cs typeface="+mn-cs"/>
              </a:rPr>
              <a:t>Some figures:</a:t>
            </a:r>
          </a:p>
          <a:p>
            <a:pPr defTabSz="1022350">
              <a:lnSpc>
                <a:spcPct val="110000"/>
              </a:lnSpc>
              <a:spcBef>
                <a:spcPct val="0"/>
              </a:spcBef>
              <a:spcAft>
                <a:spcPct val="35000"/>
              </a:spcAft>
              <a:defRPr/>
            </a:pPr>
            <a:r>
              <a:rPr lang="en-US" sz="2400">
                <a:solidFill>
                  <a:schemeClr val="tx2"/>
                </a:solidFill>
                <a:latin typeface="+mn-lt"/>
                <a:cs typeface="+mn-cs"/>
              </a:rPr>
              <a:t>Total allocation in PO1 in Croatia: EUR 1,7 billion</a:t>
            </a:r>
          </a:p>
          <a:p>
            <a:pPr defTabSz="1022350">
              <a:lnSpc>
                <a:spcPct val="110000"/>
              </a:lnSpc>
              <a:spcBef>
                <a:spcPct val="0"/>
              </a:spcBef>
              <a:spcAft>
                <a:spcPct val="35000"/>
              </a:spcAft>
              <a:defRPr/>
            </a:pPr>
            <a:r>
              <a:rPr lang="en-US" sz="2400" err="1">
                <a:solidFill>
                  <a:schemeClr val="tx2"/>
                </a:solidFill>
                <a:latin typeface="+mn-lt"/>
                <a:cs typeface="+mn-cs"/>
              </a:rPr>
              <a:t>Programme</a:t>
            </a:r>
            <a:r>
              <a:rPr lang="en-US" sz="2400">
                <a:solidFill>
                  <a:schemeClr val="tx2"/>
                </a:solidFill>
                <a:latin typeface="+mn-lt"/>
                <a:cs typeface="+mn-cs"/>
              </a:rPr>
              <a:t> Competitiveness and Cohesion:</a:t>
            </a:r>
          </a:p>
          <a:p>
            <a:pPr defTabSz="1022350">
              <a:lnSpc>
                <a:spcPct val="110000"/>
              </a:lnSpc>
              <a:spcBef>
                <a:spcPct val="0"/>
              </a:spcBef>
              <a:spcAft>
                <a:spcPct val="35000"/>
              </a:spcAft>
              <a:defRPr/>
            </a:pPr>
            <a:r>
              <a:rPr lang="en-US" sz="2400">
                <a:solidFill>
                  <a:schemeClr val="tx2"/>
                </a:solidFill>
                <a:latin typeface="+mn-lt"/>
                <a:cs typeface="+mn-cs"/>
              </a:rPr>
              <a:t>PO1: EUR 1,2 billion, SO 1.1.: EUR 631 million, SO 1.3.: EUR 336 million</a:t>
            </a:r>
          </a:p>
          <a:p>
            <a:pPr defTabSz="1022350">
              <a:lnSpc>
                <a:spcPct val="110000"/>
              </a:lnSpc>
              <a:spcBef>
                <a:spcPct val="0"/>
              </a:spcBef>
              <a:spcAft>
                <a:spcPct val="35000"/>
              </a:spcAft>
              <a:defRPr/>
            </a:pPr>
            <a:r>
              <a:rPr lang="en-US" sz="2400">
                <a:solidFill>
                  <a:schemeClr val="tx2"/>
                </a:solidFill>
                <a:latin typeface="+mn-lt"/>
                <a:cs typeface="+mn-cs"/>
              </a:rPr>
              <a:t>Integrated Territorial </a:t>
            </a:r>
            <a:r>
              <a:rPr lang="en-US" sz="2400" err="1">
                <a:solidFill>
                  <a:schemeClr val="tx2"/>
                </a:solidFill>
                <a:latin typeface="+mn-lt"/>
                <a:cs typeface="+mn-cs"/>
              </a:rPr>
              <a:t>Programme</a:t>
            </a:r>
            <a:r>
              <a:rPr lang="en-US" sz="2400">
                <a:solidFill>
                  <a:schemeClr val="tx2"/>
                </a:solidFill>
                <a:latin typeface="+mn-lt"/>
                <a:cs typeface="+mn-cs"/>
              </a:rPr>
              <a:t>:</a:t>
            </a:r>
          </a:p>
          <a:p>
            <a:pPr defTabSz="1022350">
              <a:lnSpc>
                <a:spcPct val="110000"/>
              </a:lnSpc>
              <a:spcBef>
                <a:spcPct val="0"/>
              </a:spcBef>
              <a:spcAft>
                <a:spcPct val="35000"/>
              </a:spcAft>
              <a:defRPr/>
            </a:pPr>
            <a:r>
              <a:rPr lang="en-US" sz="2400">
                <a:solidFill>
                  <a:schemeClr val="tx2"/>
                </a:solidFill>
                <a:latin typeface="+mn-lt"/>
                <a:cs typeface="+mn-cs"/>
              </a:rPr>
              <a:t>PO1: EUR 536 million, SO 1.1: EUR 330 million, SO 1.3.: EUR 191 million</a:t>
            </a: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p:txBody>
          <a:bodyPr/>
          <a:lstStyle>
            <a:lvl1pPr>
              <a:defRPr b="1">
                <a:solidFill>
                  <a:schemeClr val="bg1"/>
                </a:solidFill>
                <a:latin typeface="Montserrat" pitchFamily="2" charset="77"/>
                <a:cs typeface="Arial" panose="020B0604020202020204" pitchFamily="34" charset="0"/>
              </a:defRPr>
            </a:lvl1pPr>
          </a:lstStyle>
          <a:p>
            <a:pPr algn="ctr"/>
            <a:r>
              <a:rPr lang="es-ES" sz="4000" err="1"/>
              <a:t>Cohesion</a:t>
            </a:r>
            <a:r>
              <a:rPr lang="es-ES" sz="4000"/>
              <a:t> </a:t>
            </a:r>
            <a:r>
              <a:rPr lang="es-ES" sz="4000" err="1"/>
              <a:t>support</a:t>
            </a:r>
            <a:r>
              <a:rPr lang="es-ES" sz="4000"/>
              <a:t> </a:t>
            </a:r>
            <a:r>
              <a:rPr lang="es-ES" sz="4000" err="1"/>
              <a:t>under</a:t>
            </a:r>
            <a:r>
              <a:rPr lang="es-ES" sz="4000"/>
              <a:t> PO1 in </a:t>
            </a:r>
            <a:r>
              <a:rPr lang="es-ES" sz="4000" err="1"/>
              <a:t>Croatia</a:t>
            </a:r>
            <a:r>
              <a:rPr lang="es-ES" sz="4000"/>
              <a:t> 2021-2027</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421852292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0" y="2921168"/>
            <a:ext cx="12192000" cy="1015663"/>
          </a:xfrm>
          <a:prstGeom prst="rect">
            <a:avLst/>
          </a:prstGeom>
          <a:noFill/>
        </p:spPr>
        <p:txBody>
          <a:bodyPr wrap="square" rtlCol="0">
            <a:spAutoFit/>
          </a:bodyPr>
          <a:lstStyle/>
          <a:p>
            <a:pPr algn="ctr"/>
            <a:r>
              <a:rPr lang="es-ES" sz="6000" b="1">
                <a:solidFill>
                  <a:schemeClr val="bg1"/>
                </a:solidFill>
                <a:latin typeface="Montserrat" pitchFamily="2" charset="77"/>
                <a:cs typeface="Arial" panose="020B0604020202020204" pitchFamily="34" charset="0"/>
              </a:rPr>
              <a:t>THANK YOU</a:t>
            </a: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Tree>
    <p:extLst>
      <p:ext uri="{BB962C8B-B14F-4D97-AF65-F5344CB8AC3E}">
        <p14:creationId xmlns:p14="http://schemas.microsoft.com/office/powerpoint/2010/main" val="4057548823"/>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latin typeface="Montserrat"/>
                <a:cs typeface="Arial"/>
              </a:rPr>
              <a:t>Andreja</a:t>
            </a:r>
            <a:r>
              <a:rPr lang="es-ES">
                <a:latin typeface="Montserrat"/>
                <a:cs typeface="Arial"/>
              </a:rPr>
              <a:t> </a:t>
            </a:r>
            <a:r>
              <a:rPr lang="es-ES" err="1">
                <a:latin typeface="Montserrat"/>
                <a:cs typeface="Arial"/>
              </a:rPr>
              <a:t>Šeperac</a:t>
            </a:r>
            <a:endParaRPr lang="en-US" err="1"/>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138689"/>
          </a:xfrm>
          <a:prstGeom prst="rect">
            <a:avLst/>
          </a:prstGeom>
        </p:spPr>
        <p:txBody>
          <a:bodyPr lIns="91440" tIns="45720" rIns="91440" bIns="45720" anchor="ctr" anchorCtr="0">
            <a:normAutofit fontScale="85000" lnSpcReduction="1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s-ES">
                <a:latin typeface="Montserrat"/>
                <a:cs typeface="Arial"/>
              </a:rPr>
              <a:t>SMŽ Regional </a:t>
            </a:r>
            <a:r>
              <a:rPr lang="es-ES" err="1">
                <a:latin typeface="Montserrat"/>
                <a:cs typeface="Arial"/>
              </a:rPr>
              <a:t>Coordinator</a:t>
            </a:r>
            <a:r>
              <a:rPr lang="es-ES">
                <a:latin typeface="Montserrat"/>
                <a:cs typeface="Arial"/>
              </a:rPr>
              <a:t>, SIMORA</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788458"/>
            <a:ext cx="10247489" cy="866171"/>
          </a:xfrm>
          <a:prstGeom prst="rect">
            <a:avLst/>
          </a:prstGeom>
        </p:spPr>
        <p:txBody>
          <a:bodyPr lIns="91440" tIns="45720" rIns="91440" bIns="45720"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err="1">
                <a:latin typeface="Montserrat"/>
                <a:cs typeface="Arial"/>
              </a:rPr>
              <a:t>Clusters</a:t>
            </a:r>
            <a:r>
              <a:rPr lang="es-ES">
                <a:latin typeface="Montserrat"/>
                <a:cs typeface="Arial"/>
              </a:rPr>
              <a:t> </a:t>
            </a:r>
            <a:r>
              <a:rPr lang="es-ES" err="1">
                <a:latin typeface="Montserrat"/>
                <a:cs typeface="Arial"/>
              </a:rPr>
              <a:t>Driving</a:t>
            </a:r>
            <a:r>
              <a:rPr lang="es-ES">
                <a:latin typeface="Montserrat"/>
                <a:cs typeface="Arial"/>
              </a:rPr>
              <a:t> </a:t>
            </a:r>
            <a:r>
              <a:rPr lang="es-ES" err="1">
                <a:latin typeface="Montserrat"/>
                <a:cs typeface="Arial"/>
              </a:rPr>
              <a:t>the</a:t>
            </a:r>
            <a:r>
              <a:rPr lang="es-ES">
                <a:latin typeface="Montserrat"/>
                <a:cs typeface="Arial"/>
              </a:rPr>
              <a:t> </a:t>
            </a:r>
            <a:r>
              <a:rPr lang="es-ES" err="1">
                <a:latin typeface="Montserrat"/>
                <a:cs typeface="Arial"/>
              </a:rPr>
              <a:t>Digitalisation</a:t>
            </a:r>
            <a:r>
              <a:rPr lang="es-ES">
                <a:latin typeface="Montserrat"/>
                <a:cs typeface="Arial"/>
              </a:rPr>
              <a:t> in </a:t>
            </a:r>
            <a:r>
              <a:rPr lang="es-ES" err="1">
                <a:latin typeface="Montserrat"/>
                <a:cs typeface="Arial"/>
              </a:rPr>
              <a:t>Croatian</a:t>
            </a:r>
            <a:r>
              <a:rPr lang="es-ES">
                <a:latin typeface="Montserrat"/>
                <a:cs typeface="Arial"/>
              </a:rPr>
              <a:t> Key </a:t>
            </a:r>
            <a:r>
              <a:rPr lang="es-ES" err="1">
                <a:latin typeface="Montserrat"/>
                <a:cs typeface="Arial"/>
              </a:rPr>
              <a:t>Sectors</a:t>
            </a:r>
            <a:endParaRPr lang="es-ES" b="0" err="1">
              <a:latin typeface="Montserrat"/>
              <a:cs typeface="Arial"/>
            </a:endParaRPr>
          </a:p>
          <a:p>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398329536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A picture containing food, plate, dish, meal&#10;&#10;Description automatically generated">
            <a:extLst>
              <a:ext uri="{FF2B5EF4-FFF2-40B4-BE49-F238E27FC236}">
                <a16:creationId xmlns:a16="http://schemas.microsoft.com/office/drawing/2014/main" id="{1D980A34-DCF8-CE3C-ACEA-0D5EE3BFAE4D}"/>
              </a:ext>
            </a:extLst>
          </p:cNvPr>
          <p:cNvPicPr>
            <a:picLocks noChangeAspect="1"/>
          </p:cNvPicPr>
          <p:nvPr/>
        </p:nvPicPr>
        <p:blipFill>
          <a:blip r:embed="rId2" cstate="email">
            <a:alphaModFix amt="12000"/>
            <a:extLst>
              <a:ext uri="{28A0092B-C50C-407E-A947-70E740481C1C}">
                <a14:useLocalDpi xmlns:a14="http://schemas.microsoft.com/office/drawing/2010/main"/>
              </a:ext>
            </a:extLst>
          </a:blip>
          <a:stretch>
            <a:fillRect/>
          </a:stretch>
        </p:blipFill>
        <p:spPr>
          <a:xfrm>
            <a:off x="-60960" y="0"/>
            <a:ext cx="12313920" cy="6858000"/>
          </a:xfrm>
          <a:prstGeom prst="rect">
            <a:avLst/>
          </a:prstGeom>
        </p:spPr>
      </p:pic>
      <p:sp>
        <p:nvSpPr>
          <p:cNvPr id="2" name="CuadroTexto 12">
            <a:extLst>
              <a:ext uri="{FF2B5EF4-FFF2-40B4-BE49-F238E27FC236}">
                <a16:creationId xmlns:a16="http://schemas.microsoft.com/office/drawing/2014/main" id="{1FDE71F0-6E4F-34B8-D792-5EA2DA6B3A7F}"/>
              </a:ext>
            </a:extLst>
          </p:cNvPr>
          <p:cNvSpPr txBox="1"/>
          <p:nvPr/>
        </p:nvSpPr>
        <p:spPr>
          <a:xfrm>
            <a:off x="379378" y="2809696"/>
            <a:ext cx="11147898" cy="1028534"/>
          </a:xfrm>
          <a:prstGeom prst="rect">
            <a:avLst/>
          </a:prstGeom>
          <a:noFill/>
        </p:spPr>
        <p:txBody>
          <a:bodyPr wrap="square" lIns="91440" tIns="45720" rIns="91440" bIns="45720" rtlCol="0" anchor="t">
            <a:spAutoFit/>
          </a:bodyPr>
          <a:lstStyle/>
          <a:p>
            <a:pPr algn="ctr"/>
            <a:r>
              <a:rPr lang="es-ES" sz="6000" b="1">
                <a:solidFill>
                  <a:schemeClr val="bg1"/>
                </a:solidFill>
                <a:latin typeface="Montserrat SemiBold"/>
              </a:rPr>
              <a:t>NETWORKING COCKTAIL</a:t>
            </a:r>
            <a:endParaRPr lang="es-ES" sz="6000" b="1">
              <a:solidFill>
                <a:schemeClr val="bg1"/>
              </a:solidFill>
              <a:latin typeface="Montserrat SemiBold" pitchFamily="2" charset="77"/>
            </a:endParaRPr>
          </a:p>
        </p:txBody>
      </p:sp>
      <p:pic>
        <p:nvPicPr>
          <p:cNvPr id="3" name="Picture 2" descr="Graphical user interface, text&#10;&#10;Description automatically generated with medium confidence">
            <a:extLst>
              <a:ext uri="{FF2B5EF4-FFF2-40B4-BE49-F238E27FC236}">
                <a16:creationId xmlns:a16="http://schemas.microsoft.com/office/drawing/2014/main" id="{ADEDA2B9-4486-628F-4DA6-A3E1BED920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965349" y="5769785"/>
            <a:ext cx="1625611" cy="480888"/>
          </a:xfrm>
          <a:prstGeom prst="rect">
            <a:avLst/>
          </a:prstGeom>
        </p:spPr>
      </p:pic>
      <p:pic>
        <p:nvPicPr>
          <p:cNvPr id="4" name="Picture 3" descr="Shape&#10;&#10;Description automatically generated with low confidence">
            <a:extLst>
              <a:ext uri="{FF2B5EF4-FFF2-40B4-BE49-F238E27FC236}">
                <a16:creationId xmlns:a16="http://schemas.microsoft.com/office/drawing/2014/main" id="{E64608B6-8E72-BF01-49E1-7472C6E69AB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144304" y="5696607"/>
            <a:ext cx="904278" cy="627244"/>
          </a:xfrm>
          <a:prstGeom prst="rect">
            <a:avLst/>
          </a:prstGeom>
        </p:spPr>
      </p:pic>
      <p:pic>
        <p:nvPicPr>
          <p:cNvPr id="5" name="Imagen 3">
            <a:extLst>
              <a:ext uri="{FF2B5EF4-FFF2-40B4-BE49-F238E27FC236}">
                <a16:creationId xmlns:a16="http://schemas.microsoft.com/office/drawing/2014/main" id="{CA5349BA-D2D6-0568-7497-F1041DFA66D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01926" y="5810243"/>
            <a:ext cx="2273449" cy="399972"/>
          </a:xfrm>
          <a:prstGeom prst="rect">
            <a:avLst/>
          </a:prstGeom>
        </p:spPr>
      </p:pic>
      <p:pic>
        <p:nvPicPr>
          <p:cNvPr id="6" name="Picture 5" descr="Logo&#10;&#10;Description automatically generated">
            <a:extLst>
              <a:ext uri="{FF2B5EF4-FFF2-40B4-BE49-F238E27FC236}">
                <a16:creationId xmlns:a16="http://schemas.microsoft.com/office/drawing/2014/main" id="{52FE1D88-8439-8BB1-F131-AFE63122517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11580" y="157880"/>
            <a:ext cx="2305800" cy="1309694"/>
          </a:xfrm>
          <a:prstGeom prst="rect">
            <a:avLst/>
          </a:prstGeom>
        </p:spPr>
      </p:pic>
    </p:spTree>
    <p:extLst>
      <p:ext uri="{BB962C8B-B14F-4D97-AF65-F5344CB8AC3E}">
        <p14:creationId xmlns:p14="http://schemas.microsoft.com/office/powerpoint/2010/main" val="24232616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4A8BC06F-8A6C-3440-BF97-F057FAE539B3}"/>
              </a:ext>
            </a:extLst>
          </p:cNvPr>
          <p:cNvSpPr txBox="1"/>
          <p:nvPr/>
        </p:nvSpPr>
        <p:spPr>
          <a:xfrm>
            <a:off x="0" y="2843075"/>
            <a:ext cx="12192000" cy="1015663"/>
          </a:xfrm>
          <a:prstGeom prst="rect">
            <a:avLst/>
          </a:prstGeom>
          <a:noFill/>
        </p:spPr>
        <p:txBody>
          <a:bodyPr wrap="square" rtlCol="0">
            <a:spAutoFit/>
          </a:bodyPr>
          <a:lstStyle/>
          <a:p>
            <a:pPr algn="ctr"/>
            <a:r>
              <a:rPr lang="es-ES" sz="6000" b="1">
                <a:solidFill>
                  <a:schemeClr val="bg1"/>
                </a:solidFill>
                <a:latin typeface="Montserrat SemiBold" pitchFamily="2" charset="77"/>
              </a:rPr>
              <a:t>WELCOME</a:t>
            </a:r>
          </a:p>
        </p:txBody>
      </p:sp>
      <p:pic>
        <p:nvPicPr>
          <p:cNvPr id="3" name="Picture 2" descr="Graphical user interface, text&#10;&#10;Description automatically generated with medium confidence">
            <a:extLst>
              <a:ext uri="{FF2B5EF4-FFF2-40B4-BE49-F238E27FC236}">
                <a16:creationId xmlns:a16="http://schemas.microsoft.com/office/drawing/2014/main" id="{F3E98C0A-FCCA-CDE0-9060-63C9C57F15B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965349" y="5769785"/>
            <a:ext cx="1625611" cy="480888"/>
          </a:xfrm>
          <a:prstGeom prst="rect">
            <a:avLst/>
          </a:prstGeom>
        </p:spPr>
      </p:pic>
      <p:pic>
        <p:nvPicPr>
          <p:cNvPr id="5" name="Picture 4" descr="Shape&#10;&#10;Description automatically generated with low confidence">
            <a:extLst>
              <a:ext uri="{FF2B5EF4-FFF2-40B4-BE49-F238E27FC236}">
                <a16:creationId xmlns:a16="http://schemas.microsoft.com/office/drawing/2014/main" id="{D9CF0FF7-4FAB-D707-BD4A-10D9F22736B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144304" y="5696607"/>
            <a:ext cx="904278" cy="627244"/>
          </a:xfrm>
          <a:prstGeom prst="rect">
            <a:avLst/>
          </a:prstGeom>
        </p:spPr>
      </p:pic>
      <p:pic>
        <p:nvPicPr>
          <p:cNvPr id="7" name="Picture 6" descr="Logo&#10;&#10;Description automatically generated">
            <a:extLst>
              <a:ext uri="{FF2B5EF4-FFF2-40B4-BE49-F238E27FC236}">
                <a16:creationId xmlns:a16="http://schemas.microsoft.com/office/drawing/2014/main" id="{D91103A3-D670-41EF-1466-4C2211BF6407}"/>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11580" y="157880"/>
            <a:ext cx="2305800" cy="1309694"/>
          </a:xfrm>
          <a:prstGeom prst="rect">
            <a:avLst/>
          </a:prstGeom>
        </p:spPr>
      </p:pic>
      <p:pic>
        <p:nvPicPr>
          <p:cNvPr id="4" name="Imagen 3">
            <a:extLst>
              <a:ext uri="{FF2B5EF4-FFF2-40B4-BE49-F238E27FC236}">
                <a16:creationId xmlns:a16="http://schemas.microsoft.com/office/drawing/2014/main" id="{32D83AC8-3236-4049-8902-85A34BF3F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601926" y="5810243"/>
            <a:ext cx="2273449" cy="399972"/>
          </a:xfrm>
          <a:prstGeom prst="rect">
            <a:avLst/>
          </a:prstGeom>
        </p:spPr>
      </p:pic>
    </p:spTree>
    <p:extLst>
      <p:ext uri="{BB962C8B-B14F-4D97-AF65-F5344CB8AC3E}">
        <p14:creationId xmlns:p14="http://schemas.microsoft.com/office/powerpoint/2010/main" val="164293497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0" y="2921168"/>
            <a:ext cx="12192000" cy="1015663"/>
          </a:xfrm>
          <a:prstGeom prst="rect">
            <a:avLst/>
          </a:prstGeom>
          <a:noFill/>
        </p:spPr>
        <p:txBody>
          <a:bodyPr wrap="square" rtlCol="0">
            <a:spAutoFit/>
          </a:bodyPr>
          <a:lstStyle/>
          <a:p>
            <a:pPr algn="ctr"/>
            <a:r>
              <a:rPr lang="es-ES" sz="6000" b="1">
                <a:solidFill>
                  <a:schemeClr val="bg1"/>
                </a:solidFill>
                <a:latin typeface="Montserrat" pitchFamily="2" charset="77"/>
                <a:cs typeface="Arial" panose="020B0604020202020204" pitchFamily="34" charset="0"/>
              </a:rPr>
              <a:t>THANK YOU</a:t>
            </a: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Tree>
    <p:extLst>
      <p:ext uri="{BB962C8B-B14F-4D97-AF65-F5344CB8AC3E}">
        <p14:creationId xmlns:p14="http://schemas.microsoft.com/office/powerpoint/2010/main" val="85389097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12">
            <a:extLst>
              <a:ext uri="{FF2B5EF4-FFF2-40B4-BE49-F238E27FC236}">
                <a16:creationId xmlns:a16="http://schemas.microsoft.com/office/drawing/2014/main" id="{86847884-1DF0-9AEB-0A28-478D220A637A}"/>
              </a:ext>
            </a:extLst>
          </p:cNvPr>
          <p:cNvSpPr txBox="1"/>
          <p:nvPr/>
        </p:nvSpPr>
        <p:spPr>
          <a:xfrm>
            <a:off x="1262303" y="1902209"/>
            <a:ext cx="9536546" cy="3046988"/>
          </a:xfrm>
          <a:prstGeom prst="rect">
            <a:avLst/>
          </a:prstGeom>
          <a:noFill/>
        </p:spPr>
        <p:txBody>
          <a:bodyPr wrap="square" lIns="91440" tIns="45720" rIns="91440" bIns="45720" rtlCol="0" anchor="ctr">
            <a:spAutoFit/>
          </a:bodyPr>
          <a:lstStyle/>
          <a:p>
            <a:pPr algn="ctr"/>
            <a:r>
              <a:rPr lang="es-ES" sz="4800" b="1" err="1">
                <a:solidFill>
                  <a:schemeClr val="bg1"/>
                </a:solidFill>
                <a:latin typeface="Montserrat SemiBold" pitchFamily="2" charset="77"/>
              </a:rPr>
              <a:t>How</a:t>
            </a:r>
            <a:r>
              <a:rPr lang="es-ES" sz="4800" b="1">
                <a:solidFill>
                  <a:schemeClr val="bg1"/>
                </a:solidFill>
                <a:latin typeface="Montserrat SemiBold" pitchFamily="2" charset="77"/>
              </a:rPr>
              <a:t> Regional </a:t>
            </a:r>
            <a:r>
              <a:rPr lang="es-ES" sz="4800" b="1" err="1">
                <a:solidFill>
                  <a:schemeClr val="bg1"/>
                </a:solidFill>
                <a:latin typeface="Montserrat SemiBold" pitchFamily="2" charset="77"/>
              </a:rPr>
              <a:t>Development</a:t>
            </a:r>
            <a:r>
              <a:rPr lang="es-ES" sz="4800" b="1">
                <a:solidFill>
                  <a:schemeClr val="bg1"/>
                </a:solidFill>
                <a:latin typeface="Montserrat SemiBold" pitchFamily="2" charset="77"/>
              </a:rPr>
              <a:t> Agencies </a:t>
            </a:r>
            <a:r>
              <a:rPr lang="es-ES" sz="4800" b="1" err="1">
                <a:solidFill>
                  <a:schemeClr val="bg1"/>
                </a:solidFill>
                <a:latin typeface="Montserrat SemiBold" pitchFamily="2" charset="77"/>
              </a:rPr>
              <a:t>facilitate</a:t>
            </a:r>
            <a:r>
              <a:rPr lang="es-ES" sz="4800" b="1">
                <a:solidFill>
                  <a:schemeClr val="bg1"/>
                </a:solidFill>
                <a:latin typeface="Montserrat SemiBold" pitchFamily="2" charset="77"/>
              </a:rPr>
              <a:t> </a:t>
            </a:r>
            <a:r>
              <a:rPr lang="es-ES" sz="4800" b="1" err="1">
                <a:solidFill>
                  <a:schemeClr val="bg1"/>
                </a:solidFill>
                <a:latin typeface="Montserrat SemiBold" pitchFamily="2" charset="77"/>
              </a:rPr>
              <a:t>cluster</a:t>
            </a:r>
            <a:r>
              <a:rPr lang="es-ES" sz="4800" b="1">
                <a:solidFill>
                  <a:schemeClr val="bg1"/>
                </a:solidFill>
                <a:latin typeface="Montserrat SemiBold" pitchFamily="2" charset="77"/>
              </a:rPr>
              <a:t> </a:t>
            </a:r>
            <a:r>
              <a:rPr lang="es-ES" sz="4800" b="1" err="1">
                <a:solidFill>
                  <a:schemeClr val="bg1"/>
                </a:solidFill>
                <a:latin typeface="Montserrat SemiBold" pitchFamily="2" charset="77"/>
              </a:rPr>
              <a:t>development</a:t>
            </a:r>
            <a:r>
              <a:rPr lang="es-ES" sz="4800" b="1">
                <a:solidFill>
                  <a:schemeClr val="bg1"/>
                </a:solidFill>
                <a:latin typeface="Montserrat SemiBold" pitchFamily="2" charset="77"/>
              </a:rPr>
              <a:t> </a:t>
            </a:r>
            <a:r>
              <a:rPr lang="es-ES" sz="4800" b="1" err="1">
                <a:solidFill>
                  <a:schemeClr val="bg1"/>
                </a:solidFill>
                <a:latin typeface="Montserrat SemiBold" pitchFamily="2" charset="77"/>
              </a:rPr>
              <a:t>through</a:t>
            </a:r>
            <a:r>
              <a:rPr lang="es-ES" sz="4800" b="1">
                <a:solidFill>
                  <a:schemeClr val="bg1"/>
                </a:solidFill>
                <a:latin typeface="Montserrat SemiBold" pitchFamily="2" charset="77"/>
              </a:rPr>
              <a:t> S3 </a:t>
            </a:r>
            <a:r>
              <a:rPr lang="es-ES" sz="4800" b="1" err="1">
                <a:solidFill>
                  <a:schemeClr val="bg1"/>
                </a:solidFill>
                <a:latin typeface="Montserrat SemiBold" pitchFamily="2" charset="77"/>
              </a:rPr>
              <a:t>priorities</a:t>
            </a:r>
            <a:endParaRPr lang="es-ES" sz="4800" b="1">
              <a:solidFill>
                <a:schemeClr val="bg1"/>
              </a:solidFill>
              <a:latin typeface="Montserrat SemiBold" pitchFamily="2" charset="77"/>
            </a:endParaRPr>
          </a:p>
        </p:txBody>
      </p:sp>
      <p:pic>
        <p:nvPicPr>
          <p:cNvPr id="8" name="Picture 7" descr="Logo&#10;&#10;Description automatically generated">
            <a:extLst>
              <a:ext uri="{FF2B5EF4-FFF2-40B4-BE49-F238E27FC236}">
                <a16:creationId xmlns:a16="http://schemas.microsoft.com/office/drawing/2014/main" id="{572DD041-4ED7-64D9-82CC-D7A83C71F70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1580" y="157880"/>
            <a:ext cx="2305800" cy="1309694"/>
          </a:xfrm>
          <a:prstGeom prst="rect">
            <a:avLst/>
          </a:prstGeom>
        </p:spPr>
      </p:pic>
      <p:pic>
        <p:nvPicPr>
          <p:cNvPr id="9" name="Picture 2" descr="Graphical user interface, text&#10;&#10;Description automatically generated with medium confidence">
            <a:extLst>
              <a:ext uri="{FF2B5EF4-FFF2-40B4-BE49-F238E27FC236}">
                <a16:creationId xmlns:a16="http://schemas.microsoft.com/office/drawing/2014/main" id="{553E4A09-0134-6B4A-93FB-0809082EC52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965349" y="5769785"/>
            <a:ext cx="1625611" cy="480888"/>
          </a:xfrm>
          <a:prstGeom prst="rect">
            <a:avLst/>
          </a:prstGeom>
        </p:spPr>
      </p:pic>
      <p:pic>
        <p:nvPicPr>
          <p:cNvPr id="10" name="Picture 4" descr="Shape&#10;&#10;Description automatically generated with low confidence">
            <a:extLst>
              <a:ext uri="{FF2B5EF4-FFF2-40B4-BE49-F238E27FC236}">
                <a16:creationId xmlns:a16="http://schemas.microsoft.com/office/drawing/2014/main" id="{DDB05BA2-828F-CB4C-982F-D86C5BC7E4A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144304" y="5696607"/>
            <a:ext cx="904278" cy="627244"/>
          </a:xfrm>
          <a:prstGeom prst="rect">
            <a:avLst/>
          </a:prstGeom>
        </p:spPr>
      </p:pic>
      <p:pic>
        <p:nvPicPr>
          <p:cNvPr id="11" name="Imagen 10">
            <a:extLst>
              <a:ext uri="{FF2B5EF4-FFF2-40B4-BE49-F238E27FC236}">
                <a16:creationId xmlns:a16="http://schemas.microsoft.com/office/drawing/2014/main" id="{986140F0-B203-F44B-8654-FA18EDC779D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01926" y="5810243"/>
            <a:ext cx="2273449" cy="399972"/>
          </a:xfrm>
          <a:prstGeom prst="rect">
            <a:avLst/>
          </a:prstGeom>
        </p:spPr>
      </p:pic>
    </p:spTree>
    <p:extLst>
      <p:ext uri="{BB962C8B-B14F-4D97-AF65-F5344CB8AC3E}">
        <p14:creationId xmlns:p14="http://schemas.microsoft.com/office/powerpoint/2010/main" val="285980124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fontScale="25000" lnSpcReduction="2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sz="9600" err="1">
                <a:latin typeface="Montserrat"/>
                <a:cs typeface="Arial"/>
              </a:rPr>
              <a:t>Moderated</a:t>
            </a:r>
            <a:r>
              <a:rPr lang="es-ES" sz="9600">
                <a:latin typeface="Montserrat"/>
                <a:cs typeface="Arial"/>
              </a:rPr>
              <a:t> </a:t>
            </a:r>
            <a:r>
              <a:rPr lang="es-ES" sz="9600" err="1">
                <a:latin typeface="Montserrat"/>
                <a:cs typeface="Arial"/>
              </a:rPr>
              <a:t>by</a:t>
            </a:r>
            <a:r>
              <a:rPr lang="es-ES" sz="9600">
                <a:latin typeface="Montserrat"/>
                <a:cs typeface="Arial"/>
              </a:rPr>
              <a:t>: Solange </a:t>
            </a:r>
            <a:r>
              <a:rPr lang="es-ES" sz="9600" err="1">
                <a:latin typeface="Montserrat"/>
                <a:cs typeface="Arial"/>
              </a:rPr>
              <a:t>Mifsud</a:t>
            </a:r>
            <a:endParaRPr lang="es-ES" sz="9600">
              <a:latin typeface="Montserrat"/>
              <a:cs typeface="Arial"/>
            </a:endParaRP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838200" y="365125"/>
            <a:ext cx="10992852" cy="1289504"/>
          </a:xfrm>
        </p:spPr>
        <p:txBody>
          <a:bodyPr lIns="91440" tIns="45720" rIns="91440" bIns="45720" anchor="t"/>
          <a:lstStyle>
            <a:lvl1pPr>
              <a:defRPr b="1">
                <a:solidFill>
                  <a:schemeClr val="bg1"/>
                </a:solidFill>
                <a:latin typeface="Montserrat" pitchFamily="2" charset="77"/>
                <a:cs typeface="Arial" panose="020B0604020202020204" pitchFamily="34" charset="0"/>
              </a:defRPr>
            </a:lvl1pPr>
          </a:lstStyle>
          <a:p>
            <a:r>
              <a:rPr lang="es-ES" err="1">
                <a:latin typeface="Montserrat"/>
                <a:cs typeface="Arial"/>
              </a:rPr>
              <a:t>How</a:t>
            </a:r>
            <a:r>
              <a:rPr lang="es-ES">
                <a:latin typeface="Montserrat"/>
                <a:cs typeface="Arial"/>
              </a:rPr>
              <a:t> </a:t>
            </a:r>
            <a:r>
              <a:rPr lang="es-ES" err="1">
                <a:latin typeface="Montserrat"/>
                <a:cs typeface="Arial"/>
              </a:rPr>
              <a:t>RDAs</a:t>
            </a:r>
            <a:r>
              <a:rPr lang="es-ES">
                <a:latin typeface="Montserrat"/>
                <a:cs typeface="Arial"/>
              </a:rPr>
              <a:t> </a:t>
            </a:r>
            <a:r>
              <a:rPr lang="es-ES" err="1">
                <a:latin typeface="Montserrat"/>
                <a:cs typeface="Arial"/>
              </a:rPr>
              <a:t>facilitate</a:t>
            </a:r>
            <a:r>
              <a:rPr lang="es-ES">
                <a:latin typeface="Montserrat"/>
                <a:cs typeface="Arial"/>
              </a:rPr>
              <a:t> </a:t>
            </a:r>
            <a:r>
              <a:rPr lang="es-ES" err="1">
                <a:latin typeface="Montserrat"/>
                <a:cs typeface="Arial"/>
              </a:rPr>
              <a:t>cluster</a:t>
            </a:r>
            <a:r>
              <a:rPr lang="es-ES">
                <a:latin typeface="Montserrat"/>
                <a:cs typeface="Arial"/>
              </a:rPr>
              <a:t> </a:t>
            </a:r>
            <a:r>
              <a:rPr lang="es-ES" err="1">
                <a:latin typeface="Montserrat"/>
                <a:cs typeface="Arial"/>
              </a:rPr>
              <a:t>development</a:t>
            </a:r>
            <a:r>
              <a:rPr lang="es-ES">
                <a:latin typeface="Montserrat"/>
                <a:cs typeface="Arial"/>
              </a:rPr>
              <a:t> </a:t>
            </a:r>
            <a:r>
              <a:rPr lang="es-ES" err="1">
                <a:latin typeface="Montserrat"/>
                <a:cs typeface="Arial"/>
              </a:rPr>
              <a:t>through</a:t>
            </a:r>
            <a:r>
              <a:rPr lang="es-ES">
                <a:latin typeface="Montserrat"/>
                <a:cs typeface="Arial"/>
              </a:rPr>
              <a:t> S3 </a:t>
            </a:r>
            <a:r>
              <a:rPr lang="es-ES" err="1">
                <a:latin typeface="Montserrat"/>
                <a:cs typeface="Arial"/>
              </a:rPr>
              <a:t>priorities</a:t>
            </a:r>
            <a:endParaRPr lang="es-ES">
              <a:latin typeface="Montserrat"/>
              <a:cs typeface="Arial"/>
            </a:endParaRP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12" name="CuadroTexto 11">
            <a:extLst>
              <a:ext uri="{FF2B5EF4-FFF2-40B4-BE49-F238E27FC236}">
                <a16:creationId xmlns:a16="http://schemas.microsoft.com/office/drawing/2014/main" id="{03D885FF-8EBC-B65F-71ED-B82D2B55CD3B}"/>
              </a:ext>
            </a:extLst>
          </p:cNvPr>
          <p:cNvSpPr txBox="1"/>
          <p:nvPr/>
        </p:nvSpPr>
        <p:spPr>
          <a:xfrm>
            <a:off x="634031" y="2281111"/>
            <a:ext cx="11182089" cy="287001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500">
                <a:latin typeface="Montserrat"/>
                <a:cs typeface="Arial"/>
              </a:rPr>
              <a:t>Panelists:</a:t>
            </a:r>
            <a:endParaRPr lang="es-ES" sz="2500">
              <a:latin typeface="Montserrat"/>
              <a:cs typeface="Arial"/>
            </a:endParaRPr>
          </a:p>
          <a:p>
            <a:pPr>
              <a:lnSpc>
                <a:spcPct val="90000"/>
              </a:lnSpc>
              <a:spcBef>
                <a:spcPts val="1000"/>
              </a:spcBef>
            </a:pPr>
            <a:r>
              <a:rPr lang="es-ES" sz="2500" b="1">
                <a:latin typeface="Montserrat"/>
                <a:cs typeface="Arial"/>
              </a:rPr>
              <a:t>Marija </a:t>
            </a:r>
            <a:r>
              <a:rPr lang="es-ES" sz="2500" b="1" err="1">
                <a:latin typeface="Montserrat"/>
                <a:cs typeface="Arial"/>
              </a:rPr>
              <a:t>Rajaković</a:t>
            </a:r>
            <a:r>
              <a:rPr lang="es-ES" sz="2500">
                <a:latin typeface="Montserrat"/>
                <a:cs typeface="Arial"/>
              </a:rPr>
              <a:t>,  </a:t>
            </a:r>
            <a:r>
              <a:rPr lang="en-GB" sz="2500">
                <a:latin typeface="Montserrat"/>
                <a:cs typeface="Arial"/>
              </a:rPr>
              <a:t>Head of Sector, Ministry of Regional Development and EU Funds</a:t>
            </a:r>
          </a:p>
          <a:p>
            <a:pPr>
              <a:lnSpc>
                <a:spcPct val="90000"/>
              </a:lnSpc>
              <a:spcBef>
                <a:spcPts val="1000"/>
              </a:spcBef>
            </a:pPr>
            <a:r>
              <a:rPr lang="es-ES" sz="2500" b="1">
                <a:latin typeface="Montserrat"/>
                <a:cs typeface="Arial"/>
              </a:rPr>
              <a:t>Tina Pahić</a:t>
            </a:r>
            <a:r>
              <a:rPr lang="es-ES" sz="2500">
                <a:latin typeface="Montserrat"/>
                <a:cs typeface="Arial"/>
              </a:rPr>
              <a:t>,  </a:t>
            </a:r>
            <a:r>
              <a:rPr lang="es-ES" sz="2500" err="1">
                <a:latin typeface="Montserrat"/>
                <a:cs typeface="Arial"/>
              </a:rPr>
              <a:t>Coordinator</a:t>
            </a:r>
            <a:r>
              <a:rPr lang="es-ES" sz="2500">
                <a:latin typeface="Montserrat"/>
                <a:cs typeface="Arial"/>
              </a:rPr>
              <a:t>, </a:t>
            </a:r>
            <a:r>
              <a:rPr lang="es-ES" sz="2500" err="1">
                <a:latin typeface="Montserrat"/>
                <a:cs typeface="Arial"/>
              </a:rPr>
              <a:t>Croatian</a:t>
            </a:r>
            <a:r>
              <a:rPr lang="es-ES" sz="2500">
                <a:latin typeface="Montserrat"/>
                <a:cs typeface="Arial"/>
              </a:rPr>
              <a:t> </a:t>
            </a:r>
            <a:r>
              <a:rPr lang="es-ES" sz="2500" err="1">
                <a:latin typeface="Montserrat"/>
                <a:cs typeface="Arial"/>
              </a:rPr>
              <a:t>Chamber</a:t>
            </a:r>
            <a:r>
              <a:rPr lang="es-ES" sz="2500">
                <a:latin typeface="Montserrat"/>
                <a:cs typeface="Arial"/>
              </a:rPr>
              <a:t> </a:t>
            </a:r>
            <a:r>
              <a:rPr lang="es-ES" sz="2500" err="1">
                <a:latin typeface="Montserrat"/>
                <a:cs typeface="Arial"/>
              </a:rPr>
              <a:t>of</a:t>
            </a:r>
            <a:r>
              <a:rPr lang="es-ES" sz="2500">
                <a:latin typeface="Montserrat"/>
                <a:cs typeface="Arial"/>
              </a:rPr>
              <a:t> </a:t>
            </a:r>
            <a:r>
              <a:rPr lang="es-ES" sz="2500" err="1">
                <a:latin typeface="Montserrat"/>
                <a:cs typeface="Arial"/>
              </a:rPr>
              <a:t>Economy</a:t>
            </a:r>
            <a:r>
              <a:rPr lang="es-ES" sz="2500">
                <a:latin typeface="Montserrat"/>
                <a:cs typeface="Arial"/>
              </a:rPr>
              <a:t>/Enterprise </a:t>
            </a:r>
            <a:r>
              <a:rPr lang="es-ES" sz="2500" err="1">
                <a:latin typeface="Montserrat"/>
                <a:cs typeface="Arial"/>
              </a:rPr>
              <a:t>Europe</a:t>
            </a:r>
            <a:r>
              <a:rPr lang="es-ES" sz="2500">
                <a:latin typeface="Montserrat"/>
                <a:cs typeface="Arial"/>
              </a:rPr>
              <a:t> Network </a:t>
            </a:r>
            <a:r>
              <a:rPr lang="es-ES" sz="2500" err="1">
                <a:latin typeface="Montserrat"/>
                <a:cs typeface="Arial"/>
              </a:rPr>
              <a:t>Croatia</a:t>
            </a:r>
            <a:endParaRPr lang="es-ES" sz="2500">
              <a:latin typeface="Montserrat"/>
              <a:cs typeface="Arial"/>
            </a:endParaRPr>
          </a:p>
          <a:p>
            <a:pPr>
              <a:lnSpc>
                <a:spcPct val="90000"/>
              </a:lnSpc>
              <a:spcBef>
                <a:spcPts val="1000"/>
              </a:spcBef>
            </a:pPr>
            <a:r>
              <a:rPr lang="es-ES" sz="2500" b="1">
                <a:latin typeface="Montserrat"/>
                <a:cs typeface="Arial"/>
              </a:rPr>
              <a:t>Ingrid Meijer</a:t>
            </a:r>
            <a:r>
              <a:rPr lang="es-ES" sz="2500">
                <a:latin typeface="Montserrat"/>
                <a:cs typeface="Arial"/>
              </a:rPr>
              <a:t>, Project Manager Business </a:t>
            </a:r>
            <a:r>
              <a:rPr lang="es-ES" sz="2500" err="1">
                <a:latin typeface="Montserrat"/>
                <a:cs typeface="Arial"/>
              </a:rPr>
              <a:t>Development</a:t>
            </a:r>
            <a:r>
              <a:rPr lang="es-ES" sz="2500">
                <a:latin typeface="Montserrat"/>
                <a:cs typeface="Arial"/>
              </a:rPr>
              <a:t> </a:t>
            </a:r>
            <a:r>
              <a:rPr lang="es-ES" sz="2500" err="1">
                <a:latin typeface="Montserrat"/>
                <a:cs typeface="Arial"/>
              </a:rPr>
              <a:t>Tech</a:t>
            </a:r>
            <a:r>
              <a:rPr lang="es-ES" sz="2500">
                <a:latin typeface="Montserrat"/>
                <a:cs typeface="Arial"/>
              </a:rPr>
              <a:t>, Oost NL</a:t>
            </a:r>
          </a:p>
          <a:p>
            <a:pPr marL="285750" indent="-285750">
              <a:buFont typeface="Arial"/>
              <a:buChar char="•"/>
            </a:pPr>
            <a:endParaRPr lang="es-ES" b="1">
              <a:cs typeface="Calibri" panose="020F0502020204030204"/>
            </a:endParaRPr>
          </a:p>
        </p:txBody>
      </p:sp>
    </p:spTree>
    <p:extLst>
      <p:ext uri="{BB962C8B-B14F-4D97-AF65-F5344CB8AC3E}">
        <p14:creationId xmlns:p14="http://schemas.microsoft.com/office/powerpoint/2010/main" val="287676859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Autofit/>
          </a:bodyPr>
          <a:lstStyle>
            <a:defPPr>
              <a:defRPr lang="es-ES"/>
            </a:defPPr>
            <a:lvl1pPr indent="0" algn="ctr">
              <a:lnSpc>
                <a:spcPct val="90000"/>
              </a:lnSpc>
              <a:spcBef>
                <a:spcPts val="1000"/>
              </a:spcBef>
              <a:buFont typeface="Arial" panose="020B0604020202020204" pitchFamily="34" charset="0"/>
              <a:buNone/>
              <a:defRPr sz="5400" b="1">
                <a:solidFill>
                  <a:srgbClr val="104B6B"/>
                </a:solidFill>
                <a:latin typeface="Montserrat" pitchFamily="2" charset="77"/>
                <a:cs typeface="Arial" panose="020B0604020202020204" pitchFamily="34" charset="0"/>
              </a:defRPr>
            </a:lvl1pPr>
            <a:lvl2pPr marL="685800" indent="-228600">
              <a:lnSpc>
                <a:spcPct val="90000"/>
              </a:lnSpc>
              <a:spcBef>
                <a:spcPts val="500"/>
              </a:spcBef>
              <a:buFont typeface="Arial" panose="020B0604020202020204" pitchFamily="34" charset="0"/>
              <a:buChar char="•"/>
              <a:defRPr sz="2400"/>
            </a:lvl2pPr>
            <a:lvl3pPr marL="1143000" indent="-228600">
              <a:lnSpc>
                <a:spcPct val="90000"/>
              </a:lnSpc>
              <a:spcBef>
                <a:spcPts val="500"/>
              </a:spcBef>
              <a:buFont typeface="Arial" panose="020B0604020202020204" pitchFamily="34" charset="0"/>
              <a:buChar char="•"/>
              <a:defRPr sz="2000"/>
            </a:lvl3pPr>
            <a:lvl4pPr marL="1600200" indent="-228600">
              <a:lnSpc>
                <a:spcPct val="90000"/>
              </a:lnSpc>
              <a:spcBef>
                <a:spcPts val="500"/>
              </a:spcBef>
              <a:buFont typeface="Arial" panose="020B0604020202020204" pitchFamily="34" charset="0"/>
              <a:buChar char="•"/>
            </a:lvl4pPr>
            <a:lvl5pPr marL="2057400" indent="-228600">
              <a:lnSpc>
                <a:spcPct val="90000"/>
              </a:lnSpc>
              <a:spcBef>
                <a:spcPts val="500"/>
              </a:spcBef>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s-ES"/>
              <a:t>Marija </a:t>
            </a:r>
            <a:r>
              <a:rPr lang="es-ES" err="1"/>
              <a:t>Rajaković</a:t>
            </a:r>
            <a:endParaRPr lang="es-ES"/>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138689"/>
          </a:xfrm>
          <a:prstGeom prst="rect">
            <a:avLst/>
          </a:prstGeom>
        </p:spPr>
        <p:txBody>
          <a:bodyPr anchor="ctr" anchorCtr="0">
            <a:normAutofit fontScale="85000" lnSpcReduction="1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Head of Sector, Ministry of Regional Development and EU Funds</a:t>
            </a:r>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5" name="Título 1">
            <a:extLst>
              <a:ext uri="{FF2B5EF4-FFF2-40B4-BE49-F238E27FC236}">
                <a16:creationId xmlns:a16="http://schemas.microsoft.com/office/drawing/2014/main" id="{53BC33D6-C495-217E-70A4-9326178CD124}"/>
              </a:ext>
            </a:extLst>
          </p:cNvPr>
          <p:cNvSpPr txBox="1">
            <a:spLocks/>
          </p:cNvSpPr>
          <p:nvPr/>
        </p:nvSpPr>
        <p:spPr>
          <a:xfrm>
            <a:off x="838200" y="365125"/>
            <a:ext cx="10992852" cy="1289504"/>
          </a:xfrm>
          <a:prstGeom prst="rect">
            <a:avLst/>
          </a:prstGeom>
        </p:spPr>
        <p:txBody>
          <a:bodyPr lIns="91440" tIns="45720" rIns="91440" bIns="45720" anchor="t"/>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err="1">
                <a:latin typeface="Montserrat"/>
                <a:cs typeface="Arial"/>
              </a:rPr>
              <a:t>How</a:t>
            </a:r>
            <a:r>
              <a:rPr lang="es-ES">
                <a:latin typeface="Montserrat"/>
                <a:cs typeface="Arial"/>
              </a:rPr>
              <a:t> </a:t>
            </a:r>
            <a:r>
              <a:rPr lang="es-ES" err="1">
                <a:latin typeface="Montserrat"/>
                <a:cs typeface="Arial"/>
              </a:rPr>
              <a:t>RDAs</a:t>
            </a:r>
            <a:r>
              <a:rPr lang="es-ES">
                <a:latin typeface="Montserrat"/>
                <a:cs typeface="Arial"/>
              </a:rPr>
              <a:t> </a:t>
            </a:r>
            <a:r>
              <a:rPr lang="es-ES" err="1">
                <a:latin typeface="Montserrat"/>
                <a:cs typeface="Arial"/>
              </a:rPr>
              <a:t>facilitate</a:t>
            </a:r>
            <a:r>
              <a:rPr lang="es-ES">
                <a:latin typeface="Montserrat"/>
                <a:cs typeface="Arial"/>
              </a:rPr>
              <a:t> </a:t>
            </a:r>
            <a:r>
              <a:rPr lang="es-ES" err="1">
                <a:latin typeface="Montserrat"/>
                <a:cs typeface="Arial"/>
              </a:rPr>
              <a:t>cluster</a:t>
            </a:r>
            <a:r>
              <a:rPr lang="es-ES">
                <a:latin typeface="Montserrat"/>
                <a:cs typeface="Arial"/>
              </a:rPr>
              <a:t> </a:t>
            </a:r>
            <a:r>
              <a:rPr lang="es-ES" err="1">
                <a:latin typeface="Montserrat"/>
                <a:cs typeface="Arial"/>
              </a:rPr>
              <a:t>development</a:t>
            </a:r>
            <a:r>
              <a:rPr lang="es-ES">
                <a:latin typeface="Montserrat"/>
                <a:cs typeface="Arial"/>
              </a:rPr>
              <a:t> </a:t>
            </a:r>
            <a:r>
              <a:rPr lang="es-ES" err="1">
                <a:latin typeface="Montserrat"/>
                <a:cs typeface="Arial"/>
              </a:rPr>
              <a:t>through</a:t>
            </a:r>
            <a:r>
              <a:rPr lang="es-ES">
                <a:latin typeface="Montserrat"/>
                <a:cs typeface="Arial"/>
              </a:rPr>
              <a:t> S3 </a:t>
            </a:r>
            <a:r>
              <a:rPr lang="es-ES" err="1">
                <a:latin typeface="Montserrat"/>
                <a:cs typeface="Arial"/>
              </a:rPr>
              <a:t>priorities</a:t>
            </a:r>
            <a:endParaRPr lang="es-ES">
              <a:latin typeface="Montserrat"/>
              <a:cs typeface="Arial"/>
            </a:endParaRPr>
          </a:p>
        </p:txBody>
      </p:sp>
    </p:spTree>
    <p:extLst>
      <p:ext uri="{BB962C8B-B14F-4D97-AF65-F5344CB8AC3E}">
        <p14:creationId xmlns:p14="http://schemas.microsoft.com/office/powerpoint/2010/main" val="356200789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45921F68-DF4D-44B5-83EA-24CE3E8CBEC0}"/>
              </a:ext>
            </a:extLst>
          </p:cNvPr>
          <p:cNvSpPr/>
          <p:nvPr/>
        </p:nvSpPr>
        <p:spPr>
          <a:xfrm>
            <a:off x="6408158" y="4352544"/>
            <a:ext cx="916186" cy="11521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r-HR"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Rectangle 24">
            <a:extLst>
              <a:ext uri="{FF2B5EF4-FFF2-40B4-BE49-F238E27FC236}">
                <a16:creationId xmlns:a16="http://schemas.microsoft.com/office/drawing/2014/main" id="{F300FE86-41BE-4940-8755-793A6D4FE929}"/>
              </a:ext>
            </a:extLst>
          </p:cNvPr>
          <p:cNvSpPr/>
          <p:nvPr/>
        </p:nvSpPr>
        <p:spPr>
          <a:xfrm>
            <a:off x="9930384" y="219456"/>
            <a:ext cx="2261616" cy="13075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r-HR" sz="1800" b="0" i="0" u="none" strike="noStrike" kern="1200" cap="none" spc="0" normalizeH="0" baseline="0" noProof="0">
              <a:ln>
                <a:noFill/>
              </a:ln>
              <a:solidFill>
                <a:prstClr val="white"/>
              </a:solidFill>
              <a:effectLst/>
              <a:uLnTx/>
              <a:uFillTx/>
              <a:latin typeface="Calibri"/>
              <a:ea typeface="+mn-ea"/>
              <a:cs typeface="+mn-cs"/>
            </a:endParaRPr>
          </a:p>
        </p:txBody>
      </p:sp>
      <p:pic>
        <p:nvPicPr>
          <p:cNvPr id="27" name="Grafika 14">
            <a:extLst>
              <a:ext uri="{FF2B5EF4-FFF2-40B4-BE49-F238E27FC236}">
                <a16:creationId xmlns:a16="http://schemas.microsoft.com/office/drawing/2014/main" id="{359BBF2F-8736-48CC-AEDF-656868E605C3}"/>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909094" y="1353529"/>
            <a:ext cx="2611247" cy="593194"/>
          </a:xfrm>
          <a:prstGeom prst="rect">
            <a:avLst/>
          </a:prstGeom>
        </p:spPr>
      </p:pic>
      <p:sp>
        <p:nvSpPr>
          <p:cNvPr id="28" name="Rectangle 27">
            <a:extLst>
              <a:ext uri="{FF2B5EF4-FFF2-40B4-BE49-F238E27FC236}">
                <a16:creationId xmlns:a16="http://schemas.microsoft.com/office/drawing/2014/main" id="{5DEFD69B-9B87-4786-85ED-C3C2E269489B}"/>
              </a:ext>
            </a:extLst>
          </p:cNvPr>
          <p:cNvSpPr/>
          <p:nvPr/>
        </p:nvSpPr>
        <p:spPr>
          <a:xfrm>
            <a:off x="2538804" y="2517289"/>
            <a:ext cx="8390965" cy="33995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2800">
                <a:solidFill>
                  <a:prstClr val="white"/>
                </a:solidFill>
                <a:latin typeface="Calibri"/>
              </a:rPr>
              <a:t>The role of Regional Development Agencies in the process of industrial transition and facilitation of cluster development as instruments of smart specialiasation </a:t>
            </a:r>
          </a:p>
          <a:p>
            <a:pPr marL="0" marR="0" lvl="0" indent="0" algn="ctr" defTabSz="914400" rtl="0" eaLnBrk="1" fontAlgn="auto" latinLnBrk="0" hangingPunct="1">
              <a:lnSpc>
                <a:spcPct val="100000"/>
              </a:lnSpc>
              <a:spcBef>
                <a:spcPts val="0"/>
              </a:spcBef>
              <a:spcAft>
                <a:spcPts val="0"/>
              </a:spcAft>
              <a:buClrTx/>
              <a:buSzTx/>
              <a:buFontTx/>
              <a:buNone/>
              <a:tabLst/>
              <a:defRPr/>
            </a:pPr>
            <a:r>
              <a:rPr lang="pl-PL" sz="2800">
                <a:solidFill>
                  <a:prstClr val="white"/>
                </a:solidFill>
                <a:latin typeface="Calibri"/>
              </a:rPr>
              <a:t>Marija Rajaković</a:t>
            </a:r>
          </a:p>
        </p:txBody>
      </p:sp>
      <p:cxnSp>
        <p:nvCxnSpPr>
          <p:cNvPr id="32" name="Straight Connector 31">
            <a:extLst>
              <a:ext uri="{FF2B5EF4-FFF2-40B4-BE49-F238E27FC236}">
                <a16:creationId xmlns:a16="http://schemas.microsoft.com/office/drawing/2014/main" id="{4ADA06D3-51B7-4DE9-A9C3-703E1E1BBFFC}"/>
              </a:ext>
            </a:extLst>
          </p:cNvPr>
          <p:cNvCxnSpPr>
            <a:cxnSpLocks/>
          </p:cNvCxnSpPr>
          <p:nvPr/>
        </p:nvCxnSpPr>
        <p:spPr>
          <a:xfrm>
            <a:off x="3412082" y="4694221"/>
            <a:ext cx="560527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420048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9" name="Rectangle 48">
            <a:extLst>
              <a:ext uri="{FF2B5EF4-FFF2-40B4-BE49-F238E27FC236}">
                <a16:creationId xmlns:a16="http://schemas.microsoft.com/office/drawing/2014/main" id="{50D1C5B3-B60D-4696-AE60-100D5EC8AB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idx="4294967295"/>
          </p:nvPr>
        </p:nvSpPr>
        <p:spPr>
          <a:xfrm>
            <a:off x="1150286" y="501594"/>
            <a:ext cx="4790364" cy="1668424"/>
          </a:xfrm>
        </p:spPr>
        <p:txBody>
          <a:bodyPr vert="horz" lIns="91440" tIns="45720" rIns="91440" bIns="45720" rtlCol="0" anchor="b">
            <a:normAutofit/>
          </a:bodyPr>
          <a:lstStyle/>
          <a:p>
            <a:r>
              <a:rPr lang="en-US" sz="4000">
                <a:solidFill>
                  <a:schemeClr val="accent1">
                    <a:lumMod val="75000"/>
                  </a:schemeClr>
                </a:solidFill>
              </a:rPr>
              <a:t>Industrial transition</a:t>
            </a:r>
          </a:p>
        </p:txBody>
      </p:sp>
      <p:sp>
        <p:nvSpPr>
          <p:cNvPr id="4" name="Text Placeholder 3"/>
          <p:cNvSpPr>
            <a:spLocks noGrp="1"/>
          </p:cNvSpPr>
          <p:nvPr>
            <p:ph type="body" sz="half" idx="4294967295"/>
          </p:nvPr>
        </p:nvSpPr>
        <p:spPr>
          <a:xfrm>
            <a:off x="1150286" y="2399857"/>
            <a:ext cx="4667553" cy="3425709"/>
          </a:xfrm>
        </p:spPr>
        <p:txBody>
          <a:bodyPr vert="horz" lIns="91440" tIns="45720" rIns="91440" bIns="45720" rtlCol="0">
            <a:normAutofit/>
          </a:bodyPr>
          <a:lstStyle/>
          <a:p>
            <a:pPr algn="just"/>
            <a:r>
              <a:rPr lang="en-US" sz="1700"/>
              <a:t>Industrial transition is part of new Smart Specialization Strategy</a:t>
            </a:r>
            <a:r>
              <a:rPr lang="hr-HR" sz="1700"/>
              <a:t> </a:t>
            </a:r>
            <a:r>
              <a:rPr lang="hr-HR" sz="1700" err="1"/>
              <a:t>until</a:t>
            </a:r>
            <a:r>
              <a:rPr lang="hr-HR" sz="1700"/>
              <a:t> 2029</a:t>
            </a:r>
            <a:r>
              <a:rPr lang="en-US" sz="1700"/>
              <a:t>.</a:t>
            </a:r>
          </a:p>
          <a:p>
            <a:pPr algn="just"/>
            <a:r>
              <a:rPr lang="en-US" sz="1700"/>
              <a:t>Croatian regions in industrial transition - Pannonian, Adriatic and North Croatia have the potential to strengthen regional competitiveness by using the opportunities offered by global mega trends to revive economic growth and increase productivity.</a:t>
            </a:r>
          </a:p>
          <a:p>
            <a:pPr algn="just"/>
            <a:r>
              <a:rPr lang="en-US" sz="1700"/>
              <a:t>Achieving an industrial transition requires place-based approach to development based on mix of industrial, innovation and regional policies.</a:t>
            </a:r>
          </a:p>
          <a:p>
            <a:endParaRPr lang="en-US" sz="1700"/>
          </a:p>
        </p:txBody>
      </p:sp>
      <p:pic>
        <p:nvPicPr>
          <p:cNvPr id="6" name="Picture 5">
            <a:extLst>
              <a:ext uri="{FF2B5EF4-FFF2-40B4-BE49-F238E27FC236}">
                <a16:creationId xmlns:a16="http://schemas.microsoft.com/office/drawing/2014/main" id="{FB372CD4-A05A-450B-8BD0-E0BEB2C5CA0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08914" y="1445500"/>
            <a:ext cx="3254745" cy="3499724"/>
          </a:xfrm>
          <a:prstGeom prst="rect">
            <a:avLst/>
          </a:prstGeom>
        </p:spPr>
      </p:pic>
      <p:pic>
        <p:nvPicPr>
          <p:cNvPr id="7" name="Picture 6">
            <a:extLst>
              <a:ext uri="{FF2B5EF4-FFF2-40B4-BE49-F238E27FC236}">
                <a16:creationId xmlns:a16="http://schemas.microsoft.com/office/drawing/2014/main" id="{CD9A0578-8253-42D3-AE7A-39D6F2C7480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049312" y="727788"/>
            <a:ext cx="2962128" cy="2510403"/>
          </a:xfrm>
          <a:prstGeom prst="rect">
            <a:avLst/>
          </a:prstGeom>
        </p:spPr>
      </p:pic>
      <p:pic>
        <p:nvPicPr>
          <p:cNvPr id="3" name="Picture 2">
            <a:extLst>
              <a:ext uri="{FF2B5EF4-FFF2-40B4-BE49-F238E27FC236}">
                <a16:creationId xmlns:a16="http://schemas.microsoft.com/office/drawing/2014/main" id="{B0138F92-EF44-42CE-8714-F35300F4FF5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958119" y="3675563"/>
            <a:ext cx="2868634" cy="2216020"/>
          </a:xfrm>
          <a:prstGeom prst="rect">
            <a:avLst/>
          </a:prstGeom>
        </p:spPr>
      </p:pic>
      <p:sp>
        <p:nvSpPr>
          <p:cNvPr id="51" name="Rectangle 50">
            <a:extLst>
              <a:ext uri="{FF2B5EF4-FFF2-40B4-BE49-F238E27FC236}">
                <a16:creationId xmlns:a16="http://schemas.microsoft.com/office/drawing/2014/main" id="{FA169C72-4010-413C-A913-4BD6E2D1291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0" y="6400799"/>
            <a:ext cx="12192000" cy="456773"/>
          </a:xfrm>
          <a:prstGeom prst="rect">
            <a:avLst/>
          </a:prstGeom>
          <a:gradFill>
            <a:gsLst>
              <a:gs pos="0">
                <a:schemeClr val="accent1"/>
              </a:gs>
              <a:gs pos="78000">
                <a:srgbClr val="000000"/>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Rectangle 52">
            <a:extLst>
              <a:ext uri="{FF2B5EF4-FFF2-40B4-BE49-F238E27FC236}">
                <a16:creationId xmlns:a16="http://schemas.microsoft.com/office/drawing/2014/main" id="{758C3C99-2F64-46DC-9F81-BAA40930E1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038600" y="6400799"/>
            <a:ext cx="8153398" cy="456772"/>
          </a:xfrm>
          <a:prstGeom prst="rect">
            <a:avLst/>
          </a:prstGeom>
          <a:gradFill>
            <a:gsLst>
              <a:gs pos="0">
                <a:srgbClr val="000000">
                  <a:alpha val="63000"/>
                </a:srgbClr>
              </a:gs>
              <a:gs pos="100000">
                <a:schemeClr val="accent1">
                  <a:lumMod val="7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888965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12609869-9E80-471B-A487-A53288E0E79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1B6CBA8-1D85-4DD9-ACA2-2A19A8E6B9E8}"/>
              </a:ext>
            </a:extLst>
          </p:cNvPr>
          <p:cNvSpPr>
            <a:spLocks noGrp="1"/>
          </p:cNvSpPr>
          <p:nvPr>
            <p:ph type="title"/>
          </p:nvPr>
        </p:nvSpPr>
        <p:spPr>
          <a:xfrm>
            <a:off x="1136397" y="502020"/>
            <a:ext cx="5323715" cy="1642970"/>
          </a:xfrm>
        </p:spPr>
        <p:txBody>
          <a:bodyPr anchor="b">
            <a:normAutofit/>
          </a:bodyPr>
          <a:lstStyle/>
          <a:p>
            <a:r>
              <a:rPr lang="en-US" sz="3400">
                <a:solidFill>
                  <a:srgbClr val="31527F"/>
                </a:solidFill>
              </a:rPr>
              <a:t>Plans for industrial transition of </a:t>
            </a:r>
            <a:r>
              <a:rPr lang="en-US" sz="3400" err="1">
                <a:solidFill>
                  <a:srgbClr val="31527F"/>
                </a:solidFill>
              </a:rPr>
              <a:t>Panonia</a:t>
            </a:r>
            <a:r>
              <a:rPr lang="hr-HR" sz="3400">
                <a:solidFill>
                  <a:srgbClr val="31527F"/>
                </a:solidFill>
              </a:rPr>
              <a:t>n</a:t>
            </a:r>
            <a:r>
              <a:rPr lang="en-US" sz="3400">
                <a:solidFill>
                  <a:srgbClr val="31527F"/>
                </a:solidFill>
              </a:rPr>
              <a:t>, Adriatic and North Croatia</a:t>
            </a:r>
            <a:r>
              <a:rPr lang="hr-HR" sz="3400">
                <a:solidFill>
                  <a:srgbClr val="31527F"/>
                </a:solidFill>
              </a:rPr>
              <a:t> (</a:t>
            </a:r>
            <a:r>
              <a:rPr lang="hr-HR" sz="3400" err="1">
                <a:solidFill>
                  <a:srgbClr val="31527F"/>
                </a:solidFill>
              </a:rPr>
              <a:t>PITs</a:t>
            </a:r>
            <a:r>
              <a:rPr lang="hr-HR" sz="3400">
                <a:solidFill>
                  <a:srgbClr val="31527F"/>
                </a:solidFill>
              </a:rPr>
              <a:t>)</a:t>
            </a:r>
            <a:r>
              <a:rPr lang="en-US" sz="3400">
                <a:solidFill>
                  <a:srgbClr val="31527F"/>
                </a:solidFill>
              </a:rPr>
              <a:t> </a:t>
            </a:r>
          </a:p>
        </p:txBody>
      </p:sp>
      <p:sp>
        <p:nvSpPr>
          <p:cNvPr id="3" name="Content Placeholder 2">
            <a:extLst>
              <a:ext uri="{FF2B5EF4-FFF2-40B4-BE49-F238E27FC236}">
                <a16:creationId xmlns:a16="http://schemas.microsoft.com/office/drawing/2014/main" id="{25A1E563-D21E-44F4-99C0-8F8B82931B35}"/>
              </a:ext>
            </a:extLst>
          </p:cNvPr>
          <p:cNvSpPr>
            <a:spLocks noGrp="1"/>
          </p:cNvSpPr>
          <p:nvPr>
            <p:ph idx="1"/>
          </p:nvPr>
        </p:nvSpPr>
        <p:spPr>
          <a:xfrm>
            <a:off x="1175331" y="2144990"/>
            <a:ext cx="5315189" cy="3535083"/>
          </a:xfrm>
        </p:spPr>
        <p:txBody>
          <a:bodyPr anchor="t">
            <a:normAutofit/>
          </a:bodyPr>
          <a:lstStyle/>
          <a:p>
            <a:endParaRPr lang="hr-HR" sz="1900"/>
          </a:p>
          <a:p>
            <a:pPr algn="just">
              <a:buFont typeface="Wingdings" panose="05000000000000000000" pitchFamily="2" charset="2"/>
              <a:buChar char="§"/>
            </a:pPr>
            <a:r>
              <a:rPr lang="en-US" sz="1900"/>
              <a:t>PITs provide inputs for S3 2021 – 2027 </a:t>
            </a:r>
            <a:r>
              <a:rPr kumimoji="0" lang="en-US" sz="1900" b="0" i="0" u="none" strike="noStrike" kern="1200" cap="none" spc="0" normalizeH="0" baseline="0" noProof="0">
                <a:ln>
                  <a:noFill/>
                </a:ln>
                <a:solidFill>
                  <a:prstClr val="black"/>
                </a:solidFill>
                <a:effectLst/>
                <a:uLnTx/>
                <a:uFillTx/>
                <a:ea typeface="+mn-ea"/>
                <a:cs typeface="+mn-cs"/>
              </a:rPr>
              <a:t>through EDP on regional level </a:t>
            </a:r>
            <a:r>
              <a:rPr lang="en-US" sz="1900"/>
              <a:t>and give </a:t>
            </a:r>
            <a:r>
              <a:rPr kumimoji="0" lang="en-US" sz="1900" b="0" i="0" u="none" strike="noStrike" kern="1200" cap="none" spc="0" normalizeH="0" baseline="0" noProof="0">
                <a:ln>
                  <a:noFill/>
                </a:ln>
                <a:solidFill>
                  <a:prstClr val="black"/>
                </a:solidFill>
                <a:effectLst/>
                <a:uLnTx/>
                <a:uFillTx/>
                <a:ea typeface="+mn-ea"/>
                <a:cs typeface="+mn-cs"/>
              </a:rPr>
              <a:t>a strategic framework for the efficient use of public money for industrial transition</a:t>
            </a:r>
            <a:endParaRPr lang="en-US" sz="1900"/>
          </a:p>
          <a:p>
            <a:pPr algn="just">
              <a:buFont typeface="Wingdings" panose="05000000000000000000" pitchFamily="2" charset="2"/>
              <a:buChar char="§"/>
            </a:pPr>
            <a:r>
              <a:rPr lang="en-US" sz="1900"/>
              <a:t>PITs </a:t>
            </a:r>
            <a:r>
              <a:rPr kumimoji="0" lang="en-US" sz="1900" b="0" i="0" u="none" strike="noStrike" kern="1200" cap="none" spc="0" normalizeH="0" baseline="0" noProof="0">
                <a:ln>
                  <a:noFill/>
                </a:ln>
                <a:solidFill>
                  <a:prstClr val="black"/>
                </a:solidFill>
                <a:effectLst/>
                <a:uLnTx/>
                <a:uFillTx/>
                <a:latin typeface="Calibri" panose="020F0502020204030204"/>
                <a:ea typeface="+mn-ea"/>
                <a:cs typeface="+mn-cs"/>
              </a:rPr>
              <a:t>integrate public tools and policies </a:t>
            </a:r>
            <a:r>
              <a:rPr lang="en-US" sz="1900"/>
              <a:t>support for better coordination and establishment of the new models of strategic partnerships at regional level within regional value chains</a:t>
            </a:r>
            <a:r>
              <a:rPr lang="hr-HR" sz="1900"/>
              <a:t>.</a:t>
            </a:r>
            <a:r>
              <a:rPr lang="en-US" sz="1900"/>
              <a:t> </a:t>
            </a:r>
          </a:p>
          <a:p>
            <a:pPr algn="just">
              <a:buFont typeface="Wingdings" panose="05000000000000000000" pitchFamily="2" charset="2"/>
              <a:buChar char="§"/>
            </a:pPr>
            <a:endParaRPr lang="en-US" sz="1900"/>
          </a:p>
          <a:p>
            <a:endParaRPr lang="en-US" sz="1900"/>
          </a:p>
          <a:p>
            <a:endParaRPr lang="hr-HR" sz="1900"/>
          </a:p>
          <a:p>
            <a:endParaRPr lang="hr-HR" sz="1900"/>
          </a:p>
          <a:p>
            <a:endParaRPr lang="hr-HR" sz="1900"/>
          </a:p>
          <a:p>
            <a:endParaRPr lang="hr-HR" sz="1900"/>
          </a:p>
          <a:p>
            <a:endParaRPr lang="hr-HR" sz="1900"/>
          </a:p>
          <a:p>
            <a:endParaRPr lang="hr-HR" sz="1900"/>
          </a:p>
          <a:p>
            <a:endParaRPr lang="hr-HR" sz="1900"/>
          </a:p>
          <a:p>
            <a:endParaRPr lang="hr-HR" sz="1900"/>
          </a:p>
          <a:p>
            <a:endParaRPr lang="hr-HR" sz="1900"/>
          </a:p>
        </p:txBody>
      </p:sp>
      <p:sp>
        <p:nvSpPr>
          <p:cNvPr id="32" name="Rectangle 31">
            <a:extLst>
              <a:ext uri="{FF2B5EF4-FFF2-40B4-BE49-F238E27FC236}">
                <a16:creationId xmlns:a16="http://schemas.microsoft.com/office/drawing/2014/main" id="{7004738A-9D34-43E8-97D2-CA0EED4F8B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5"/>
            <a:ext cx="4092521"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B8B8D07F-F13E-443E-BA68-2D26672D76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2"/>
            <a:ext cx="4092521" cy="6400369"/>
          </a:xfrm>
          <a:prstGeom prst="rect">
            <a:avLst/>
          </a:prstGeom>
          <a:gradFill>
            <a:gsLst>
              <a:gs pos="31000">
                <a:schemeClr val="accent1">
                  <a:lumMod val="50000"/>
                  <a:alpha val="0"/>
                </a:schemeClr>
              </a:gs>
              <a:gs pos="100000">
                <a:schemeClr val="accent1">
                  <a:lumMod val="50000"/>
                  <a:alpha val="26000"/>
                </a:schemeClr>
              </a:gs>
            </a:gsLst>
            <a:lin ang="18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2813A4FA-24A5-41ED-A534-3807D1B2F3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22"/>
            <a:ext cx="4068667" cy="6400389"/>
          </a:xfrm>
          <a:prstGeom prst="rect">
            <a:avLst/>
          </a:prstGeom>
          <a:gradFill>
            <a:gsLst>
              <a:gs pos="0">
                <a:schemeClr val="accent1">
                  <a:alpha val="0"/>
                </a:schemeClr>
              </a:gs>
              <a:gs pos="72000">
                <a:srgbClr val="000000">
                  <a:alpha val="21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C3944F27-CA70-4E84-A51A-E6BF895589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3333" y="-10"/>
            <a:ext cx="3611467" cy="6857997"/>
          </a:xfrm>
          <a:prstGeom prst="rect">
            <a:avLst/>
          </a:prstGeom>
          <a:gradFill>
            <a:gsLst>
              <a:gs pos="0">
                <a:schemeClr val="accent1">
                  <a:alpha val="0"/>
                </a:schemeClr>
              </a:gs>
              <a:gs pos="93000">
                <a:srgbClr val="000000">
                  <a:alpha val="29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a:extLst>
              <a:ext uri="{FF2B5EF4-FFF2-40B4-BE49-F238E27FC236}">
                <a16:creationId xmlns:a16="http://schemas.microsoft.com/office/drawing/2014/main" id="{25821083-5839-4A75-B73B-20F3B9A4E5E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075967" y="1153446"/>
            <a:ext cx="4170530" cy="4583000"/>
          </a:xfrm>
          <a:prstGeom prst="rect">
            <a:avLst/>
          </a:prstGeom>
        </p:spPr>
      </p:pic>
    </p:spTree>
    <p:extLst>
      <p:ext uri="{BB962C8B-B14F-4D97-AF65-F5344CB8AC3E}">
        <p14:creationId xmlns:p14="http://schemas.microsoft.com/office/powerpoint/2010/main" val="39390910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Rectangle 27">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1575955"/>
          </a:xfrm>
          <a:prstGeom prst="rect">
            <a:avLst/>
          </a:prstGeom>
          <a:gradFill>
            <a:gsLst>
              <a:gs pos="0">
                <a:srgbClr val="000000">
                  <a:alpha val="96000"/>
                </a:srgbClr>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Rectangle 31">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8128857" y="0"/>
            <a:ext cx="4063143" cy="1576412"/>
          </a:xfrm>
          <a:prstGeom prst="rect">
            <a:avLst/>
          </a:prstGeom>
          <a:gradFill>
            <a:gsLst>
              <a:gs pos="19000">
                <a:schemeClr val="accent1">
                  <a:lumMod val="50000"/>
                  <a:alpha val="68000"/>
                </a:schemeClr>
              </a:gs>
              <a:gs pos="100000">
                <a:schemeClr val="accent1">
                  <a:alpha val="79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307777" y="-5307778"/>
            <a:ext cx="1576446" cy="12192002"/>
          </a:xfrm>
          <a:prstGeom prst="rect">
            <a:avLst/>
          </a:prstGeom>
          <a:gradFill>
            <a:gsLst>
              <a:gs pos="23000">
                <a:schemeClr val="accent1">
                  <a:alpha val="0"/>
                </a:schemeClr>
              </a:gs>
              <a:gs pos="99000">
                <a:srgbClr val="000000">
                  <a:alpha val="74000"/>
                </a:srgbClr>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5522563E-DB99-4766-98A7-A573A5256A60}"/>
              </a:ext>
            </a:extLst>
          </p:cNvPr>
          <p:cNvSpPr>
            <a:spLocks noGrp="1"/>
          </p:cNvSpPr>
          <p:nvPr>
            <p:ph type="title"/>
          </p:nvPr>
        </p:nvSpPr>
        <p:spPr>
          <a:xfrm>
            <a:off x="1371597" y="348865"/>
            <a:ext cx="10044023" cy="877729"/>
          </a:xfrm>
        </p:spPr>
        <p:txBody>
          <a:bodyPr anchor="ctr">
            <a:normAutofit/>
          </a:bodyPr>
          <a:lstStyle/>
          <a:p>
            <a:r>
              <a:rPr lang="en-US" sz="4000">
                <a:solidFill>
                  <a:srgbClr val="FFFFFF"/>
                </a:solidFill>
              </a:rPr>
              <a:t>Directions of change (in line with EC guidelines)</a:t>
            </a:r>
          </a:p>
        </p:txBody>
      </p:sp>
      <p:graphicFrame>
        <p:nvGraphicFramePr>
          <p:cNvPr id="7" name="Content Placeholder 6">
            <a:extLst>
              <a:ext uri="{FF2B5EF4-FFF2-40B4-BE49-F238E27FC236}">
                <a16:creationId xmlns:a16="http://schemas.microsoft.com/office/drawing/2014/main" id="{E8121358-C0A1-40C8-B212-A804ABD4C40B}"/>
              </a:ext>
            </a:extLst>
          </p:cNvPr>
          <p:cNvGraphicFramePr>
            <a:graphicFrameLocks noGrp="1"/>
          </p:cNvGraphicFramePr>
          <p:nvPr>
            <p:ph idx="1"/>
            <p:extLst>
              <p:ext uri="{D42A27DB-BD31-4B8C-83A1-F6EECF244321}">
                <p14:modId xmlns:p14="http://schemas.microsoft.com/office/powerpoint/2010/main" val="4182026168"/>
              </p:ext>
            </p:extLst>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Diagram 7">
            <a:extLst>
              <a:ext uri="{FF2B5EF4-FFF2-40B4-BE49-F238E27FC236}">
                <a16:creationId xmlns:a16="http://schemas.microsoft.com/office/drawing/2014/main" id="{619A1853-9409-48AE-8992-2A1E2649DDA9}"/>
              </a:ext>
            </a:extLst>
          </p:cNvPr>
          <p:cNvGraphicFramePr/>
          <p:nvPr>
            <p:extLst>
              <p:ext uri="{D42A27DB-BD31-4B8C-83A1-F6EECF244321}">
                <p14:modId xmlns:p14="http://schemas.microsoft.com/office/powerpoint/2010/main" val="2494531696"/>
              </p:ext>
            </p:extLst>
          </p:nvPr>
        </p:nvGraphicFramePr>
        <p:xfrm>
          <a:off x="1548878" y="1980045"/>
          <a:ext cx="9265301" cy="55212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46281905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24">
            <a:extLst>
              <a:ext uri="{FF2B5EF4-FFF2-40B4-BE49-F238E27FC236}">
                <a16:creationId xmlns:a16="http://schemas.microsoft.com/office/drawing/2014/main" id="{7316481C-0A49-4796-812B-0D64F063B7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ABBCFFC-677B-46C7-BCE9-E12A58A8E9A1}"/>
              </a:ext>
            </a:extLst>
          </p:cNvPr>
          <p:cNvSpPr>
            <a:spLocks noGrp="1"/>
          </p:cNvSpPr>
          <p:nvPr>
            <p:ph type="title"/>
          </p:nvPr>
        </p:nvSpPr>
        <p:spPr>
          <a:xfrm>
            <a:off x="1116498" y="655128"/>
            <a:ext cx="4613919" cy="1499616"/>
          </a:xfrm>
        </p:spPr>
        <p:txBody>
          <a:bodyPr vert="horz" lIns="91440" tIns="45720" rIns="91440" bIns="45720" rtlCol="0" anchor="b">
            <a:normAutofit/>
          </a:bodyPr>
          <a:lstStyle/>
          <a:p>
            <a:r>
              <a:rPr lang="en-US" sz="3900"/>
              <a:t>Priority niches and </a:t>
            </a:r>
            <a:br>
              <a:rPr lang="en-US" sz="3900"/>
            </a:br>
            <a:r>
              <a:rPr lang="en-US" sz="3900"/>
              <a:t>regional value chains</a:t>
            </a:r>
          </a:p>
        </p:txBody>
      </p:sp>
      <p:sp>
        <p:nvSpPr>
          <p:cNvPr id="27" name="Rectangle 26">
            <a:extLst>
              <a:ext uri="{FF2B5EF4-FFF2-40B4-BE49-F238E27FC236}">
                <a16:creationId xmlns:a16="http://schemas.microsoft.com/office/drawing/2014/main" id="{A5271697-90F1-4A23-8EF2-0179F2EAFA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1"/>
            <a:ext cx="606972" cy="323398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9" name="Group 28">
            <a:extLst>
              <a:ext uri="{FF2B5EF4-FFF2-40B4-BE49-F238E27FC236}">
                <a16:creationId xmlns:a16="http://schemas.microsoft.com/office/drawing/2014/main" id="{1F49CE81-B2F4-47B2-9D4A-886DCE0A840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88720" y="73152"/>
            <a:ext cx="1178966" cy="232963"/>
            <a:chOff x="7763256" y="73152"/>
            <a:chExt cx="1178966" cy="232963"/>
          </a:xfrm>
        </p:grpSpPr>
        <p:sp>
          <p:nvSpPr>
            <p:cNvPr id="30" name="Rectangle 64">
              <a:extLst>
                <a:ext uri="{FF2B5EF4-FFF2-40B4-BE49-F238E27FC236}">
                  <a16:creationId xmlns:a16="http://schemas.microsoft.com/office/drawing/2014/main" id="{4BE32177-3EAD-42DA-997C-8DAE1BFEE5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263077" y="73152"/>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66">
              <a:extLst>
                <a:ext uri="{FF2B5EF4-FFF2-40B4-BE49-F238E27FC236}">
                  <a16:creationId xmlns:a16="http://schemas.microsoft.com/office/drawing/2014/main" id="{A0DEE160-9825-4DB5-8188-911AC13EA76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263077" y="246888"/>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Rectangle 64">
              <a:extLst>
                <a:ext uri="{FF2B5EF4-FFF2-40B4-BE49-F238E27FC236}">
                  <a16:creationId xmlns:a16="http://schemas.microsoft.com/office/drawing/2014/main" id="{9C5FEDB5-0AEE-40E4-9CA6-6718B956D93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138122" y="73152"/>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Rectangle 66">
              <a:extLst>
                <a:ext uri="{FF2B5EF4-FFF2-40B4-BE49-F238E27FC236}">
                  <a16:creationId xmlns:a16="http://schemas.microsoft.com/office/drawing/2014/main" id="{1A11DF2D-1D4B-45DA-906B-2A1F84C996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138122" y="246888"/>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64">
              <a:extLst>
                <a:ext uri="{FF2B5EF4-FFF2-40B4-BE49-F238E27FC236}">
                  <a16:creationId xmlns:a16="http://schemas.microsoft.com/office/drawing/2014/main" id="{B6A5BAC0-9806-4124-A584-7F924A6589C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013167" y="73152"/>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66">
              <a:extLst>
                <a:ext uri="{FF2B5EF4-FFF2-40B4-BE49-F238E27FC236}">
                  <a16:creationId xmlns:a16="http://schemas.microsoft.com/office/drawing/2014/main" id="{A8F6BFA3-38BE-4F0A-94D9-EF0E6EA01A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013167" y="246888"/>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ectangle 64">
              <a:extLst>
                <a:ext uri="{FF2B5EF4-FFF2-40B4-BE49-F238E27FC236}">
                  <a16:creationId xmlns:a16="http://schemas.microsoft.com/office/drawing/2014/main" id="{BE6BCF21-959F-419E-BCA4-B20AF92EF4F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888211" y="73152"/>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Rectangle 66">
              <a:extLst>
                <a:ext uri="{FF2B5EF4-FFF2-40B4-BE49-F238E27FC236}">
                  <a16:creationId xmlns:a16="http://schemas.microsoft.com/office/drawing/2014/main" id="{54B6E037-E222-42EB-9AEB-C45EF2090A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888211" y="246888"/>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Rectangle 64">
              <a:extLst>
                <a:ext uri="{FF2B5EF4-FFF2-40B4-BE49-F238E27FC236}">
                  <a16:creationId xmlns:a16="http://schemas.microsoft.com/office/drawing/2014/main" id="{A0494426-372E-42B8-87E1-170F1B5969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763256" y="73152"/>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66">
              <a:extLst>
                <a:ext uri="{FF2B5EF4-FFF2-40B4-BE49-F238E27FC236}">
                  <a16:creationId xmlns:a16="http://schemas.microsoft.com/office/drawing/2014/main" id="{14DB5AB5-5D73-4375-8CF4-DF4B7A5D7F2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763256" y="246888"/>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Rectangle 64">
              <a:extLst>
                <a:ext uri="{FF2B5EF4-FFF2-40B4-BE49-F238E27FC236}">
                  <a16:creationId xmlns:a16="http://schemas.microsoft.com/office/drawing/2014/main" id="{009B2A6E-6D36-4A9A-AFAA-CF4D859147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887854" y="73152"/>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ectangle 66">
              <a:extLst>
                <a:ext uri="{FF2B5EF4-FFF2-40B4-BE49-F238E27FC236}">
                  <a16:creationId xmlns:a16="http://schemas.microsoft.com/office/drawing/2014/main" id="{85DC0718-B29F-47A6-931F-F0EF9FA995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887854" y="246888"/>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Rectangle 64">
              <a:extLst>
                <a:ext uri="{FF2B5EF4-FFF2-40B4-BE49-F238E27FC236}">
                  <a16:creationId xmlns:a16="http://schemas.microsoft.com/office/drawing/2014/main" id="{AAED958D-AFCC-4BEF-818A-EFF7E41D17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762899" y="73152"/>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Rectangle 66">
              <a:extLst>
                <a:ext uri="{FF2B5EF4-FFF2-40B4-BE49-F238E27FC236}">
                  <a16:creationId xmlns:a16="http://schemas.microsoft.com/office/drawing/2014/main" id="{C216DD5A-D1AE-429E-937E-456A50345E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762899" y="246888"/>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Rectangle 64">
              <a:extLst>
                <a:ext uri="{FF2B5EF4-FFF2-40B4-BE49-F238E27FC236}">
                  <a16:creationId xmlns:a16="http://schemas.microsoft.com/office/drawing/2014/main" id="{A845B253-9DEE-45AC-AADA-FAA6812C39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637944" y="73152"/>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Rectangle 66">
              <a:extLst>
                <a:ext uri="{FF2B5EF4-FFF2-40B4-BE49-F238E27FC236}">
                  <a16:creationId xmlns:a16="http://schemas.microsoft.com/office/drawing/2014/main" id="{CE7B6CBF-757B-4B55-84CB-062B712D38E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637944" y="246888"/>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64">
              <a:extLst>
                <a:ext uri="{FF2B5EF4-FFF2-40B4-BE49-F238E27FC236}">
                  <a16:creationId xmlns:a16="http://schemas.microsoft.com/office/drawing/2014/main" id="{2CC28C7A-EF33-43D3-90CD-DCAC92546A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512988" y="73152"/>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Rectangle 66">
              <a:extLst>
                <a:ext uri="{FF2B5EF4-FFF2-40B4-BE49-F238E27FC236}">
                  <a16:creationId xmlns:a16="http://schemas.microsoft.com/office/drawing/2014/main" id="{BC0C9DCF-F15B-4B7A-A16B-37B4335E6BD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512988" y="246888"/>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Rectangle 64">
              <a:extLst>
                <a:ext uri="{FF2B5EF4-FFF2-40B4-BE49-F238E27FC236}">
                  <a16:creationId xmlns:a16="http://schemas.microsoft.com/office/drawing/2014/main" id="{94991FD1-406A-4958-87D4-8DFA9FEA4C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388033" y="73152"/>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Rectangle 66">
              <a:extLst>
                <a:ext uri="{FF2B5EF4-FFF2-40B4-BE49-F238E27FC236}">
                  <a16:creationId xmlns:a16="http://schemas.microsoft.com/office/drawing/2014/main" id="{5CD32F69-27AD-4088-877C-E2A40F8B07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388033" y="246888"/>
              <a:ext cx="54368"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3" name="Picture 2">
            <a:extLst>
              <a:ext uri="{FF2B5EF4-FFF2-40B4-BE49-F238E27FC236}">
                <a16:creationId xmlns:a16="http://schemas.microsoft.com/office/drawing/2014/main" id="{328FA4FA-F68E-4188-B5FF-631D475078A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529914" y="95044"/>
            <a:ext cx="5486787" cy="3086319"/>
          </a:xfrm>
          <a:prstGeom prst="rect">
            <a:avLst/>
          </a:prstGeom>
        </p:spPr>
      </p:pic>
      <p:sp>
        <p:nvSpPr>
          <p:cNvPr id="51" name="Rectangle 50">
            <a:extLst>
              <a:ext uri="{FF2B5EF4-FFF2-40B4-BE49-F238E27FC236}">
                <a16:creationId xmlns:a16="http://schemas.microsoft.com/office/drawing/2014/main" id="{D9F5512A-48E1-4C07-B75E-3CCC517B68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3233984"/>
            <a:ext cx="606972" cy="362401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a:extLst>
              <a:ext uri="{FF2B5EF4-FFF2-40B4-BE49-F238E27FC236}">
                <a16:creationId xmlns:a16="http://schemas.microsoft.com/office/drawing/2014/main" id="{07547A55-1EB6-4560-9C07-DE1489D7861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49204" y="3472332"/>
            <a:ext cx="5586942" cy="3142655"/>
          </a:xfrm>
          <a:prstGeom prst="rect">
            <a:avLst/>
          </a:prstGeom>
        </p:spPr>
      </p:pic>
      <p:pic>
        <p:nvPicPr>
          <p:cNvPr id="5" name="Picture 4">
            <a:extLst>
              <a:ext uri="{FF2B5EF4-FFF2-40B4-BE49-F238E27FC236}">
                <a16:creationId xmlns:a16="http://schemas.microsoft.com/office/drawing/2014/main" id="{F857D298-73E7-4CF6-BBD3-99BC12A5ABF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79838" y="3472332"/>
            <a:ext cx="5586942" cy="3142655"/>
          </a:xfrm>
          <a:prstGeom prst="rect">
            <a:avLst/>
          </a:prstGeom>
        </p:spPr>
      </p:pic>
    </p:spTree>
    <p:extLst>
      <p:ext uri="{BB962C8B-B14F-4D97-AF65-F5344CB8AC3E}">
        <p14:creationId xmlns:p14="http://schemas.microsoft.com/office/powerpoint/2010/main" val="29574724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2" name="Rectangle 41">
            <a:extLst>
              <a:ext uri="{FF2B5EF4-FFF2-40B4-BE49-F238E27FC236}">
                <a16:creationId xmlns:a16="http://schemas.microsoft.com/office/drawing/2014/main" id="{979E27D9-03C7-44E2-9FF8-15D0C8506A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5052FEB-710A-43D4-926B-FE80C25EDCCB}"/>
              </a:ext>
            </a:extLst>
          </p:cNvPr>
          <p:cNvSpPr>
            <a:spLocks noGrp="1"/>
          </p:cNvSpPr>
          <p:nvPr>
            <p:ph type="title"/>
          </p:nvPr>
        </p:nvSpPr>
        <p:spPr>
          <a:xfrm>
            <a:off x="1136397" y="502021"/>
            <a:ext cx="4959603" cy="1642969"/>
          </a:xfrm>
        </p:spPr>
        <p:txBody>
          <a:bodyPr anchor="b">
            <a:normAutofit/>
          </a:bodyPr>
          <a:lstStyle/>
          <a:p>
            <a:r>
              <a:rPr lang="en-US" sz="4000"/>
              <a:t>Transformational roadmap</a:t>
            </a:r>
          </a:p>
        </p:txBody>
      </p:sp>
      <p:sp>
        <p:nvSpPr>
          <p:cNvPr id="3" name="Content Placeholder 2">
            <a:extLst>
              <a:ext uri="{FF2B5EF4-FFF2-40B4-BE49-F238E27FC236}">
                <a16:creationId xmlns:a16="http://schemas.microsoft.com/office/drawing/2014/main" id="{56742920-E3B2-48D3-8E5A-2339045B92C4}"/>
              </a:ext>
            </a:extLst>
          </p:cNvPr>
          <p:cNvSpPr>
            <a:spLocks noGrp="1"/>
          </p:cNvSpPr>
          <p:nvPr>
            <p:ph idx="1"/>
          </p:nvPr>
        </p:nvSpPr>
        <p:spPr>
          <a:xfrm>
            <a:off x="1136397" y="2418408"/>
            <a:ext cx="4193249" cy="3522569"/>
          </a:xfrm>
        </p:spPr>
        <p:txBody>
          <a:bodyPr anchor="t">
            <a:normAutofit/>
          </a:bodyPr>
          <a:lstStyle/>
          <a:p>
            <a:pPr algn="just">
              <a:buFont typeface="Wingdings" panose="05000000000000000000" pitchFamily="2" charset="2"/>
              <a:buChar char="§"/>
            </a:pPr>
            <a:r>
              <a:rPr lang="en-US" sz="2000"/>
              <a:t>Within the transformation roadmap, it is designed </a:t>
            </a:r>
            <a:r>
              <a:rPr lang="en-US" sz="2000" i="1"/>
              <a:t>the policy mix </a:t>
            </a:r>
            <a:r>
              <a:rPr lang="en-US" sz="2000"/>
              <a:t>that will enable specialization, modernization and diversification of the regional economies through targeted public calls within regional value chains.</a:t>
            </a:r>
          </a:p>
        </p:txBody>
      </p:sp>
      <p:sp>
        <p:nvSpPr>
          <p:cNvPr id="44" name="Rectangle 43">
            <a:extLst>
              <a:ext uri="{FF2B5EF4-FFF2-40B4-BE49-F238E27FC236}">
                <a16:creationId xmlns:a16="http://schemas.microsoft.com/office/drawing/2014/main" id="{EEBF1590-3B36-48EE-A89D-3B6F3CB256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0" y="6400799"/>
            <a:ext cx="12192000" cy="456773"/>
          </a:xfrm>
          <a:prstGeom prst="rect">
            <a:avLst/>
          </a:prstGeom>
          <a:gradFill>
            <a:gsLst>
              <a:gs pos="0">
                <a:schemeClr val="accent1"/>
              </a:gs>
              <a:gs pos="78000">
                <a:srgbClr val="000000"/>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45">
            <a:extLst>
              <a:ext uri="{FF2B5EF4-FFF2-40B4-BE49-F238E27FC236}">
                <a16:creationId xmlns:a16="http://schemas.microsoft.com/office/drawing/2014/main" id="{AC8F6C8C-AB5A-4548-942D-E3FD40ACBC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038600" y="6400799"/>
            <a:ext cx="8153398" cy="456772"/>
          </a:xfrm>
          <a:prstGeom prst="rect">
            <a:avLst/>
          </a:prstGeom>
          <a:gradFill>
            <a:gsLst>
              <a:gs pos="0">
                <a:srgbClr val="000000">
                  <a:alpha val="63000"/>
                </a:srgbClr>
              </a:gs>
              <a:gs pos="100000">
                <a:schemeClr val="accent1">
                  <a:lumMod val="7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5" name="Diagram 4">
            <a:extLst>
              <a:ext uri="{FF2B5EF4-FFF2-40B4-BE49-F238E27FC236}">
                <a16:creationId xmlns:a16="http://schemas.microsoft.com/office/drawing/2014/main" id="{92CBF76B-C742-49E4-98DA-0981870F49D0}"/>
              </a:ext>
            </a:extLst>
          </p:cNvPr>
          <p:cNvGraphicFramePr/>
          <p:nvPr>
            <p:extLst>
              <p:ext uri="{D42A27DB-BD31-4B8C-83A1-F6EECF244321}">
                <p14:modId xmlns:p14="http://schemas.microsoft.com/office/powerpoint/2010/main" val="4285988686"/>
              </p:ext>
            </p:extLst>
          </p:nvPr>
        </p:nvGraphicFramePr>
        <p:xfrm>
          <a:off x="5789322" y="1177414"/>
          <a:ext cx="5943001" cy="450317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2067090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12">
            <a:extLst>
              <a:ext uri="{FF2B5EF4-FFF2-40B4-BE49-F238E27FC236}">
                <a16:creationId xmlns:a16="http://schemas.microsoft.com/office/drawing/2014/main" id="{86847884-1DF0-9AEB-0A28-478D220A637A}"/>
              </a:ext>
            </a:extLst>
          </p:cNvPr>
          <p:cNvSpPr txBox="1"/>
          <p:nvPr/>
        </p:nvSpPr>
        <p:spPr>
          <a:xfrm>
            <a:off x="0" y="2843075"/>
            <a:ext cx="12192000" cy="1015663"/>
          </a:xfrm>
          <a:prstGeom prst="rect">
            <a:avLst/>
          </a:prstGeom>
          <a:noFill/>
        </p:spPr>
        <p:txBody>
          <a:bodyPr wrap="square" rtlCol="0">
            <a:spAutoFit/>
          </a:bodyPr>
          <a:lstStyle/>
          <a:p>
            <a:pPr algn="ctr"/>
            <a:r>
              <a:rPr lang="es-ES" sz="6000" b="1">
                <a:solidFill>
                  <a:schemeClr val="bg1"/>
                </a:solidFill>
                <a:latin typeface="Montserrat SemiBold" pitchFamily="2" charset="77"/>
              </a:rPr>
              <a:t>OPENING SESSION</a:t>
            </a:r>
          </a:p>
        </p:txBody>
      </p:sp>
      <p:pic>
        <p:nvPicPr>
          <p:cNvPr id="8" name="Picture 7" descr="Logo&#10;&#10;Description automatically generated">
            <a:extLst>
              <a:ext uri="{FF2B5EF4-FFF2-40B4-BE49-F238E27FC236}">
                <a16:creationId xmlns:a16="http://schemas.microsoft.com/office/drawing/2014/main" id="{572DD041-4ED7-64D9-82CC-D7A83C71F70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1580" y="157880"/>
            <a:ext cx="2305800" cy="1309694"/>
          </a:xfrm>
          <a:prstGeom prst="rect">
            <a:avLst/>
          </a:prstGeom>
        </p:spPr>
      </p:pic>
      <p:pic>
        <p:nvPicPr>
          <p:cNvPr id="9" name="Picture 2" descr="Graphical user interface, text&#10;&#10;Description automatically generated with medium confidence">
            <a:extLst>
              <a:ext uri="{FF2B5EF4-FFF2-40B4-BE49-F238E27FC236}">
                <a16:creationId xmlns:a16="http://schemas.microsoft.com/office/drawing/2014/main" id="{553E4A09-0134-6B4A-93FB-0809082EC52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965349" y="5769785"/>
            <a:ext cx="1625611" cy="480888"/>
          </a:xfrm>
          <a:prstGeom prst="rect">
            <a:avLst/>
          </a:prstGeom>
        </p:spPr>
      </p:pic>
      <p:pic>
        <p:nvPicPr>
          <p:cNvPr id="10" name="Picture 4" descr="Shape&#10;&#10;Description automatically generated with low confidence">
            <a:extLst>
              <a:ext uri="{FF2B5EF4-FFF2-40B4-BE49-F238E27FC236}">
                <a16:creationId xmlns:a16="http://schemas.microsoft.com/office/drawing/2014/main" id="{DDB05BA2-828F-CB4C-982F-D86C5BC7E4A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144304" y="5696607"/>
            <a:ext cx="904278" cy="627244"/>
          </a:xfrm>
          <a:prstGeom prst="rect">
            <a:avLst/>
          </a:prstGeom>
        </p:spPr>
      </p:pic>
      <p:pic>
        <p:nvPicPr>
          <p:cNvPr id="11" name="Imagen 10">
            <a:extLst>
              <a:ext uri="{FF2B5EF4-FFF2-40B4-BE49-F238E27FC236}">
                <a16:creationId xmlns:a16="http://schemas.microsoft.com/office/drawing/2014/main" id="{986140F0-B203-F44B-8654-FA18EDC779D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01926" y="5810243"/>
            <a:ext cx="2273449" cy="399972"/>
          </a:xfrm>
          <a:prstGeom prst="rect">
            <a:avLst/>
          </a:prstGeom>
        </p:spPr>
      </p:pic>
    </p:spTree>
    <p:extLst>
      <p:ext uri="{BB962C8B-B14F-4D97-AF65-F5344CB8AC3E}">
        <p14:creationId xmlns:p14="http://schemas.microsoft.com/office/powerpoint/2010/main" val="152870156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a:extLst>
              <a:ext uri="{FF2B5EF4-FFF2-40B4-BE49-F238E27FC236}">
                <a16:creationId xmlns:a16="http://schemas.microsoft.com/office/drawing/2014/main" id="{FF1BC992-3016-6DD9-F82A-7A1C9A0B9F1B}"/>
              </a:ext>
            </a:extLst>
          </p:cNvPr>
          <p:cNvSpPr>
            <a:spLocks noGrp="1"/>
          </p:cNvSpPr>
          <p:nvPr>
            <p:ph type="title"/>
          </p:nvPr>
        </p:nvSpPr>
        <p:spPr/>
        <p:txBody>
          <a:bodyPr/>
          <a:lstStyle/>
          <a:p>
            <a:r>
              <a:rPr lang="en-US"/>
              <a:t>Indicative allocation of EU funds under Integrated Territorial Program 2021. – 2027.</a:t>
            </a:r>
            <a:r>
              <a:rPr lang="hr-HR"/>
              <a:t> (ITP)</a:t>
            </a:r>
            <a:endParaRPr lang="en-US"/>
          </a:p>
        </p:txBody>
      </p:sp>
      <p:graphicFrame>
        <p:nvGraphicFramePr>
          <p:cNvPr id="19" name="Diagram 18">
            <a:extLst>
              <a:ext uri="{FF2B5EF4-FFF2-40B4-BE49-F238E27FC236}">
                <a16:creationId xmlns:a16="http://schemas.microsoft.com/office/drawing/2014/main" id="{4D0C930C-8375-6A9A-FDF8-7B7F7CDD8776}"/>
              </a:ext>
            </a:extLst>
          </p:cNvPr>
          <p:cNvGraphicFramePr/>
          <p:nvPr>
            <p:extLst>
              <p:ext uri="{D42A27DB-BD31-4B8C-83A1-F6EECF244321}">
                <p14:modId xmlns:p14="http://schemas.microsoft.com/office/powerpoint/2010/main" val="4239681894"/>
              </p:ext>
            </p:extLst>
          </p:nvPr>
        </p:nvGraphicFramePr>
        <p:xfrm>
          <a:off x="7526946" y="1830183"/>
          <a:ext cx="4334617" cy="459581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20" name="Content Placeholder 5">
            <a:extLst>
              <a:ext uri="{FF2B5EF4-FFF2-40B4-BE49-F238E27FC236}">
                <a16:creationId xmlns:a16="http://schemas.microsoft.com/office/drawing/2014/main" id="{FEB9B48F-42D9-4F4E-C231-80A5BBD7730A}"/>
              </a:ext>
            </a:extLst>
          </p:cNvPr>
          <p:cNvPicPr>
            <a:picLocks noChangeAspect="1"/>
          </p:cNvPicPr>
          <p:nvPr/>
        </p:nvPicPr>
        <p:blipFill>
          <a:blip r:embed="rId8" cstate="email">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526946" y="2112298"/>
            <a:ext cx="1078912" cy="1073871"/>
          </a:xfrm>
          <a:prstGeom prst="rect">
            <a:avLst/>
          </a:prstGeom>
        </p:spPr>
      </p:pic>
      <p:pic>
        <p:nvPicPr>
          <p:cNvPr id="22" name="Picture 21" descr="A picture containing map&#10;&#10;Description automatically generated">
            <a:extLst>
              <a:ext uri="{FF2B5EF4-FFF2-40B4-BE49-F238E27FC236}">
                <a16:creationId xmlns:a16="http://schemas.microsoft.com/office/drawing/2014/main" id="{6FF29CC1-5135-59A7-7762-254FF649FCCD}"/>
              </a:ext>
            </a:extLst>
          </p:cNvPr>
          <p:cNvPicPr>
            <a:picLocks noChangeAspect="1"/>
          </p:cNvPicPr>
          <p:nvPr/>
        </p:nvPicPr>
        <p:blipFill rotWithShape="1">
          <a:blip r:embed="rId9"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7951320" y="3192935"/>
            <a:ext cx="912982" cy="874886"/>
          </a:xfrm>
          <a:prstGeom prst="rect">
            <a:avLst/>
          </a:prstGeom>
        </p:spPr>
      </p:pic>
      <p:pic>
        <p:nvPicPr>
          <p:cNvPr id="24" name="Picture 23" descr="A picture containing map&#10;&#10;Description automatically generated">
            <a:extLst>
              <a:ext uri="{FF2B5EF4-FFF2-40B4-BE49-F238E27FC236}">
                <a16:creationId xmlns:a16="http://schemas.microsoft.com/office/drawing/2014/main" id="{2D3CDD75-F4F3-F202-B626-17973CB1E06D}"/>
              </a:ext>
            </a:extLst>
          </p:cNvPr>
          <p:cNvPicPr>
            <a:picLocks noChangeAspect="1"/>
          </p:cNvPicPr>
          <p:nvPr/>
        </p:nvPicPr>
        <p:blipFill rotWithShape="1">
          <a:blip r:embed="rId10"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8012670" y="4304827"/>
            <a:ext cx="912983" cy="895329"/>
          </a:xfrm>
          <a:prstGeom prst="rect">
            <a:avLst/>
          </a:prstGeom>
        </p:spPr>
      </p:pic>
      <p:graphicFrame>
        <p:nvGraphicFramePr>
          <p:cNvPr id="48" name="Chart 47">
            <a:extLst>
              <a:ext uri="{FF2B5EF4-FFF2-40B4-BE49-F238E27FC236}">
                <a16:creationId xmlns:a16="http://schemas.microsoft.com/office/drawing/2014/main" id="{C72D1246-017E-159B-A033-796095FE5998}"/>
              </a:ext>
            </a:extLst>
          </p:cNvPr>
          <p:cNvGraphicFramePr/>
          <p:nvPr>
            <p:extLst>
              <p:ext uri="{D42A27DB-BD31-4B8C-83A1-F6EECF244321}">
                <p14:modId xmlns:p14="http://schemas.microsoft.com/office/powerpoint/2010/main" val="2947040694"/>
              </p:ext>
            </p:extLst>
          </p:nvPr>
        </p:nvGraphicFramePr>
        <p:xfrm>
          <a:off x="72744" y="1214829"/>
          <a:ext cx="3437308" cy="2263253"/>
        </p:xfrm>
        <a:graphic>
          <a:graphicData uri="http://schemas.openxmlformats.org/drawingml/2006/chart">
            <c:chart xmlns:c="http://schemas.openxmlformats.org/drawingml/2006/chart" xmlns:r="http://schemas.openxmlformats.org/officeDocument/2006/relationships" r:id="rId11"/>
          </a:graphicData>
        </a:graphic>
      </p:graphicFrame>
      <p:sp>
        <p:nvSpPr>
          <p:cNvPr id="52" name="TextBox 51">
            <a:extLst>
              <a:ext uri="{FF2B5EF4-FFF2-40B4-BE49-F238E27FC236}">
                <a16:creationId xmlns:a16="http://schemas.microsoft.com/office/drawing/2014/main" id="{7F9D87BE-E948-E432-45F8-2DE8E8456252}"/>
              </a:ext>
            </a:extLst>
          </p:cNvPr>
          <p:cNvSpPr txBox="1"/>
          <p:nvPr/>
        </p:nvSpPr>
        <p:spPr>
          <a:xfrm>
            <a:off x="2322476" y="2099271"/>
            <a:ext cx="919449"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r-HR" sz="1600" b="0" i="0" u="none" strike="noStrike" kern="1200" cap="none" spc="0" normalizeH="0" baseline="0" noProof="0">
                <a:ln>
                  <a:noFill/>
                </a:ln>
                <a:solidFill>
                  <a:prstClr val="black"/>
                </a:solidFill>
                <a:effectLst/>
                <a:uLnTx/>
                <a:uFillTx/>
                <a:latin typeface="Corbel"/>
                <a:ea typeface="+mn-ea"/>
                <a:cs typeface="+mn-cs"/>
              </a:rPr>
              <a:t>2 </a:t>
            </a:r>
            <a:r>
              <a:rPr kumimoji="0" lang="hr-HR" sz="1600" b="0" i="0" u="none" strike="noStrike" kern="1200" cap="none" spc="0" normalizeH="0" baseline="0" noProof="0" err="1">
                <a:ln>
                  <a:noFill/>
                </a:ln>
                <a:solidFill>
                  <a:prstClr val="black"/>
                </a:solidFill>
                <a:effectLst/>
                <a:uLnTx/>
                <a:uFillTx/>
                <a:latin typeface="Corbel"/>
                <a:ea typeface="+mn-ea"/>
                <a:cs typeface="+mn-cs"/>
              </a:rPr>
              <a:t>mln</a:t>
            </a:r>
            <a:r>
              <a:rPr kumimoji="0" lang="hr-HR" sz="1600" b="0" i="0" u="none" strike="noStrike" kern="1200" cap="none" spc="0" normalizeH="0" baseline="0" noProof="0">
                <a:ln>
                  <a:noFill/>
                </a:ln>
                <a:solidFill>
                  <a:prstClr val="black"/>
                </a:solidFill>
                <a:effectLst/>
                <a:uLnTx/>
                <a:uFillTx/>
                <a:latin typeface="Corbel"/>
                <a:ea typeface="+mn-ea"/>
                <a:cs typeface="+mn-cs"/>
              </a:rPr>
              <a:t> €</a:t>
            </a:r>
          </a:p>
        </p:txBody>
      </p:sp>
      <p:sp>
        <p:nvSpPr>
          <p:cNvPr id="54" name="TextBox 53">
            <a:extLst>
              <a:ext uri="{FF2B5EF4-FFF2-40B4-BE49-F238E27FC236}">
                <a16:creationId xmlns:a16="http://schemas.microsoft.com/office/drawing/2014/main" id="{30EE659F-9FDF-1E8B-CE6C-19C08385F9B9}"/>
              </a:ext>
            </a:extLst>
          </p:cNvPr>
          <p:cNvSpPr txBox="1"/>
          <p:nvPr/>
        </p:nvSpPr>
        <p:spPr>
          <a:xfrm>
            <a:off x="674384" y="3139528"/>
            <a:ext cx="919449"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r-HR" sz="1600" b="0" i="0" u="none" strike="noStrike" kern="1200" cap="none" spc="0" normalizeH="0" baseline="0" noProof="0">
                <a:ln>
                  <a:noFill/>
                </a:ln>
                <a:solidFill>
                  <a:prstClr val="black"/>
                </a:solidFill>
                <a:effectLst/>
                <a:uLnTx/>
                <a:uFillTx/>
                <a:latin typeface="Corbel"/>
                <a:ea typeface="+mn-ea"/>
                <a:cs typeface="+mn-cs"/>
              </a:rPr>
              <a:t>2 </a:t>
            </a:r>
            <a:r>
              <a:rPr kumimoji="0" lang="hr-HR" sz="1600" b="0" i="0" u="none" strike="noStrike" kern="1200" cap="none" spc="0" normalizeH="0" baseline="0" noProof="0" err="1">
                <a:ln>
                  <a:noFill/>
                </a:ln>
                <a:solidFill>
                  <a:prstClr val="black"/>
                </a:solidFill>
                <a:effectLst/>
                <a:uLnTx/>
                <a:uFillTx/>
                <a:latin typeface="Corbel"/>
                <a:ea typeface="+mn-ea"/>
                <a:cs typeface="+mn-cs"/>
              </a:rPr>
              <a:t>mln</a:t>
            </a:r>
            <a:r>
              <a:rPr kumimoji="0" lang="hr-HR" sz="1600" b="0" i="0" u="none" strike="noStrike" kern="1200" cap="none" spc="0" normalizeH="0" baseline="0" noProof="0">
                <a:ln>
                  <a:noFill/>
                </a:ln>
                <a:solidFill>
                  <a:prstClr val="black"/>
                </a:solidFill>
                <a:effectLst/>
                <a:uLnTx/>
                <a:uFillTx/>
                <a:latin typeface="Corbel"/>
                <a:ea typeface="+mn-ea"/>
                <a:cs typeface="+mn-cs"/>
              </a:rPr>
              <a:t> €</a:t>
            </a:r>
          </a:p>
        </p:txBody>
      </p:sp>
      <p:sp>
        <p:nvSpPr>
          <p:cNvPr id="56" name="TextBox 55">
            <a:extLst>
              <a:ext uri="{FF2B5EF4-FFF2-40B4-BE49-F238E27FC236}">
                <a16:creationId xmlns:a16="http://schemas.microsoft.com/office/drawing/2014/main" id="{910D0816-3443-7144-F996-8841D4F56A1D}"/>
              </a:ext>
            </a:extLst>
          </p:cNvPr>
          <p:cNvSpPr txBox="1"/>
          <p:nvPr/>
        </p:nvSpPr>
        <p:spPr>
          <a:xfrm>
            <a:off x="634800" y="1899724"/>
            <a:ext cx="919449"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r-HR" sz="1600" b="0" i="0" u="none" strike="noStrike" kern="1200" cap="none" spc="0" normalizeH="0" baseline="0" noProof="0">
                <a:ln>
                  <a:noFill/>
                </a:ln>
                <a:solidFill>
                  <a:prstClr val="black"/>
                </a:solidFill>
                <a:effectLst/>
                <a:uLnTx/>
                <a:uFillTx/>
                <a:latin typeface="Corbel"/>
                <a:ea typeface="+mn-ea"/>
                <a:cs typeface="+mn-cs"/>
              </a:rPr>
              <a:t>1 </a:t>
            </a:r>
            <a:r>
              <a:rPr kumimoji="0" lang="hr-HR" sz="1600" b="0" i="0" u="none" strike="noStrike" kern="1200" cap="none" spc="0" normalizeH="0" baseline="0" noProof="0" err="1">
                <a:ln>
                  <a:noFill/>
                </a:ln>
                <a:solidFill>
                  <a:prstClr val="black"/>
                </a:solidFill>
                <a:effectLst/>
                <a:uLnTx/>
                <a:uFillTx/>
                <a:latin typeface="Corbel"/>
                <a:ea typeface="+mn-ea"/>
                <a:cs typeface="+mn-cs"/>
              </a:rPr>
              <a:t>mln</a:t>
            </a:r>
            <a:r>
              <a:rPr kumimoji="0" lang="hr-HR" sz="1600" b="0" i="0" u="none" strike="noStrike" kern="1200" cap="none" spc="0" normalizeH="0" baseline="0" noProof="0">
                <a:ln>
                  <a:noFill/>
                </a:ln>
                <a:solidFill>
                  <a:prstClr val="black"/>
                </a:solidFill>
                <a:effectLst/>
                <a:uLnTx/>
                <a:uFillTx/>
                <a:latin typeface="Corbel"/>
                <a:ea typeface="+mn-ea"/>
                <a:cs typeface="+mn-cs"/>
              </a:rPr>
              <a:t> €</a:t>
            </a:r>
          </a:p>
        </p:txBody>
      </p:sp>
      <p:graphicFrame>
        <p:nvGraphicFramePr>
          <p:cNvPr id="58" name="Chart 57">
            <a:extLst>
              <a:ext uri="{FF2B5EF4-FFF2-40B4-BE49-F238E27FC236}">
                <a16:creationId xmlns:a16="http://schemas.microsoft.com/office/drawing/2014/main" id="{8E3DAB6F-D7CF-1FDC-8D2F-FC1D50477A8F}"/>
              </a:ext>
            </a:extLst>
          </p:cNvPr>
          <p:cNvGraphicFramePr/>
          <p:nvPr>
            <p:extLst>
              <p:ext uri="{D42A27DB-BD31-4B8C-83A1-F6EECF244321}">
                <p14:modId xmlns:p14="http://schemas.microsoft.com/office/powerpoint/2010/main" val="3296670225"/>
              </p:ext>
            </p:extLst>
          </p:nvPr>
        </p:nvGraphicFramePr>
        <p:xfrm>
          <a:off x="4685873" y="1246146"/>
          <a:ext cx="2917081" cy="1914551"/>
        </p:xfrm>
        <a:graphic>
          <a:graphicData uri="http://schemas.openxmlformats.org/drawingml/2006/chart">
            <c:chart xmlns:c="http://schemas.openxmlformats.org/drawingml/2006/chart" xmlns:r="http://schemas.openxmlformats.org/officeDocument/2006/relationships" r:id="rId12"/>
          </a:graphicData>
        </a:graphic>
      </p:graphicFrame>
      <p:sp>
        <p:nvSpPr>
          <p:cNvPr id="60" name="TextBox 59">
            <a:extLst>
              <a:ext uri="{FF2B5EF4-FFF2-40B4-BE49-F238E27FC236}">
                <a16:creationId xmlns:a16="http://schemas.microsoft.com/office/drawing/2014/main" id="{84F851CF-8963-7073-A787-FB65DD76BC67}"/>
              </a:ext>
            </a:extLst>
          </p:cNvPr>
          <p:cNvSpPr txBox="1"/>
          <p:nvPr/>
        </p:nvSpPr>
        <p:spPr>
          <a:xfrm>
            <a:off x="6643144" y="1613618"/>
            <a:ext cx="919449"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r-HR" sz="1600" b="0" i="0" u="none" strike="noStrike" kern="1200" cap="none" spc="0" normalizeH="0" baseline="0" noProof="0">
                <a:ln>
                  <a:noFill/>
                </a:ln>
                <a:solidFill>
                  <a:prstClr val="black"/>
                </a:solidFill>
                <a:effectLst/>
                <a:uLnTx/>
                <a:uFillTx/>
                <a:latin typeface="Corbel"/>
                <a:ea typeface="+mn-ea"/>
                <a:cs typeface="+mn-cs"/>
              </a:rPr>
              <a:t>4 </a:t>
            </a:r>
            <a:r>
              <a:rPr kumimoji="0" lang="hr-HR" sz="1600" b="0" i="0" u="none" strike="noStrike" kern="1200" cap="none" spc="0" normalizeH="0" baseline="0" noProof="0" err="1">
                <a:ln>
                  <a:noFill/>
                </a:ln>
                <a:solidFill>
                  <a:prstClr val="black"/>
                </a:solidFill>
                <a:effectLst/>
                <a:uLnTx/>
                <a:uFillTx/>
                <a:latin typeface="Corbel"/>
                <a:ea typeface="+mn-ea"/>
                <a:cs typeface="+mn-cs"/>
              </a:rPr>
              <a:t>mln</a:t>
            </a:r>
            <a:r>
              <a:rPr kumimoji="0" lang="hr-HR" sz="1600" b="0" i="0" u="none" strike="noStrike" kern="1200" cap="none" spc="0" normalizeH="0" baseline="0" noProof="0">
                <a:ln>
                  <a:noFill/>
                </a:ln>
                <a:solidFill>
                  <a:prstClr val="black"/>
                </a:solidFill>
                <a:effectLst/>
                <a:uLnTx/>
                <a:uFillTx/>
                <a:latin typeface="Corbel"/>
                <a:ea typeface="+mn-ea"/>
                <a:cs typeface="+mn-cs"/>
              </a:rPr>
              <a:t> €</a:t>
            </a:r>
          </a:p>
        </p:txBody>
      </p:sp>
      <p:sp>
        <p:nvSpPr>
          <p:cNvPr id="64" name="TextBox 63">
            <a:extLst>
              <a:ext uri="{FF2B5EF4-FFF2-40B4-BE49-F238E27FC236}">
                <a16:creationId xmlns:a16="http://schemas.microsoft.com/office/drawing/2014/main" id="{D7E9E379-391D-BBB1-0388-C7B01A193A0A}"/>
              </a:ext>
            </a:extLst>
          </p:cNvPr>
          <p:cNvSpPr txBox="1"/>
          <p:nvPr/>
        </p:nvSpPr>
        <p:spPr>
          <a:xfrm>
            <a:off x="1386616" y="2564633"/>
            <a:ext cx="919449"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r-HR" sz="1600" b="1" i="0" u="none" strike="noStrike" kern="1200" cap="none" spc="0" normalizeH="0" baseline="0" noProof="0">
                <a:ln>
                  <a:noFill/>
                </a:ln>
                <a:solidFill>
                  <a:srgbClr val="FFFFFF"/>
                </a:solidFill>
                <a:effectLst/>
                <a:uLnTx/>
                <a:uFillTx/>
                <a:latin typeface="Corbel"/>
                <a:ea typeface="+mn-ea"/>
                <a:cs typeface="+mn-cs"/>
              </a:rPr>
              <a:t>5 </a:t>
            </a:r>
            <a:r>
              <a:rPr kumimoji="0" lang="hr-HR" sz="1600" b="1" i="0" u="none" strike="noStrike" kern="1200" cap="none" spc="0" normalizeH="0" baseline="0" noProof="0" err="1">
                <a:ln>
                  <a:noFill/>
                </a:ln>
                <a:solidFill>
                  <a:srgbClr val="FFFFFF"/>
                </a:solidFill>
                <a:effectLst/>
                <a:uLnTx/>
                <a:uFillTx/>
                <a:latin typeface="Corbel"/>
                <a:ea typeface="+mn-ea"/>
                <a:cs typeface="+mn-cs"/>
              </a:rPr>
              <a:t>mln</a:t>
            </a:r>
            <a:r>
              <a:rPr kumimoji="0" lang="hr-HR" sz="1600" b="1" i="0" u="none" strike="noStrike" kern="1200" cap="none" spc="0" normalizeH="0" baseline="0" noProof="0">
                <a:ln>
                  <a:noFill/>
                </a:ln>
                <a:solidFill>
                  <a:srgbClr val="FFFFFF"/>
                </a:solidFill>
                <a:effectLst/>
                <a:uLnTx/>
                <a:uFillTx/>
                <a:latin typeface="Corbel"/>
                <a:ea typeface="+mn-ea"/>
                <a:cs typeface="+mn-cs"/>
              </a:rPr>
              <a:t> €</a:t>
            </a:r>
          </a:p>
        </p:txBody>
      </p:sp>
      <p:sp>
        <p:nvSpPr>
          <p:cNvPr id="66" name="TextBox 65">
            <a:extLst>
              <a:ext uri="{FF2B5EF4-FFF2-40B4-BE49-F238E27FC236}">
                <a16:creationId xmlns:a16="http://schemas.microsoft.com/office/drawing/2014/main" id="{0B7CAD26-0DCC-C6B8-B10F-78403EB289D3}"/>
              </a:ext>
            </a:extLst>
          </p:cNvPr>
          <p:cNvSpPr txBox="1"/>
          <p:nvPr/>
        </p:nvSpPr>
        <p:spPr>
          <a:xfrm>
            <a:off x="5007598" y="1531432"/>
            <a:ext cx="919449"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r-HR" sz="1600" b="0" i="0" u="none" strike="noStrike" kern="1200" cap="none" spc="0" normalizeH="0" baseline="0" noProof="0">
                <a:ln>
                  <a:noFill/>
                </a:ln>
                <a:solidFill>
                  <a:prstClr val="black"/>
                </a:solidFill>
                <a:effectLst/>
                <a:uLnTx/>
                <a:uFillTx/>
                <a:latin typeface="Corbel"/>
                <a:ea typeface="+mn-ea"/>
                <a:cs typeface="+mn-cs"/>
              </a:rPr>
              <a:t>2 </a:t>
            </a:r>
            <a:r>
              <a:rPr kumimoji="0" lang="hr-HR" sz="1600" b="0" i="0" u="none" strike="noStrike" kern="1200" cap="none" spc="0" normalizeH="0" baseline="0" noProof="0" err="1">
                <a:ln>
                  <a:noFill/>
                </a:ln>
                <a:solidFill>
                  <a:prstClr val="black"/>
                </a:solidFill>
                <a:effectLst/>
                <a:uLnTx/>
                <a:uFillTx/>
                <a:latin typeface="Corbel"/>
                <a:ea typeface="+mn-ea"/>
                <a:cs typeface="+mn-cs"/>
              </a:rPr>
              <a:t>mln</a:t>
            </a:r>
            <a:r>
              <a:rPr kumimoji="0" lang="hr-HR" sz="1600" b="0" i="0" u="none" strike="noStrike" kern="1200" cap="none" spc="0" normalizeH="0" baseline="0" noProof="0">
                <a:ln>
                  <a:noFill/>
                </a:ln>
                <a:solidFill>
                  <a:prstClr val="black"/>
                </a:solidFill>
                <a:effectLst/>
                <a:uLnTx/>
                <a:uFillTx/>
                <a:latin typeface="Corbel"/>
                <a:ea typeface="+mn-ea"/>
                <a:cs typeface="+mn-cs"/>
              </a:rPr>
              <a:t> €</a:t>
            </a:r>
          </a:p>
        </p:txBody>
      </p:sp>
      <p:sp>
        <p:nvSpPr>
          <p:cNvPr id="68" name="TextBox 67">
            <a:extLst>
              <a:ext uri="{FF2B5EF4-FFF2-40B4-BE49-F238E27FC236}">
                <a16:creationId xmlns:a16="http://schemas.microsoft.com/office/drawing/2014/main" id="{5316998D-C046-6E66-4183-90E33C1E146A}"/>
              </a:ext>
            </a:extLst>
          </p:cNvPr>
          <p:cNvSpPr txBox="1"/>
          <p:nvPr/>
        </p:nvSpPr>
        <p:spPr>
          <a:xfrm>
            <a:off x="5843936" y="2951471"/>
            <a:ext cx="919449"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r-HR" sz="1600" b="0" i="0" u="none" strike="noStrike" kern="1200" cap="none" spc="0" normalizeH="0" baseline="0" noProof="0">
                <a:ln>
                  <a:noFill/>
                </a:ln>
                <a:solidFill>
                  <a:prstClr val="black"/>
                </a:solidFill>
                <a:effectLst/>
                <a:uLnTx/>
                <a:uFillTx/>
                <a:latin typeface="Corbel"/>
                <a:ea typeface="+mn-ea"/>
                <a:cs typeface="+mn-cs"/>
              </a:rPr>
              <a:t>4 </a:t>
            </a:r>
            <a:r>
              <a:rPr kumimoji="0" lang="hr-HR" sz="1600" b="0" i="0" u="none" strike="noStrike" kern="1200" cap="none" spc="0" normalizeH="0" baseline="0" noProof="0" err="1">
                <a:ln>
                  <a:noFill/>
                </a:ln>
                <a:solidFill>
                  <a:prstClr val="black"/>
                </a:solidFill>
                <a:effectLst/>
                <a:uLnTx/>
                <a:uFillTx/>
                <a:latin typeface="Corbel"/>
                <a:ea typeface="+mn-ea"/>
                <a:cs typeface="+mn-cs"/>
              </a:rPr>
              <a:t>mln</a:t>
            </a:r>
            <a:r>
              <a:rPr kumimoji="0" lang="hr-HR" sz="1600" b="0" i="0" u="none" strike="noStrike" kern="1200" cap="none" spc="0" normalizeH="0" baseline="0" noProof="0">
                <a:ln>
                  <a:noFill/>
                </a:ln>
                <a:solidFill>
                  <a:prstClr val="black"/>
                </a:solidFill>
                <a:effectLst/>
                <a:uLnTx/>
                <a:uFillTx/>
                <a:latin typeface="Corbel"/>
                <a:ea typeface="+mn-ea"/>
                <a:cs typeface="+mn-cs"/>
              </a:rPr>
              <a:t> €</a:t>
            </a:r>
          </a:p>
        </p:txBody>
      </p:sp>
      <p:sp>
        <p:nvSpPr>
          <p:cNvPr id="70" name="TextBox 69">
            <a:extLst>
              <a:ext uri="{FF2B5EF4-FFF2-40B4-BE49-F238E27FC236}">
                <a16:creationId xmlns:a16="http://schemas.microsoft.com/office/drawing/2014/main" id="{90ABA664-7DFA-53BE-8F1C-23F4F9769502}"/>
              </a:ext>
            </a:extLst>
          </p:cNvPr>
          <p:cNvSpPr txBox="1"/>
          <p:nvPr/>
        </p:nvSpPr>
        <p:spPr>
          <a:xfrm>
            <a:off x="5771785" y="2227372"/>
            <a:ext cx="965944"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r-HR" sz="1600" b="1" i="0" u="none" strike="noStrike" kern="1200" cap="none" spc="0" normalizeH="0" baseline="0" noProof="0">
                <a:ln>
                  <a:noFill/>
                </a:ln>
                <a:solidFill>
                  <a:srgbClr val="FFFFFF"/>
                </a:solidFill>
                <a:effectLst/>
                <a:uLnTx/>
                <a:uFillTx/>
                <a:latin typeface="Corbel"/>
                <a:ea typeface="+mn-ea"/>
                <a:cs typeface="+mn-cs"/>
              </a:rPr>
              <a:t>10 </a:t>
            </a:r>
            <a:r>
              <a:rPr kumimoji="0" lang="hr-HR" sz="1600" b="1" i="0" u="none" strike="noStrike" kern="1200" cap="none" spc="0" normalizeH="0" baseline="0" noProof="0" err="1">
                <a:ln>
                  <a:noFill/>
                </a:ln>
                <a:solidFill>
                  <a:srgbClr val="FFFFFF"/>
                </a:solidFill>
                <a:effectLst/>
                <a:uLnTx/>
                <a:uFillTx/>
                <a:latin typeface="Corbel"/>
                <a:ea typeface="+mn-ea"/>
                <a:cs typeface="+mn-cs"/>
              </a:rPr>
              <a:t>mln</a:t>
            </a:r>
            <a:r>
              <a:rPr kumimoji="0" lang="hr-HR" sz="1600" b="1" i="0" u="none" strike="noStrike" kern="1200" cap="none" spc="0" normalizeH="0" baseline="0" noProof="0">
                <a:ln>
                  <a:noFill/>
                </a:ln>
                <a:solidFill>
                  <a:srgbClr val="FFFFFF"/>
                </a:solidFill>
                <a:effectLst/>
                <a:uLnTx/>
                <a:uFillTx/>
                <a:latin typeface="Corbel"/>
                <a:ea typeface="+mn-ea"/>
                <a:cs typeface="+mn-cs"/>
              </a:rPr>
              <a:t> €</a:t>
            </a:r>
          </a:p>
        </p:txBody>
      </p:sp>
      <p:graphicFrame>
        <p:nvGraphicFramePr>
          <p:cNvPr id="72" name="Chart 71">
            <a:extLst>
              <a:ext uri="{FF2B5EF4-FFF2-40B4-BE49-F238E27FC236}">
                <a16:creationId xmlns:a16="http://schemas.microsoft.com/office/drawing/2014/main" id="{341F4E72-9EA9-A452-9998-0255C35AF0BE}"/>
              </a:ext>
            </a:extLst>
          </p:cNvPr>
          <p:cNvGraphicFramePr/>
          <p:nvPr>
            <p:extLst>
              <p:ext uri="{D42A27DB-BD31-4B8C-83A1-F6EECF244321}">
                <p14:modId xmlns:p14="http://schemas.microsoft.com/office/powerpoint/2010/main" val="1935040536"/>
              </p:ext>
            </p:extLst>
          </p:nvPr>
        </p:nvGraphicFramePr>
        <p:xfrm>
          <a:off x="316636" y="4601290"/>
          <a:ext cx="3284150" cy="2110375"/>
        </p:xfrm>
        <a:graphic>
          <a:graphicData uri="http://schemas.openxmlformats.org/drawingml/2006/chart">
            <c:chart xmlns:c="http://schemas.openxmlformats.org/drawingml/2006/chart" xmlns:r="http://schemas.openxmlformats.org/officeDocument/2006/relationships" r:id="rId13"/>
          </a:graphicData>
        </a:graphic>
      </p:graphicFrame>
      <p:sp>
        <p:nvSpPr>
          <p:cNvPr id="75" name="TextBox 74">
            <a:extLst>
              <a:ext uri="{FF2B5EF4-FFF2-40B4-BE49-F238E27FC236}">
                <a16:creationId xmlns:a16="http://schemas.microsoft.com/office/drawing/2014/main" id="{420F516C-BC3F-F94B-62E2-78AB9FC5EE2A}"/>
              </a:ext>
            </a:extLst>
          </p:cNvPr>
          <p:cNvSpPr txBox="1"/>
          <p:nvPr/>
        </p:nvSpPr>
        <p:spPr>
          <a:xfrm>
            <a:off x="1554249" y="5798216"/>
            <a:ext cx="1092706"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r-HR" sz="1600" b="1" i="0" u="none" strike="noStrike" kern="1200" cap="none" spc="0" normalizeH="0" baseline="0" noProof="0">
                <a:ln>
                  <a:noFill/>
                </a:ln>
                <a:solidFill>
                  <a:srgbClr val="FFFFFF"/>
                </a:solidFill>
                <a:effectLst/>
                <a:uLnTx/>
                <a:uFillTx/>
                <a:latin typeface="Corbel"/>
                <a:ea typeface="+mn-ea"/>
                <a:cs typeface="+mn-cs"/>
              </a:rPr>
              <a:t>320 </a:t>
            </a:r>
            <a:r>
              <a:rPr kumimoji="0" lang="hr-HR" sz="1600" b="1" i="0" u="none" strike="noStrike" kern="1200" cap="none" spc="0" normalizeH="0" baseline="0" noProof="0" err="1">
                <a:ln>
                  <a:noFill/>
                </a:ln>
                <a:solidFill>
                  <a:srgbClr val="FFFFFF"/>
                </a:solidFill>
                <a:effectLst/>
                <a:uLnTx/>
                <a:uFillTx/>
                <a:latin typeface="Corbel"/>
                <a:ea typeface="+mn-ea"/>
                <a:cs typeface="+mn-cs"/>
              </a:rPr>
              <a:t>mln</a:t>
            </a:r>
            <a:r>
              <a:rPr kumimoji="0" lang="hr-HR" sz="1600" b="1" i="0" u="none" strike="noStrike" kern="1200" cap="none" spc="0" normalizeH="0" baseline="0" noProof="0">
                <a:ln>
                  <a:noFill/>
                </a:ln>
                <a:solidFill>
                  <a:srgbClr val="FFFFFF"/>
                </a:solidFill>
                <a:effectLst/>
                <a:uLnTx/>
                <a:uFillTx/>
                <a:latin typeface="Corbel"/>
                <a:ea typeface="+mn-ea"/>
                <a:cs typeface="+mn-cs"/>
              </a:rPr>
              <a:t> €</a:t>
            </a:r>
          </a:p>
        </p:txBody>
      </p:sp>
      <p:graphicFrame>
        <p:nvGraphicFramePr>
          <p:cNvPr id="77" name="Chart 76">
            <a:extLst>
              <a:ext uri="{FF2B5EF4-FFF2-40B4-BE49-F238E27FC236}">
                <a16:creationId xmlns:a16="http://schemas.microsoft.com/office/drawing/2014/main" id="{59F55FEC-2564-040C-2FE2-3CC8A99FF5C1}"/>
              </a:ext>
            </a:extLst>
          </p:cNvPr>
          <p:cNvGraphicFramePr/>
          <p:nvPr>
            <p:extLst>
              <p:ext uri="{D42A27DB-BD31-4B8C-83A1-F6EECF244321}">
                <p14:modId xmlns:p14="http://schemas.microsoft.com/office/powerpoint/2010/main" val="914835354"/>
              </p:ext>
            </p:extLst>
          </p:nvPr>
        </p:nvGraphicFramePr>
        <p:xfrm>
          <a:off x="2699083" y="2642116"/>
          <a:ext cx="3122377" cy="2110376"/>
        </p:xfrm>
        <a:graphic>
          <a:graphicData uri="http://schemas.openxmlformats.org/drawingml/2006/chart">
            <c:chart xmlns:c="http://schemas.openxmlformats.org/drawingml/2006/chart" xmlns:r="http://schemas.openxmlformats.org/officeDocument/2006/relationships" r:id="rId14"/>
          </a:graphicData>
        </a:graphic>
      </p:graphicFrame>
      <p:sp>
        <p:nvSpPr>
          <p:cNvPr id="81" name="TextBox 80">
            <a:extLst>
              <a:ext uri="{FF2B5EF4-FFF2-40B4-BE49-F238E27FC236}">
                <a16:creationId xmlns:a16="http://schemas.microsoft.com/office/drawing/2014/main" id="{F7A6F597-58D5-5A88-E8E2-E55B451B7A5B}"/>
              </a:ext>
            </a:extLst>
          </p:cNvPr>
          <p:cNvSpPr txBox="1"/>
          <p:nvPr/>
        </p:nvSpPr>
        <p:spPr>
          <a:xfrm>
            <a:off x="3914892" y="3802180"/>
            <a:ext cx="1092706"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r-HR" sz="1600" b="1" i="0" u="none" strike="noStrike" kern="1200" cap="none" spc="0" normalizeH="0" baseline="0" noProof="0">
                <a:ln>
                  <a:noFill/>
                </a:ln>
                <a:solidFill>
                  <a:srgbClr val="FFFFFF"/>
                </a:solidFill>
                <a:effectLst/>
                <a:uLnTx/>
                <a:uFillTx/>
                <a:latin typeface="Corbel"/>
                <a:ea typeface="+mn-ea"/>
                <a:cs typeface="+mn-cs"/>
              </a:rPr>
              <a:t>90 </a:t>
            </a:r>
            <a:r>
              <a:rPr kumimoji="0" lang="hr-HR" sz="1600" b="1" i="0" u="none" strike="noStrike" kern="1200" cap="none" spc="0" normalizeH="0" baseline="0" noProof="0" err="1">
                <a:ln>
                  <a:noFill/>
                </a:ln>
                <a:solidFill>
                  <a:srgbClr val="FFFFFF"/>
                </a:solidFill>
                <a:effectLst/>
                <a:uLnTx/>
                <a:uFillTx/>
                <a:latin typeface="Corbel"/>
                <a:ea typeface="+mn-ea"/>
                <a:cs typeface="+mn-cs"/>
              </a:rPr>
              <a:t>mln</a:t>
            </a:r>
            <a:r>
              <a:rPr kumimoji="0" lang="hr-HR" sz="1600" b="1" i="0" u="none" strike="noStrike" kern="1200" cap="none" spc="0" normalizeH="0" baseline="0" noProof="0">
                <a:ln>
                  <a:noFill/>
                </a:ln>
                <a:solidFill>
                  <a:srgbClr val="FFFFFF"/>
                </a:solidFill>
                <a:effectLst/>
                <a:uLnTx/>
                <a:uFillTx/>
                <a:latin typeface="Corbel"/>
                <a:ea typeface="+mn-ea"/>
                <a:cs typeface="+mn-cs"/>
              </a:rPr>
              <a:t> €</a:t>
            </a:r>
          </a:p>
        </p:txBody>
      </p:sp>
      <p:graphicFrame>
        <p:nvGraphicFramePr>
          <p:cNvPr id="83" name="Chart 82">
            <a:extLst>
              <a:ext uri="{FF2B5EF4-FFF2-40B4-BE49-F238E27FC236}">
                <a16:creationId xmlns:a16="http://schemas.microsoft.com/office/drawing/2014/main" id="{C0F51B3D-F6C8-0E64-2BBA-7F3B3350FCE1}"/>
              </a:ext>
            </a:extLst>
          </p:cNvPr>
          <p:cNvGraphicFramePr/>
          <p:nvPr>
            <p:extLst>
              <p:ext uri="{D42A27DB-BD31-4B8C-83A1-F6EECF244321}">
                <p14:modId xmlns:p14="http://schemas.microsoft.com/office/powerpoint/2010/main" val="1051109661"/>
              </p:ext>
            </p:extLst>
          </p:nvPr>
        </p:nvGraphicFramePr>
        <p:xfrm>
          <a:off x="4583224" y="4601289"/>
          <a:ext cx="3122377" cy="2110376"/>
        </p:xfrm>
        <a:graphic>
          <a:graphicData uri="http://schemas.openxmlformats.org/drawingml/2006/chart">
            <c:chart xmlns:c="http://schemas.openxmlformats.org/drawingml/2006/chart" xmlns:r="http://schemas.openxmlformats.org/officeDocument/2006/relationships" r:id="rId15"/>
          </a:graphicData>
        </a:graphic>
      </p:graphicFrame>
      <p:sp>
        <p:nvSpPr>
          <p:cNvPr id="85" name="TextBox 84">
            <a:extLst>
              <a:ext uri="{FF2B5EF4-FFF2-40B4-BE49-F238E27FC236}">
                <a16:creationId xmlns:a16="http://schemas.microsoft.com/office/drawing/2014/main" id="{E0E0DFC1-0CE3-12B9-FC78-899B21D8893F}"/>
              </a:ext>
            </a:extLst>
          </p:cNvPr>
          <p:cNvSpPr txBox="1"/>
          <p:nvPr/>
        </p:nvSpPr>
        <p:spPr>
          <a:xfrm>
            <a:off x="5795015" y="5825329"/>
            <a:ext cx="1017289"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r-HR" sz="1600" b="1" i="0" u="none" strike="noStrike" kern="1200" cap="none" spc="0" normalizeH="0" baseline="0" noProof="0">
                <a:ln>
                  <a:noFill/>
                </a:ln>
                <a:solidFill>
                  <a:srgbClr val="FFFFFF"/>
                </a:solidFill>
                <a:effectLst/>
                <a:uLnTx/>
                <a:uFillTx/>
                <a:latin typeface="Corbel"/>
                <a:ea typeface="+mn-ea"/>
                <a:cs typeface="+mn-cs"/>
              </a:rPr>
              <a:t>15 </a:t>
            </a:r>
            <a:r>
              <a:rPr kumimoji="0" lang="hr-HR" sz="1600" b="1" i="0" u="none" strike="noStrike" kern="1200" cap="none" spc="0" normalizeH="0" baseline="0" noProof="0" err="1">
                <a:ln>
                  <a:noFill/>
                </a:ln>
                <a:solidFill>
                  <a:srgbClr val="FFFFFF"/>
                </a:solidFill>
                <a:effectLst/>
                <a:uLnTx/>
                <a:uFillTx/>
                <a:latin typeface="Corbel"/>
                <a:ea typeface="+mn-ea"/>
                <a:cs typeface="+mn-cs"/>
              </a:rPr>
              <a:t>mln</a:t>
            </a:r>
            <a:r>
              <a:rPr kumimoji="0" lang="hr-HR" sz="1600" b="1" i="0" u="none" strike="noStrike" kern="1200" cap="none" spc="0" normalizeH="0" baseline="0" noProof="0">
                <a:ln>
                  <a:noFill/>
                </a:ln>
                <a:solidFill>
                  <a:srgbClr val="FFFFFF"/>
                </a:solidFill>
                <a:effectLst/>
                <a:uLnTx/>
                <a:uFillTx/>
                <a:latin typeface="Corbel"/>
                <a:ea typeface="+mn-ea"/>
                <a:cs typeface="+mn-cs"/>
              </a:rPr>
              <a:t> €</a:t>
            </a:r>
          </a:p>
        </p:txBody>
      </p:sp>
    </p:spTree>
    <p:extLst>
      <p:ext uri="{BB962C8B-B14F-4D97-AF65-F5344CB8AC3E}">
        <p14:creationId xmlns:p14="http://schemas.microsoft.com/office/powerpoint/2010/main" val="2394894208"/>
      </p:ext>
    </p:extLst>
  </p:cSld>
  <p:clrMapOvr>
    <a:masterClrMapping/>
  </p:clrMapOvr>
  <p:transition spd="slow">
    <p:cover/>
  </p:transition>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C49F26-77BD-47E8-B49D-8BF20B8E01DD}"/>
              </a:ext>
            </a:extLst>
          </p:cNvPr>
          <p:cNvSpPr>
            <a:spLocks noGrp="1"/>
          </p:cNvSpPr>
          <p:nvPr>
            <p:ph type="title"/>
          </p:nvPr>
        </p:nvSpPr>
        <p:spPr>
          <a:xfrm>
            <a:off x="648929" y="629266"/>
            <a:ext cx="3505495" cy="1622321"/>
          </a:xfrm>
        </p:spPr>
        <p:txBody>
          <a:bodyPr>
            <a:normAutofit/>
          </a:bodyPr>
          <a:lstStyle/>
          <a:p>
            <a:r>
              <a:rPr lang="pl-PL" sz="3700"/>
              <a:t>Innovation clusters support under ITP</a:t>
            </a:r>
            <a:endParaRPr lang="hr-HR" sz="3700"/>
          </a:p>
        </p:txBody>
      </p:sp>
      <p:sp>
        <p:nvSpPr>
          <p:cNvPr id="3" name="Content Placeholder 2">
            <a:extLst>
              <a:ext uri="{FF2B5EF4-FFF2-40B4-BE49-F238E27FC236}">
                <a16:creationId xmlns:a16="http://schemas.microsoft.com/office/drawing/2014/main" id="{C346DBEC-3F80-4208-ACEF-C7BEE5332858}"/>
              </a:ext>
            </a:extLst>
          </p:cNvPr>
          <p:cNvSpPr>
            <a:spLocks noGrp="1"/>
          </p:cNvSpPr>
          <p:nvPr>
            <p:ph idx="1"/>
          </p:nvPr>
        </p:nvSpPr>
        <p:spPr>
          <a:xfrm>
            <a:off x="648931" y="2438400"/>
            <a:ext cx="3505494" cy="3785419"/>
          </a:xfrm>
        </p:spPr>
        <p:txBody>
          <a:bodyPr>
            <a:normAutofit/>
          </a:bodyPr>
          <a:lstStyle/>
          <a:p>
            <a:pPr>
              <a:buFont typeface="Wingdings" panose="05000000000000000000" pitchFamily="2" charset="2"/>
              <a:buChar char="§"/>
            </a:pPr>
            <a:r>
              <a:rPr lang="en-US" sz="1600"/>
              <a:t>Aim: Promotion of Quadruple Helix networking through innovation clusters</a:t>
            </a:r>
          </a:p>
          <a:p>
            <a:pPr>
              <a:buFont typeface="Wingdings" panose="05000000000000000000" pitchFamily="2" charset="2"/>
              <a:buChar char="§"/>
            </a:pPr>
            <a:r>
              <a:rPr lang="en-US" sz="1600"/>
              <a:t>Encouraged activities : Construction or upgrade innovation clusters and operating state aid</a:t>
            </a:r>
          </a:p>
          <a:p>
            <a:pPr>
              <a:buFont typeface="Wingdings" panose="05000000000000000000" pitchFamily="2" charset="2"/>
              <a:buChar char="§"/>
            </a:pPr>
            <a:r>
              <a:rPr lang="en-US" sz="1600"/>
              <a:t>Potential applicants: Legal entities leading Innovation Clusters (Cluster Organizations) within</a:t>
            </a:r>
            <a:r>
              <a:rPr lang="hr-HR" sz="1600"/>
              <a:t> </a:t>
            </a:r>
            <a:r>
              <a:rPr lang="en-US" sz="1600"/>
              <a:t>regional value chains.</a:t>
            </a:r>
          </a:p>
          <a:p>
            <a:pPr>
              <a:buFont typeface="Wingdings" panose="05000000000000000000" pitchFamily="2" charset="2"/>
              <a:buChar char="§"/>
            </a:pPr>
            <a:r>
              <a:rPr lang="en-US" sz="1600"/>
              <a:t>Implementation model: Calls for innovation clusters</a:t>
            </a:r>
          </a:p>
          <a:p>
            <a:pPr>
              <a:buFont typeface="Wingdings" panose="05000000000000000000" pitchFamily="2" charset="2"/>
              <a:buChar char="§"/>
            </a:pPr>
            <a:r>
              <a:rPr lang="en-US" sz="1600"/>
              <a:t>Type of state aid: State aid for innovation clusters</a:t>
            </a:r>
            <a:r>
              <a:rPr lang="hr-HR" sz="1600"/>
              <a:t>, </a:t>
            </a:r>
            <a:r>
              <a:rPr lang="en-US" sz="1600"/>
              <a:t>De minimis Aid</a:t>
            </a:r>
          </a:p>
          <a:p>
            <a:endParaRPr lang="hr-HR" sz="1600"/>
          </a:p>
        </p:txBody>
      </p:sp>
      <p:sp>
        <p:nvSpPr>
          <p:cNvPr id="45" name="Rectangle 38">
            <a:extLst>
              <a:ext uri="{FF2B5EF4-FFF2-40B4-BE49-F238E27FC236}">
                <a16:creationId xmlns:a16="http://schemas.microsoft.com/office/drawing/2014/main" id="{5E39A796-BE83-48B1-B33F-35C4A32AAB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9056" y="0"/>
            <a:ext cx="7552944" cy="6858000"/>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ounded Rectangle 9">
            <a:extLst>
              <a:ext uri="{FF2B5EF4-FFF2-40B4-BE49-F238E27FC236}">
                <a16:creationId xmlns:a16="http://schemas.microsoft.com/office/drawing/2014/main" id="{72F84B47-E267-4194-8194-831DB7B55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23688" y="557784"/>
            <a:ext cx="6584098" cy="5739187"/>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B4A07B08-FA56-45F7-9E1A-192297EE51A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405862" y="1440998"/>
            <a:ext cx="6019331" cy="3972758"/>
          </a:xfrm>
          <a:prstGeom prst="rect">
            <a:avLst/>
          </a:prstGeom>
          <a:effectLst/>
        </p:spPr>
      </p:pic>
    </p:spTree>
    <p:extLst>
      <p:ext uri="{BB962C8B-B14F-4D97-AF65-F5344CB8AC3E}">
        <p14:creationId xmlns:p14="http://schemas.microsoft.com/office/powerpoint/2010/main" val="295770130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2" name="Rectangle 31">
            <a:extLst>
              <a:ext uri="{FF2B5EF4-FFF2-40B4-BE49-F238E27FC236}">
                <a16:creationId xmlns:a16="http://schemas.microsoft.com/office/drawing/2014/main" id="{979E27D9-03C7-44E2-9FF8-15D0C8506A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8AFB2C6-9DDC-4F7E-B1E4-7A52C887FFF3}"/>
              </a:ext>
            </a:extLst>
          </p:cNvPr>
          <p:cNvSpPr>
            <a:spLocks noGrp="1"/>
          </p:cNvSpPr>
          <p:nvPr>
            <p:ph type="title"/>
          </p:nvPr>
        </p:nvSpPr>
        <p:spPr>
          <a:xfrm>
            <a:off x="1136397" y="502021"/>
            <a:ext cx="4959603" cy="1642969"/>
          </a:xfrm>
        </p:spPr>
        <p:txBody>
          <a:bodyPr vert="horz" lIns="91440" tIns="45720" rIns="91440" bIns="45720" rtlCol="0" anchor="b">
            <a:normAutofit/>
          </a:bodyPr>
          <a:lstStyle/>
          <a:p>
            <a:r>
              <a:rPr lang="en-US" sz="3400" kern="1200">
                <a:solidFill>
                  <a:schemeClr val="tx1"/>
                </a:solidFill>
                <a:latin typeface="+mj-lt"/>
                <a:ea typeface="+mj-ea"/>
                <a:cs typeface="+mj-cs"/>
              </a:rPr>
              <a:t>The role of RDAs in process of industrial transition and Cluster’s facilitation</a:t>
            </a:r>
          </a:p>
        </p:txBody>
      </p:sp>
      <p:sp>
        <p:nvSpPr>
          <p:cNvPr id="6" name="Rectangle 5">
            <a:extLst>
              <a:ext uri="{FF2B5EF4-FFF2-40B4-BE49-F238E27FC236}">
                <a16:creationId xmlns:a16="http://schemas.microsoft.com/office/drawing/2014/main" id="{364B8099-28A9-4D89-84FB-6915F7CB2E86}"/>
              </a:ext>
            </a:extLst>
          </p:cNvPr>
          <p:cNvSpPr/>
          <p:nvPr/>
        </p:nvSpPr>
        <p:spPr>
          <a:xfrm>
            <a:off x="1136397" y="2418408"/>
            <a:ext cx="4959603" cy="3522569"/>
          </a:xfrm>
          <a:prstGeom prst="rect">
            <a:avLst/>
          </a:prstGeom>
        </p:spPr>
        <p:txBody>
          <a:bodyPr vert="horz" lIns="91440" tIns="45720" rIns="91440" bIns="45720" rtlCol="0" anchor="t">
            <a:normAutofit/>
          </a:bodyPr>
          <a:lstStyle/>
          <a:p>
            <a:pPr marL="114300" marR="0" lvl="0" indent="-342900" algn="just" fontAlgn="auto">
              <a:lnSpc>
                <a:spcPct val="90000"/>
              </a:lnSpc>
              <a:spcBef>
                <a:spcPts val="0"/>
              </a:spcBef>
              <a:spcAft>
                <a:spcPts val="600"/>
              </a:spcAft>
              <a:buClrTx/>
              <a:buSzTx/>
              <a:buFont typeface="Wingdings" panose="05000000000000000000" pitchFamily="2" charset="2"/>
              <a:buChar char="§"/>
              <a:tabLst/>
              <a:defRPr/>
            </a:pPr>
            <a:r>
              <a:rPr kumimoji="0" lang="en-US" sz="2000" b="0" i="1" u="none" strike="noStrike" cap="none" spc="0" normalizeH="0" baseline="0" noProof="0">
                <a:ln>
                  <a:noFill/>
                </a:ln>
                <a:effectLst/>
                <a:uLnTx/>
                <a:uFillTx/>
              </a:rPr>
              <a:t>Effective multi-level coordination, planning and intervention </a:t>
            </a:r>
            <a:r>
              <a:rPr lang="en-US" sz="2000" i="1"/>
              <a:t>are</a:t>
            </a:r>
            <a:r>
              <a:rPr kumimoji="0" lang="en-US" sz="2000" b="0" i="1" u="none" strike="noStrike" cap="none" spc="0" normalizeH="0" baseline="0" noProof="0">
                <a:ln>
                  <a:noFill/>
                </a:ln>
                <a:effectLst/>
                <a:uLnTx/>
                <a:uFillTx/>
              </a:rPr>
              <a:t> key elements for the successful management of transformative changes in Croatian regions in industrial transition.</a:t>
            </a:r>
          </a:p>
          <a:p>
            <a:pPr marL="114300" marR="0" lvl="0" indent="-342900" algn="just" fontAlgn="auto">
              <a:lnSpc>
                <a:spcPct val="90000"/>
              </a:lnSpc>
              <a:spcBef>
                <a:spcPts val="0"/>
              </a:spcBef>
              <a:spcAft>
                <a:spcPts val="600"/>
              </a:spcAft>
              <a:buClrTx/>
              <a:buSzTx/>
              <a:buFont typeface="Wingdings" panose="05000000000000000000" pitchFamily="2" charset="2"/>
              <a:buChar char="§"/>
              <a:tabLst/>
              <a:defRPr/>
            </a:pPr>
            <a:r>
              <a:rPr lang="en-US" sz="2000" i="1"/>
              <a:t>RDAs are key part of Adriatic, Pannonian and North Croatia Working Teams for Industrial transition. </a:t>
            </a:r>
            <a:endParaRPr lang="hr-HR" sz="2000" i="1"/>
          </a:p>
          <a:p>
            <a:pPr marL="114300" marR="0" lvl="0" indent="-342900" algn="just" fontAlgn="auto">
              <a:lnSpc>
                <a:spcPct val="90000"/>
              </a:lnSpc>
              <a:spcBef>
                <a:spcPts val="0"/>
              </a:spcBef>
              <a:spcAft>
                <a:spcPts val="600"/>
              </a:spcAft>
              <a:buClrTx/>
              <a:buSzTx/>
              <a:buFont typeface="Wingdings" panose="05000000000000000000" pitchFamily="2" charset="2"/>
              <a:buChar char="§"/>
              <a:tabLst/>
              <a:defRPr/>
            </a:pPr>
            <a:r>
              <a:rPr kumimoji="0" lang="en-US" sz="2000" b="0" i="1" u="none" strike="noStrike" cap="none" spc="0" normalizeH="0" baseline="0" noProof="0">
                <a:ln>
                  <a:noFill/>
                </a:ln>
                <a:effectLst/>
                <a:uLnTx/>
                <a:uFillTx/>
              </a:rPr>
              <a:t>RDAs can </a:t>
            </a:r>
            <a:r>
              <a:rPr lang="en-US" sz="2000" i="1"/>
              <a:t>take role of a cluster </a:t>
            </a:r>
            <a:r>
              <a:rPr lang="en-US" sz="2000" i="1" err="1"/>
              <a:t>facilitatior</a:t>
            </a:r>
            <a:r>
              <a:rPr lang="en-US" sz="2000" i="1"/>
              <a:t> to supports and promotes innovative clusters establishment/initiatives.</a:t>
            </a:r>
            <a:endParaRPr kumimoji="0" lang="en-US" sz="2000" b="0" i="1" u="none" strike="noStrike" cap="none" spc="0" normalizeH="0" baseline="0" noProof="0">
              <a:ln>
                <a:noFill/>
              </a:ln>
              <a:effectLst/>
              <a:uLnTx/>
              <a:uFillTx/>
            </a:endParaRPr>
          </a:p>
        </p:txBody>
      </p:sp>
      <p:pic>
        <p:nvPicPr>
          <p:cNvPr id="7" name="Picture 6">
            <a:extLst>
              <a:ext uri="{FF2B5EF4-FFF2-40B4-BE49-F238E27FC236}">
                <a16:creationId xmlns:a16="http://schemas.microsoft.com/office/drawing/2014/main" id="{D6DC116D-602D-4C48-80B4-A5E88136215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512442" y="1271737"/>
            <a:ext cx="5201023" cy="3900768"/>
          </a:xfrm>
          <a:prstGeom prst="rect">
            <a:avLst/>
          </a:prstGeom>
        </p:spPr>
      </p:pic>
      <p:sp>
        <p:nvSpPr>
          <p:cNvPr id="34" name="Rectangle 33">
            <a:extLst>
              <a:ext uri="{FF2B5EF4-FFF2-40B4-BE49-F238E27FC236}">
                <a16:creationId xmlns:a16="http://schemas.microsoft.com/office/drawing/2014/main" id="{EEBF1590-3B36-48EE-A89D-3B6F3CB256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0" y="6400799"/>
            <a:ext cx="12192000" cy="456773"/>
          </a:xfrm>
          <a:prstGeom prst="rect">
            <a:avLst/>
          </a:prstGeom>
          <a:gradFill>
            <a:gsLst>
              <a:gs pos="0">
                <a:schemeClr val="accent1"/>
              </a:gs>
              <a:gs pos="78000">
                <a:srgbClr val="000000"/>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5">
            <a:extLst>
              <a:ext uri="{FF2B5EF4-FFF2-40B4-BE49-F238E27FC236}">
                <a16:creationId xmlns:a16="http://schemas.microsoft.com/office/drawing/2014/main" id="{AC8F6C8C-AB5A-4548-942D-E3FD40ACBC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038600" y="6400799"/>
            <a:ext cx="8153398" cy="456772"/>
          </a:xfrm>
          <a:prstGeom prst="rect">
            <a:avLst/>
          </a:prstGeom>
          <a:gradFill>
            <a:gsLst>
              <a:gs pos="0">
                <a:srgbClr val="000000">
                  <a:alpha val="63000"/>
                </a:srgbClr>
              </a:gs>
              <a:gs pos="100000">
                <a:schemeClr val="accent1">
                  <a:lumMod val="7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4803180-C3D0-44E0-BAD6-88C6BDAFE3D8}"/>
              </a:ext>
            </a:extLst>
          </p:cNvPr>
          <p:cNvSpPr>
            <a:spLocks noChangeArrowheads="1"/>
          </p:cNvSpPr>
          <p:nvPr/>
        </p:nvSpPr>
        <p:spPr bwMode="auto">
          <a:xfrm>
            <a:off x="3028210" y="193788"/>
            <a:ext cx="19660260" cy="4652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hr-H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533145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45921F68-DF4D-44B5-83EA-24CE3E8CBEC0}"/>
              </a:ext>
            </a:extLst>
          </p:cNvPr>
          <p:cNvSpPr/>
          <p:nvPr/>
        </p:nvSpPr>
        <p:spPr>
          <a:xfrm>
            <a:off x="6408158" y="4352544"/>
            <a:ext cx="916186" cy="11521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r-HR"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Rectangle 24">
            <a:extLst>
              <a:ext uri="{FF2B5EF4-FFF2-40B4-BE49-F238E27FC236}">
                <a16:creationId xmlns:a16="http://schemas.microsoft.com/office/drawing/2014/main" id="{F300FE86-41BE-4940-8755-793A6D4FE929}"/>
              </a:ext>
            </a:extLst>
          </p:cNvPr>
          <p:cNvSpPr/>
          <p:nvPr/>
        </p:nvSpPr>
        <p:spPr>
          <a:xfrm>
            <a:off x="9930384" y="219456"/>
            <a:ext cx="2261616" cy="13075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r-HR" sz="1800" b="0" i="0" u="none" strike="noStrike" kern="1200" cap="none" spc="0" normalizeH="0" baseline="0" noProof="0">
              <a:ln>
                <a:noFill/>
              </a:ln>
              <a:solidFill>
                <a:prstClr val="white"/>
              </a:solidFill>
              <a:effectLst/>
              <a:uLnTx/>
              <a:uFillTx/>
              <a:latin typeface="Calibri"/>
              <a:ea typeface="+mn-ea"/>
              <a:cs typeface="+mn-cs"/>
            </a:endParaRPr>
          </a:p>
        </p:txBody>
      </p:sp>
      <p:pic>
        <p:nvPicPr>
          <p:cNvPr id="27" name="Grafika 14">
            <a:extLst>
              <a:ext uri="{FF2B5EF4-FFF2-40B4-BE49-F238E27FC236}">
                <a16:creationId xmlns:a16="http://schemas.microsoft.com/office/drawing/2014/main" id="{359BBF2F-8736-48CC-AEDF-656868E605C3}"/>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57111" y="576655"/>
            <a:ext cx="2611247" cy="593194"/>
          </a:xfrm>
          <a:prstGeom prst="rect">
            <a:avLst/>
          </a:prstGeom>
        </p:spPr>
      </p:pic>
      <p:sp>
        <p:nvSpPr>
          <p:cNvPr id="28" name="Rectangle 27">
            <a:extLst>
              <a:ext uri="{FF2B5EF4-FFF2-40B4-BE49-F238E27FC236}">
                <a16:creationId xmlns:a16="http://schemas.microsoft.com/office/drawing/2014/main" id="{5DEFD69B-9B87-4786-85ED-C3C2E269489B}"/>
              </a:ext>
            </a:extLst>
          </p:cNvPr>
          <p:cNvSpPr/>
          <p:nvPr/>
        </p:nvSpPr>
        <p:spPr>
          <a:xfrm>
            <a:off x="6318504" y="4020678"/>
            <a:ext cx="5605272" cy="2587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r-HR"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2" name="Straight Connector 31">
            <a:extLst>
              <a:ext uri="{FF2B5EF4-FFF2-40B4-BE49-F238E27FC236}">
                <a16:creationId xmlns:a16="http://schemas.microsoft.com/office/drawing/2014/main" id="{4ADA06D3-51B7-4DE9-A9C3-703E1E1BBFFC}"/>
              </a:ext>
            </a:extLst>
          </p:cNvPr>
          <p:cNvCxnSpPr>
            <a:cxnSpLocks/>
          </p:cNvCxnSpPr>
          <p:nvPr/>
        </p:nvCxnSpPr>
        <p:spPr>
          <a:xfrm>
            <a:off x="3293364" y="3608110"/>
            <a:ext cx="560527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itle 5">
            <a:extLst>
              <a:ext uri="{FF2B5EF4-FFF2-40B4-BE49-F238E27FC236}">
                <a16:creationId xmlns:a16="http://schemas.microsoft.com/office/drawing/2014/main" id="{D01B1D72-4D6D-43BA-AAF0-9E0242B1716A}"/>
              </a:ext>
            </a:extLst>
          </p:cNvPr>
          <p:cNvSpPr>
            <a:spLocks noGrp="1"/>
          </p:cNvSpPr>
          <p:nvPr>
            <p:ph type="title"/>
          </p:nvPr>
        </p:nvSpPr>
        <p:spPr>
          <a:xfrm>
            <a:off x="2989791" y="2968096"/>
            <a:ext cx="5722223" cy="921807"/>
          </a:xfrm>
        </p:spPr>
        <p:txBody>
          <a:bodyPr/>
          <a:lstStyle/>
          <a:p>
            <a:pPr algn="ctr"/>
            <a:r>
              <a:rPr lang="en-US" sz="2800"/>
              <a:t>Thank You for attention!</a:t>
            </a:r>
            <a:br>
              <a:rPr lang="en-US" sz="2800"/>
            </a:br>
            <a:endParaRPr lang="en-US" sz="2800"/>
          </a:p>
        </p:txBody>
      </p:sp>
      <p:sp>
        <p:nvSpPr>
          <p:cNvPr id="5" name="TextBox 4">
            <a:extLst>
              <a:ext uri="{FF2B5EF4-FFF2-40B4-BE49-F238E27FC236}">
                <a16:creationId xmlns:a16="http://schemas.microsoft.com/office/drawing/2014/main" id="{BD097E85-EFAA-75DA-7216-4309A68FB291}"/>
              </a:ext>
            </a:extLst>
          </p:cNvPr>
          <p:cNvSpPr txBox="1"/>
          <p:nvPr/>
        </p:nvSpPr>
        <p:spPr>
          <a:xfrm>
            <a:off x="3293364" y="3732172"/>
            <a:ext cx="5439266" cy="461665"/>
          </a:xfrm>
          <a:prstGeom prst="rect">
            <a:avLst/>
          </a:prstGeom>
          <a:noFill/>
        </p:spPr>
        <p:txBody>
          <a:bodyPr wrap="square" rtlCol="0">
            <a:spAutoFit/>
          </a:bodyPr>
          <a:lstStyle/>
          <a:p>
            <a:pPr algn="ctr"/>
            <a:r>
              <a:rPr lang="hr-HR" sz="2400" i="1">
                <a:solidFill>
                  <a:schemeClr val="bg1"/>
                </a:solidFill>
              </a:rPr>
              <a:t>industrijskatranzicija@mrrfeu.hr</a:t>
            </a:r>
          </a:p>
        </p:txBody>
      </p:sp>
    </p:spTree>
    <p:extLst>
      <p:ext uri="{BB962C8B-B14F-4D97-AF65-F5344CB8AC3E}">
        <p14:creationId xmlns:p14="http://schemas.microsoft.com/office/powerpoint/2010/main" val="172015440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Tina Pahić</a:t>
            </a:r>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138689"/>
          </a:xfrm>
          <a:prstGeom prst="rect">
            <a:avLst/>
          </a:prstGeom>
        </p:spPr>
        <p:txBody>
          <a:bodyPr anchor="ctr" anchorCtr="0">
            <a:normAutofit fontScale="925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Enterprise Europe Network Coordinator</a:t>
            </a:r>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4" name="Título 1">
            <a:extLst>
              <a:ext uri="{FF2B5EF4-FFF2-40B4-BE49-F238E27FC236}">
                <a16:creationId xmlns:a16="http://schemas.microsoft.com/office/drawing/2014/main" id="{80D74D04-7483-707B-047B-840B5DEA988F}"/>
              </a:ext>
            </a:extLst>
          </p:cNvPr>
          <p:cNvSpPr txBox="1">
            <a:spLocks/>
          </p:cNvSpPr>
          <p:nvPr/>
        </p:nvSpPr>
        <p:spPr>
          <a:xfrm>
            <a:off x="838200" y="365125"/>
            <a:ext cx="10992852" cy="1289504"/>
          </a:xfrm>
          <a:prstGeom prst="rect">
            <a:avLst/>
          </a:prstGeom>
        </p:spPr>
        <p:txBody>
          <a:bodyPr lIns="91440" tIns="45720" rIns="91440" bIns="45720" anchor="t"/>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err="1">
                <a:latin typeface="Montserrat"/>
                <a:cs typeface="Arial"/>
              </a:rPr>
              <a:t>How</a:t>
            </a:r>
            <a:r>
              <a:rPr lang="es-ES">
                <a:latin typeface="Montserrat"/>
                <a:cs typeface="Arial"/>
              </a:rPr>
              <a:t> </a:t>
            </a:r>
            <a:r>
              <a:rPr lang="es-ES" err="1">
                <a:latin typeface="Montserrat"/>
                <a:cs typeface="Arial"/>
              </a:rPr>
              <a:t>RDAs</a:t>
            </a:r>
            <a:r>
              <a:rPr lang="es-ES">
                <a:latin typeface="Montserrat"/>
                <a:cs typeface="Arial"/>
              </a:rPr>
              <a:t> </a:t>
            </a:r>
            <a:r>
              <a:rPr lang="es-ES" err="1">
                <a:latin typeface="Montserrat"/>
                <a:cs typeface="Arial"/>
              </a:rPr>
              <a:t>facilitate</a:t>
            </a:r>
            <a:r>
              <a:rPr lang="es-ES">
                <a:latin typeface="Montserrat"/>
                <a:cs typeface="Arial"/>
              </a:rPr>
              <a:t> </a:t>
            </a:r>
            <a:r>
              <a:rPr lang="es-ES" err="1">
                <a:latin typeface="Montserrat"/>
                <a:cs typeface="Arial"/>
              </a:rPr>
              <a:t>cluster</a:t>
            </a:r>
            <a:r>
              <a:rPr lang="es-ES">
                <a:latin typeface="Montserrat"/>
                <a:cs typeface="Arial"/>
              </a:rPr>
              <a:t> </a:t>
            </a:r>
            <a:r>
              <a:rPr lang="es-ES" err="1">
                <a:latin typeface="Montserrat"/>
                <a:cs typeface="Arial"/>
              </a:rPr>
              <a:t>development</a:t>
            </a:r>
            <a:r>
              <a:rPr lang="es-ES">
                <a:latin typeface="Montserrat"/>
                <a:cs typeface="Arial"/>
              </a:rPr>
              <a:t> </a:t>
            </a:r>
            <a:r>
              <a:rPr lang="es-ES" err="1">
                <a:latin typeface="Montserrat"/>
                <a:cs typeface="Arial"/>
              </a:rPr>
              <a:t>through</a:t>
            </a:r>
            <a:r>
              <a:rPr lang="es-ES">
                <a:latin typeface="Montserrat"/>
                <a:cs typeface="Arial"/>
              </a:rPr>
              <a:t> S3 </a:t>
            </a:r>
            <a:r>
              <a:rPr lang="es-ES" err="1">
                <a:latin typeface="Montserrat"/>
                <a:cs typeface="Arial"/>
              </a:rPr>
              <a:t>priorities</a:t>
            </a:r>
            <a:endParaRPr lang="es-ES">
              <a:latin typeface="Montserrat"/>
              <a:cs typeface="Arial"/>
            </a:endParaRPr>
          </a:p>
        </p:txBody>
      </p:sp>
    </p:spTree>
    <p:extLst>
      <p:ext uri="{BB962C8B-B14F-4D97-AF65-F5344CB8AC3E}">
        <p14:creationId xmlns:p14="http://schemas.microsoft.com/office/powerpoint/2010/main" val="141252862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hr-HR"/>
              <a:t>OUR STORY</a:t>
            </a:r>
            <a:endParaRPr lang="es-ES"/>
          </a:p>
        </p:txBody>
      </p:sp>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838200" y="2850154"/>
            <a:ext cx="5067299" cy="1923255"/>
          </a:xfrm>
          <a:prstGeom prst="rect">
            <a:avLst/>
          </a:prstGeo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GB">
                <a:solidFill>
                  <a:srgbClr val="104B6B"/>
                </a:solidFill>
              </a:rPr>
              <a:t>The world’s largest support network for SMEs with international ambitions</a:t>
            </a:r>
            <a:r>
              <a:rPr lang="hr-HR">
                <a:solidFill>
                  <a:srgbClr val="104B6B"/>
                </a:solidFill>
              </a:rPr>
              <a:t> </a:t>
            </a:r>
            <a:r>
              <a:rPr lang="hr-HR" err="1">
                <a:solidFill>
                  <a:srgbClr val="104B6B"/>
                </a:solidFill>
              </a:rPr>
              <a:t>since</a:t>
            </a:r>
            <a:r>
              <a:rPr lang="hr-HR">
                <a:solidFill>
                  <a:srgbClr val="104B6B"/>
                </a:solidFill>
              </a:rPr>
              <a:t> 2008</a:t>
            </a:r>
            <a:endParaRPr lang="en-GB">
              <a:solidFill>
                <a:srgbClr val="104B6B"/>
              </a:solidFill>
            </a:endParaRP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13" name="Picture 1">
            <a:extLst>
              <a:ext uri="{FF2B5EF4-FFF2-40B4-BE49-F238E27FC236}">
                <a16:creationId xmlns:a16="http://schemas.microsoft.com/office/drawing/2014/main" id="{473C3029-3D65-38E5-2488-8752D0D5C64D}"/>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6096000" y="2773320"/>
            <a:ext cx="4479697" cy="2076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itle 1">
            <a:extLst>
              <a:ext uri="{FF2B5EF4-FFF2-40B4-BE49-F238E27FC236}">
                <a16:creationId xmlns:a16="http://schemas.microsoft.com/office/drawing/2014/main" id="{11E6C7FF-4962-08AE-11CE-ACDF0A7BAAB9}"/>
              </a:ext>
            </a:extLst>
          </p:cNvPr>
          <p:cNvSpPr>
            <a:spLocks noGrp="1"/>
          </p:cNvSpPr>
          <p:nvPr>
            <p:ph type="title"/>
          </p:nvPr>
        </p:nvSpPr>
        <p:spPr>
          <a:xfrm>
            <a:off x="838200" y="209429"/>
            <a:ext cx="9626601" cy="1502946"/>
          </a:xfrm>
        </p:spPr>
        <p:txBody>
          <a:bodyPr/>
          <a:lstStyle/>
          <a:p>
            <a:r>
              <a:rPr lang="en-GB" sz="3200" b="0"/>
              <a:t>enterprise</a:t>
            </a:r>
            <a:br>
              <a:rPr lang="en-GB" sz="3200" b="0"/>
            </a:br>
            <a:r>
              <a:rPr lang="en-GB" sz="3200" b="0" err="1"/>
              <a:t>europe</a:t>
            </a:r>
            <a:br>
              <a:rPr lang="en-GB" sz="3200"/>
            </a:br>
            <a:r>
              <a:rPr lang="en-GB" sz="3200"/>
              <a:t>network </a:t>
            </a:r>
            <a:endParaRPr lang="hr-HR" sz="3200"/>
          </a:p>
        </p:txBody>
      </p:sp>
    </p:spTree>
    <p:extLst>
      <p:ext uri="{BB962C8B-B14F-4D97-AF65-F5344CB8AC3E}">
        <p14:creationId xmlns:p14="http://schemas.microsoft.com/office/powerpoint/2010/main" val="366587996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grpSp>
        <p:nvGrpSpPr>
          <p:cNvPr id="49" name="Group 48">
            <a:extLst>
              <a:ext uri="{FF2B5EF4-FFF2-40B4-BE49-F238E27FC236}">
                <a16:creationId xmlns:a16="http://schemas.microsoft.com/office/drawing/2014/main" id="{FCEE29F4-99AF-070A-15CE-39D92D7C931A}"/>
              </a:ext>
            </a:extLst>
          </p:cNvPr>
          <p:cNvGrpSpPr/>
          <p:nvPr/>
        </p:nvGrpSpPr>
        <p:grpSpPr>
          <a:xfrm>
            <a:off x="2261394" y="3062459"/>
            <a:ext cx="7669212" cy="2173288"/>
            <a:chOff x="2217738" y="3062459"/>
            <a:chExt cx="7669212" cy="2173288"/>
          </a:xfrm>
        </p:grpSpPr>
        <p:grpSp>
          <p:nvGrpSpPr>
            <p:cNvPr id="13" name="Group 2">
              <a:extLst>
                <a:ext uri="{FF2B5EF4-FFF2-40B4-BE49-F238E27FC236}">
                  <a16:creationId xmlns:a16="http://schemas.microsoft.com/office/drawing/2014/main" id="{58A0E62C-9EAF-1D28-0655-844C6D414CDD}"/>
                </a:ext>
              </a:extLst>
            </p:cNvPr>
            <p:cNvGrpSpPr>
              <a:grpSpLocks/>
            </p:cNvGrpSpPr>
            <p:nvPr/>
          </p:nvGrpSpPr>
          <p:grpSpPr bwMode="auto">
            <a:xfrm>
              <a:off x="2217738" y="3062459"/>
              <a:ext cx="1828800" cy="2173287"/>
              <a:chOff x="720725" y="3011488"/>
              <a:chExt cx="1828800" cy="2173287"/>
            </a:xfrm>
          </p:grpSpPr>
          <p:sp>
            <p:nvSpPr>
              <p:cNvPr id="14" name="Rounded Rectangle 1">
                <a:extLst>
                  <a:ext uri="{FF2B5EF4-FFF2-40B4-BE49-F238E27FC236}">
                    <a16:creationId xmlns:a16="http://schemas.microsoft.com/office/drawing/2014/main" id="{C34C59B4-ED30-FCAB-EFC3-ECBA7B8362CE}"/>
                  </a:ext>
                </a:extLst>
              </p:cNvPr>
              <p:cNvSpPr>
                <a:spLocks noChangeArrowheads="1"/>
              </p:cNvSpPr>
              <p:nvPr/>
            </p:nvSpPr>
            <p:spPr bwMode="auto">
              <a:xfrm>
                <a:off x="1408113" y="3011488"/>
                <a:ext cx="454025" cy="488950"/>
              </a:xfrm>
              <a:prstGeom prst="roundRect">
                <a:avLst>
                  <a:gd name="adj" fmla="val 16667"/>
                </a:avLst>
              </a:prstGeom>
              <a:solidFill>
                <a:srgbClr val="64B4E6"/>
              </a:solidFill>
              <a:ln>
                <a:noFill/>
              </a:ln>
              <a:effectLst>
                <a:outerShdw blurRad="63500" sx="102000" sy="102000" algn="ctr" rotWithShape="0">
                  <a:srgbClr val="000000">
                    <a:alpha val="39998"/>
                  </a:srgbClr>
                </a:outerShdw>
              </a:effectLst>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grpSp>
            <p:nvGrpSpPr>
              <p:cNvPr id="15" name="Group 12">
                <a:extLst>
                  <a:ext uri="{FF2B5EF4-FFF2-40B4-BE49-F238E27FC236}">
                    <a16:creationId xmlns:a16="http://schemas.microsoft.com/office/drawing/2014/main" id="{50322FC9-B876-C10D-D00D-5BCF4FA57F44}"/>
                  </a:ext>
                </a:extLst>
              </p:cNvPr>
              <p:cNvGrpSpPr>
                <a:grpSpLocks/>
              </p:cNvGrpSpPr>
              <p:nvPr/>
            </p:nvGrpSpPr>
            <p:grpSpPr bwMode="auto">
              <a:xfrm>
                <a:off x="720725" y="3017960"/>
                <a:ext cx="1828800" cy="2166815"/>
                <a:chOff x="720724" y="2845125"/>
                <a:chExt cx="1828800" cy="2167767"/>
              </a:xfrm>
            </p:grpSpPr>
            <p:sp>
              <p:nvSpPr>
                <p:cNvPr id="16" name="Rectangle 11">
                  <a:extLst>
                    <a:ext uri="{FF2B5EF4-FFF2-40B4-BE49-F238E27FC236}">
                      <a16:creationId xmlns:a16="http://schemas.microsoft.com/office/drawing/2014/main" id="{306EAB2A-37DC-DB6B-C66F-45D7AE406267}"/>
                    </a:ext>
                  </a:extLst>
                </p:cNvPr>
                <p:cNvSpPr>
                  <a:spLocks noChangeArrowheads="1"/>
                </p:cNvSpPr>
                <p:nvPr/>
              </p:nvSpPr>
              <p:spPr bwMode="auto">
                <a:xfrm>
                  <a:off x="1473459" y="2845125"/>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2000" b="1">
                      <a:solidFill>
                        <a:schemeClr val="bg1"/>
                      </a:solidFill>
                    </a:rPr>
                    <a:t>1</a:t>
                  </a:r>
                  <a:endParaRPr lang="en-US" altLang="en-US" sz="1800" b="1">
                    <a:solidFill>
                      <a:schemeClr val="bg1"/>
                    </a:solidFill>
                  </a:endParaRPr>
                </a:p>
              </p:txBody>
            </p:sp>
            <p:grpSp>
              <p:nvGrpSpPr>
                <p:cNvPr id="17" name="Group 6">
                  <a:extLst>
                    <a:ext uri="{FF2B5EF4-FFF2-40B4-BE49-F238E27FC236}">
                      <a16:creationId xmlns:a16="http://schemas.microsoft.com/office/drawing/2014/main" id="{892A325B-2689-047B-40A8-BEB6DFB37E1D}"/>
                    </a:ext>
                  </a:extLst>
                </p:cNvPr>
                <p:cNvGrpSpPr>
                  <a:grpSpLocks/>
                </p:cNvGrpSpPr>
                <p:nvPr/>
              </p:nvGrpSpPr>
              <p:grpSpPr bwMode="auto">
                <a:xfrm>
                  <a:off x="720724" y="3183371"/>
                  <a:ext cx="1828800" cy="1829521"/>
                  <a:chOff x="720724" y="3075210"/>
                  <a:chExt cx="1828800" cy="1829521"/>
                </a:xfrm>
              </p:grpSpPr>
              <p:grpSp>
                <p:nvGrpSpPr>
                  <p:cNvPr id="18" name="Group 5">
                    <a:extLst>
                      <a:ext uri="{FF2B5EF4-FFF2-40B4-BE49-F238E27FC236}">
                        <a16:creationId xmlns:a16="http://schemas.microsoft.com/office/drawing/2014/main" id="{1D7EE339-CE00-240F-AF58-5F3C4716E2C0}"/>
                      </a:ext>
                    </a:extLst>
                  </p:cNvPr>
                  <p:cNvGrpSpPr>
                    <a:grpSpLocks/>
                  </p:cNvGrpSpPr>
                  <p:nvPr/>
                </p:nvGrpSpPr>
                <p:grpSpPr bwMode="auto">
                  <a:xfrm>
                    <a:off x="720724" y="3075210"/>
                    <a:ext cx="1828800" cy="1829521"/>
                    <a:chOff x="720724" y="3023566"/>
                    <a:chExt cx="1828800" cy="1829521"/>
                  </a:xfrm>
                </p:grpSpPr>
                <p:sp>
                  <p:nvSpPr>
                    <p:cNvPr id="20" name="Rectangle 19">
                      <a:extLst>
                        <a:ext uri="{FF2B5EF4-FFF2-40B4-BE49-F238E27FC236}">
                          <a16:creationId xmlns:a16="http://schemas.microsoft.com/office/drawing/2014/main" id="{ED373AA3-31BB-57E0-C419-DC03454CF604}"/>
                        </a:ext>
                      </a:extLst>
                    </p:cNvPr>
                    <p:cNvSpPr>
                      <a:spLocks noChangeArrowheads="1"/>
                    </p:cNvSpPr>
                    <p:nvPr/>
                  </p:nvSpPr>
                  <p:spPr bwMode="auto">
                    <a:xfrm>
                      <a:off x="720724" y="3023484"/>
                      <a:ext cx="1828800" cy="1829603"/>
                    </a:xfrm>
                    <a:prstGeom prst="rect">
                      <a:avLst/>
                    </a:prstGeom>
                    <a:solidFill>
                      <a:schemeClr val="bg1"/>
                    </a:solidFill>
                    <a:ln>
                      <a:noFill/>
                    </a:ln>
                    <a:effectLst>
                      <a:outerShdw blurRad="50800" dist="38100" dir="5400000" algn="t" rotWithShape="0">
                        <a:srgbClr val="808080">
                          <a:alpha val="39998"/>
                        </a:srgbClr>
                      </a:outerShdw>
                    </a:effectLst>
                    <a:extLst>
                      <a:ext uri="{91240B29-F687-4F45-9708-019B960494DF}">
                        <a14:hiddenLine xmlns:a14="http://schemas.microsoft.com/office/drawing/2010/main" w="38100">
                          <a:solidFill>
                            <a:srgbClr val="000000"/>
                          </a:solidFill>
                          <a:round/>
                          <a:headEnd/>
                          <a:tailEnd/>
                        </a14:hiddenLine>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sp>
                  <p:nvSpPr>
                    <p:cNvPr id="21" name="Rectangle 24">
                      <a:extLst>
                        <a:ext uri="{FF2B5EF4-FFF2-40B4-BE49-F238E27FC236}">
                          <a16:creationId xmlns:a16="http://schemas.microsoft.com/office/drawing/2014/main" id="{AC149D9D-BBB4-3AD8-4F50-BC6ABE0C5311}"/>
                        </a:ext>
                      </a:extLst>
                    </p:cNvPr>
                    <p:cNvSpPr>
                      <a:spLocks noChangeArrowheads="1"/>
                    </p:cNvSpPr>
                    <p:nvPr/>
                  </p:nvSpPr>
                  <p:spPr bwMode="auto">
                    <a:xfrm flipV="1">
                      <a:off x="720724" y="3023566"/>
                      <a:ext cx="1828800" cy="45719"/>
                    </a:xfrm>
                    <a:prstGeom prst="rect">
                      <a:avLst/>
                    </a:prstGeom>
                    <a:solidFill>
                      <a:srgbClr val="64B4E6"/>
                    </a:solidFill>
                    <a:ln>
                      <a:noFill/>
                    </a:ln>
                    <a:extLst>
                      <a:ext uri="{91240B29-F687-4F45-9708-019B960494DF}">
                        <a14:hiddenLine xmlns:a14="http://schemas.microsoft.com/office/drawing/2010/main" w="38100">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grpSp>
              <p:sp>
                <p:nvSpPr>
                  <p:cNvPr id="19" name="Rectangle 3">
                    <a:extLst>
                      <a:ext uri="{FF2B5EF4-FFF2-40B4-BE49-F238E27FC236}">
                        <a16:creationId xmlns:a16="http://schemas.microsoft.com/office/drawing/2014/main" id="{7E91919F-DD6D-CB5F-303B-907796703669}"/>
                      </a:ext>
                    </a:extLst>
                  </p:cNvPr>
                  <p:cNvSpPr txBox="1">
                    <a:spLocks noChangeArrowheads="1"/>
                  </p:cNvSpPr>
                  <p:nvPr/>
                </p:nvSpPr>
                <p:spPr bwMode="auto">
                  <a:xfrm>
                    <a:off x="1008856" y="3275670"/>
                    <a:ext cx="1292225" cy="1292792"/>
                  </a:xfrm>
                  <a:prstGeom prst="rect">
                    <a:avLst/>
                  </a:prstGeom>
                  <a:noFill/>
                  <a:ln>
                    <a:noFill/>
                  </a:ln>
                </p:spPr>
                <p:txBody>
                  <a:bodyPr lIns="0" tIns="0" rIns="0" bIns="0"/>
                  <a:lstStyle>
                    <a:lvl1pPr marL="342900" indent="-342900" algn="l" rtl="0" eaLnBrk="0" fontAlgn="base" hangingPunct="0">
                      <a:spcBef>
                        <a:spcPct val="20000"/>
                      </a:spcBef>
                      <a:spcAft>
                        <a:spcPct val="0"/>
                      </a:spcAft>
                      <a:buClr>
                        <a:srgbClr val="006491"/>
                      </a:buClr>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64B4E6"/>
                      </a:buClr>
                      <a:buFont typeface="Wingdings" panose="05000000000000000000" pitchFamily="2" charset="2"/>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lr>
                        <a:srgbClr val="006491"/>
                      </a:buClr>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lr>
                        <a:srgbClr val="64B4E6"/>
                      </a:buClr>
                      <a:buFont typeface="Wingdings" panose="05000000000000000000" pitchFamily="2" charset="2"/>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mn-lt"/>
                        <a:ea typeface="+mn-ea"/>
                        <a:cs typeface="+mn-cs"/>
                      </a:defRPr>
                    </a:lvl5pPr>
                    <a:lvl6pPr marL="2514600" indent="-228600" algn="l" rtl="0" fontAlgn="base">
                      <a:spcBef>
                        <a:spcPct val="20000"/>
                      </a:spcBef>
                      <a:spcAft>
                        <a:spcPct val="0"/>
                      </a:spcAft>
                      <a:buClr>
                        <a:srgbClr val="005FA9"/>
                      </a:buClr>
                      <a:buFont typeface="Times" pitchFamily="18" charset="0"/>
                      <a:buChar char="•"/>
                      <a:defRPr sz="2000">
                        <a:solidFill>
                          <a:schemeClr val="tx1"/>
                        </a:solidFill>
                        <a:latin typeface="+mn-lt"/>
                        <a:ea typeface="+mn-ea"/>
                        <a:cs typeface="+mn-cs"/>
                      </a:defRPr>
                    </a:lvl6pPr>
                    <a:lvl7pPr marL="2971800" indent="-228600" algn="l" rtl="0" fontAlgn="base">
                      <a:spcBef>
                        <a:spcPct val="20000"/>
                      </a:spcBef>
                      <a:spcAft>
                        <a:spcPct val="0"/>
                      </a:spcAft>
                      <a:buClr>
                        <a:srgbClr val="005FA9"/>
                      </a:buClr>
                      <a:buFont typeface="Times" pitchFamily="18" charset="0"/>
                      <a:buChar char="•"/>
                      <a:defRPr sz="2000">
                        <a:solidFill>
                          <a:schemeClr val="tx1"/>
                        </a:solidFill>
                        <a:latin typeface="+mn-lt"/>
                        <a:ea typeface="+mn-ea"/>
                        <a:cs typeface="+mn-cs"/>
                      </a:defRPr>
                    </a:lvl7pPr>
                    <a:lvl8pPr marL="3429000" indent="-228600" algn="l" rtl="0" fontAlgn="base">
                      <a:spcBef>
                        <a:spcPct val="20000"/>
                      </a:spcBef>
                      <a:spcAft>
                        <a:spcPct val="0"/>
                      </a:spcAft>
                      <a:buClr>
                        <a:srgbClr val="005FA9"/>
                      </a:buClr>
                      <a:buFont typeface="Times" pitchFamily="18" charset="0"/>
                      <a:buChar char="•"/>
                      <a:defRPr sz="2000">
                        <a:solidFill>
                          <a:schemeClr val="tx1"/>
                        </a:solidFill>
                        <a:latin typeface="+mn-lt"/>
                        <a:ea typeface="+mn-ea"/>
                        <a:cs typeface="+mn-cs"/>
                      </a:defRPr>
                    </a:lvl8pPr>
                    <a:lvl9pPr marL="3886200" indent="-228600" algn="l" rtl="0" fontAlgn="base">
                      <a:spcBef>
                        <a:spcPct val="20000"/>
                      </a:spcBef>
                      <a:spcAft>
                        <a:spcPct val="0"/>
                      </a:spcAft>
                      <a:buClr>
                        <a:srgbClr val="005FA9"/>
                      </a:buClr>
                      <a:buFont typeface="Times" pitchFamily="18" charset="0"/>
                      <a:buChar char="•"/>
                      <a:defRPr sz="2000">
                        <a:solidFill>
                          <a:schemeClr val="tx1"/>
                        </a:solidFill>
                        <a:latin typeface="+mn-lt"/>
                        <a:ea typeface="+mn-ea"/>
                        <a:cs typeface="+mn-cs"/>
                      </a:defRPr>
                    </a:lvl9pPr>
                  </a:lstStyle>
                  <a:p>
                    <a:pPr marL="0" indent="0" algn="ctr">
                      <a:buFontTx/>
                      <a:buNone/>
                      <a:defRPr/>
                    </a:pPr>
                    <a:r>
                      <a:rPr lang="en-US" altLang="en-US" sz="1200" kern="0">
                        <a:solidFill>
                          <a:srgbClr val="006491"/>
                        </a:solidFill>
                        <a:ea typeface="Myriad Pro" charset="0"/>
                        <a:cs typeface="Myriad Pro" charset="0"/>
                      </a:rPr>
                      <a:t>The Enterprise Europe Network is a key instrument in the EU's strategy </a:t>
                    </a:r>
                    <a:r>
                      <a:rPr lang="en-US" altLang="en-US" sz="1200" kern="0">
                        <a:solidFill>
                          <a:srgbClr val="64B4E6"/>
                        </a:solidFill>
                        <a:ea typeface="Myriad Pro" charset="0"/>
                        <a:cs typeface="Myriad Pro" charset="0"/>
                      </a:rPr>
                      <a:t>to boost growth and jobs</a:t>
                    </a:r>
                    <a:r>
                      <a:rPr lang="en-US" altLang="en-US" sz="1200" kern="0">
                        <a:solidFill>
                          <a:srgbClr val="006491"/>
                        </a:solidFill>
                        <a:ea typeface="Myriad Pro" charset="0"/>
                        <a:cs typeface="Myriad Pro" charset="0"/>
                      </a:rPr>
                      <a:t>.</a:t>
                    </a:r>
                  </a:p>
                </p:txBody>
              </p:sp>
            </p:grpSp>
          </p:grpSp>
        </p:grpSp>
        <p:grpSp>
          <p:nvGrpSpPr>
            <p:cNvPr id="22" name="Group 3">
              <a:extLst>
                <a:ext uri="{FF2B5EF4-FFF2-40B4-BE49-F238E27FC236}">
                  <a16:creationId xmlns:a16="http://schemas.microsoft.com/office/drawing/2014/main" id="{87776ED3-2539-71BE-F7F9-AA9B776C30D5}"/>
                </a:ext>
              </a:extLst>
            </p:cNvPr>
            <p:cNvGrpSpPr>
              <a:grpSpLocks/>
            </p:cNvGrpSpPr>
            <p:nvPr/>
          </p:nvGrpSpPr>
          <p:grpSpPr bwMode="auto">
            <a:xfrm>
              <a:off x="4144963" y="3062460"/>
              <a:ext cx="1828800" cy="2173287"/>
              <a:chOff x="2678113" y="3011488"/>
              <a:chExt cx="1828800" cy="2173287"/>
            </a:xfrm>
          </p:grpSpPr>
          <p:sp>
            <p:nvSpPr>
              <p:cNvPr id="23" name="Rounded Rectangle 43">
                <a:extLst>
                  <a:ext uri="{FF2B5EF4-FFF2-40B4-BE49-F238E27FC236}">
                    <a16:creationId xmlns:a16="http://schemas.microsoft.com/office/drawing/2014/main" id="{0782BAB1-C8DB-590E-3D6F-863346D4ADEB}"/>
                  </a:ext>
                </a:extLst>
              </p:cNvPr>
              <p:cNvSpPr>
                <a:spLocks noChangeArrowheads="1"/>
              </p:cNvSpPr>
              <p:nvPr/>
            </p:nvSpPr>
            <p:spPr bwMode="auto">
              <a:xfrm>
                <a:off x="3365500" y="3011488"/>
                <a:ext cx="454025" cy="488950"/>
              </a:xfrm>
              <a:prstGeom prst="roundRect">
                <a:avLst>
                  <a:gd name="adj" fmla="val 16667"/>
                </a:avLst>
              </a:prstGeom>
              <a:solidFill>
                <a:srgbClr val="006491"/>
              </a:solidFill>
              <a:ln>
                <a:noFill/>
              </a:ln>
              <a:effectLst>
                <a:outerShdw blurRad="63500" sx="102000" sy="102000" algn="ctr" rotWithShape="0">
                  <a:srgbClr val="000000">
                    <a:alpha val="39998"/>
                  </a:srgbClr>
                </a:outerShdw>
              </a:effectLst>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grpSp>
            <p:nvGrpSpPr>
              <p:cNvPr id="24" name="Group 14">
                <a:extLst>
                  <a:ext uri="{FF2B5EF4-FFF2-40B4-BE49-F238E27FC236}">
                    <a16:creationId xmlns:a16="http://schemas.microsoft.com/office/drawing/2014/main" id="{D213933D-4183-98BF-FB4B-F2C706A63DF6}"/>
                  </a:ext>
                </a:extLst>
              </p:cNvPr>
              <p:cNvGrpSpPr>
                <a:grpSpLocks/>
              </p:cNvGrpSpPr>
              <p:nvPr/>
            </p:nvGrpSpPr>
            <p:grpSpPr bwMode="auto">
              <a:xfrm>
                <a:off x="2678113" y="3017960"/>
                <a:ext cx="1828800" cy="2166815"/>
                <a:chOff x="2677583" y="2845125"/>
                <a:chExt cx="1828800" cy="2167767"/>
              </a:xfrm>
            </p:grpSpPr>
            <p:grpSp>
              <p:nvGrpSpPr>
                <p:cNvPr id="25" name="Group 7">
                  <a:extLst>
                    <a:ext uri="{FF2B5EF4-FFF2-40B4-BE49-F238E27FC236}">
                      <a16:creationId xmlns:a16="http://schemas.microsoft.com/office/drawing/2014/main" id="{1D9CDB7E-2290-E46B-32B7-8787D2C68ABC}"/>
                    </a:ext>
                  </a:extLst>
                </p:cNvPr>
                <p:cNvGrpSpPr>
                  <a:grpSpLocks/>
                </p:cNvGrpSpPr>
                <p:nvPr/>
              </p:nvGrpSpPr>
              <p:grpSpPr bwMode="auto">
                <a:xfrm>
                  <a:off x="2677583" y="3183371"/>
                  <a:ext cx="1828800" cy="1829521"/>
                  <a:chOff x="2677583" y="3068960"/>
                  <a:chExt cx="1828800" cy="1829521"/>
                </a:xfrm>
              </p:grpSpPr>
              <p:grpSp>
                <p:nvGrpSpPr>
                  <p:cNvPr id="27" name="Group 32">
                    <a:extLst>
                      <a:ext uri="{FF2B5EF4-FFF2-40B4-BE49-F238E27FC236}">
                        <a16:creationId xmlns:a16="http://schemas.microsoft.com/office/drawing/2014/main" id="{0D573DA2-072E-4D5C-EE41-BA4ED3640F68}"/>
                      </a:ext>
                    </a:extLst>
                  </p:cNvPr>
                  <p:cNvGrpSpPr>
                    <a:grpSpLocks/>
                  </p:cNvGrpSpPr>
                  <p:nvPr/>
                </p:nvGrpSpPr>
                <p:grpSpPr bwMode="auto">
                  <a:xfrm>
                    <a:off x="2677583" y="3068960"/>
                    <a:ext cx="1828800" cy="1829521"/>
                    <a:chOff x="720724" y="3023566"/>
                    <a:chExt cx="1828800" cy="1829521"/>
                  </a:xfrm>
                </p:grpSpPr>
                <p:sp>
                  <p:nvSpPr>
                    <p:cNvPr id="29" name="Rectangle 28">
                      <a:extLst>
                        <a:ext uri="{FF2B5EF4-FFF2-40B4-BE49-F238E27FC236}">
                          <a16:creationId xmlns:a16="http://schemas.microsoft.com/office/drawing/2014/main" id="{E95CD8FF-EEAF-8750-639D-85A700354B52}"/>
                        </a:ext>
                      </a:extLst>
                    </p:cNvPr>
                    <p:cNvSpPr>
                      <a:spLocks noChangeArrowheads="1"/>
                    </p:cNvSpPr>
                    <p:nvPr/>
                  </p:nvSpPr>
                  <p:spPr bwMode="auto">
                    <a:xfrm>
                      <a:off x="720724" y="3023484"/>
                      <a:ext cx="1828800" cy="1829603"/>
                    </a:xfrm>
                    <a:prstGeom prst="rect">
                      <a:avLst/>
                    </a:prstGeom>
                    <a:solidFill>
                      <a:schemeClr val="bg1"/>
                    </a:solidFill>
                    <a:ln>
                      <a:noFill/>
                    </a:ln>
                    <a:effectLst>
                      <a:outerShdw blurRad="50800" dist="38100" dir="5400000" algn="t" rotWithShape="0">
                        <a:srgbClr val="808080">
                          <a:alpha val="39998"/>
                        </a:srgbClr>
                      </a:outerShdw>
                    </a:effectLst>
                    <a:extLst>
                      <a:ext uri="{91240B29-F687-4F45-9708-019B960494DF}">
                        <a14:hiddenLine xmlns:a14="http://schemas.microsoft.com/office/drawing/2010/main" w="38100">
                          <a:solidFill>
                            <a:srgbClr val="000000"/>
                          </a:solidFill>
                          <a:round/>
                          <a:headEnd/>
                          <a:tailEnd/>
                        </a14:hiddenLine>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sp>
                  <p:nvSpPr>
                    <p:cNvPr id="30" name="Rectangle 24">
                      <a:extLst>
                        <a:ext uri="{FF2B5EF4-FFF2-40B4-BE49-F238E27FC236}">
                          <a16:creationId xmlns:a16="http://schemas.microsoft.com/office/drawing/2014/main" id="{CBB9A1F2-C985-4217-A526-83131651A448}"/>
                        </a:ext>
                      </a:extLst>
                    </p:cNvPr>
                    <p:cNvSpPr>
                      <a:spLocks noChangeArrowheads="1"/>
                    </p:cNvSpPr>
                    <p:nvPr/>
                  </p:nvSpPr>
                  <p:spPr bwMode="auto">
                    <a:xfrm flipV="1">
                      <a:off x="720724" y="3023566"/>
                      <a:ext cx="1828800" cy="45720"/>
                    </a:xfrm>
                    <a:prstGeom prst="rect">
                      <a:avLst/>
                    </a:prstGeom>
                    <a:solidFill>
                      <a:srgbClr val="006491"/>
                    </a:solidFill>
                    <a:ln>
                      <a:noFill/>
                    </a:ln>
                    <a:extLst>
                      <a:ext uri="{91240B29-F687-4F45-9708-019B960494DF}">
                        <a14:hiddenLine xmlns:a14="http://schemas.microsoft.com/office/drawing/2010/main" w="38100">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grpSp>
              <p:sp>
                <p:nvSpPr>
                  <p:cNvPr id="28" name="Rectangle 3">
                    <a:extLst>
                      <a:ext uri="{FF2B5EF4-FFF2-40B4-BE49-F238E27FC236}">
                        <a16:creationId xmlns:a16="http://schemas.microsoft.com/office/drawing/2014/main" id="{32087B36-C32F-E2B2-A2A0-E4FA9747C6D1}"/>
                      </a:ext>
                    </a:extLst>
                  </p:cNvPr>
                  <p:cNvSpPr txBox="1">
                    <a:spLocks noChangeArrowheads="1"/>
                  </p:cNvSpPr>
                  <p:nvPr/>
                </p:nvSpPr>
                <p:spPr bwMode="auto">
                  <a:xfrm>
                    <a:off x="2893483" y="3269420"/>
                    <a:ext cx="1454150" cy="1292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spcBef>
                        <a:spcPct val="20000"/>
                      </a:spcBef>
                      <a:buClr>
                        <a:srgbClr val="006491"/>
                      </a:buClr>
                    </a:pPr>
                    <a:r>
                      <a:rPr lang="en-US" altLang="en-US" sz="1200">
                        <a:solidFill>
                          <a:srgbClr val="006491"/>
                        </a:solidFill>
                        <a:latin typeface="+mn-lt"/>
                        <a:ea typeface="Myriad Pro"/>
                        <a:cs typeface="Myriad Pro"/>
                      </a:rPr>
                      <a:t>Launched in </a:t>
                    </a:r>
                    <a:r>
                      <a:rPr lang="en-US" altLang="en-US" sz="1200" b="1">
                        <a:solidFill>
                          <a:srgbClr val="64B4E6"/>
                        </a:solidFill>
                        <a:latin typeface="+mn-lt"/>
                        <a:ea typeface="Myriad Pro"/>
                        <a:cs typeface="Myriad Pro"/>
                      </a:rPr>
                      <a:t>February 2008 </a:t>
                    </a:r>
                    <a:r>
                      <a:rPr lang="en-US" altLang="en-US" sz="1200">
                        <a:solidFill>
                          <a:srgbClr val="006491"/>
                        </a:solidFill>
                        <a:latin typeface="+mn-lt"/>
                        <a:ea typeface="Myriad Pro"/>
                        <a:cs typeface="Myriad Pro"/>
                      </a:rPr>
                      <a:t>by the Commission’s DG GROW (previously "Enterprise and Industry" ENTR)</a:t>
                    </a:r>
                  </a:p>
                </p:txBody>
              </p:sp>
            </p:grpSp>
            <p:sp>
              <p:nvSpPr>
                <p:cNvPr id="26" name="Rectangle 54">
                  <a:extLst>
                    <a:ext uri="{FF2B5EF4-FFF2-40B4-BE49-F238E27FC236}">
                      <a16:creationId xmlns:a16="http://schemas.microsoft.com/office/drawing/2014/main" id="{6CF1E9D4-D430-9DFF-5931-5D6E40479A87}"/>
                    </a:ext>
                  </a:extLst>
                </p:cNvPr>
                <p:cNvSpPr>
                  <a:spLocks noChangeArrowheads="1"/>
                </p:cNvSpPr>
                <p:nvPr/>
              </p:nvSpPr>
              <p:spPr bwMode="auto">
                <a:xfrm>
                  <a:off x="3428316" y="2845125"/>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2000" b="1">
                      <a:solidFill>
                        <a:schemeClr val="bg1"/>
                      </a:solidFill>
                    </a:rPr>
                    <a:t>2</a:t>
                  </a:r>
                  <a:endParaRPr lang="en-US" altLang="en-US" sz="1800" b="1">
                    <a:solidFill>
                      <a:schemeClr val="bg1"/>
                    </a:solidFill>
                  </a:endParaRPr>
                </a:p>
              </p:txBody>
            </p:sp>
          </p:grpSp>
        </p:grpSp>
        <p:grpSp>
          <p:nvGrpSpPr>
            <p:cNvPr id="31" name="Group 5">
              <a:extLst>
                <a:ext uri="{FF2B5EF4-FFF2-40B4-BE49-F238E27FC236}">
                  <a16:creationId xmlns:a16="http://schemas.microsoft.com/office/drawing/2014/main" id="{B31C31F5-514B-C280-A371-AFE3B3EAD377}"/>
                </a:ext>
              </a:extLst>
            </p:cNvPr>
            <p:cNvGrpSpPr>
              <a:grpSpLocks/>
            </p:cNvGrpSpPr>
            <p:nvPr/>
          </p:nvGrpSpPr>
          <p:grpSpPr bwMode="auto">
            <a:xfrm>
              <a:off x="6100763" y="3062460"/>
              <a:ext cx="1828800" cy="2173287"/>
              <a:chOff x="4633913" y="3011488"/>
              <a:chExt cx="1828800" cy="2173287"/>
            </a:xfrm>
          </p:grpSpPr>
          <p:sp>
            <p:nvSpPr>
              <p:cNvPr id="32" name="Rounded Rectangle 44">
                <a:extLst>
                  <a:ext uri="{FF2B5EF4-FFF2-40B4-BE49-F238E27FC236}">
                    <a16:creationId xmlns:a16="http://schemas.microsoft.com/office/drawing/2014/main" id="{607CE289-4F75-4326-CD5A-7B7234EAF1F8}"/>
                  </a:ext>
                </a:extLst>
              </p:cNvPr>
              <p:cNvSpPr>
                <a:spLocks noChangeArrowheads="1"/>
              </p:cNvSpPr>
              <p:nvPr/>
            </p:nvSpPr>
            <p:spPr bwMode="auto">
              <a:xfrm>
                <a:off x="5327650" y="3011488"/>
                <a:ext cx="452438" cy="488950"/>
              </a:xfrm>
              <a:prstGeom prst="roundRect">
                <a:avLst>
                  <a:gd name="adj" fmla="val 16667"/>
                </a:avLst>
              </a:prstGeom>
              <a:solidFill>
                <a:srgbClr val="64B4E6"/>
              </a:solidFill>
              <a:ln>
                <a:noFill/>
              </a:ln>
              <a:effectLst>
                <a:outerShdw blurRad="63500" sx="102000" sy="102000" algn="ctr" rotWithShape="0">
                  <a:srgbClr val="000000">
                    <a:alpha val="39998"/>
                  </a:srgbClr>
                </a:outerShdw>
              </a:effectLst>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grpSp>
            <p:nvGrpSpPr>
              <p:cNvPr id="33" name="Group 15">
                <a:extLst>
                  <a:ext uri="{FF2B5EF4-FFF2-40B4-BE49-F238E27FC236}">
                    <a16:creationId xmlns:a16="http://schemas.microsoft.com/office/drawing/2014/main" id="{C13869D3-E53B-8D17-5279-30881573A753}"/>
                  </a:ext>
                </a:extLst>
              </p:cNvPr>
              <p:cNvGrpSpPr>
                <a:grpSpLocks/>
              </p:cNvGrpSpPr>
              <p:nvPr/>
            </p:nvGrpSpPr>
            <p:grpSpPr bwMode="auto">
              <a:xfrm>
                <a:off x="4633913" y="3017960"/>
                <a:ext cx="1828800" cy="2166815"/>
                <a:chOff x="4634442" y="2845125"/>
                <a:chExt cx="1828800" cy="2167767"/>
              </a:xfrm>
            </p:grpSpPr>
            <p:grpSp>
              <p:nvGrpSpPr>
                <p:cNvPr id="34" name="Group 8">
                  <a:extLst>
                    <a:ext uri="{FF2B5EF4-FFF2-40B4-BE49-F238E27FC236}">
                      <a16:creationId xmlns:a16="http://schemas.microsoft.com/office/drawing/2014/main" id="{5741E7EA-8EC1-1878-D76C-BA0D87C06FCA}"/>
                    </a:ext>
                  </a:extLst>
                </p:cNvPr>
                <p:cNvGrpSpPr>
                  <a:grpSpLocks/>
                </p:cNvGrpSpPr>
                <p:nvPr/>
              </p:nvGrpSpPr>
              <p:grpSpPr bwMode="auto">
                <a:xfrm>
                  <a:off x="4634442" y="3183371"/>
                  <a:ext cx="1828800" cy="1829521"/>
                  <a:chOff x="4634442" y="3068960"/>
                  <a:chExt cx="1828800" cy="1829521"/>
                </a:xfrm>
              </p:grpSpPr>
              <p:grpSp>
                <p:nvGrpSpPr>
                  <p:cNvPr id="36" name="Group 37">
                    <a:extLst>
                      <a:ext uri="{FF2B5EF4-FFF2-40B4-BE49-F238E27FC236}">
                        <a16:creationId xmlns:a16="http://schemas.microsoft.com/office/drawing/2014/main" id="{A157193D-29B8-16FF-C7EE-06288742C066}"/>
                      </a:ext>
                    </a:extLst>
                  </p:cNvPr>
                  <p:cNvGrpSpPr>
                    <a:grpSpLocks/>
                  </p:cNvGrpSpPr>
                  <p:nvPr/>
                </p:nvGrpSpPr>
                <p:grpSpPr bwMode="auto">
                  <a:xfrm>
                    <a:off x="4634442" y="3068960"/>
                    <a:ext cx="1828800" cy="1829521"/>
                    <a:chOff x="720724" y="3023566"/>
                    <a:chExt cx="1828800" cy="1829521"/>
                  </a:xfrm>
                </p:grpSpPr>
                <p:sp>
                  <p:nvSpPr>
                    <p:cNvPr id="38" name="Rectangle 37">
                      <a:extLst>
                        <a:ext uri="{FF2B5EF4-FFF2-40B4-BE49-F238E27FC236}">
                          <a16:creationId xmlns:a16="http://schemas.microsoft.com/office/drawing/2014/main" id="{9A06DC7F-4DE9-906B-A8FB-15F83736FF9F}"/>
                        </a:ext>
                      </a:extLst>
                    </p:cNvPr>
                    <p:cNvSpPr>
                      <a:spLocks noChangeArrowheads="1"/>
                    </p:cNvSpPr>
                    <p:nvPr/>
                  </p:nvSpPr>
                  <p:spPr bwMode="auto">
                    <a:xfrm>
                      <a:off x="720724" y="3023484"/>
                      <a:ext cx="1828800" cy="1829603"/>
                    </a:xfrm>
                    <a:prstGeom prst="rect">
                      <a:avLst/>
                    </a:prstGeom>
                    <a:solidFill>
                      <a:schemeClr val="bg1"/>
                    </a:solidFill>
                    <a:ln>
                      <a:noFill/>
                    </a:ln>
                    <a:effectLst>
                      <a:outerShdw blurRad="50800" dist="38100" dir="5400000" algn="t" rotWithShape="0">
                        <a:srgbClr val="808080">
                          <a:alpha val="39998"/>
                        </a:srgbClr>
                      </a:outerShdw>
                    </a:effectLst>
                    <a:extLst>
                      <a:ext uri="{91240B29-F687-4F45-9708-019B960494DF}">
                        <a14:hiddenLine xmlns:a14="http://schemas.microsoft.com/office/drawing/2010/main" w="38100">
                          <a:solidFill>
                            <a:srgbClr val="000000"/>
                          </a:solidFill>
                          <a:round/>
                          <a:headEnd/>
                          <a:tailEnd/>
                        </a14:hiddenLine>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sp>
                  <p:nvSpPr>
                    <p:cNvPr id="39" name="Rectangle 24">
                      <a:extLst>
                        <a:ext uri="{FF2B5EF4-FFF2-40B4-BE49-F238E27FC236}">
                          <a16:creationId xmlns:a16="http://schemas.microsoft.com/office/drawing/2014/main" id="{71BABC2F-1502-9D47-3B28-F1203ABE80ED}"/>
                        </a:ext>
                      </a:extLst>
                    </p:cNvPr>
                    <p:cNvSpPr>
                      <a:spLocks noChangeArrowheads="1"/>
                    </p:cNvSpPr>
                    <p:nvPr/>
                  </p:nvSpPr>
                  <p:spPr bwMode="auto">
                    <a:xfrm flipV="1">
                      <a:off x="720724" y="3023566"/>
                      <a:ext cx="1828800" cy="45720"/>
                    </a:xfrm>
                    <a:prstGeom prst="rect">
                      <a:avLst/>
                    </a:prstGeom>
                    <a:solidFill>
                      <a:srgbClr val="64B4E6"/>
                    </a:solidFill>
                    <a:ln>
                      <a:noFill/>
                    </a:ln>
                    <a:extLst>
                      <a:ext uri="{91240B29-F687-4F45-9708-019B960494DF}">
                        <a14:hiddenLine xmlns:a14="http://schemas.microsoft.com/office/drawing/2010/main" w="38100">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grpSp>
              <p:sp>
                <p:nvSpPr>
                  <p:cNvPr id="37" name="Rectangle 3">
                    <a:extLst>
                      <a:ext uri="{FF2B5EF4-FFF2-40B4-BE49-F238E27FC236}">
                        <a16:creationId xmlns:a16="http://schemas.microsoft.com/office/drawing/2014/main" id="{9C265B02-5877-8A53-2AFC-8C2086AE1392}"/>
                      </a:ext>
                    </a:extLst>
                  </p:cNvPr>
                  <p:cNvSpPr txBox="1">
                    <a:spLocks noChangeArrowheads="1"/>
                  </p:cNvSpPr>
                  <p:nvPr/>
                </p:nvSpPr>
                <p:spPr bwMode="auto">
                  <a:xfrm>
                    <a:off x="4817004" y="3269987"/>
                    <a:ext cx="1463675"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spcBef>
                        <a:spcPct val="20000"/>
                      </a:spcBef>
                      <a:buClr>
                        <a:srgbClr val="006491"/>
                      </a:buClr>
                    </a:pPr>
                    <a:r>
                      <a:rPr lang="en-US" altLang="en-US" sz="1200">
                        <a:solidFill>
                          <a:srgbClr val="006491"/>
                        </a:solidFill>
                        <a:latin typeface="+mn-lt"/>
                        <a:ea typeface="Myriad Pro"/>
                        <a:cs typeface="Myriad Pro"/>
                      </a:rPr>
                      <a:t>Co-financed under the EU's </a:t>
                    </a:r>
                    <a:r>
                      <a:rPr lang="en-US" altLang="en-US" sz="1200" b="1">
                        <a:solidFill>
                          <a:srgbClr val="64B4E6"/>
                        </a:solidFill>
                        <a:latin typeface="+mn-lt"/>
                        <a:ea typeface="Myriad Pro"/>
                        <a:cs typeface="Myriad Pro"/>
                      </a:rPr>
                      <a:t>COSME</a:t>
                    </a:r>
                    <a:r>
                      <a:rPr lang="en-US" altLang="en-US" sz="1200">
                        <a:solidFill>
                          <a:srgbClr val="64B4E6"/>
                        </a:solidFill>
                        <a:latin typeface="+mn-lt"/>
                        <a:ea typeface="Myriad Pro"/>
                        <a:cs typeface="Myriad Pro"/>
                      </a:rPr>
                      <a:t> </a:t>
                    </a:r>
                    <a:r>
                      <a:rPr lang="en-US" altLang="en-US" sz="1200">
                        <a:solidFill>
                          <a:srgbClr val="006491"/>
                        </a:solidFill>
                        <a:latin typeface="+mn-lt"/>
                        <a:ea typeface="Myriad Pro"/>
                        <a:cs typeface="Myriad Pro"/>
                      </a:rPr>
                      <a:t>and </a:t>
                    </a:r>
                    <a:r>
                      <a:rPr lang="en-US" altLang="en-US" sz="1200" b="1">
                        <a:solidFill>
                          <a:srgbClr val="64B4E6"/>
                        </a:solidFill>
                        <a:latin typeface="+mn-lt"/>
                        <a:ea typeface="Myriad Pro"/>
                        <a:cs typeface="Myriad Pro"/>
                      </a:rPr>
                      <a:t>HORIZON 2020 </a:t>
                    </a:r>
                    <a:r>
                      <a:rPr lang="en-US" altLang="en-US" sz="1200">
                        <a:solidFill>
                          <a:srgbClr val="006491"/>
                        </a:solidFill>
                        <a:latin typeface="+mn-lt"/>
                        <a:ea typeface="Myriad Pro"/>
                        <a:cs typeface="Myriad Pro"/>
                      </a:rPr>
                      <a:t>funding </a:t>
                    </a:r>
                    <a:r>
                      <a:rPr lang="en-US" altLang="en-US" sz="1200" err="1">
                        <a:solidFill>
                          <a:srgbClr val="006491"/>
                        </a:solidFill>
                        <a:latin typeface="+mn-lt"/>
                        <a:ea typeface="Myriad Pro"/>
                        <a:cs typeface="Myriad Pro"/>
                      </a:rPr>
                      <a:t>programmes</a:t>
                    </a:r>
                    <a:r>
                      <a:rPr lang="en-US" altLang="en-US" sz="1200">
                        <a:solidFill>
                          <a:srgbClr val="006491"/>
                        </a:solidFill>
                        <a:latin typeface="+mn-lt"/>
                        <a:ea typeface="Myriad Pro"/>
                        <a:cs typeface="Myriad Pro"/>
                      </a:rPr>
                      <a:t> - encouraging competitiveness and innovation of European SMEs</a:t>
                    </a:r>
                  </a:p>
                </p:txBody>
              </p:sp>
            </p:grpSp>
            <p:sp>
              <p:nvSpPr>
                <p:cNvPr id="35" name="Rectangle 55">
                  <a:extLst>
                    <a:ext uri="{FF2B5EF4-FFF2-40B4-BE49-F238E27FC236}">
                      <a16:creationId xmlns:a16="http://schemas.microsoft.com/office/drawing/2014/main" id="{272F3FEE-D301-8CF2-0AC6-391213186AB2}"/>
                    </a:ext>
                  </a:extLst>
                </p:cNvPr>
                <p:cNvSpPr>
                  <a:spLocks noChangeArrowheads="1"/>
                </p:cNvSpPr>
                <p:nvPr/>
              </p:nvSpPr>
              <p:spPr bwMode="auto">
                <a:xfrm>
                  <a:off x="5385175" y="2845125"/>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2000" b="1">
                      <a:solidFill>
                        <a:schemeClr val="bg1"/>
                      </a:solidFill>
                    </a:rPr>
                    <a:t>3</a:t>
                  </a:r>
                  <a:endParaRPr lang="en-US" altLang="en-US" sz="1800" b="1">
                    <a:solidFill>
                      <a:schemeClr val="bg1"/>
                    </a:solidFill>
                  </a:endParaRPr>
                </a:p>
              </p:txBody>
            </p:sp>
          </p:grpSp>
        </p:grpSp>
        <p:grpSp>
          <p:nvGrpSpPr>
            <p:cNvPr id="40" name="Group 6">
              <a:extLst>
                <a:ext uri="{FF2B5EF4-FFF2-40B4-BE49-F238E27FC236}">
                  <a16:creationId xmlns:a16="http://schemas.microsoft.com/office/drawing/2014/main" id="{1370C4E0-ECA6-A4BC-E2F6-7CB74E32240A}"/>
                </a:ext>
              </a:extLst>
            </p:cNvPr>
            <p:cNvGrpSpPr>
              <a:grpSpLocks/>
            </p:cNvGrpSpPr>
            <p:nvPr/>
          </p:nvGrpSpPr>
          <p:grpSpPr bwMode="auto">
            <a:xfrm>
              <a:off x="8058150" y="3062460"/>
              <a:ext cx="1828800" cy="2173287"/>
              <a:chOff x="6591300" y="3011488"/>
              <a:chExt cx="1828800" cy="2173287"/>
            </a:xfrm>
          </p:grpSpPr>
          <p:sp>
            <p:nvSpPr>
              <p:cNvPr id="41" name="Rounded Rectangle 46">
                <a:extLst>
                  <a:ext uri="{FF2B5EF4-FFF2-40B4-BE49-F238E27FC236}">
                    <a16:creationId xmlns:a16="http://schemas.microsoft.com/office/drawing/2014/main" id="{D3E4BF87-0A1E-050D-9640-0614947D3657}"/>
                  </a:ext>
                </a:extLst>
              </p:cNvPr>
              <p:cNvSpPr>
                <a:spLocks noChangeArrowheads="1"/>
              </p:cNvSpPr>
              <p:nvPr/>
            </p:nvSpPr>
            <p:spPr bwMode="auto">
              <a:xfrm>
                <a:off x="7278688" y="3011488"/>
                <a:ext cx="454025" cy="488950"/>
              </a:xfrm>
              <a:prstGeom prst="roundRect">
                <a:avLst>
                  <a:gd name="adj" fmla="val 16667"/>
                </a:avLst>
              </a:prstGeom>
              <a:solidFill>
                <a:srgbClr val="006491"/>
              </a:solidFill>
              <a:ln>
                <a:noFill/>
              </a:ln>
              <a:effectLst>
                <a:outerShdw blurRad="63500" sx="102000" sy="102000" algn="ctr" rotWithShape="0">
                  <a:srgbClr val="000000">
                    <a:alpha val="39998"/>
                  </a:srgbClr>
                </a:outerShdw>
              </a:effectLst>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grpSp>
            <p:nvGrpSpPr>
              <p:cNvPr id="42" name="Group 18">
                <a:extLst>
                  <a:ext uri="{FF2B5EF4-FFF2-40B4-BE49-F238E27FC236}">
                    <a16:creationId xmlns:a16="http://schemas.microsoft.com/office/drawing/2014/main" id="{B84B0C65-95E0-85EB-0FF5-04D23D7341CA}"/>
                  </a:ext>
                </a:extLst>
              </p:cNvPr>
              <p:cNvGrpSpPr>
                <a:grpSpLocks/>
              </p:cNvGrpSpPr>
              <p:nvPr/>
            </p:nvGrpSpPr>
            <p:grpSpPr bwMode="auto">
              <a:xfrm>
                <a:off x="6591300" y="3017960"/>
                <a:ext cx="1828800" cy="2166815"/>
                <a:chOff x="6591300" y="2845125"/>
                <a:chExt cx="1828800" cy="2167767"/>
              </a:xfrm>
            </p:grpSpPr>
            <p:grpSp>
              <p:nvGrpSpPr>
                <p:cNvPr id="43" name="Group 9">
                  <a:extLst>
                    <a:ext uri="{FF2B5EF4-FFF2-40B4-BE49-F238E27FC236}">
                      <a16:creationId xmlns:a16="http://schemas.microsoft.com/office/drawing/2014/main" id="{B7112EEA-5FFE-5BF1-A1ED-3EB801702E54}"/>
                    </a:ext>
                  </a:extLst>
                </p:cNvPr>
                <p:cNvGrpSpPr>
                  <a:grpSpLocks/>
                </p:cNvGrpSpPr>
                <p:nvPr/>
              </p:nvGrpSpPr>
              <p:grpSpPr bwMode="auto">
                <a:xfrm>
                  <a:off x="6591300" y="3183371"/>
                  <a:ext cx="1828800" cy="1829521"/>
                  <a:chOff x="6591300" y="3068960"/>
                  <a:chExt cx="1828800" cy="1829521"/>
                </a:xfrm>
              </p:grpSpPr>
              <p:grpSp>
                <p:nvGrpSpPr>
                  <p:cNvPr id="45" name="Group 41">
                    <a:extLst>
                      <a:ext uri="{FF2B5EF4-FFF2-40B4-BE49-F238E27FC236}">
                        <a16:creationId xmlns:a16="http://schemas.microsoft.com/office/drawing/2014/main" id="{70068472-C51A-1F85-331C-F25D05B33B2F}"/>
                      </a:ext>
                    </a:extLst>
                  </p:cNvPr>
                  <p:cNvGrpSpPr>
                    <a:grpSpLocks/>
                  </p:cNvGrpSpPr>
                  <p:nvPr/>
                </p:nvGrpSpPr>
                <p:grpSpPr bwMode="auto">
                  <a:xfrm>
                    <a:off x="6591300" y="3068960"/>
                    <a:ext cx="1828800" cy="1829521"/>
                    <a:chOff x="720724" y="3023566"/>
                    <a:chExt cx="1828800" cy="1829521"/>
                  </a:xfrm>
                </p:grpSpPr>
                <p:sp>
                  <p:nvSpPr>
                    <p:cNvPr id="47" name="Rectangle 46">
                      <a:extLst>
                        <a:ext uri="{FF2B5EF4-FFF2-40B4-BE49-F238E27FC236}">
                          <a16:creationId xmlns:a16="http://schemas.microsoft.com/office/drawing/2014/main" id="{7E093CBE-3D97-4C32-59DA-DB7AF0D773B4}"/>
                        </a:ext>
                      </a:extLst>
                    </p:cNvPr>
                    <p:cNvSpPr>
                      <a:spLocks noChangeArrowheads="1"/>
                    </p:cNvSpPr>
                    <p:nvPr/>
                  </p:nvSpPr>
                  <p:spPr bwMode="auto">
                    <a:xfrm>
                      <a:off x="720724" y="3023484"/>
                      <a:ext cx="1828800" cy="1829603"/>
                    </a:xfrm>
                    <a:prstGeom prst="rect">
                      <a:avLst/>
                    </a:prstGeom>
                    <a:solidFill>
                      <a:schemeClr val="bg1"/>
                    </a:solidFill>
                    <a:ln>
                      <a:noFill/>
                    </a:ln>
                    <a:effectLst>
                      <a:outerShdw blurRad="50800" dist="38100" dir="5400000" algn="t" rotWithShape="0">
                        <a:srgbClr val="808080">
                          <a:alpha val="39998"/>
                        </a:srgbClr>
                      </a:outerShdw>
                    </a:effectLst>
                    <a:extLst>
                      <a:ext uri="{91240B29-F687-4F45-9708-019B960494DF}">
                        <a14:hiddenLine xmlns:a14="http://schemas.microsoft.com/office/drawing/2010/main" w="38100">
                          <a:solidFill>
                            <a:srgbClr val="000000"/>
                          </a:solidFill>
                          <a:round/>
                          <a:headEnd/>
                          <a:tailEnd/>
                        </a14:hiddenLine>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latin typeface="+mj-lt"/>
                      </a:endParaRPr>
                    </a:p>
                  </p:txBody>
                </p:sp>
                <p:sp>
                  <p:nvSpPr>
                    <p:cNvPr id="48" name="Rectangle 24">
                      <a:extLst>
                        <a:ext uri="{FF2B5EF4-FFF2-40B4-BE49-F238E27FC236}">
                          <a16:creationId xmlns:a16="http://schemas.microsoft.com/office/drawing/2014/main" id="{C8DBCFD4-C616-DAF6-8DA3-C1DDF18E6BB0}"/>
                        </a:ext>
                      </a:extLst>
                    </p:cNvPr>
                    <p:cNvSpPr>
                      <a:spLocks noChangeArrowheads="1"/>
                    </p:cNvSpPr>
                    <p:nvPr/>
                  </p:nvSpPr>
                  <p:spPr bwMode="auto">
                    <a:xfrm flipV="1">
                      <a:off x="720724" y="3023566"/>
                      <a:ext cx="1828800" cy="45720"/>
                    </a:xfrm>
                    <a:prstGeom prst="rect">
                      <a:avLst/>
                    </a:prstGeom>
                    <a:solidFill>
                      <a:srgbClr val="006491"/>
                    </a:solidFill>
                    <a:ln>
                      <a:noFill/>
                    </a:ln>
                    <a:extLst>
                      <a:ext uri="{91240B29-F687-4F45-9708-019B960494DF}">
                        <a14:hiddenLine xmlns:a14="http://schemas.microsoft.com/office/drawing/2010/main" w="38100">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grpSp>
              <p:sp>
                <p:nvSpPr>
                  <p:cNvPr id="46" name="Rectangle 3">
                    <a:extLst>
                      <a:ext uri="{FF2B5EF4-FFF2-40B4-BE49-F238E27FC236}">
                        <a16:creationId xmlns:a16="http://schemas.microsoft.com/office/drawing/2014/main" id="{F8E71F97-063A-8048-D1C8-3AE1D22CBCB8}"/>
                      </a:ext>
                    </a:extLst>
                  </p:cNvPr>
                  <p:cNvSpPr txBox="1">
                    <a:spLocks noChangeArrowheads="1"/>
                  </p:cNvSpPr>
                  <p:nvPr/>
                </p:nvSpPr>
                <p:spPr bwMode="auto">
                  <a:xfrm>
                    <a:off x="6921500" y="3697804"/>
                    <a:ext cx="1212850" cy="571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spcBef>
                        <a:spcPct val="20000"/>
                      </a:spcBef>
                      <a:buClr>
                        <a:srgbClr val="006491"/>
                      </a:buClr>
                    </a:pPr>
                    <a:r>
                      <a:rPr lang="fr-BE" altLang="en-US" sz="1200">
                        <a:solidFill>
                          <a:srgbClr val="006491"/>
                        </a:solidFill>
                        <a:latin typeface="+mn-lt"/>
                        <a:ea typeface="Myriad Pro"/>
                        <a:cs typeface="Myriad Pro"/>
                      </a:rPr>
                      <a:t>Total </a:t>
                    </a:r>
                    <a:r>
                      <a:rPr lang="fr-BE" altLang="en-US" sz="1200" err="1">
                        <a:solidFill>
                          <a:srgbClr val="006491"/>
                        </a:solidFill>
                        <a:latin typeface="+mn-lt"/>
                        <a:ea typeface="Myriad Pro"/>
                        <a:cs typeface="Myriad Pro"/>
                      </a:rPr>
                      <a:t>funding</a:t>
                    </a:r>
                    <a:r>
                      <a:rPr lang="fr-BE" altLang="en-US" sz="1200">
                        <a:solidFill>
                          <a:srgbClr val="006491"/>
                        </a:solidFill>
                        <a:latin typeface="+mn-lt"/>
                        <a:ea typeface="Myriad Pro"/>
                        <a:cs typeface="Myriad Pro"/>
                      </a:rPr>
                      <a:t> of over </a:t>
                    </a:r>
                    <a:r>
                      <a:rPr lang="fr-BE" altLang="en-US" sz="1200" b="1">
                        <a:solidFill>
                          <a:srgbClr val="64B4E6"/>
                        </a:solidFill>
                        <a:latin typeface="+mn-lt"/>
                        <a:ea typeface="Myriad Pro"/>
                        <a:cs typeface="Myriad Pro"/>
                      </a:rPr>
                      <a:t>180 million EURO</a:t>
                    </a:r>
                    <a:endParaRPr lang="en-US" altLang="en-US" sz="1200" b="1">
                      <a:solidFill>
                        <a:srgbClr val="64B4E6"/>
                      </a:solidFill>
                      <a:latin typeface="+mn-lt"/>
                      <a:ea typeface="Myriad Pro"/>
                      <a:cs typeface="Myriad Pro"/>
                    </a:endParaRPr>
                  </a:p>
                </p:txBody>
              </p:sp>
            </p:grpSp>
            <p:sp>
              <p:nvSpPr>
                <p:cNvPr id="44" name="Rectangle 56">
                  <a:extLst>
                    <a:ext uri="{FF2B5EF4-FFF2-40B4-BE49-F238E27FC236}">
                      <a16:creationId xmlns:a16="http://schemas.microsoft.com/office/drawing/2014/main" id="{BD68FFBD-388A-8E6B-B8F2-6BECB8B7BCD6}"/>
                    </a:ext>
                  </a:extLst>
                </p:cNvPr>
                <p:cNvSpPr>
                  <a:spLocks noChangeArrowheads="1"/>
                </p:cNvSpPr>
                <p:nvPr/>
              </p:nvSpPr>
              <p:spPr bwMode="auto">
                <a:xfrm>
                  <a:off x="7342033" y="2845125"/>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2000" b="1">
                      <a:solidFill>
                        <a:schemeClr val="bg1"/>
                      </a:solidFill>
                    </a:rPr>
                    <a:t>4</a:t>
                  </a:r>
                  <a:endParaRPr lang="en-US" altLang="en-US" sz="1800" b="1">
                    <a:solidFill>
                      <a:schemeClr val="bg1"/>
                    </a:solidFill>
                  </a:endParaRPr>
                </a:p>
              </p:txBody>
            </p:sp>
          </p:grpSp>
        </p:grpSp>
      </p:grpSp>
      <p:sp>
        <p:nvSpPr>
          <p:cNvPr id="53" name="TextBox 52">
            <a:extLst>
              <a:ext uri="{FF2B5EF4-FFF2-40B4-BE49-F238E27FC236}">
                <a16:creationId xmlns:a16="http://schemas.microsoft.com/office/drawing/2014/main" id="{35557EEF-0A4A-D658-5236-CD7C69CDDE2F}"/>
              </a:ext>
            </a:extLst>
          </p:cNvPr>
          <p:cNvSpPr txBox="1"/>
          <p:nvPr/>
        </p:nvSpPr>
        <p:spPr>
          <a:xfrm>
            <a:off x="3048000" y="2285839"/>
            <a:ext cx="6096000" cy="523220"/>
          </a:xfrm>
          <a:prstGeom prst="rect">
            <a:avLst/>
          </a:prstGeom>
          <a:noFill/>
        </p:spPr>
        <p:txBody>
          <a:bodyPr wrap="square">
            <a:spAutoFit/>
          </a:bodyPr>
          <a:lstStyle/>
          <a:p>
            <a:pPr algn="ctr"/>
            <a:r>
              <a:rPr lang="en-GB" sz="2800">
                <a:solidFill>
                  <a:srgbClr val="104B6B"/>
                </a:solidFill>
              </a:rPr>
              <a:t>BOOSTING GROWTH AND JOBS</a:t>
            </a:r>
            <a:endParaRPr lang="hr-HR" sz="2800">
              <a:solidFill>
                <a:srgbClr val="104B6B"/>
              </a:solidFill>
            </a:endParaRPr>
          </a:p>
        </p:txBody>
      </p:sp>
      <p:pic>
        <p:nvPicPr>
          <p:cNvPr id="54" name="Picture 41">
            <a:extLst>
              <a:ext uri="{FF2B5EF4-FFF2-40B4-BE49-F238E27FC236}">
                <a16:creationId xmlns:a16="http://schemas.microsoft.com/office/drawing/2014/main" id="{FB6E35D7-5181-155E-DF93-9D8BDDAC1A71}"/>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157011" y="4672560"/>
            <a:ext cx="1828800" cy="84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Title 1">
            <a:extLst>
              <a:ext uri="{FF2B5EF4-FFF2-40B4-BE49-F238E27FC236}">
                <a16:creationId xmlns:a16="http://schemas.microsoft.com/office/drawing/2014/main" id="{DC0127CD-66F4-E960-C909-3A029917CBE2}"/>
              </a:ext>
            </a:extLst>
          </p:cNvPr>
          <p:cNvSpPr>
            <a:spLocks noGrp="1"/>
          </p:cNvSpPr>
          <p:nvPr>
            <p:ph type="title"/>
          </p:nvPr>
        </p:nvSpPr>
        <p:spPr>
          <a:xfrm>
            <a:off x="838200" y="209429"/>
            <a:ext cx="9626601" cy="1502946"/>
          </a:xfrm>
        </p:spPr>
        <p:txBody>
          <a:bodyPr/>
          <a:lstStyle/>
          <a:p>
            <a:r>
              <a:rPr lang="en-GB" sz="3200" b="0"/>
              <a:t>enterprise</a:t>
            </a:r>
            <a:br>
              <a:rPr lang="en-GB" sz="3200" b="0"/>
            </a:br>
            <a:r>
              <a:rPr lang="en-GB" sz="3200" b="0" err="1"/>
              <a:t>europe</a:t>
            </a:r>
            <a:br>
              <a:rPr lang="en-GB" sz="3200"/>
            </a:br>
            <a:r>
              <a:rPr lang="en-GB" sz="3200"/>
              <a:t>network </a:t>
            </a:r>
            <a:endParaRPr lang="hr-HR" sz="3200"/>
          </a:p>
        </p:txBody>
      </p:sp>
    </p:spTree>
    <p:extLst>
      <p:ext uri="{BB962C8B-B14F-4D97-AF65-F5344CB8AC3E}">
        <p14:creationId xmlns:p14="http://schemas.microsoft.com/office/powerpoint/2010/main" val="11069586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53" name="TextBox 52">
            <a:extLst>
              <a:ext uri="{FF2B5EF4-FFF2-40B4-BE49-F238E27FC236}">
                <a16:creationId xmlns:a16="http://schemas.microsoft.com/office/drawing/2014/main" id="{35557EEF-0A4A-D658-5236-CD7C69CDDE2F}"/>
              </a:ext>
            </a:extLst>
          </p:cNvPr>
          <p:cNvSpPr txBox="1"/>
          <p:nvPr/>
        </p:nvSpPr>
        <p:spPr>
          <a:xfrm>
            <a:off x="838200" y="2014809"/>
            <a:ext cx="9626600" cy="707886"/>
          </a:xfrm>
          <a:prstGeom prst="rect">
            <a:avLst/>
          </a:prstGeom>
          <a:noFill/>
        </p:spPr>
        <p:txBody>
          <a:bodyPr wrap="square">
            <a:spAutoFit/>
          </a:bodyPr>
          <a:lstStyle/>
          <a:p>
            <a:r>
              <a:rPr lang="en-GB" sz="2400">
                <a:solidFill>
                  <a:srgbClr val="104B6B"/>
                </a:solidFill>
                <a:latin typeface="Montserrat" panose="00000500000000000000" pitchFamily="2" charset="0"/>
              </a:rPr>
              <a:t>17 key </a:t>
            </a:r>
            <a:r>
              <a:rPr lang="en-GB" sz="2400">
                <a:solidFill>
                  <a:schemeClr val="accent5">
                    <a:lumMod val="60000"/>
                    <a:lumOff val="40000"/>
                  </a:schemeClr>
                </a:solidFill>
                <a:latin typeface="Montserrat" panose="00000500000000000000" pitchFamily="2" charset="0"/>
              </a:rPr>
              <a:t>sectors</a:t>
            </a:r>
            <a:endParaRPr lang="hr-HR" sz="2400">
              <a:solidFill>
                <a:schemeClr val="accent5">
                  <a:lumMod val="60000"/>
                  <a:lumOff val="40000"/>
                </a:schemeClr>
              </a:solidFill>
              <a:latin typeface="Montserrat" panose="00000500000000000000" pitchFamily="2" charset="0"/>
            </a:endParaRPr>
          </a:p>
          <a:p>
            <a:r>
              <a:rPr lang="en-GB" sz="1600">
                <a:solidFill>
                  <a:srgbClr val="104B6B"/>
                </a:solidFill>
                <a:latin typeface="Montserrat" panose="00000500000000000000" pitchFamily="2" charset="0"/>
              </a:rPr>
              <a:t>Network experts in 17 key sectors have teamed up to provide you with customized support.</a:t>
            </a:r>
          </a:p>
        </p:txBody>
      </p:sp>
      <p:pic>
        <p:nvPicPr>
          <p:cNvPr id="54" name="Picture 41">
            <a:extLst>
              <a:ext uri="{FF2B5EF4-FFF2-40B4-BE49-F238E27FC236}">
                <a16:creationId xmlns:a16="http://schemas.microsoft.com/office/drawing/2014/main" id="{FB6E35D7-5181-155E-DF93-9D8BDDAC1A71}"/>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157011" y="4672560"/>
            <a:ext cx="1828800" cy="84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Title 1">
            <a:extLst>
              <a:ext uri="{FF2B5EF4-FFF2-40B4-BE49-F238E27FC236}">
                <a16:creationId xmlns:a16="http://schemas.microsoft.com/office/drawing/2014/main" id="{DC0127CD-66F4-E960-C909-3A029917CBE2}"/>
              </a:ext>
            </a:extLst>
          </p:cNvPr>
          <p:cNvSpPr>
            <a:spLocks noGrp="1"/>
          </p:cNvSpPr>
          <p:nvPr>
            <p:ph type="title"/>
          </p:nvPr>
        </p:nvSpPr>
        <p:spPr>
          <a:xfrm>
            <a:off x="838200" y="209429"/>
            <a:ext cx="9626601" cy="1502946"/>
          </a:xfrm>
        </p:spPr>
        <p:txBody>
          <a:bodyPr/>
          <a:lstStyle/>
          <a:p>
            <a:r>
              <a:rPr lang="en-GB" sz="3200" b="0"/>
              <a:t>enterprise</a:t>
            </a:r>
            <a:br>
              <a:rPr lang="en-GB" sz="3200" b="0"/>
            </a:br>
            <a:r>
              <a:rPr lang="en-GB" sz="3200" b="0" err="1"/>
              <a:t>europe</a:t>
            </a:r>
            <a:br>
              <a:rPr lang="en-GB" sz="3200"/>
            </a:br>
            <a:r>
              <a:rPr lang="en-GB" sz="3200"/>
              <a:t>network </a:t>
            </a:r>
            <a:endParaRPr lang="hr-HR" sz="3200"/>
          </a:p>
        </p:txBody>
      </p:sp>
      <p:sp>
        <p:nvSpPr>
          <p:cNvPr id="91" name="Rectangle 22">
            <a:extLst>
              <a:ext uri="{FF2B5EF4-FFF2-40B4-BE49-F238E27FC236}">
                <a16:creationId xmlns:a16="http://schemas.microsoft.com/office/drawing/2014/main" id="{02C0F8B8-1D00-C8FE-AD36-677B5AEE4C70}"/>
              </a:ext>
            </a:extLst>
          </p:cNvPr>
          <p:cNvSpPr>
            <a:spLocks noChangeArrowheads="1"/>
          </p:cNvSpPr>
          <p:nvPr/>
        </p:nvSpPr>
        <p:spPr bwMode="auto">
          <a:xfrm>
            <a:off x="2098452" y="2775338"/>
            <a:ext cx="7683723" cy="2707204"/>
          </a:xfrm>
          <a:prstGeom prst="rect">
            <a:avLst/>
          </a:prstGeom>
          <a:solidFill>
            <a:srgbClr val="315A7A"/>
          </a:solidFill>
          <a:ln w="9525">
            <a:noFill/>
            <a:round/>
            <a:headEnd/>
            <a:tailEnd/>
          </a:ln>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sz="1100"/>
          </a:p>
        </p:txBody>
      </p:sp>
      <p:sp>
        <p:nvSpPr>
          <p:cNvPr id="92" name="Rectangle 2">
            <a:extLst>
              <a:ext uri="{FF2B5EF4-FFF2-40B4-BE49-F238E27FC236}">
                <a16:creationId xmlns:a16="http://schemas.microsoft.com/office/drawing/2014/main" id="{9F0561F1-8C6C-94D1-D4C2-30D4BF114257}"/>
              </a:ext>
            </a:extLst>
          </p:cNvPr>
          <p:cNvSpPr>
            <a:spLocks noChangeArrowheads="1"/>
          </p:cNvSpPr>
          <p:nvPr/>
        </p:nvSpPr>
        <p:spPr bwMode="auto">
          <a:xfrm>
            <a:off x="7270356" y="5080879"/>
            <a:ext cx="1151554" cy="29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Women Entrepreneurship</a:t>
            </a:r>
          </a:p>
        </p:txBody>
      </p:sp>
      <p:sp>
        <p:nvSpPr>
          <p:cNvPr id="93" name="Rectangle 3">
            <a:extLst>
              <a:ext uri="{FF2B5EF4-FFF2-40B4-BE49-F238E27FC236}">
                <a16:creationId xmlns:a16="http://schemas.microsoft.com/office/drawing/2014/main" id="{8F439550-A17C-5799-C9CE-9113F810E204}"/>
              </a:ext>
            </a:extLst>
          </p:cNvPr>
          <p:cNvSpPr>
            <a:spLocks noChangeArrowheads="1"/>
          </p:cNvSpPr>
          <p:nvPr/>
        </p:nvSpPr>
        <p:spPr bwMode="auto">
          <a:xfrm>
            <a:off x="3644361" y="3271611"/>
            <a:ext cx="886758" cy="2937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Agrofood</a:t>
            </a:r>
          </a:p>
        </p:txBody>
      </p:sp>
      <p:sp>
        <p:nvSpPr>
          <p:cNvPr id="94" name="Rectangle 4">
            <a:extLst>
              <a:ext uri="{FF2B5EF4-FFF2-40B4-BE49-F238E27FC236}">
                <a16:creationId xmlns:a16="http://schemas.microsoft.com/office/drawing/2014/main" id="{83C660FF-A31A-81FA-CEA9-68684FD838C1}"/>
              </a:ext>
            </a:extLst>
          </p:cNvPr>
          <p:cNvSpPr>
            <a:spLocks noChangeArrowheads="1"/>
          </p:cNvSpPr>
          <p:nvPr/>
        </p:nvSpPr>
        <p:spPr bwMode="auto">
          <a:xfrm>
            <a:off x="7159215" y="4189742"/>
            <a:ext cx="1353229"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Mobility</a:t>
            </a:r>
          </a:p>
        </p:txBody>
      </p:sp>
      <p:sp>
        <p:nvSpPr>
          <p:cNvPr id="95" name="Rectangle 5">
            <a:extLst>
              <a:ext uri="{FF2B5EF4-FFF2-40B4-BE49-F238E27FC236}">
                <a16:creationId xmlns:a16="http://schemas.microsoft.com/office/drawing/2014/main" id="{7B643746-C92F-028A-084B-1AB7037BB3E5}"/>
              </a:ext>
            </a:extLst>
          </p:cNvPr>
          <p:cNvSpPr>
            <a:spLocks noChangeArrowheads="1"/>
          </p:cNvSpPr>
          <p:nvPr/>
        </p:nvSpPr>
        <p:spPr bwMode="auto">
          <a:xfrm>
            <a:off x="4907375" y="3271611"/>
            <a:ext cx="886758" cy="2937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BioChemTech</a:t>
            </a:r>
          </a:p>
        </p:txBody>
      </p:sp>
      <p:sp>
        <p:nvSpPr>
          <p:cNvPr id="96" name="Rectangle 6">
            <a:extLst>
              <a:ext uri="{FF2B5EF4-FFF2-40B4-BE49-F238E27FC236}">
                <a16:creationId xmlns:a16="http://schemas.microsoft.com/office/drawing/2014/main" id="{2ABDC739-20D5-AC1A-A625-F3FDA145374A}"/>
              </a:ext>
            </a:extLst>
          </p:cNvPr>
          <p:cNvSpPr>
            <a:spLocks noChangeArrowheads="1"/>
          </p:cNvSpPr>
          <p:nvPr/>
        </p:nvSpPr>
        <p:spPr bwMode="auto">
          <a:xfrm>
            <a:off x="6170389" y="3271612"/>
            <a:ext cx="806703" cy="29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Creative Industries</a:t>
            </a:r>
          </a:p>
        </p:txBody>
      </p:sp>
      <p:sp>
        <p:nvSpPr>
          <p:cNvPr id="97" name="Rectangle 7">
            <a:extLst>
              <a:ext uri="{FF2B5EF4-FFF2-40B4-BE49-F238E27FC236}">
                <a16:creationId xmlns:a16="http://schemas.microsoft.com/office/drawing/2014/main" id="{AEC9812D-785A-E2DB-8F8A-F398ADDE05DF}"/>
              </a:ext>
            </a:extLst>
          </p:cNvPr>
          <p:cNvSpPr>
            <a:spLocks noChangeArrowheads="1"/>
          </p:cNvSpPr>
          <p:nvPr/>
        </p:nvSpPr>
        <p:spPr bwMode="auto">
          <a:xfrm>
            <a:off x="7353348" y="3271611"/>
            <a:ext cx="806703" cy="2937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Environment</a:t>
            </a:r>
          </a:p>
        </p:txBody>
      </p:sp>
      <p:sp>
        <p:nvSpPr>
          <p:cNvPr id="98" name="Rectangle 17">
            <a:extLst>
              <a:ext uri="{FF2B5EF4-FFF2-40B4-BE49-F238E27FC236}">
                <a16:creationId xmlns:a16="http://schemas.microsoft.com/office/drawing/2014/main" id="{8F1B34C7-F218-80FD-CC95-B692D218F969}"/>
              </a:ext>
            </a:extLst>
          </p:cNvPr>
          <p:cNvSpPr>
            <a:spLocks noChangeArrowheads="1"/>
          </p:cNvSpPr>
          <p:nvPr/>
        </p:nvSpPr>
        <p:spPr bwMode="auto">
          <a:xfrm>
            <a:off x="8536308" y="3262618"/>
            <a:ext cx="886758" cy="2937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Healthcare</a:t>
            </a:r>
          </a:p>
        </p:txBody>
      </p:sp>
      <p:sp>
        <p:nvSpPr>
          <p:cNvPr id="99" name="Rectangle 23">
            <a:extLst>
              <a:ext uri="{FF2B5EF4-FFF2-40B4-BE49-F238E27FC236}">
                <a16:creationId xmlns:a16="http://schemas.microsoft.com/office/drawing/2014/main" id="{5A56780A-AD72-DE2B-1CD1-2CD8AA99933F}"/>
              </a:ext>
            </a:extLst>
          </p:cNvPr>
          <p:cNvSpPr>
            <a:spLocks noChangeArrowheads="1"/>
          </p:cNvSpPr>
          <p:nvPr/>
        </p:nvSpPr>
        <p:spPr bwMode="auto">
          <a:xfrm>
            <a:off x="2324383" y="4149924"/>
            <a:ext cx="886758" cy="29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ICT Industry &amp; Services</a:t>
            </a:r>
          </a:p>
        </p:txBody>
      </p:sp>
      <p:sp>
        <p:nvSpPr>
          <p:cNvPr id="100" name="Rectangle 25">
            <a:extLst>
              <a:ext uri="{FF2B5EF4-FFF2-40B4-BE49-F238E27FC236}">
                <a16:creationId xmlns:a16="http://schemas.microsoft.com/office/drawing/2014/main" id="{2BA3DF10-12A6-2914-627F-FC16CECF4CCD}"/>
              </a:ext>
            </a:extLst>
          </p:cNvPr>
          <p:cNvSpPr>
            <a:spLocks noChangeArrowheads="1"/>
          </p:cNvSpPr>
          <p:nvPr/>
        </p:nvSpPr>
        <p:spPr bwMode="auto">
          <a:xfrm>
            <a:off x="3601205" y="4149924"/>
            <a:ext cx="886758" cy="29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Intelligent Energy</a:t>
            </a:r>
          </a:p>
        </p:txBody>
      </p:sp>
      <p:sp>
        <p:nvSpPr>
          <p:cNvPr id="101" name="Rectangle 27">
            <a:extLst>
              <a:ext uri="{FF2B5EF4-FFF2-40B4-BE49-F238E27FC236}">
                <a16:creationId xmlns:a16="http://schemas.microsoft.com/office/drawing/2014/main" id="{4634FDBA-5908-3D38-C138-2247B8788D52}"/>
              </a:ext>
            </a:extLst>
          </p:cNvPr>
          <p:cNvSpPr>
            <a:spLocks noChangeArrowheads="1"/>
          </p:cNvSpPr>
          <p:nvPr/>
        </p:nvSpPr>
        <p:spPr bwMode="auto">
          <a:xfrm>
            <a:off x="4794221" y="4149923"/>
            <a:ext cx="1068420" cy="44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Maritime Industry and Services</a:t>
            </a:r>
          </a:p>
        </p:txBody>
      </p:sp>
      <p:sp>
        <p:nvSpPr>
          <p:cNvPr id="102" name="Rectangle 28">
            <a:extLst>
              <a:ext uri="{FF2B5EF4-FFF2-40B4-BE49-F238E27FC236}">
                <a16:creationId xmlns:a16="http://schemas.microsoft.com/office/drawing/2014/main" id="{EC58E012-B7EB-D888-0DC9-AE7780B537E9}"/>
              </a:ext>
            </a:extLst>
          </p:cNvPr>
          <p:cNvSpPr>
            <a:spLocks noChangeArrowheads="1"/>
          </p:cNvSpPr>
          <p:nvPr/>
        </p:nvSpPr>
        <p:spPr bwMode="auto">
          <a:xfrm>
            <a:off x="6130361" y="4184672"/>
            <a:ext cx="886758" cy="2937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Materials</a:t>
            </a:r>
          </a:p>
        </p:txBody>
      </p:sp>
      <p:sp>
        <p:nvSpPr>
          <p:cNvPr id="103" name="Rectangle 29">
            <a:extLst>
              <a:ext uri="{FF2B5EF4-FFF2-40B4-BE49-F238E27FC236}">
                <a16:creationId xmlns:a16="http://schemas.microsoft.com/office/drawing/2014/main" id="{D1F7A6B7-CBF1-EA58-48E9-56DDEF89A5FA}"/>
              </a:ext>
            </a:extLst>
          </p:cNvPr>
          <p:cNvSpPr>
            <a:spLocks noChangeArrowheads="1"/>
          </p:cNvSpPr>
          <p:nvPr/>
        </p:nvSpPr>
        <p:spPr bwMode="auto">
          <a:xfrm>
            <a:off x="8495510" y="4149924"/>
            <a:ext cx="1063802" cy="29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Nano and micro technologies</a:t>
            </a:r>
          </a:p>
        </p:txBody>
      </p:sp>
      <p:sp>
        <p:nvSpPr>
          <p:cNvPr id="104" name="Rectangle 30">
            <a:extLst>
              <a:ext uri="{FF2B5EF4-FFF2-40B4-BE49-F238E27FC236}">
                <a16:creationId xmlns:a16="http://schemas.microsoft.com/office/drawing/2014/main" id="{EAF6E3F5-C60E-6B8B-CDA2-B80573F3EA68}"/>
              </a:ext>
            </a:extLst>
          </p:cNvPr>
          <p:cNvSpPr>
            <a:spLocks noChangeArrowheads="1"/>
          </p:cNvSpPr>
          <p:nvPr/>
        </p:nvSpPr>
        <p:spPr bwMode="auto">
          <a:xfrm>
            <a:off x="2304591" y="5131841"/>
            <a:ext cx="886758" cy="29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Retail</a:t>
            </a:r>
          </a:p>
        </p:txBody>
      </p:sp>
      <p:sp>
        <p:nvSpPr>
          <p:cNvPr id="105" name="Rectangle 31">
            <a:extLst>
              <a:ext uri="{FF2B5EF4-FFF2-40B4-BE49-F238E27FC236}">
                <a16:creationId xmlns:a16="http://schemas.microsoft.com/office/drawing/2014/main" id="{33D35BC5-2C0D-F516-A6CB-71DD95445337}"/>
              </a:ext>
            </a:extLst>
          </p:cNvPr>
          <p:cNvSpPr>
            <a:spLocks noChangeArrowheads="1"/>
          </p:cNvSpPr>
          <p:nvPr/>
        </p:nvSpPr>
        <p:spPr bwMode="auto">
          <a:xfrm>
            <a:off x="3504995" y="5094050"/>
            <a:ext cx="886758" cy="29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Sustainable Construction</a:t>
            </a:r>
          </a:p>
        </p:txBody>
      </p:sp>
      <p:sp>
        <p:nvSpPr>
          <p:cNvPr id="106" name="Rectangle 32">
            <a:extLst>
              <a:ext uri="{FF2B5EF4-FFF2-40B4-BE49-F238E27FC236}">
                <a16:creationId xmlns:a16="http://schemas.microsoft.com/office/drawing/2014/main" id="{E6B87CB8-CBD6-C047-937E-8B61899CEFFD}"/>
              </a:ext>
            </a:extLst>
          </p:cNvPr>
          <p:cNvSpPr>
            <a:spLocks noChangeArrowheads="1"/>
          </p:cNvSpPr>
          <p:nvPr/>
        </p:nvSpPr>
        <p:spPr bwMode="auto">
          <a:xfrm>
            <a:off x="4741688" y="5093713"/>
            <a:ext cx="1063802" cy="2937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Textile &amp; Fashion</a:t>
            </a:r>
          </a:p>
        </p:txBody>
      </p:sp>
      <p:sp>
        <p:nvSpPr>
          <p:cNvPr id="107" name="Rectangle 33">
            <a:extLst>
              <a:ext uri="{FF2B5EF4-FFF2-40B4-BE49-F238E27FC236}">
                <a16:creationId xmlns:a16="http://schemas.microsoft.com/office/drawing/2014/main" id="{58327091-1EA9-8046-ECB5-B6E8D5AC1AEB}"/>
              </a:ext>
            </a:extLst>
          </p:cNvPr>
          <p:cNvSpPr>
            <a:spLocks noChangeArrowheads="1"/>
          </p:cNvSpPr>
          <p:nvPr/>
        </p:nvSpPr>
        <p:spPr bwMode="auto">
          <a:xfrm>
            <a:off x="6060879" y="5031854"/>
            <a:ext cx="106842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Tourism and Cultural Heritage</a:t>
            </a:r>
          </a:p>
        </p:txBody>
      </p:sp>
      <p:sp>
        <p:nvSpPr>
          <p:cNvPr id="108" name="Rectangle 35">
            <a:extLst>
              <a:ext uri="{FF2B5EF4-FFF2-40B4-BE49-F238E27FC236}">
                <a16:creationId xmlns:a16="http://schemas.microsoft.com/office/drawing/2014/main" id="{AFB2EA9F-4D05-374B-012C-477C3A0A8335}"/>
              </a:ext>
            </a:extLst>
          </p:cNvPr>
          <p:cNvSpPr>
            <a:spLocks noChangeArrowheads="1"/>
          </p:cNvSpPr>
          <p:nvPr/>
        </p:nvSpPr>
        <p:spPr bwMode="auto">
          <a:xfrm>
            <a:off x="2292055" y="3271612"/>
            <a:ext cx="976050" cy="29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US" altLang="en-US" sz="1050">
                <a:solidFill>
                  <a:schemeClr val="bg1"/>
                </a:solidFill>
                <a:latin typeface="+mn-lt"/>
              </a:rPr>
              <a:t>Aeronautics and space</a:t>
            </a:r>
          </a:p>
        </p:txBody>
      </p:sp>
      <p:grpSp>
        <p:nvGrpSpPr>
          <p:cNvPr id="109" name="Group 9">
            <a:extLst>
              <a:ext uri="{FF2B5EF4-FFF2-40B4-BE49-F238E27FC236}">
                <a16:creationId xmlns:a16="http://schemas.microsoft.com/office/drawing/2014/main" id="{E0764EA4-ECF2-9818-5151-6471E04302BF}"/>
              </a:ext>
            </a:extLst>
          </p:cNvPr>
          <p:cNvGrpSpPr>
            <a:grpSpLocks/>
          </p:cNvGrpSpPr>
          <p:nvPr/>
        </p:nvGrpSpPr>
        <p:grpSpPr bwMode="auto">
          <a:xfrm>
            <a:off x="2631233" y="2944867"/>
            <a:ext cx="226308" cy="299765"/>
            <a:chOff x="811213" y="3667126"/>
            <a:chExt cx="184149" cy="244475"/>
          </a:xfrm>
        </p:grpSpPr>
        <p:sp>
          <p:nvSpPr>
            <p:cNvPr id="110" name="Freeform 32">
              <a:extLst>
                <a:ext uri="{FF2B5EF4-FFF2-40B4-BE49-F238E27FC236}">
                  <a16:creationId xmlns:a16="http://schemas.microsoft.com/office/drawing/2014/main" id="{8C57D8D8-28F4-B378-BC1B-51A48A5937B7}"/>
                </a:ext>
              </a:extLst>
            </p:cNvPr>
            <p:cNvSpPr>
              <a:spLocks noEditPoints="1"/>
            </p:cNvSpPr>
            <p:nvPr/>
          </p:nvSpPr>
          <p:spPr bwMode="auto">
            <a:xfrm>
              <a:off x="811213" y="3667126"/>
              <a:ext cx="184149" cy="244475"/>
            </a:xfrm>
            <a:custGeom>
              <a:avLst/>
              <a:gdLst>
                <a:gd name="T0" fmla="*/ 2147483646 w 471"/>
                <a:gd name="T1" fmla="*/ 2147483646 h 620"/>
                <a:gd name="T2" fmla="*/ 2147483646 w 471"/>
                <a:gd name="T3" fmla="*/ 2147483646 h 620"/>
                <a:gd name="T4" fmla="*/ 2147483646 w 471"/>
                <a:gd name="T5" fmla="*/ 2147483646 h 620"/>
                <a:gd name="T6" fmla="*/ 2147483646 w 471"/>
                <a:gd name="T7" fmla="*/ 2147483646 h 620"/>
                <a:gd name="T8" fmla="*/ 2147483646 w 471"/>
                <a:gd name="T9" fmla="*/ 2147483646 h 620"/>
                <a:gd name="T10" fmla="*/ 2147483646 w 471"/>
                <a:gd name="T11" fmla="*/ 2147483646 h 620"/>
                <a:gd name="T12" fmla="*/ 2147483646 w 471"/>
                <a:gd name="T13" fmla="*/ 2147483646 h 620"/>
                <a:gd name="T14" fmla="*/ 2147483646 w 471"/>
                <a:gd name="T15" fmla="*/ 2147483646 h 620"/>
                <a:gd name="T16" fmla="*/ 2147483646 w 471"/>
                <a:gd name="T17" fmla="*/ 2147483646 h 620"/>
                <a:gd name="T18" fmla="*/ 2147483646 w 471"/>
                <a:gd name="T19" fmla="*/ 2147483646 h 620"/>
                <a:gd name="T20" fmla="*/ 2147483646 w 471"/>
                <a:gd name="T21" fmla="*/ 2147483646 h 620"/>
                <a:gd name="T22" fmla="*/ 2147483646 w 471"/>
                <a:gd name="T23" fmla="*/ 2147483646 h 620"/>
                <a:gd name="T24" fmla="*/ 2147483646 w 471"/>
                <a:gd name="T25" fmla="*/ 2147483646 h 620"/>
                <a:gd name="T26" fmla="*/ 2147483646 w 471"/>
                <a:gd name="T27" fmla="*/ 2147483646 h 620"/>
                <a:gd name="T28" fmla="*/ 2147483646 w 471"/>
                <a:gd name="T29" fmla="*/ 2147483646 h 620"/>
                <a:gd name="T30" fmla="*/ 2147483646 w 471"/>
                <a:gd name="T31" fmla="*/ 2147483646 h 620"/>
                <a:gd name="T32" fmla="*/ 2147483646 w 471"/>
                <a:gd name="T33" fmla="*/ 2147483646 h 620"/>
                <a:gd name="T34" fmla="*/ 2147483646 w 471"/>
                <a:gd name="T35" fmla="*/ 2147483646 h 620"/>
                <a:gd name="T36" fmla="*/ 2147483646 w 471"/>
                <a:gd name="T37" fmla="*/ 2147483646 h 620"/>
                <a:gd name="T38" fmla="*/ 2147483646 w 471"/>
                <a:gd name="T39" fmla="*/ 2147483646 h 620"/>
                <a:gd name="T40" fmla="*/ 2147483646 w 471"/>
                <a:gd name="T41" fmla="*/ 2147483646 h 620"/>
                <a:gd name="T42" fmla="*/ 2147483646 w 471"/>
                <a:gd name="T43" fmla="*/ 2147483646 h 620"/>
                <a:gd name="T44" fmla="*/ 2147483646 w 471"/>
                <a:gd name="T45" fmla="*/ 2147483646 h 620"/>
                <a:gd name="T46" fmla="*/ 2147483646 w 471"/>
                <a:gd name="T47" fmla="*/ 2147483646 h 620"/>
                <a:gd name="T48" fmla="*/ 2147483646 w 471"/>
                <a:gd name="T49" fmla="*/ 2147483646 h 620"/>
                <a:gd name="T50" fmla="*/ 2147483646 w 471"/>
                <a:gd name="T51" fmla="*/ 2147483646 h 620"/>
                <a:gd name="T52" fmla="*/ 2147483646 w 471"/>
                <a:gd name="T53" fmla="*/ 2147483646 h 620"/>
                <a:gd name="T54" fmla="*/ 2147483646 w 471"/>
                <a:gd name="T55" fmla="*/ 2147483646 h 620"/>
                <a:gd name="T56" fmla="*/ 2147483646 w 471"/>
                <a:gd name="T57" fmla="*/ 2147483646 h 620"/>
                <a:gd name="T58" fmla="*/ 2147483646 w 471"/>
                <a:gd name="T59" fmla="*/ 2147483646 h 620"/>
                <a:gd name="T60" fmla="*/ 2147483646 w 471"/>
                <a:gd name="T61" fmla="*/ 2147483646 h 620"/>
                <a:gd name="T62" fmla="*/ 2147483646 w 471"/>
                <a:gd name="T63" fmla="*/ 2147483646 h 620"/>
                <a:gd name="T64" fmla="*/ 2147483646 w 471"/>
                <a:gd name="T65" fmla="*/ 2147483646 h 6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1"/>
                <a:gd name="T100" fmla="*/ 0 h 620"/>
                <a:gd name="T101" fmla="*/ 471 w 471"/>
                <a:gd name="T102" fmla="*/ 620 h 6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1" h="620">
                  <a:moveTo>
                    <a:pt x="447" y="404"/>
                  </a:moveTo>
                  <a:cubicBezTo>
                    <a:pt x="431" y="390"/>
                    <a:pt x="413" y="377"/>
                    <a:pt x="392" y="367"/>
                  </a:cubicBezTo>
                  <a:cubicBezTo>
                    <a:pt x="382" y="362"/>
                    <a:pt x="379" y="356"/>
                    <a:pt x="380" y="347"/>
                  </a:cubicBezTo>
                  <a:cubicBezTo>
                    <a:pt x="387" y="293"/>
                    <a:pt x="387" y="239"/>
                    <a:pt x="372" y="185"/>
                  </a:cubicBezTo>
                  <a:cubicBezTo>
                    <a:pt x="354" y="119"/>
                    <a:pt x="313" y="60"/>
                    <a:pt x="247" y="6"/>
                  </a:cubicBezTo>
                  <a:cubicBezTo>
                    <a:pt x="240" y="1"/>
                    <a:pt x="229" y="0"/>
                    <a:pt x="220" y="8"/>
                  </a:cubicBezTo>
                  <a:cubicBezTo>
                    <a:pt x="190" y="32"/>
                    <a:pt x="164" y="58"/>
                    <a:pt x="143" y="87"/>
                  </a:cubicBezTo>
                  <a:cubicBezTo>
                    <a:pt x="106" y="139"/>
                    <a:pt x="88" y="194"/>
                    <a:pt x="84" y="251"/>
                  </a:cubicBezTo>
                  <a:cubicBezTo>
                    <a:pt x="81" y="288"/>
                    <a:pt x="83" y="325"/>
                    <a:pt x="88" y="361"/>
                  </a:cubicBezTo>
                  <a:cubicBezTo>
                    <a:pt x="88" y="363"/>
                    <a:pt x="87" y="366"/>
                    <a:pt x="85" y="367"/>
                  </a:cubicBezTo>
                  <a:cubicBezTo>
                    <a:pt x="67" y="378"/>
                    <a:pt x="49" y="389"/>
                    <a:pt x="32" y="401"/>
                  </a:cubicBezTo>
                  <a:cubicBezTo>
                    <a:pt x="12" y="415"/>
                    <a:pt x="1" y="433"/>
                    <a:pt x="1" y="454"/>
                  </a:cubicBezTo>
                  <a:cubicBezTo>
                    <a:pt x="0" y="470"/>
                    <a:pt x="3" y="485"/>
                    <a:pt x="8" y="501"/>
                  </a:cubicBezTo>
                  <a:cubicBezTo>
                    <a:pt x="20" y="538"/>
                    <a:pt x="40" y="574"/>
                    <a:pt x="63" y="609"/>
                  </a:cubicBezTo>
                  <a:cubicBezTo>
                    <a:pt x="65" y="611"/>
                    <a:pt x="67" y="614"/>
                    <a:pt x="71" y="615"/>
                  </a:cubicBezTo>
                  <a:cubicBezTo>
                    <a:pt x="81" y="620"/>
                    <a:pt x="92" y="618"/>
                    <a:pt x="98" y="609"/>
                  </a:cubicBezTo>
                  <a:cubicBezTo>
                    <a:pt x="114" y="586"/>
                    <a:pt x="130" y="564"/>
                    <a:pt x="146" y="541"/>
                  </a:cubicBezTo>
                  <a:cubicBezTo>
                    <a:pt x="148" y="538"/>
                    <a:pt x="150" y="537"/>
                    <a:pt x="155" y="537"/>
                  </a:cubicBezTo>
                  <a:cubicBezTo>
                    <a:pt x="175" y="537"/>
                    <a:pt x="196" y="537"/>
                    <a:pt x="217" y="537"/>
                  </a:cubicBezTo>
                  <a:cubicBezTo>
                    <a:pt x="217" y="599"/>
                    <a:pt x="217" y="599"/>
                    <a:pt x="217" y="599"/>
                  </a:cubicBezTo>
                  <a:cubicBezTo>
                    <a:pt x="217" y="610"/>
                    <a:pt x="225" y="618"/>
                    <a:pt x="236" y="618"/>
                  </a:cubicBezTo>
                  <a:cubicBezTo>
                    <a:pt x="246" y="618"/>
                    <a:pt x="254" y="610"/>
                    <a:pt x="254" y="599"/>
                  </a:cubicBezTo>
                  <a:cubicBezTo>
                    <a:pt x="254" y="537"/>
                    <a:pt x="254" y="537"/>
                    <a:pt x="254" y="537"/>
                  </a:cubicBezTo>
                  <a:cubicBezTo>
                    <a:pt x="276" y="537"/>
                    <a:pt x="297" y="537"/>
                    <a:pt x="319" y="537"/>
                  </a:cubicBezTo>
                  <a:cubicBezTo>
                    <a:pt x="323" y="537"/>
                    <a:pt x="326" y="538"/>
                    <a:pt x="328" y="541"/>
                  </a:cubicBezTo>
                  <a:cubicBezTo>
                    <a:pt x="342" y="562"/>
                    <a:pt x="357" y="583"/>
                    <a:pt x="371" y="603"/>
                  </a:cubicBezTo>
                  <a:cubicBezTo>
                    <a:pt x="374" y="606"/>
                    <a:pt x="377" y="609"/>
                    <a:pt x="380" y="611"/>
                  </a:cubicBezTo>
                  <a:cubicBezTo>
                    <a:pt x="391" y="616"/>
                    <a:pt x="402" y="613"/>
                    <a:pt x="408" y="603"/>
                  </a:cubicBezTo>
                  <a:cubicBezTo>
                    <a:pt x="420" y="583"/>
                    <a:pt x="433" y="562"/>
                    <a:pt x="444" y="541"/>
                  </a:cubicBezTo>
                  <a:cubicBezTo>
                    <a:pt x="457" y="515"/>
                    <a:pt x="467" y="489"/>
                    <a:pt x="469" y="462"/>
                  </a:cubicBezTo>
                  <a:cubicBezTo>
                    <a:pt x="471" y="441"/>
                    <a:pt x="466" y="421"/>
                    <a:pt x="447" y="404"/>
                  </a:cubicBezTo>
                  <a:close/>
                  <a:moveTo>
                    <a:pt x="117" y="524"/>
                  </a:moveTo>
                  <a:cubicBezTo>
                    <a:pt x="106" y="541"/>
                    <a:pt x="94" y="557"/>
                    <a:pt x="81" y="575"/>
                  </a:cubicBezTo>
                  <a:cubicBezTo>
                    <a:pt x="61" y="540"/>
                    <a:pt x="42" y="506"/>
                    <a:pt x="38" y="469"/>
                  </a:cubicBezTo>
                  <a:cubicBezTo>
                    <a:pt x="36" y="456"/>
                    <a:pt x="36" y="442"/>
                    <a:pt x="46" y="430"/>
                  </a:cubicBezTo>
                  <a:cubicBezTo>
                    <a:pt x="55" y="420"/>
                    <a:pt x="78" y="403"/>
                    <a:pt x="93" y="396"/>
                  </a:cubicBezTo>
                  <a:cubicBezTo>
                    <a:pt x="95" y="405"/>
                    <a:pt x="97" y="414"/>
                    <a:pt x="98" y="422"/>
                  </a:cubicBezTo>
                  <a:cubicBezTo>
                    <a:pt x="105" y="454"/>
                    <a:pt x="111" y="486"/>
                    <a:pt x="118" y="518"/>
                  </a:cubicBezTo>
                  <a:cubicBezTo>
                    <a:pt x="118" y="520"/>
                    <a:pt x="118" y="522"/>
                    <a:pt x="117" y="524"/>
                  </a:cubicBezTo>
                  <a:close/>
                  <a:moveTo>
                    <a:pt x="329" y="439"/>
                  </a:moveTo>
                  <a:cubicBezTo>
                    <a:pt x="325" y="462"/>
                    <a:pt x="321" y="486"/>
                    <a:pt x="316" y="509"/>
                  </a:cubicBezTo>
                  <a:cubicBezTo>
                    <a:pt x="316" y="509"/>
                    <a:pt x="316" y="510"/>
                    <a:pt x="316" y="511"/>
                  </a:cubicBezTo>
                  <a:cubicBezTo>
                    <a:pt x="295" y="511"/>
                    <a:pt x="275" y="511"/>
                    <a:pt x="254" y="511"/>
                  </a:cubicBezTo>
                  <a:cubicBezTo>
                    <a:pt x="254" y="381"/>
                    <a:pt x="254" y="381"/>
                    <a:pt x="254" y="381"/>
                  </a:cubicBezTo>
                  <a:cubicBezTo>
                    <a:pt x="254" y="370"/>
                    <a:pt x="246" y="362"/>
                    <a:pt x="236" y="362"/>
                  </a:cubicBezTo>
                  <a:cubicBezTo>
                    <a:pt x="225" y="362"/>
                    <a:pt x="217" y="370"/>
                    <a:pt x="217" y="381"/>
                  </a:cubicBezTo>
                  <a:cubicBezTo>
                    <a:pt x="217" y="511"/>
                    <a:pt x="217" y="511"/>
                    <a:pt x="217" y="511"/>
                  </a:cubicBezTo>
                  <a:cubicBezTo>
                    <a:pt x="196" y="511"/>
                    <a:pt x="175" y="511"/>
                    <a:pt x="153" y="511"/>
                  </a:cubicBezTo>
                  <a:cubicBezTo>
                    <a:pt x="149" y="492"/>
                    <a:pt x="145" y="474"/>
                    <a:pt x="142" y="455"/>
                  </a:cubicBezTo>
                  <a:cubicBezTo>
                    <a:pt x="135" y="414"/>
                    <a:pt x="126" y="374"/>
                    <a:pt x="121" y="333"/>
                  </a:cubicBezTo>
                  <a:cubicBezTo>
                    <a:pt x="115" y="275"/>
                    <a:pt x="118" y="218"/>
                    <a:pt x="141" y="162"/>
                  </a:cubicBezTo>
                  <a:cubicBezTo>
                    <a:pt x="158" y="119"/>
                    <a:pt x="185" y="81"/>
                    <a:pt x="223" y="46"/>
                  </a:cubicBezTo>
                  <a:cubicBezTo>
                    <a:pt x="226" y="43"/>
                    <a:pt x="230" y="40"/>
                    <a:pt x="233" y="37"/>
                  </a:cubicBezTo>
                  <a:cubicBezTo>
                    <a:pt x="233" y="36"/>
                    <a:pt x="234" y="36"/>
                    <a:pt x="235" y="36"/>
                  </a:cubicBezTo>
                  <a:cubicBezTo>
                    <a:pt x="241" y="41"/>
                    <a:pt x="247" y="47"/>
                    <a:pt x="253" y="52"/>
                  </a:cubicBezTo>
                  <a:cubicBezTo>
                    <a:pt x="284" y="83"/>
                    <a:pt x="308" y="117"/>
                    <a:pt x="324" y="153"/>
                  </a:cubicBezTo>
                  <a:cubicBezTo>
                    <a:pt x="340" y="191"/>
                    <a:pt x="347" y="230"/>
                    <a:pt x="348" y="269"/>
                  </a:cubicBezTo>
                  <a:cubicBezTo>
                    <a:pt x="349" y="326"/>
                    <a:pt x="340" y="383"/>
                    <a:pt x="329" y="439"/>
                  </a:cubicBezTo>
                  <a:close/>
                  <a:moveTo>
                    <a:pt x="433" y="461"/>
                  </a:moveTo>
                  <a:cubicBezTo>
                    <a:pt x="431" y="487"/>
                    <a:pt x="421" y="511"/>
                    <a:pt x="409" y="534"/>
                  </a:cubicBezTo>
                  <a:cubicBezTo>
                    <a:pt x="403" y="546"/>
                    <a:pt x="396" y="558"/>
                    <a:pt x="389" y="571"/>
                  </a:cubicBezTo>
                  <a:cubicBezTo>
                    <a:pt x="376" y="552"/>
                    <a:pt x="364" y="536"/>
                    <a:pt x="353" y="519"/>
                  </a:cubicBezTo>
                  <a:cubicBezTo>
                    <a:pt x="352" y="518"/>
                    <a:pt x="352" y="516"/>
                    <a:pt x="352" y="515"/>
                  </a:cubicBezTo>
                  <a:cubicBezTo>
                    <a:pt x="360" y="475"/>
                    <a:pt x="368" y="435"/>
                    <a:pt x="376" y="395"/>
                  </a:cubicBezTo>
                  <a:cubicBezTo>
                    <a:pt x="376" y="394"/>
                    <a:pt x="377" y="393"/>
                    <a:pt x="377" y="391"/>
                  </a:cubicBezTo>
                  <a:cubicBezTo>
                    <a:pt x="396" y="402"/>
                    <a:pt x="413" y="413"/>
                    <a:pt x="425" y="427"/>
                  </a:cubicBezTo>
                  <a:cubicBezTo>
                    <a:pt x="434" y="438"/>
                    <a:pt x="434" y="450"/>
                    <a:pt x="433" y="461"/>
                  </a:cubicBezTo>
                  <a:close/>
                </a:path>
              </a:pathLst>
            </a:custGeom>
            <a:solidFill>
              <a:srgbClr val="64B4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hr-HR"/>
            </a:p>
          </p:txBody>
        </p:sp>
        <p:sp>
          <p:nvSpPr>
            <p:cNvPr id="111" name="Freeform 33">
              <a:extLst>
                <a:ext uri="{FF2B5EF4-FFF2-40B4-BE49-F238E27FC236}">
                  <a16:creationId xmlns:a16="http://schemas.microsoft.com/office/drawing/2014/main" id="{1431DF01-7CC7-2BC6-58C9-9AC2929744BA}"/>
                </a:ext>
              </a:extLst>
            </p:cNvPr>
            <p:cNvSpPr>
              <a:spLocks noEditPoints="1"/>
            </p:cNvSpPr>
            <p:nvPr/>
          </p:nvSpPr>
          <p:spPr bwMode="auto">
            <a:xfrm>
              <a:off x="879475" y="3735388"/>
              <a:ext cx="49212" cy="47625"/>
            </a:xfrm>
            <a:custGeom>
              <a:avLst/>
              <a:gdLst>
                <a:gd name="T0" fmla="*/ 2147483646 w 126"/>
                <a:gd name="T1" fmla="*/ 0 h 120"/>
                <a:gd name="T2" fmla="*/ 2147483646 w 126"/>
                <a:gd name="T3" fmla="*/ 2147483646 h 120"/>
                <a:gd name="T4" fmla="*/ 2147483646 w 126"/>
                <a:gd name="T5" fmla="*/ 2147483646 h 120"/>
                <a:gd name="T6" fmla="*/ 2147483646 w 126"/>
                <a:gd name="T7" fmla="*/ 2147483646 h 120"/>
                <a:gd name="T8" fmla="*/ 2147483646 w 126"/>
                <a:gd name="T9" fmla="*/ 2147483646 h 120"/>
                <a:gd name="T10" fmla="*/ 2147483646 w 126"/>
                <a:gd name="T11" fmla="*/ 2147483646 h 120"/>
                <a:gd name="T12" fmla="*/ 2147483646 w 126"/>
                <a:gd name="T13" fmla="*/ 2147483646 h 120"/>
                <a:gd name="T14" fmla="*/ 2147483646 w 126"/>
                <a:gd name="T15" fmla="*/ 0 h 120"/>
                <a:gd name="T16" fmla="*/ 2147483646 w 126"/>
                <a:gd name="T17" fmla="*/ 2147483646 h 120"/>
                <a:gd name="T18" fmla="*/ 2147483646 w 126"/>
                <a:gd name="T19" fmla="*/ 2147483646 h 120"/>
                <a:gd name="T20" fmla="*/ 2147483646 w 126"/>
                <a:gd name="T21" fmla="*/ 2147483646 h 120"/>
                <a:gd name="T22" fmla="*/ 2147483646 w 126"/>
                <a:gd name="T23" fmla="*/ 2147483646 h 120"/>
                <a:gd name="T24" fmla="*/ 2147483646 w 126"/>
                <a:gd name="T25" fmla="*/ 2147483646 h 120"/>
                <a:gd name="T26" fmla="*/ 2147483646 w 126"/>
                <a:gd name="T27" fmla="*/ 2147483646 h 120"/>
                <a:gd name="T28" fmla="*/ 2147483646 w 126"/>
                <a:gd name="T29" fmla="*/ 2147483646 h 120"/>
                <a:gd name="T30" fmla="*/ 2147483646 w 126"/>
                <a:gd name="T31" fmla="*/ 2147483646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6"/>
                <a:gd name="T49" fmla="*/ 0 h 120"/>
                <a:gd name="T50" fmla="*/ 126 w 126"/>
                <a:gd name="T51" fmla="*/ 120 h 1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6" h="120">
                  <a:moveTo>
                    <a:pt x="60" y="0"/>
                  </a:moveTo>
                  <a:cubicBezTo>
                    <a:pt x="45" y="0"/>
                    <a:pt x="31" y="6"/>
                    <a:pt x="19" y="16"/>
                  </a:cubicBezTo>
                  <a:cubicBezTo>
                    <a:pt x="8" y="26"/>
                    <a:pt x="1" y="41"/>
                    <a:pt x="1" y="57"/>
                  </a:cubicBezTo>
                  <a:cubicBezTo>
                    <a:pt x="0" y="73"/>
                    <a:pt x="5" y="89"/>
                    <a:pt x="16" y="100"/>
                  </a:cubicBezTo>
                  <a:cubicBezTo>
                    <a:pt x="28" y="113"/>
                    <a:pt x="43" y="120"/>
                    <a:pt x="60" y="120"/>
                  </a:cubicBezTo>
                  <a:cubicBezTo>
                    <a:pt x="75" y="120"/>
                    <a:pt x="89" y="114"/>
                    <a:pt x="101" y="103"/>
                  </a:cubicBezTo>
                  <a:cubicBezTo>
                    <a:pt x="124" y="82"/>
                    <a:pt x="126" y="43"/>
                    <a:pt x="104" y="20"/>
                  </a:cubicBezTo>
                  <a:cubicBezTo>
                    <a:pt x="92" y="7"/>
                    <a:pt x="77" y="0"/>
                    <a:pt x="60" y="0"/>
                  </a:cubicBezTo>
                  <a:close/>
                  <a:moveTo>
                    <a:pt x="42" y="40"/>
                  </a:moveTo>
                  <a:cubicBezTo>
                    <a:pt x="47" y="36"/>
                    <a:pt x="53" y="33"/>
                    <a:pt x="60" y="33"/>
                  </a:cubicBezTo>
                  <a:cubicBezTo>
                    <a:pt x="67" y="33"/>
                    <a:pt x="74" y="36"/>
                    <a:pt x="79" y="42"/>
                  </a:cubicBezTo>
                  <a:cubicBezTo>
                    <a:pt x="89" y="52"/>
                    <a:pt x="88" y="69"/>
                    <a:pt x="78" y="79"/>
                  </a:cubicBezTo>
                  <a:cubicBezTo>
                    <a:pt x="73" y="84"/>
                    <a:pt x="66" y="87"/>
                    <a:pt x="60" y="87"/>
                  </a:cubicBezTo>
                  <a:cubicBezTo>
                    <a:pt x="53" y="87"/>
                    <a:pt x="46" y="84"/>
                    <a:pt x="41" y="78"/>
                  </a:cubicBezTo>
                  <a:cubicBezTo>
                    <a:pt x="36" y="73"/>
                    <a:pt x="33" y="66"/>
                    <a:pt x="34" y="59"/>
                  </a:cubicBezTo>
                  <a:cubicBezTo>
                    <a:pt x="34" y="51"/>
                    <a:pt x="37" y="45"/>
                    <a:pt x="42" y="40"/>
                  </a:cubicBezTo>
                  <a:close/>
                </a:path>
              </a:pathLst>
            </a:custGeom>
            <a:solidFill>
              <a:srgbClr val="64B4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hr-HR"/>
            </a:p>
          </p:txBody>
        </p:sp>
      </p:grpSp>
      <p:grpSp>
        <p:nvGrpSpPr>
          <p:cNvPr id="112" name="Group 22">
            <a:extLst>
              <a:ext uri="{FF2B5EF4-FFF2-40B4-BE49-F238E27FC236}">
                <a16:creationId xmlns:a16="http://schemas.microsoft.com/office/drawing/2014/main" id="{6ACC8A35-0BC8-768F-9E21-E9382007C4BB}"/>
              </a:ext>
            </a:extLst>
          </p:cNvPr>
          <p:cNvGrpSpPr>
            <a:grpSpLocks/>
          </p:cNvGrpSpPr>
          <p:nvPr/>
        </p:nvGrpSpPr>
        <p:grpSpPr bwMode="auto">
          <a:xfrm>
            <a:off x="3811550" y="2944867"/>
            <a:ext cx="294047" cy="287775"/>
            <a:chOff x="1828801" y="3651250"/>
            <a:chExt cx="282575" cy="277813"/>
          </a:xfrm>
        </p:grpSpPr>
        <p:sp>
          <p:nvSpPr>
            <p:cNvPr id="113" name="Freeform 37">
              <a:extLst>
                <a:ext uri="{FF2B5EF4-FFF2-40B4-BE49-F238E27FC236}">
                  <a16:creationId xmlns:a16="http://schemas.microsoft.com/office/drawing/2014/main" id="{01D20C02-ABA2-0787-DF1D-52A7209F4DCF}"/>
                </a:ext>
              </a:extLst>
            </p:cNvPr>
            <p:cNvSpPr>
              <a:spLocks/>
            </p:cNvSpPr>
            <p:nvPr/>
          </p:nvSpPr>
          <p:spPr bwMode="auto">
            <a:xfrm>
              <a:off x="1893888" y="3686175"/>
              <a:ext cx="123825" cy="80963"/>
            </a:xfrm>
            <a:custGeom>
              <a:avLst/>
              <a:gdLst>
                <a:gd name="T0" fmla="*/ 2147483646 w 291"/>
                <a:gd name="T1" fmla="*/ 2147483646 h 192"/>
                <a:gd name="T2" fmla="*/ 2147483646 w 291"/>
                <a:gd name="T3" fmla="*/ 2147483646 h 192"/>
                <a:gd name="T4" fmla="*/ 2147483646 w 291"/>
                <a:gd name="T5" fmla="*/ 2147483646 h 192"/>
                <a:gd name="T6" fmla="*/ 2147483646 w 291"/>
                <a:gd name="T7" fmla="*/ 2147483646 h 192"/>
                <a:gd name="T8" fmla="*/ 2147483646 w 291"/>
                <a:gd name="T9" fmla="*/ 2147483646 h 192"/>
                <a:gd name="T10" fmla="*/ 2147483646 w 291"/>
                <a:gd name="T11" fmla="*/ 2147483646 h 192"/>
                <a:gd name="T12" fmla="*/ 2147483646 w 291"/>
                <a:gd name="T13" fmla="*/ 2147483646 h 192"/>
                <a:gd name="T14" fmla="*/ 2147483646 w 291"/>
                <a:gd name="T15" fmla="*/ 2147483646 h 192"/>
                <a:gd name="T16" fmla="*/ 2147483646 w 291"/>
                <a:gd name="T17" fmla="*/ 2147483646 h 192"/>
                <a:gd name="T18" fmla="*/ 2147483646 w 291"/>
                <a:gd name="T19" fmla="*/ 2147483646 h 192"/>
                <a:gd name="T20" fmla="*/ 2147483646 w 291"/>
                <a:gd name="T21" fmla="*/ 2147483646 h 192"/>
                <a:gd name="T22" fmla="*/ 2147483646 w 291"/>
                <a:gd name="T23" fmla="*/ 2147483646 h 192"/>
                <a:gd name="T24" fmla="*/ 2147483646 w 291"/>
                <a:gd name="T25" fmla="*/ 2147483646 h 192"/>
                <a:gd name="T26" fmla="*/ 2147483646 w 291"/>
                <a:gd name="T27" fmla="*/ 2147483646 h 192"/>
                <a:gd name="T28" fmla="*/ 2147483646 w 291"/>
                <a:gd name="T29" fmla="*/ 2147483646 h 192"/>
                <a:gd name="T30" fmla="*/ 2147483646 w 291"/>
                <a:gd name="T31" fmla="*/ 2147483646 h 192"/>
                <a:gd name="T32" fmla="*/ 2147483646 w 291"/>
                <a:gd name="T33" fmla="*/ 2147483646 h 192"/>
                <a:gd name="T34" fmla="*/ 2147483646 w 291"/>
                <a:gd name="T35" fmla="*/ 2147483646 h 192"/>
                <a:gd name="T36" fmla="*/ 2147483646 w 291"/>
                <a:gd name="T37" fmla="*/ 2147483646 h 192"/>
                <a:gd name="T38" fmla="*/ 2147483646 w 291"/>
                <a:gd name="T39" fmla="*/ 2147483646 h 192"/>
                <a:gd name="T40" fmla="*/ 2147483646 w 291"/>
                <a:gd name="T41" fmla="*/ 2147483646 h 192"/>
                <a:gd name="T42" fmla="*/ 2147483646 w 291"/>
                <a:gd name="T43" fmla="*/ 2147483646 h 192"/>
                <a:gd name="T44" fmla="*/ 2147483646 w 291"/>
                <a:gd name="T45" fmla="*/ 2147483646 h 1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1"/>
                <a:gd name="T70" fmla="*/ 0 h 192"/>
                <a:gd name="T71" fmla="*/ 291 w 291"/>
                <a:gd name="T72" fmla="*/ 192 h 1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1" h="192">
                  <a:moveTo>
                    <a:pt x="56" y="125"/>
                  </a:moveTo>
                  <a:cubicBezTo>
                    <a:pt x="49" y="135"/>
                    <a:pt x="49" y="135"/>
                    <a:pt x="49" y="135"/>
                  </a:cubicBezTo>
                  <a:cubicBezTo>
                    <a:pt x="45" y="143"/>
                    <a:pt x="34" y="149"/>
                    <a:pt x="25" y="150"/>
                  </a:cubicBezTo>
                  <a:cubicBezTo>
                    <a:pt x="12" y="150"/>
                    <a:pt x="12" y="150"/>
                    <a:pt x="12" y="150"/>
                  </a:cubicBezTo>
                  <a:cubicBezTo>
                    <a:pt x="3" y="150"/>
                    <a:pt x="0" y="156"/>
                    <a:pt x="4" y="164"/>
                  </a:cubicBezTo>
                  <a:cubicBezTo>
                    <a:pt x="20" y="192"/>
                    <a:pt x="20" y="192"/>
                    <a:pt x="20" y="192"/>
                  </a:cubicBezTo>
                  <a:cubicBezTo>
                    <a:pt x="20" y="192"/>
                    <a:pt x="20" y="192"/>
                    <a:pt x="20" y="192"/>
                  </a:cubicBezTo>
                  <a:cubicBezTo>
                    <a:pt x="291" y="35"/>
                    <a:pt x="291" y="35"/>
                    <a:pt x="291" y="35"/>
                  </a:cubicBezTo>
                  <a:cubicBezTo>
                    <a:pt x="291" y="35"/>
                    <a:pt x="291" y="35"/>
                    <a:pt x="291" y="35"/>
                  </a:cubicBezTo>
                  <a:cubicBezTo>
                    <a:pt x="275" y="8"/>
                    <a:pt x="275" y="8"/>
                    <a:pt x="275" y="8"/>
                  </a:cubicBezTo>
                  <a:cubicBezTo>
                    <a:pt x="271" y="0"/>
                    <a:pt x="263" y="0"/>
                    <a:pt x="259" y="8"/>
                  </a:cubicBezTo>
                  <a:cubicBezTo>
                    <a:pt x="252" y="18"/>
                    <a:pt x="252" y="18"/>
                    <a:pt x="252" y="18"/>
                  </a:cubicBezTo>
                  <a:cubicBezTo>
                    <a:pt x="248" y="26"/>
                    <a:pt x="237" y="32"/>
                    <a:pt x="228" y="32"/>
                  </a:cubicBezTo>
                  <a:cubicBezTo>
                    <a:pt x="215" y="33"/>
                    <a:pt x="215" y="33"/>
                    <a:pt x="215" y="33"/>
                  </a:cubicBezTo>
                  <a:cubicBezTo>
                    <a:pt x="206" y="33"/>
                    <a:pt x="196" y="39"/>
                    <a:pt x="191" y="47"/>
                  </a:cubicBezTo>
                  <a:cubicBezTo>
                    <a:pt x="185" y="57"/>
                    <a:pt x="185" y="57"/>
                    <a:pt x="185" y="57"/>
                  </a:cubicBezTo>
                  <a:cubicBezTo>
                    <a:pt x="180" y="65"/>
                    <a:pt x="169" y="71"/>
                    <a:pt x="160" y="71"/>
                  </a:cubicBezTo>
                  <a:cubicBezTo>
                    <a:pt x="148" y="72"/>
                    <a:pt x="148" y="72"/>
                    <a:pt x="148" y="72"/>
                  </a:cubicBezTo>
                  <a:cubicBezTo>
                    <a:pt x="139" y="72"/>
                    <a:pt x="128" y="78"/>
                    <a:pt x="123" y="86"/>
                  </a:cubicBezTo>
                  <a:cubicBezTo>
                    <a:pt x="117" y="96"/>
                    <a:pt x="117" y="96"/>
                    <a:pt x="117" y="96"/>
                  </a:cubicBezTo>
                  <a:cubicBezTo>
                    <a:pt x="112" y="104"/>
                    <a:pt x="101" y="110"/>
                    <a:pt x="92" y="110"/>
                  </a:cubicBezTo>
                  <a:cubicBezTo>
                    <a:pt x="80" y="111"/>
                    <a:pt x="80" y="111"/>
                    <a:pt x="80" y="111"/>
                  </a:cubicBezTo>
                  <a:cubicBezTo>
                    <a:pt x="71" y="111"/>
                    <a:pt x="60" y="117"/>
                    <a:pt x="56" y="125"/>
                  </a:cubicBezTo>
                  <a:close/>
                </a:path>
              </a:pathLst>
            </a:custGeom>
            <a:solidFill>
              <a:srgbClr val="64B4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hr-HR"/>
            </a:p>
          </p:txBody>
        </p:sp>
        <p:sp>
          <p:nvSpPr>
            <p:cNvPr id="114" name="Freeform 38">
              <a:extLst>
                <a:ext uri="{FF2B5EF4-FFF2-40B4-BE49-F238E27FC236}">
                  <a16:creationId xmlns:a16="http://schemas.microsoft.com/office/drawing/2014/main" id="{1BA4DFF0-3839-1014-1856-61A523E8ADC7}"/>
                </a:ext>
              </a:extLst>
            </p:cNvPr>
            <p:cNvSpPr>
              <a:spLocks/>
            </p:cNvSpPr>
            <p:nvPr/>
          </p:nvSpPr>
          <p:spPr bwMode="auto">
            <a:xfrm>
              <a:off x="1987551" y="3846513"/>
              <a:ext cx="123825" cy="82550"/>
            </a:xfrm>
            <a:custGeom>
              <a:avLst/>
              <a:gdLst>
                <a:gd name="T0" fmla="*/ 2147483646 w 292"/>
                <a:gd name="T1" fmla="*/ 2147483646 h 192"/>
                <a:gd name="T2" fmla="*/ 2147483646 w 292"/>
                <a:gd name="T3" fmla="*/ 2147483646 h 192"/>
                <a:gd name="T4" fmla="*/ 2147483646 w 292"/>
                <a:gd name="T5" fmla="*/ 2147483646 h 192"/>
                <a:gd name="T6" fmla="*/ 2147483646 w 292"/>
                <a:gd name="T7" fmla="*/ 2147483646 h 192"/>
                <a:gd name="T8" fmla="*/ 2147483646 w 292"/>
                <a:gd name="T9" fmla="*/ 2147483646 h 192"/>
                <a:gd name="T10" fmla="*/ 2147483646 w 292"/>
                <a:gd name="T11" fmla="*/ 2147483646 h 192"/>
                <a:gd name="T12" fmla="*/ 2147483646 w 292"/>
                <a:gd name="T13" fmla="*/ 2147483646 h 192"/>
                <a:gd name="T14" fmla="*/ 2147483646 w 292"/>
                <a:gd name="T15" fmla="*/ 2147483646 h 192"/>
                <a:gd name="T16" fmla="*/ 2147483646 w 292"/>
                <a:gd name="T17" fmla="*/ 2147483646 h 192"/>
                <a:gd name="T18" fmla="*/ 2147483646 w 292"/>
                <a:gd name="T19" fmla="*/ 2147483646 h 192"/>
                <a:gd name="T20" fmla="*/ 2147483646 w 292"/>
                <a:gd name="T21" fmla="*/ 2147483646 h 192"/>
                <a:gd name="T22" fmla="*/ 2147483646 w 292"/>
                <a:gd name="T23" fmla="*/ 2147483646 h 192"/>
                <a:gd name="T24" fmla="*/ 2147483646 w 292"/>
                <a:gd name="T25" fmla="*/ 2147483646 h 192"/>
                <a:gd name="T26" fmla="*/ 2147483646 w 292"/>
                <a:gd name="T27" fmla="*/ 2147483646 h 192"/>
                <a:gd name="T28" fmla="*/ 2147483646 w 292"/>
                <a:gd name="T29" fmla="*/ 2147483646 h 192"/>
                <a:gd name="T30" fmla="*/ 2147483646 w 292"/>
                <a:gd name="T31" fmla="*/ 2147483646 h 192"/>
                <a:gd name="T32" fmla="*/ 2147483646 w 292"/>
                <a:gd name="T33" fmla="*/ 2147483646 h 192"/>
                <a:gd name="T34" fmla="*/ 2147483646 w 292"/>
                <a:gd name="T35" fmla="*/ 2147483646 h 192"/>
                <a:gd name="T36" fmla="*/ 2147483646 w 292"/>
                <a:gd name="T37" fmla="*/ 0 h 192"/>
                <a:gd name="T38" fmla="*/ 2147483646 w 292"/>
                <a:gd name="T39" fmla="*/ 0 h 192"/>
                <a:gd name="T40" fmla="*/ 0 w 292"/>
                <a:gd name="T41" fmla="*/ 2147483646 h 192"/>
                <a:gd name="T42" fmla="*/ 0 w 292"/>
                <a:gd name="T43" fmla="*/ 2147483646 h 192"/>
                <a:gd name="T44" fmla="*/ 2147483646 w 292"/>
                <a:gd name="T45" fmla="*/ 2147483646 h 1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2"/>
                <a:gd name="T70" fmla="*/ 0 h 192"/>
                <a:gd name="T71" fmla="*/ 292 w 292"/>
                <a:gd name="T72" fmla="*/ 192 h 1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2" h="192">
                  <a:moveTo>
                    <a:pt x="16" y="184"/>
                  </a:moveTo>
                  <a:cubicBezTo>
                    <a:pt x="21" y="192"/>
                    <a:pt x="28" y="192"/>
                    <a:pt x="33" y="184"/>
                  </a:cubicBezTo>
                  <a:cubicBezTo>
                    <a:pt x="39" y="174"/>
                    <a:pt x="39" y="174"/>
                    <a:pt x="39" y="174"/>
                  </a:cubicBezTo>
                  <a:cubicBezTo>
                    <a:pt x="44" y="166"/>
                    <a:pt x="55" y="160"/>
                    <a:pt x="63" y="160"/>
                  </a:cubicBezTo>
                  <a:cubicBezTo>
                    <a:pt x="76" y="159"/>
                    <a:pt x="76" y="159"/>
                    <a:pt x="76" y="159"/>
                  </a:cubicBezTo>
                  <a:cubicBezTo>
                    <a:pt x="85" y="159"/>
                    <a:pt x="96" y="153"/>
                    <a:pt x="100" y="145"/>
                  </a:cubicBezTo>
                  <a:cubicBezTo>
                    <a:pt x="107" y="135"/>
                    <a:pt x="107" y="135"/>
                    <a:pt x="107" y="135"/>
                  </a:cubicBezTo>
                  <a:cubicBezTo>
                    <a:pt x="111" y="127"/>
                    <a:pt x="122" y="121"/>
                    <a:pt x="131" y="120"/>
                  </a:cubicBezTo>
                  <a:cubicBezTo>
                    <a:pt x="144" y="120"/>
                    <a:pt x="144" y="120"/>
                    <a:pt x="144" y="120"/>
                  </a:cubicBezTo>
                  <a:cubicBezTo>
                    <a:pt x="153" y="120"/>
                    <a:pt x="163" y="114"/>
                    <a:pt x="168" y="106"/>
                  </a:cubicBezTo>
                  <a:cubicBezTo>
                    <a:pt x="174" y="95"/>
                    <a:pt x="174" y="95"/>
                    <a:pt x="174" y="95"/>
                  </a:cubicBezTo>
                  <a:cubicBezTo>
                    <a:pt x="179" y="88"/>
                    <a:pt x="190" y="81"/>
                    <a:pt x="199" y="81"/>
                  </a:cubicBezTo>
                  <a:cubicBezTo>
                    <a:pt x="211" y="81"/>
                    <a:pt x="211" y="81"/>
                    <a:pt x="211" y="81"/>
                  </a:cubicBezTo>
                  <a:cubicBezTo>
                    <a:pt x="220" y="81"/>
                    <a:pt x="231" y="75"/>
                    <a:pt x="236" y="67"/>
                  </a:cubicBezTo>
                  <a:cubicBezTo>
                    <a:pt x="242" y="56"/>
                    <a:pt x="242" y="56"/>
                    <a:pt x="242" y="56"/>
                  </a:cubicBezTo>
                  <a:cubicBezTo>
                    <a:pt x="247" y="49"/>
                    <a:pt x="258" y="42"/>
                    <a:pt x="267" y="42"/>
                  </a:cubicBezTo>
                  <a:cubicBezTo>
                    <a:pt x="279" y="42"/>
                    <a:pt x="279" y="42"/>
                    <a:pt x="279" y="42"/>
                  </a:cubicBezTo>
                  <a:cubicBezTo>
                    <a:pt x="288" y="42"/>
                    <a:pt x="292" y="36"/>
                    <a:pt x="287" y="28"/>
                  </a:cubicBezTo>
                  <a:cubicBezTo>
                    <a:pt x="271" y="0"/>
                    <a:pt x="271" y="0"/>
                    <a:pt x="271" y="0"/>
                  </a:cubicBezTo>
                  <a:cubicBezTo>
                    <a:pt x="271" y="0"/>
                    <a:pt x="271" y="0"/>
                    <a:pt x="271" y="0"/>
                  </a:cubicBezTo>
                  <a:cubicBezTo>
                    <a:pt x="0" y="156"/>
                    <a:pt x="0" y="156"/>
                    <a:pt x="0" y="156"/>
                  </a:cubicBezTo>
                  <a:cubicBezTo>
                    <a:pt x="0" y="157"/>
                    <a:pt x="0" y="157"/>
                    <a:pt x="0" y="157"/>
                  </a:cubicBezTo>
                  <a:lnTo>
                    <a:pt x="16" y="184"/>
                  </a:lnTo>
                  <a:close/>
                </a:path>
              </a:pathLst>
            </a:custGeom>
            <a:solidFill>
              <a:srgbClr val="64B4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hr-HR"/>
            </a:p>
          </p:txBody>
        </p:sp>
        <p:sp>
          <p:nvSpPr>
            <p:cNvPr id="115" name="Freeform 39">
              <a:extLst>
                <a:ext uri="{FF2B5EF4-FFF2-40B4-BE49-F238E27FC236}">
                  <a16:creationId xmlns:a16="http://schemas.microsoft.com/office/drawing/2014/main" id="{2EA9153F-2001-16A9-63F3-B95AC75A0913}"/>
                </a:ext>
              </a:extLst>
            </p:cNvPr>
            <p:cNvSpPr>
              <a:spLocks noEditPoints="1"/>
            </p:cNvSpPr>
            <p:nvPr/>
          </p:nvSpPr>
          <p:spPr bwMode="auto">
            <a:xfrm>
              <a:off x="1905001" y="3705225"/>
              <a:ext cx="195263" cy="203200"/>
            </a:xfrm>
            <a:custGeom>
              <a:avLst/>
              <a:gdLst>
                <a:gd name="T0" fmla="*/ 0 w 462"/>
                <a:gd name="T1" fmla="*/ 2147483646 h 480"/>
                <a:gd name="T2" fmla="*/ 2147483646 w 462"/>
                <a:gd name="T3" fmla="*/ 2147483646 h 480"/>
                <a:gd name="T4" fmla="*/ 2147483646 w 462"/>
                <a:gd name="T5" fmla="*/ 2147483646 h 480"/>
                <a:gd name="T6" fmla="*/ 2147483646 w 462"/>
                <a:gd name="T7" fmla="*/ 0 h 480"/>
                <a:gd name="T8" fmla="*/ 0 w 462"/>
                <a:gd name="T9" fmla="*/ 2147483646 h 480"/>
                <a:gd name="T10" fmla="*/ 2147483646 w 462"/>
                <a:gd name="T11" fmla="*/ 2147483646 h 480"/>
                <a:gd name="T12" fmla="*/ 2147483646 w 462"/>
                <a:gd name="T13" fmla="*/ 2147483646 h 480"/>
                <a:gd name="T14" fmla="*/ 2147483646 w 462"/>
                <a:gd name="T15" fmla="*/ 2147483646 h 480"/>
                <a:gd name="T16" fmla="*/ 2147483646 w 462"/>
                <a:gd name="T17" fmla="*/ 2147483646 h 480"/>
                <a:gd name="T18" fmla="*/ 2147483646 w 462"/>
                <a:gd name="T19" fmla="*/ 2147483646 h 480"/>
                <a:gd name="T20" fmla="*/ 2147483646 w 462"/>
                <a:gd name="T21" fmla="*/ 2147483646 h 480"/>
                <a:gd name="T22" fmla="*/ 2147483646 w 462"/>
                <a:gd name="T23" fmla="*/ 2147483646 h 480"/>
                <a:gd name="T24" fmla="*/ 2147483646 w 462"/>
                <a:gd name="T25" fmla="*/ 2147483646 h 480"/>
                <a:gd name="T26" fmla="*/ 2147483646 w 462"/>
                <a:gd name="T27" fmla="*/ 2147483646 h 480"/>
                <a:gd name="T28" fmla="*/ 2147483646 w 462"/>
                <a:gd name="T29" fmla="*/ 2147483646 h 480"/>
                <a:gd name="T30" fmla="*/ 2147483646 w 462"/>
                <a:gd name="T31" fmla="*/ 2147483646 h 480"/>
                <a:gd name="T32" fmla="*/ 2147483646 w 462"/>
                <a:gd name="T33" fmla="*/ 2147483646 h 480"/>
                <a:gd name="T34" fmla="*/ 2147483646 w 462"/>
                <a:gd name="T35" fmla="*/ 2147483646 h 480"/>
                <a:gd name="T36" fmla="*/ 2147483646 w 462"/>
                <a:gd name="T37" fmla="*/ 2147483646 h 480"/>
                <a:gd name="T38" fmla="*/ 2147483646 w 462"/>
                <a:gd name="T39" fmla="*/ 2147483646 h 480"/>
                <a:gd name="T40" fmla="*/ 2147483646 w 462"/>
                <a:gd name="T41" fmla="*/ 2147483646 h 480"/>
                <a:gd name="T42" fmla="*/ 2147483646 w 462"/>
                <a:gd name="T43" fmla="*/ 2147483646 h 480"/>
                <a:gd name="T44" fmla="*/ 2147483646 w 462"/>
                <a:gd name="T45" fmla="*/ 2147483646 h 480"/>
                <a:gd name="T46" fmla="*/ 2147483646 w 462"/>
                <a:gd name="T47" fmla="*/ 2147483646 h 480"/>
                <a:gd name="T48" fmla="*/ 2147483646 w 462"/>
                <a:gd name="T49" fmla="*/ 2147483646 h 480"/>
                <a:gd name="T50" fmla="*/ 2147483646 w 462"/>
                <a:gd name="T51" fmla="*/ 2147483646 h 480"/>
                <a:gd name="T52" fmla="*/ 2147483646 w 462"/>
                <a:gd name="T53" fmla="*/ 2147483646 h 4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62"/>
                <a:gd name="T82" fmla="*/ 0 h 480"/>
                <a:gd name="T83" fmla="*/ 462 w 462"/>
                <a:gd name="T84" fmla="*/ 480 h 4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62" h="480">
                  <a:moveTo>
                    <a:pt x="0" y="160"/>
                  </a:moveTo>
                  <a:cubicBezTo>
                    <a:pt x="24" y="246"/>
                    <a:pt x="123" y="421"/>
                    <a:pt x="185" y="480"/>
                  </a:cubicBezTo>
                  <a:cubicBezTo>
                    <a:pt x="462" y="320"/>
                    <a:pt x="462" y="320"/>
                    <a:pt x="462" y="320"/>
                  </a:cubicBezTo>
                  <a:cubicBezTo>
                    <a:pt x="442" y="237"/>
                    <a:pt x="340" y="63"/>
                    <a:pt x="277" y="0"/>
                  </a:cubicBezTo>
                  <a:lnTo>
                    <a:pt x="0" y="160"/>
                  </a:lnTo>
                  <a:close/>
                  <a:moveTo>
                    <a:pt x="197" y="134"/>
                  </a:moveTo>
                  <a:cubicBezTo>
                    <a:pt x="205" y="150"/>
                    <a:pt x="217" y="160"/>
                    <a:pt x="221" y="166"/>
                  </a:cubicBezTo>
                  <a:cubicBezTo>
                    <a:pt x="224" y="171"/>
                    <a:pt x="232" y="186"/>
                    <a:pt x="220" y="198"/>
                  </a:cubicBezTo>
                  <a:cubicBezTo>
                    <a:pt x="218" y="201"/>
                    <a:pt x="215" y="204"/>
                    <a:pt x="212" y="205"/>
                  </a:cubicBezTo>
                  <a:cubicBezTo>
                    <a:pt x="208" y="206"/>
                    <a:pt x="205" y="205"/>
                    <a:pt x="202" y="204"/>
                  </a:cubicBezTo>
                  <a:cubicBezTo>
                    <a:pt x="169" y="195"/>
                    <a:pt x="197" y="133"/>
                    <a:pt x="197" y="134"/>
                  </a:cubicBezTo>
                  <a:close/>
                  <a:moveTo>
                    <a:pt x="116" y="278"/>
                  </a:moveTo>
                  <a:cubicBezTo>
                    <a:pt x="115" y="278"/>
                    <a:pt x="167" y="176"/>
                    <a:pt x="217" y="236"/>
                  </a:cubicBezTo>
                  <a:cubicBezTo>
                    <a:pt x="191" y="230"/>
                    <a:pt x="155" y="253"/>
                    <a:pt x="155" y="253"/>
                  </a:cubicBezTo>
                  <a:cubicBezTo>
                    <a:pt x="155" y="253"/>
                    <a:pt x="197" y="236"/>
                    <a:pt x="218" y="245"/>
                  </a:cubicBezTo>
                  <a:cubicBezTo>
                    <a:pt x="215" y="312"/>
                    <a:pt x="143" y="261"/>
                    <a:pt x="116" y="278"/>
                  </a:cubicBezTo>
                  <a:close/>
                  <a:moveTo>
                    <a:pt x="273" y="332"/>
                  </a:moveTo>
                  <a:cubicBezTo>
                    <a:pt x="214" y="223"/>
                    <a:pt x="214" y="223"/>
                    <a:pt x="214" y="223"/>
                  </a:cubicBezTo>
                  <a:cubicBezTo>
                    <a:pt x="211" y="218"/>
                    <a:pt x="211" y="212"/>
                    <a:pt x="215" y="210"/>
                  </a:cubicBezTo>
                  <a:cubicBezTo>
                    <a:pt x="218" y="208"/>
                    <a:pt x="223" y="210"/>
                    <a:pt x="226" y="215"/>
                  </a:cubicBezTo>
                  <a:cubicBezTo>
                    <a:pt x="291" y="322"/>
                    <a:pt x="291" y="322"/>
                    <a:pt x="291" y="322"/>
                  </a:cubicBezTo>
                  <a:lnTo>
                    <a:pt x="273" y="332"/>
                  </a:lnTo>
                  <a:close/>
                  <a:moveTo>
                    <a:pt x="327" y="168"/>
                  </a:moveTo>
                  <a:cubicBezTo>
                    <a:pt x="300" y="183"/>
                    <a:pt x="307" y="269"/>
                    <a:pt x="249" y="239"/>
                  </a:cubicBezTo>
                  <a:cubicBezTo>
                    <a:pt x="251" y="217"/>
                    <a:pt x="287" y="189"/>
                    <a:pt x="287" y="189"/>
                  </a:cubicBezTo>
                  <a:cubicBezTo>
                    <a:pt x="287" y="189"/>
                    <a:pt x="252" y="205"/>
                    <a:pt x="242" y="233"/>
                  </a:cubicBezTo>
                  <a:cubicBezTo>
                    <a:pt x="216" y="162"/>
                    <a:pt x="327" y="168"/>
                    <a:pt x="327" y="168"/>
                  </a:cubicBezTo>
                  <a:close/>
                </a:path>
              </a:pathLst>
            </a:custGeom>
            <a:solidFill>
              <a:srgbClr val="64B4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hr-HR"/>
            </a:p>
          </p:txBody>
        </p:sp>
        <p:sp>
          <p:nvSpPr>
            <p:cNvPr id="116" name="Freeform 40">
              <a:extLst>
                <a:ext uri="{FF2B5EF4-FFF2-40B4-BE49-F238E27FC236}">
                  <a16:creationId xmlns:a16="http://schemas.microsoft.com/office/drawing/2014/main" id="{2175C03E-E22D-9188-E514-B17D0E04B87C}"/>
                </a:ext>
              </a:extLst>
            </p:cNvPr>
            <p:cNvSpPr>
              <a:spLocks/>
            </p:cNvSpPr>
            <p:nvPr/>
          </p:nvSpPr>
          <p:spPr bwMode="auto">
            <a:xfrm>
              <a:off x="1892301" y="3651250"/>
              <a:ext cx="30163" cy="38100"/>
            </a:xfrm>
            <a:custGeom>
              <a:avLst/>
              <a:gdLst>
                <a:gd name="T0" fmla="*/ 2147483646 w 71"/>
                <a:gd name="T1" fmla="*/ 0 h 90"/>
                <a:gd name="T2" fmla="*/ 2147483646 w 71"/>
                <a:gd name="T3" fmla="*/ 2147483646 h 90"/>
                <a:gd name="T4" fmla="*/ 2147483646 w 71"/>
                <a:gd name="T5" fmla="*/ 0 h 90"/>
                <a:gd name="T6" fmla="*/ 0 60000 65536"/>
                <a:gd name="T7" fmla="*/ 0 60000 65536"/>
                <a:gd name="T8" fmla="*/ 0 60000 65536"/>
                <a:gd name="T9" fmla="*/ 0 w 71"/>
                <a:gd name="T10" fmla="*/ 0 h 90"/>
                <a:gd name="T11" fmla="*/ 71 w 71"/>
                <a:gd name="T12" fmla="*/ 90 h 90"/>
              </a:gdLst>
              <a:ahLst/>
              <a:cxnLst>
                <a:cxn ang="T6">
                  <a:pos x="T0" y="T1"/>
                </a:cxn>
                <a:cxn ang="T7">
                  <a:pos x="T2" y="T3"/>
                </a:cxn>
                <a:cxn ang="T8">
                  <a:pos x="T4" y="T5"/>
                </a:cxn>
              </a:cxnLst>
              <a:rect l="T9" t="T10" r="T11" b="T12"/>
              <a:pathLst>
                <a:path w="71" h="90">
                  <a:moveTo>
                    <a:pt x="36" y="0"/>
                  </a:moveTo>
                  <a:cubicBezTo>
                    <a:pt x="15" y="0"/>
                    <a:pt x="0" y="90"/>
                    <a:pt x="36" y="90"/>
                  </a:cubicBezTo>
                  <a:cubicBezTo>
                    <a:pt x="71" y="90"/>
                    <a:pt x="58" y="0"/>
                    <a:pt x="3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hr-HR"/>
            </a:p>
          </p:txBody>
        </p:sp>
        <p:sp>
          <p:nvSpPr>
            <p:cNvPr id="117" name="Freeform 41">
              <a:extLst>
                <a:ext uri="{FF2B5EF4-FFF2-40B4-BE49-F238E27FC236}">
                  <a16:creationId xmlns:a16="http://schemas.microsoft.com/office/drawing/2014/main" id="{32B0A929-E403-479B-4FDC-B48FEBF37349}"/>
                </a:ext>
              </a:extLst>
            </p:cNvPr>
            <p:cNvSpPr>
              <a:spLocks/>
            </p:cNvSpPr>
            <p:nvPr/>
          </p:nvSpPr>
          <p:spPr bwMode="auto">
            <a:xfrm>
              <a:off x="1876426" y="3692525"/>
              <a:ext cx="44450" cy="44450"/>
            </a:xfrm>
            <a:custGeom>
              <a:avLst/>
              <a:gdLst>
                <a:gd name="T0" fmla="*/ 2147483646 w 104"/>
                <a:gd name="T1" fmla="*/ 2147483646 h 105"/>
                <a:gd name="T2" fmla="*/ 2147483646 w 104"/>
                <a:gd name="T3" fmla="*/ 2147483646 h 105"/>
                <a:gd name="T4" fmla="*/ 2147483646 w 104"/>
                <a:gd name="T5" fmla="*/ 2147483646 h 105"/>
                <a:gd name="T6" fmla="*/ 0 60000 65536"/>
                <a:gd name="T7" fmla="*/ 0 60000 65536"/>
                <a:gd name="T8" fmla="*/ 0 60000 65536"/>
                <a:gd name="T9" fmla="*/ 0 w 104"/>
                <a:gd name="T10" fmla="*/ 0 h 105"/>
                <a:gd name="T11" fmla="*/ 104 w 104"/>
                <a:gd name="T12" fmla="*/ 105 h 105"/>
              </a:gdLst>
              <a:ahLst/>
              <a:cxnLst>
                <a:cxn ang="T6">
                  <a:pos x="T0" y="T1"/>
                </a:cxn>
                <a:cxn ang="T7">
                  <a:pos x="T2" y="T3"/>
                </a:cxn>
                <a:cxn ang="T8">
                  <a:pos x="T4" y="T5"/>
                </a:cxn>
              </a:cxnLst>
              <a:rect l="T9" t="T10" r="T11" b="T12"/>
              <a:pathLst>
                <a:path w="104" h="105">
                  <a:moveTo>
                    <a:pt x="16" y="16"/>
                  </a:moveTo>
                  <a:cubicBezTo>
                    <a:pt x="0" y="31"/>
                    <a:pt x="53" y="105"/>
                    <a:pt x="78" y="79"/>
                  </a:cubicBezTo>
                  <a:cubicBezTo>
                    <a:pt x="104" y="54"/>
                    <a:pt x="31" y="0"/>
                    <a:pt x="16"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hr-HR"/>
            </a:p>
          </p:txBody>
        </p:sp>
        <p:sp>
          <p:nvSpPr>
            <p:cNvPr id="118" name="Freeform 42">
              <a:extLst>
                <a:ext uri="{FF2B5EF4-FFF2-40B4-BE49-F238E27FC236}">
                  <a16:creationId xmlns:a16="http://schemas.microsoft.com/office/drawing/2014/main" id="{B6CAED6F-680D-14DB-6F31-3D94DC4210DC}"/>
                </a:ext>
              </a:extLst>
            </p:cNvPr>
            <p:cNvSpPr>
              <a:spLocks/>
            </p:cNvSpPr>
            <p:nvPr/>
          </p:nvSpPr>
          <p:spPr bwMode="auto">
            <a:xfrm>
              <a:off x="1924051" y="3662363"/>
              <a:ext cx="39688" cy="46038"/>
            </a:xfrm>
            <a:custGeom>
              <a:avLst/>
              <a:gdLst>
                <a:gd name="T0" fmla="*/ 2147483646 w 94"/>
                <a:gd name="T1" fmla="*/ 2147483646 h 106"/>
                <a:gd name="T2" fmla="*/ 2147483646 w 94"/>
                <a:gd name="T3" fmla="*/ 2147483646 h 106"/>
                <a:gd name="T4" fmla="*/ 2147483646 w 94"/>
                <a:gd name="T5" fmla="*/ 2147483646 h 106"/>
                <a:gd name="T6" fmla="*/ 0 60000 65536"/>
                <a:gd name="T7" fmla="*/ 0 60000 65536"/>
                <a:gd name="T8" fmla="*/ 0 60000 65536"/>
                <a:gd name="T9" fmla="*/ 0 w 94"/>
                <a:gd name="T10" fmla="*/ 0 h 106"/>
                <a:gd name="T11" fmla="*/ 94 w 94"/>
                <a:gd name="T12" fmla="*/ 106 h 106"/>
              </a:gdLst>
              <a:ahLst/>
              <a:cxnLst>
                <a:cxn ang="T6">
                  <a:pos x="T0" y="T1"/>
                </a:cxn>
                <a:cxn ang="T7">
                  <a:pos x="T2" y="T3"/>
                </a:cxn>
                <a:cxn ang="T8">
                  <a:pos x="T4" y="T5"/>
                </a:cxn>
              </a:cxnLst>
              <a:rect l="T9" t="T10" r="T11" b="T12"/>
              <a:pathLst>
                <a:path w="94" h="106">
                  <a:moveTo>
                    <a:pt x="19" y="11"/>
                  </a:moveTo>
                  <a:cubicBezTo>
                    <a:pt x="0" y="21"/>
                    <a:pt x="33" y="106"/>
                    <a:pt x="63" y="89"/>
                  </a:cubicBezTo>
                  <a:cubicBezTo>
                    <a:pt x="94" y="71"/>
                    <a:pt x="38" y="0"/>
                    <a:pt x="19"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hr-HR"/>
            </a:p>
          </p:txBody>
        </p:sp>
        <p:sp>
          <p:nvSpPr>
            <p:cNvPr id="119" name="Freeform 43">
              <a:extLst>
                <a:ext uri="{FF2B5EF4-FFF2-40B4-BE49-F238E27FC236}">
                  <a16:creationId xmlns:a16="http://schemas.microsoft.com/office/drawing/2014/main" id="{37983391-9365-A58F-1AC8-711A8C8FC4E1}"/>
                </a:ext>
              </a:extLst>
            </p:cNvPr>
            <p:cNvSpPr>
              <a:spLocks/>
            </p:cNvSpPr>
            <p:nvPr/>
          </p:nvSpPr>
          <p:spPr bwMode="auto">
            <a:xfrm>
              <a:off x="1841501" y="3654425"/>
              <a:ext cx="46038" cy="39688"/>
            </a:xfrm>
            <a:custGeom>
              <a:avLst/>
              <a:gdLst>
                <a:gd name="T0" fmla="*/ 2147483646 w 106"/>
                <a:gd name="T1" fmla="*/ 2147483646 h 95"/>
                <a:gd name="T2" fmla="*/ 2147483646 w 106"/>
                <a:gd name="T3" fmla="*/ 2147483646 h 95"/>
                <a:gd name="T4" fmla="*/ 2147483646 w 106"/>
                <a:gd name="T5" fmla="*/ 2147483646 h 95"/>
                <a:gd name="T6" fmla="*/ 0 60000 65536"/>
                <a:gd name="T7" fmla="*/ 0 60000 65536"/>
                <a:gd name="T8" fmla="*/ 0 60000 65536"/>
                <a:gd name="T9" fmla="*/ 0 w 106"/>
                <a:gd name="T10" fmla="*/ 0 h 95"/>
                <a:gd name="T11" fmla="*/ 106 w 106"/>
                <a:gd name="T12" fmla="*/ 95 h 95"/>
              </a:gdLst>
              <a:ahLst/>
              <a:cxnLst>
                <a:cxn ang="T6">
                  <a:pos x="T0" y="T1"/>
                </a:cxn>
                <a:cxn ang="T7">
                  <a:pos x="T2" y="T3"/>
                </a:cxn>
                <a:cxn ang="T8">
                  <a:pos x="T4" y="T5"/>
                </a:cxn>
              </a:cxnLst>
              <a:rect l="T9" t="T10" r="T11" b="T12"/>
              <a:pathLst>
                <a:path w="106" h="95">
                  <a:moveTo>
                    <a:pt x="18" y="64"/>
                  </a:moveTo>
                  <a:cubicBezTo>
                    <a:pt x="35" y="95"/>
                    <a:pt x="106" y="38"/>
                    <a:pt x="95" y="19"/>
                  </a:cubicBezTo>
                  <a:cubicBezTo>
                    <a:pt x="84" y="0"/>
                    <a:pt x="0" y="34"/>
                    <a:pt x="18"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hr-HR"/>
            </a:p>
          </p:txBody>
        </p:sp>
        <p:sp>
          <p:nvSpPr>
            <p:cNvPr id="120" name="Freeform 44">
              <a:extLst>
                <a:ext uri="{FF2B5EF4-FFF2-40B4-BE49-F238E27FC236}">
                  <a16:creationId xmlns:a16="http://schemas.microsoft.com/office/drawing/2014/main" id="{16EA6A98-BC9A-5E91-BFC3-9442909CB1A2}"/>
                </a:ext>
              </a:extLst>
            </p:cNvPr>
            <p:cNvSpPr>
              <a:spLocks/>
            </p:cNvSpPr>
            <p:nvPr/>
          </p:nvSpPr>
          <p:spPr bwMode="auto">
            <a:xfrm>
              <a:off x="1841501" y="3725863"/>
              <a:ext cx="42863" cy="33338"/>
            </a:xfrm>
            <a:custGeom>
              <a:avLst/>
              <a:gdLst>
                <a:gd name="T0" fmla="*/ 2147483646 w 101"/>
                <a:gd name="T1" fmla="*/ 2147483646 h 79"/>
                <a:gd name="T2" fmla="*/ 2147483646 w 101"/>
                <a:gd name="T3" fmla="*/ 2147483646 h 79"/>
                <a:gd name="T4" fmla="*/ 2147483646 w 101"/>
                <a:gd name="T5" fmla="*/ 2147483646 h 79"/>
                <a:gd name="T6" fmla="*/ 0 60000 65536"/>
                <a:gd name="T7" fmla="*/ 0 60000 65536"/>
                <a:gd name="T8" fmla="*/ 0 60000 65536"/>
                <a:gd name="T9" fmla="*/ 0 w 101"/>
                <a:gd name="T10" fmla="*/ 0 h 79"/>
                <a:gd name="T11" fmla="*/ 101 w 101"/>
                <a:gd name="T12" fmla="*/ 79 h 79"/>
              </a:gdLst>
              <a:ahLst/>
              <a:cxnLst>
                <a:cxn ang="T6">
                  <a:pos x="T0" y="T1"/>
                </a:cxn>
                <a:cxn ang="T7">
                  <a:pos x="T2" y="T3"/>
                </a:cxn>
                <a:cxn ang="T8">
                  <a:pos x="T4" y="T5"/>
                </a:cxn>
              </a:cxnLst>
              <a:rect l="T9" t="T10" r="T11" b="T12"/>
              <a:pathLst>
                <a:path w="101" h="79">
                  <a:moveTo>
                    <a:pt x="5" y="58"/>
                  </a:moveTo>
                  <a:cubicBezTo>
                    <a:pt x="11" y="79"/>
                    <a:pt x="101" y="68"/>
                    <a:pt x="92" y="34"/>
                  </a:cubicBezTo>
                  <a:cubicBezTo>
                    <a:pt x="82" y="0"/>
                    <a:pt x="0" y="37"/>
                    <a:pt x="5"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hr-HR"/>
            </a:p>
          </p:txBody>
        </p:sp>
        <p:sp>
          <p:nvSpPr>
            <p:cNvPr id="121" name="Freeform 45">
              <a:extLst>
                <a:ext uri="{FF2B5EF4-FFF2-40B4-BE49-F238E27FC236}">
                  <a16:creationId xmlns:a16="http://schemas.microsoft.com/office/drawing/2014/main" id="{995783A1-D7A7-7EA5-3B18-23561CA6152D}"/>
                </a:ext>
              </a:extLst>
            </p:cNvPr>
            <p:cNvSpPr>
              <a:spLocks/>
            </p:cNvSpPr>
            <p:nvPr/>
          </p:nvSpPr>
          <p:spPr bwMode="auto">
            <a:xfrm>
              <a:off x="1828801" y="3689350"/>
              <a:ext cx="33338" cy="42863"/>
            </a:xfrm>
            <a:custGeom>
              <a:avLst/>
              <a:gdLst>
                <a:gd name="T0" fmla="*/ 2147483646 w 79"/>
                <a:gd name="T1" fmla="*/ 2147483646 h 101"/>
                <a:gd name="T2" fmla="*/ 2147483646 w 79"/>
                <a:gd name="T3" fmla="*/ 2147483646 h 101"/>
                <a:gd name="T4" fmla="*/ 2147483646 w 79"/>
                <a:gd name="T5" fmla="*/ 2147483646 h 101"/>
                <a:gd name="T6" fmla="*/ 0 60000 65536"/>
                <a:gd name="T7" fmla="*/ 0 60000 65536"/>
                <a:gd name="T8" fmla="*/ 0 60000 65536"/>
                <a:gd name="T9" fmla="*/ 0 w 79"/>
                <a:gd name="T10" fmla="*/ 0 h 101"/>
                <a:gd name="T11" fmla="*/ 79 w 79"/>
                <a:gd name="T12" fmla="*/ 101 h 101"/>
              </a:gdLst>
              <a:ahLst/>
              <a:cxnLst>
                <a:cxn ang="T6">
                  <a:pos x="T0" y="T1"/>
                </a:cxn>
                <a:cxn ang="T7">
                  <a:pos x="T2" y="T3"/>
                </a:cxn>
                <a:cxn ang="T8">
                  <a:pos x="T4" y="T5"/>
                </a:cxn>
              </a:cxnLst>
              <a:rect l="T9" t="T10" r="T11" b="T12"/>
              <a:pathLst>
                <a:path w="79" h="101">
                  <a:moveTo>
                    <a:pt x="21" y="95"/>
                  </a:moveTo>
                  <a:cubicBezTo>
                    <a:pt x="42" y="101"/>
                    <a:pt x="79" y="18"/>
                    <a:pt x="45" y="9"/>
                  </a:cubicBezTo>
                  <a:cubicBezTo>
                    <a:pt x="10" y="0"/>
                    <a:pt x="0" y="90"/>
                    <a:pt x="21" y="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hr-HR"/>
            </a:p>
          </p:txBody>
        </p:sp>
      </p:grpSp>
      <p:pic>
        <p:nvPicPr>
          <p:cNvPr id="122" name="Picture 23">
            <a:extLst>
              <a:ext uri="{FF2B5EF4-FFF2-40B4-BE49-F238E27FC236}">
                <a16:creationId xmlns:a16="http://schemas.microsoft.com/office/drawing/2014/main" id="{5E3D112F-887A-D6C8-F4A7-8A23264143A7}"/>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7658480" y="3830673"/>
            <a:ext cx="323297" cy="331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3" name="Picture 25">
            <a:extLst>
              <a:ext uri="{FF2B5EF4-FFF2-40B4-BE49-F238E27FC236}">
                <a16:creationId xmlns:a16="http://schemas.microsoft.com/office/drawing/2014/main" id="{DD767433-B8BB-FA07-8E90-EEE921EC21B0}"/>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bwMode="auto">
          <a:xfrm>
            <a:off x="6559576" y="2928380"/>
            <a:ext cx="237085" cy="30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 name="Picture 26">
            <a:extLst>
              <a:ext uri="{FF2B5EF4-FFF2-40B4-BE49-F238E27FC236}">
                <a16:creationId xmlns:a16="http://schemas.microsoft.com/office/drawing/2014/main" id="{07848A3A-81A2-2AF5-0F8F-853F5B7F47FA}"/>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bwMode="auto">
          <a:xfrm>
            <a:off x="7692656" y="2952362"/>
            <a:ext cx="286349" cy="280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27">
            <a:extLst>
              <a:ext uri="{FF2B5EF4-FFF2-40B4-BE49-F238E27FC236}">
                <a16:creationId xmlns:a16="http://schemas.microsoft.com/office/drawing/2014/main" id="{199F45D3-1F60-AE99-008D-51D869F3AEB4}"/>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bwMode="auto">
          <a:xfrm>
            <a:off x="8875001" y="2925383"/>
            <a:ext cx="284809" cy="316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 name="Picture 28">
            <a:extLst>
              <a:ext uri="{FF2B5EF4-FFF2-40B4-BE49-F238E27FC236}">
                <a16:creationId xmlns:a16="http://schemas.microsoft.com/office/drawing/2014/main" id="{22CE16B1-A2E6-FA32-4478-FEB76E13CD4D}"/>
              </a:ext>
            </a:extLst>
          </p:cNvPr>
          <p:cNvPicPr>
            <a:picLocks noChangeAspect="1"/>
          </p:cNvPicPr>
          <p:nvPr/>
        </p:nvPicPr>
        <p:blipFill>
          <a:blip r:embed="rId11" cstate="email">
            <a:extLst>
              <a:ext uri="{28A0092B-C50C-407E-A947-70E740481C1C}">
                <a14:useLocalDpi xmlns:a14="http://schemas.microsoft.com/office/drawing/2010/main"/>
              </a:ext>
            </a:extLst>
          </a:blip>
          <a:srcRect/>
          <a:stretch>
            <a:fillRect/>
          </a:stretch>
        </p:blipFill>
        <p:spPr bwMode="auto">
          <a:xfrm>
            <a:off x="2648450" y="3794701"/>
            <a:ext cx="307902" cy="332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 name="Picture 29">
            <a:extLst>
              <a:ext uri="{FF2B5EF4-FFF2-40B4-BE49-F238E27FC236}">
                <a16:creationId xmlns:a16="http://schemas.microsoft.com/office/drawing/2014/main" id="{D3CE60DF-AB63-223B-073D-24E66A9E1EEF}"/>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a:off x="3865741" y="3812688"/>
            <a:ext cx="341771" cy="316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30">
            <a:extLst>
              <a:ext uri="{FF2B5EF4-FFF2-40B4-BE49-F238E27FC236}">
                <a16:creationId xmlns:a16="http://schemas.microsoft.com/office/drawing/2014/main" id="{3E02B363-D585-41B5-0E0B-0EDABB71798F}"/>
              </a:ext>
            </a:extLst>
          </p:cNvPr>
          <p:cNvPicPr>
            <a:picLocks noChangeAspect="1"/>
          </p:cNvPicPr>
          <p:nvPr/>
        </p:nvPicPr>
        <p:blipFill>
          <a:blip r:embed="rId13" cstate="email">
            <a:extLst>
              <a:ext uri="{28A0092B-C50C-407E-A947-70E740481C1C}">
                <a14:useLocalDpi xmlns:a14="http://schemas.microsoft.com/office/drawing/2010/main"/>
              </a:ext>
            </a:extLst>
          </a:blip>
          <a:srcRect/>
          <a:stretch>
            <a:fillRect/>
          </a:stretch>
        </p:blipFill>
        <p:spPr bwMode="auto">
          <a:xfrm>
            <a:off x="5105355" y="3812688"/>
            <a:ext cx="431063" cy="316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31">
            <a:extLst>
              <a:ext uri="{FF2B5EF4-FFF2-40B4-BE49-F238E27FC236}">
                <a16:creationId xmlns:a16="http://schemas.microsoft.com/office/drawing/2014/main" id="{23E131B4-AB6F-A7F6-D5A7-490763400A48}"/>
              </a:ext>
            </a:extLst>
          </p:cNvPr>
          <p:cNvPicPr>
            <a:picLocks noChangeAspect="1"/>
          </p:cNvPicPr>
          <p:nvPr/>
        </p:nvPicPr>
        <p:blipFill>
          <a:blip r:embed="rId14" cstate="email">
            <a:extLst>
              <a:ext uri="{28A0092B-C50C-407E-A947-70E740481C1C}">
                <a14:useLocalDpi xmlns:a14="http://schemas.microsoft.com/office/drawing/2010/main"/>
              </a:ext>
            </a:extLst>
          </a:blip>
          <a:srcRect/>
          <a:stretch>
            <a:fillRect/>
          </a:stretch>
        </p:blipFill>
        <p:spPr bwMode="auto">
          <a:xfrm>
            <a:off x="6434261" y="3812688"/>
            <a:ext cx="326376" cy="316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 name="Picture 32">
            <a:extLst>
              <a:ext uri="{FF2B5EF4-FFF2-40B4-BE49-F238E27FC236}">
                <a16:creationId xmlns:a16="http://schemas.microsoft.com/office/drawing/2014/main" id="{8673E22B-C06B-4B22-95C0-01500E3695C3}"/>
              </a:ext>
            </a:extLst>
          </p:cNvPr>
          <p:cNvPicPr>
            <a:picLocks noChangeAspect="1"/>
          </p:cNvPicPr>
          <p:nvPr/>
        </p:nvPicPr>
        <p:blipFill>
          <a:blip r:embed="rId15" cstate="email">
            <a:extLst>
              <a:ext uri="{28A0092B-C50C-407E-A947-70E740481C1C}">
                <a14:useLocalDpi xmlns:a14="http://schemas.microsoft.com/office/drawing/2010/main"/>
              </a:ext>
            </a:extLst>
          </a:blip>
          <a:srcRect/>
          <a:stretch>
            <a:fillRect/>
          </a:stretch>
        </p:blipFill>
        <p:spPr bwMode="auto">
          <a:xfrm>
            <a:off x="8879618" y="3791703"/>
            <a:ext cx="295586" cy="33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 name="Picture 33">
            <a:extLst>
              <a:ext uri="{FF2B5EF4-FFF2-40B4-BE49-F238E27FC236}">
                <a16:creationId xmlns:a16="http://schemas.microsoft.com/office/drawing/2014/main" id="{9D7ED6EF-B7A7-3B44-CA6E-C16BBBB2D5D3}"/>
              </a:ext>
            </a:extLst>
          </p:cNvPr>
          <p:cNvPicPr>
            <a:picLocks noChangeAspect="1"/>
          </p:cNvPicPr>
          <p:nvPr/>
        </p:nvPicPr>
        <p:blipFill>
          <a:blip r:embed="rId16" cstate="email">
            <a:extLst>
              <a:ext uri="{28A0092B-C50C-407E-A947-70E740481C1C}">
                <a14:useLocalDpi xmlns:a14="http://schemas.microsoft.com/office/drawing/2010/main"/>
              </a:ext>
            </a:extLst>
          </a:blip>
          <a:srcRect/>
          <a:stretch>
            <a:fillRect/>
          </a:stretch>
        </p:blipFill>
        <p:spPr bwMode="auto">
          <a:xfrm>
            <a:off x="2486254" y="4718164"/>
            <a:ext cx="397194" cy="341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35">
            <a:extLst>
              <a:ext uri="{FF2B5EF4-FFF2-40B4-BE49-F238E27FC236}">
                <a16:creationId xmlns:a16="http://schemas.microsoft.com/office/drawing/2014/main" id="{35659276-FB67-DDFD-F666-59E9267581A6}"/>
              </a:ext>
            </a:extLst>
          </p:cNvPr>
          <p:cNvPicPr>
            <a:picLocks noChangeAspect="1"/>
          </p:cNvPicPr>
          <p:nvPr/>
        </p:nvPicPr>
        <p:blipFill>
          <a:blip r:embed="rId17" cstate="email">
            <a:extLst>
              <a:ext uri="{28A0092B-C50C-407E-A947-70E740481C1C}">
                <a14:useLocalDpi xmlns:a14="http://schemas.microsoft.com/office/drawing/2010/main"/>
              </a:ext>
            </a:extLst>
          </a:blip>
          <a:srcRect/>
          <a:stretch>
            <a:fillRect/>
          </a:stretch>
        </p:blipFill>
        <p:spPr bwMode="auto">
          <a:xfrm>
            <a:off x="3723665" y="4716665"/>
            <a:ext cx="469550" cy="34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 name="Picture 36">
            <a:extLst>
              <a:ext uri="{FF2B5EF4-FFF2-40B4-BE49-F238E27FC236}">
                <a16:creationId xmlns:a16="http://schemas.microsoft.com/office/drawing/2014/main" id="{C41D9B90-0832-1EF8-A242-E0416DF7BC62}"/>
              </a:ext>
            </a:extLst>
          </p:cNvPr>
          <p:cNvPicPr>
            <a:picLocks noChangeAspect="1"/>
          </p:cNvPicPr>
          <p:nvPr/>
        </p:nvPicPr>
        <p:blipFill>
          <a:blip r:embed="rId18" cstate="email">
            <a:extLst>
              <a:ext uri="{28A0092B-C50C-407E-A947-70E740481C1C}">
                <a14:useLocalDpi xmlns:a14="http://schemas.microsoft.com/office/drawing/2010/main"/>
              </a:ext>
            </a:extLst>
          </a:blip>
          <a:srcRect/>
          <a:stretch>
            <a:fillRect/>
          </a:stretch>
        </p:blipFill>
        <p:spPr bwMode="auto">
          <a:xfrm>
            <a:off x="5105936" y="4723491"/>
            <a:ext cx="335613" cy="28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 name="Picture 38">
            <a:extLst>
              <a:ext uri="{FF2B5EF4-FFF2-40B4-BE49-F238E27FC236}">
                <a16:creationId xmlns:a16="http://schemas.microsoft.com/office/drawing/2014/main" id="{EB198AE8-C857-001C-4AA1-BC4F71B45845}"/>
              </a:ext>
            </a:extLst>
          </p:cNvPr>
          <p:cNvPicPr>
            <a:picLocks noChangeAspect="1"/>
          </p:cNvPicPr>
          <p:nvPr/>
        </p:nvPicPr>
        <p:blipFill>
          <a:blip r:embed="rId19" cstate="email">
            <a:extLst>
              <a:ext uri="{28A0092B-C50C-407E-A947-70E740481C1C}">
                <a14:useLocalDpi xmlns:a14="http://schemas.microsoft.com/office/drawing/2010/main"/>
              </a:ext>
            </a:extLst>
          </a:blip>
          <a:srcRect/>
          <a:stretch>
            <a:fillRect/>
          </a:stretch>
        </p:blipFill>
        <p:spPr bwMode="auto">
          <a:xfrm>
            <a:off x="6406052" y="4691222"/>
            <a:ext cx="363324" cy="301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 name="Picture 39">
            <a:extLst>
              <a:ext uri="{FF2B5EF4-FFF2-40B4-BE49-F238E27FC236}">
                <a16:creationId xmlns:a16="http://schemas.microsoft.com/office/drawing/2014/main" id="{C57DA1E9-FD37-0EDD-0D2D-6ADBCFF12C8B}"/>
              </a:ext>
            </a:extLst>
          </p:cNvPr>
          <p:cNvPicPr>
            <a:picLocks noChangeAspect="1"/>
          </p:cNvPicPr>
          <p:nvPr/>
        </p:nvPicPr>
        <p:blipFill>
          <a:blip r:embed="rId20" cstate="email">
            <a:extLst>
              <a:ext uri="{28A0092B-C50C-407E-A947-70E740481C1C}">
                <a14:useLocalDpi xmlns:a14="http://schemas.microsoft.com/office/drawing/2010/main"/>
              </a:ext>
            </a:extLst>
          </a:blip>
          <a:srcRect/>
          <a:stretch>
            <a:fillRect/>
          </a:stretch>
        </p:blipFill>
        <p:spPr bwMode="auto">
          <a:xfrm>
            <a:off x="7723446" y="4691185"/>
            <a:ext cx="255559" cy="34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 name="Picture 69">
            <a:extLst>
              <a:ext uri="{FF2B5EF4-FFF2-40B4-BE49-F238E27FC236}">
                <a16:creationId xmlns:a16="http://schemas.microsoft.com/office/drawing/2014/main" id="{A8F2C45A-3728-3694-B833-A635054CA04C}"/>
              </a:ext>
            </a:extLst>
          </p:cNvPr>
          <p:cNvPicPr>
            <a:picLocks noChangeAspect="1"/>
          </p:cNvPicPr>
          <p:nvPr/>
        </p:nvPicPr>
        <p:blipFill>
          <a:blip r:embed="rId21" cstate="email">
            <a:extLst>
              <a:ext uri="{28A0092B-C50C-407E-A947-70E740481C1C}">
                <a14:useLocalDpi xmlns:a14="http://schemas.microsoft.com/office/drawing/2010/main"/>
              </a:ext>
            </a:extLst>
          </a:blip>
          <a:srcRect/>
          <a:stretch>
            <a:fillRect/>
          </a:stretch>
        </p:blipFill>
        <p:spPr bwMode="auto">
          <a:xfrm>
            <a:off x="5001592" y="2991330"/>
            <a:ext cx="661989" cy="199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2531827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53" name="TextBox 52">
            <a:extLst>
              <a:ext uri="{FF2B5EF4-FFF2-40B4-BE49-F238E27FC236}">
                <a16:creationId xmlns:a16="http://schemas.microsoft.com/office/drawing/2014/main" id="{35557EEF-0A4A-D658-5236-CD7C69CDDE2F}"/>
              </a:ext>
            </a:extLst>
          </p:cNvPr>
          <p:cNvSpPr txBox="1"/>
          <p:nvPr/>
        </p:nvSpPr>
        <p:spPr>
          <a:xfrm>
            <a:off x="1657350" y="2291950"/>
            <a:ext cx="4373018" cy="2872581"/>
          </a:xfrm>
          <a:prstGeom prst="rect">
            <a:avLst/>
          </a:prstGeom>
          <a:noFill/>
        </p:spPr>
        <p:txBody>
          <a:bodyPr wrap="square">
            <a:spAutoFit/>
          </a:bodyPr>
          <a:lstStyle/>
          <a:p>
            <a:pPr marL="0" indent="0">
              <a:buNone/>
            </a:pPr>
            <a:r>
              <a:rPr lang="en-GB" b="1">
                <a:solidFill>
                  <a:srgbClr val="104B6B"/>
                </a:solidFill>
                <a:latin typeface="Montserrat" panose="00000500000000000000" pitchFamily="2" charset="0"/>
              </a:rPr>
              <a:t>WHY</a:t>
            </a:r>
            <a:r>
              <a:rPr lang="en-GB" sz="1600">
                <a:solidFill>
                  <a:srgbClr val="104B6B"/>
                </a:solidFill>
                <a:latin typeface="Montserrat" panose="00000500000000000000" pitchFamily="2" charset="0"/>
              </a:rPr>
              <a:t> — Europe’s companies need to become more environmentally, socially and economically sustainable, harness digitalisation and become more resilient to shocks of all kinds.</a:t>
            </a:r>
          </a:p>
          <a:p>
            <a:pPr marL="0" indent="0">
              <a:spcBef>
                <a:spcPts val="1600"/>
              </a:spcBef>
              <a:buNone/>
            </a:pPr>
            <a:r>
              <a:rPr lang="en-GB" b="1">
                <a:solidFill>
                  <a:srgbClr val="104B6B"/>
                </a:solidFill>
                <a:latin typeface="Montserrat" panose="00000500000000000000" pitchFamily="2" charset="0"/>
              </a:rPr>
              <a:t>HOW</a:t>
            </a:r>
            <a:r>
              <a:rPr lang="en-GB" sz="1600">
                <a:solidFill>
                  <a:srgbClr val="104B6B"/>
                </a:solidFill>
                <a:latin typeface="Montserrat" panose="00000500000000000000" pitchFamily="2" charset="0"/>
              </a:rPr>
              <a:t> — Network of experts</a:t>
            </a:r>
          </a:p>
          <a:p>
            <a:pPr marL="0" indent="0">
              <a:spcBef>
                <a:spcPts val="1600"/>
              </a:spcBef>
              <a:spcAft>
                <a:spcPts val="1600"/>
              </a:spcAft>
              <a:buClr>
                <a:schemeClr val="dk1"/>
              </a:buClr>
              <a:buSzPct val="61111"/>
              <a:buNone/>
            </a:pPr>
            <a:r>
              <a:rPr lang="en-GB" b="1">
                <a:solidFill>
                  <a:srgbClr val="104B6B"/>
                </a:solidFill>
                <a:latin typeface="Montserrat" panose="00000500000000000000" pitchFamily="2" charset="0"/>
              </a:rPr>
              <a:t>WHAT</a:t>
            </a:r>
            <a:r>
              <a:rPr lang="en-GB" sz="1600">
                <a:solidFill>
                  <a:srgbClr val="104B6B"/>
                </a:solidFill>
                <a:latin typeface="Montserrat" panose="00000500000000000000" pitchFamily="2" charset="0"/>
              </a:rPr>
              <a:t> — International partnerships, Advice for international growth, Support for business innovation</a:t>
            </a:r>
          </a:p>
        </p:txBody>
      </p:sp>
      <p:pic>
        <p:nvPicPr>
          <p:cNvPr id="54" name="Picture 41">
            <a:extLst>
              <a:ext uri="{FF2B5EF4-FFF2-40B4-BE49-F238E27FC236}">
                <a16:creationId xmlns:a16="http://schemas.microsoft.com/office/drawing/2014/main" id="{FB6E35D7-5181-155E-DF93-9D8BDDAC1A71}"/>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157011" y="4672560"/>
            <a:ext cx="1828800" cy="84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Title 1">
            <a:extLst>
              <a:ext uri="{FF2B5EF4-FFF2-40B4-BE49-F238E27FC236}">
                <a16:creationId xmlns:a16="http://schemas.microsoft.com/office/drawing/2014/main" id="{DC0127CD-66F4-E960-C909-3A029917CBE2}"/>
              </a:ext>
            </a:extLst>
          </p:cNvPr>
          <p:cNvSpPr>
            <a:spLocks noGrp="1"/>
          </p:cNvSpPr>
          <p:nvPr>
            <p:ph type="title"/>
          </p:nvPr>
        </p:nvSpPr>
        <p:spPr>
          <a:xfrm>
            <a:off x="838200" y="209429"/>
            <a:ext cx="9626601" cy="1502946"/>
          </a:xfrm>
        </p:spPr>
        <p:txBody>
          <a:bodyPr/>
          <a:lstStyle/>
          <a:p>
            <a:r>
              <a:rPr lang="en-GB" sz="3200" b="0"/>
              <a:t>enterprise</a:t>
            </a:r>
            <a:br>
              <a:rPr lang="en-GB" sz="3200" b="0"/>
            </a:br>
            <a:r>
              <a:rPr lang="en-GB" sz="3200" b="0" err="1"/>
              <a:t>europe</a:t>
            </a:r>
            <a:br>
              <a:rPr lang="en-GB" sz="3200"/>
            </a:br>
            <a:r>
              <a:rPr lang="en-GB" sz="3200"/>
              <a:t>network </a:t>
            </a:r>
            <a:endParaRPr lang="hr-HR" sz="3200"/>
          </a:p>
        </p:txBody>
      </p:sp>
      <p:pic>
        <p:nvPicPr>
          <p:cNvPr id="3" name="Google Shape;123;p25">
            <a:extLst>
              <a:ext uri="{FF2B5EF4-FFF2-40B4-BE49-F238E27FC236}">
                <a16:creationId xmlns:a16="http://schemas.microsoft.com/office/drawing/2014/main" id="{02F949D4-ECEB-4C59-A9CB-CFC1EEE6F1A6}"/>
              </a:ext>
            </a:extLst>
          </p:cNvPr>
          <p:cNvPicPr preferRelativeResize="0"/>
          <p:nvPr/>
        </p:nvPicPr>
        <p:blipFill>
          <a:blip r:embed="rId7" cstate="email">
            <a:alphaModFix/>
            <a:extLst>
              <a:ext uri="{28A0092B-C50C-407E-A947-70E740481C1C}">
                <a14:useLocalDpi xmlns:a14="http://schemas.microsoft.com/office/drawing/2010/main"/>
              </a:ext>
            </a:extLst>
          </a:blip>
          <a:stretch>
            <a:fillRect/>
          </a:stretch>
        </p:blipFill>
        <p:spPr>
          <a:xfrm>
            <a:off x="6544545" y="2182930"/>
            <a:ext cx="3098289" cy="2946500"/>
          </a:xfrm>
          <a:prstGeom prst="rect">
            <a:avLst/>
          </a:prstGeom>
          <a:noFill/>
          <a:ln>
            <a:noFill/>
          </a:ln>
        </p:spPr>
      </p:pic>
    </p:spTree>
    <p:extLst>
      <p:ext uri="{BB962C8B-B14F-4D97-AF65-F5344CB8AC3E}">
        <p14:creationId xmlns:p14="http://schemas.microsoft.com/office/powerpoint/2010/main" val="52193791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41243060-8828-F588-E7EC-63FEE6A3D39D}"/>
              </a:ext>
            </a:extLst>
          </p:cNvPr>
          <p:cNvSpPr/>
          <p:nvPr/>
        </p:nvSpPr>
        <p:spPr>
          <a:xfrm>
            <a:off x="1419225" y="1438275"/>
            <a:ext cx="9363075" cy="3943350"/>
          </a:xfrm>
          <a:prstGeom prst="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a:p>
        </p:txBody>
      </p:sp>
      <p:sp>
        <p:nvSpPr>
          <p:cNvPr id="2" name="Rectangle 28">
            <a:extLst>
              <a:ext uri="{FF2B5EF4-FFF2-40B4-BE49-F238E27FC236}">
                <a16:creationId xmlns:a16="http://schemas.microsoft.com/office/drawing/2014/main" id="{18FF3273-DAB5-7BC5-F869-4C85C9F7629B}"/>
              </a:ext>
            </a:extLst>
          </p:cNvPr>
          <p:cNvSpPr>
            <a:spLocks noChangeArrowheads="1"/>
          </p:cNvSpPr>
          <p:nvPr/>
        </p:nvSpPr>
        <p:spPr bwMode="auto">
          <a:xfrm>
            <a:off x="1524000" y="2970214"/>
            <a:ext cx="9144000" cy="2284412"/>
          </a:xfrm>
          <a:prstGeom prst="rect">
            <a:avLst/>
          </a:prstGeom>
          <a:solidFill>
            <a:srgbClr val="CCCCCC">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sp>
        <p:nvSpPr>
          <p:cNvPr id="3" name="Rectangle 2">
            <a:extLst>
              <a:ext uri="{FF2B5EF4-FFF2-40B4-BE49-F238E27FC236}">
                <a16:creationId xmlns:a16="http://schemas.microsoft.com/office/drawing/2014/main" id="{D1E371ED-81D6-B5E1-B3A0-8470F7FECF5B}"/>
              </a:ext>
            </a:extLst>
          </p:cNvPr>
          <p:cNvSpPr>
            <a:spLocks noChangeArrowheads="1"/>
          </p:cNvSpPr>
          <p:nvPr/>
        </p:nvSpPr>
        <p:spPr bwMode="auto">
          <a:xfrm>
            <a:off x="2244725" y="3613151"/>
            <a:ext cx="1644650" cy="1282700"/>
          </a:xfrm>
          <a:prstGeom prst="rect">
            <a:avLst/>
          </a:prstGeom>
          <a:solidFill>
            <a:srgbClr val="006491"/>
          </a:solidFill>
          <a:ln>
            <a:noFill/>
          </a:ln>
          <a:effectLst>
            <a:outerShdw blurRad="50800" dist="38100" dir="5400000" algn="t" rotWithShape="0">
              <a:srgbClr val="808080">
                <a:alpha val="39998"/>
              </a:srgbClr>
            </a:outerShdw>
          </a:effectLst>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sp>
        <p:nvSpPr>
          <p:cNvPr id="5" name="Rectangle 4">
            <a:extLst>
              <a:ext uri="{FF2B5EF4-FFF2-40B4-BE49-F238E27FC236}">
                <a16:creationId xmlns:a16="http://schemas.microsoft.com/office/drawing/2014/main" id="{1CD2BE15-0EAE-BE5E-658A-BAE26336872C}"/>
              </a:ext>
            </a:extLst>
          </p:cNvPr>
          <p:cNvSpPr>
            <a:spLocks noChangeArrowheads="1"/>
          </p:cNvSpPr>
          <p:nvPr/>
        </p:nvSpPr>
        <p:spPr bwMode="auto">
          <a:xfrm>
            <a:off x="5270500" y="3586164"/>
            <a:ext cx="1646238" cy="1282700"/>
          </a:xfrm>
          <a:prstGeom prst="rect">
            <a:avLst/>
          </a:prstGeom>
          <a:solidFill>
            <a:srgbClr val="006491"/>
          </a:solidFill>
          <a:ln>
            <a:noFill/>
          </a:ln>
          <a:effectLst>
            <a:outerShdw blurRad="50800" dist="38100" dir="5400000" algn="t" rotWithShape="0">
              <a:srgbClr val="808080">
                <a:alpha val="39998"/>
              </a:srgbClr>
            </a:outerShdw>
          </a:effectLst>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sp>
        <p:nvSpPr>
          <p:cNvPr id="6" name="Rectangle 5">
            <a:extLst>
              <a:ext uri="{FF2B5EF4-FFF2-40B4-BE49-F238E27FC236}">
                <a16:creationId xmlns:a16="http://schemas.microsoft.com/office/drawing/2014/main" id="{EC31AFE1-78D9-351D-BEED-85B282A59EAA}"/>
              </a:ext>
            </a:extLst>
          </p:cNvPr>
          <p:cNvSpPr>
            <a:spLocks noChangeArrowheads="1"/>
          </p:cNvSpPr>
          <p:nvPr/>
        </p:nvSpPr>
        <p:spPr bwMode="auto">
          <a:xfrm>
            <a:off x="8296275" y="3586164"/>
            <a:ext cx="1646238" cy="1282700"/>
          </a:xfrm>
          <a:prstGeom prst="rect">
            <a:avLst/>
          </a:prstGeom>
          <a:solidFill>
            <a:srgbClr val="006491"/>
          </a:solidFill>
          <a:ln>
            <a:noFill/>
          </a:ln>
          <a:effectLst>
            <a:outerShdw blurRad="50800" dist="38100" dir="5400000" algn="t" rotWithShape="0">
              <a:srgbClr val="808080">
                <a:alpha val="39998"/>
              </a:srgbClr>
            </a:outerShdw>
          </a:effectLst>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grpSp>
        <p:nvGrpSpPr>
          <p:cNvPr id="7" name="Group 16">
            <a:extLst>
              <a:ext uri="{FF2B5EF4-FFF2-40B4-BE49-F238E27FC236}">
                <a16:creationId xmlns:a16="http://schemas.microsoft.com/office/drawing/2014/main" id="{B5DBA3F5-0EB9-20FC-0C8E-E225592766F3}"/>
              </a:ext>
            </a:extLst>
          </p:cNvPr>
          <p:cNvGrpSpPr>
            <a:grpSpLocks/>
          </p:cNvGrpSpPr>
          <p:nvPr/>
        </p:nvGrpSpPr>
        <p:grpSpPr bwMode="auto">
          <a:xfrm>
            <a:off x="2209800" y="1668465"/>
            <a:ext cx="1644650" cy="1646237"/>
            <a:chOff x="1172470" y="2152698"/>
            <a:chExt cx="1645920" cy="1645920"/>
          </a:xfrm>
        </p:grpSpPr>
        <p:pic>
          <p:nvPicPr>
            <p:cNvPr id="8" name="Picture 7">
              <a:extLst>
                <a:ext uri="{FF2B5EF4-FFF2-40B4-BE49-F238E27FC236}">
                  <a16:creationId xmlns:a16="http://schemas.microsoft.com/office/drawing/2014/main" id="{2FFF8D60-C813-2E93-617E-67CD5BD26A9F}"/>
                </a:ext>
              </a:extLst>
            </p:cNvPr>
            <p:cNvPicPr>
              <a:picLocks noChangeAspect="1"/>
            </p:cNvPicPr>
            <p:nvPr/>
          </p:nvPicPr>
          <p:blipFill>
            <a:blip r:embed="rId3"/>
            <a:stretch>
              <a:fillRect/>
            </a:stretch>
          </p:blipFill>
          <p:spPr>
            <a:xfrm>
              <a:off x="1691680" y="2497533"/>
              <a:ext cx="607500" cy="956250"/>
            </a:xfrm>
            <a:prstGeom prst="rect">
              <a:avLst/>
            </a:prstGeom>
            <a:effectLst>
              <a:reflection blurRad="6350" stA="50000" endA="300" endPos="55000" dir="5400000" sy="-100000" algn="bl" rotWithShape="0"/>
            </a:effectLst>
          </p:spPr>
        </p:pic>
        <p:sp>
          <p:nvSpPr>
            <p:cNvPr id="9" name="Oval 8">
              <a:extLst>
                <a:ext uri="{FF2B5EF4-FFF2-40B4-BE49-F238E27FC236}">
                  <a16:creationId xmlns:a16="http://schemas.microsoft.com/office/drawing/2014/main" id="{955E3E09-7F47-1060-B4CF-EBAD9754D761}"/>
                </a:ext>
              </a:extLst>
            </p:cNvPr>
            <p:cNvSpPr>
              <a:spLocks noChangeArrowheads="1"/>
            </p:cNvSpPr>
            <p:nvPr/>
          </p:nvSpPr>
          <p:spPr bwMode="auto">
            <a:xfrm>
              <a:off x="1172470" y="2152698"/>
              <a:ext cx="1645920" cy="1645920"/>
            </a:xfrm>
            <a:prstGeom prst="ellipse">
              <a:avLst/>
            </a:prstGeom>
            <a:noFill/>
            <a:ln w="127000">
              <a:solidFill>
                <a:srgbClr val="006491"/>
              </a:solidFill>
              <a:round/>
              <a:headEnd/>
              <a:tailEnd/>
            </a:ln>
            <a:effectLst>
              <a:outerShdw blurRad="50800" dist="38100" dir="5400000" algn="t" rotWithShape="0">
                <a:srgbClr val="808080">
                  <a:alpha val="39998"/>
                </a:srgbClr>
              </a:outerShdw>
            </a:effectLst>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grpSp>
      <p:grpSp>
        <p:nvGrpSpPr>
          <p:cNvPr id="10" name="Group 17">
            <a:extLst>
              <a:ext uri="{FF2B5EF4-FFF2-40B4-BE49-F238E27FC236}">
                <a16:creationId xmlns:a16="http://schemas.microsoft.com/office/drawing/2014/main" id="{77D96AE3-9249-72CC-0553-C0AB7BB80E7D}"/>
              </a:ext>
            </a:extLst>
          </p:cNvPr>
          <p:cNvGrpSpPr>
            <a:grpSpLocks/>
          </p:cNvGrpSpPr>
          <p:nvPr/>
        </p:nvGrpSpPr>
        <p:grpSpPr bwMode="auto">
          <a:xfrm>
            <a:off x="5273675" y="1668465"/>
            <a:ext cx="1644650" cy="1646237"/>
            <a:chOff x="3899040" y="2756040"/>
            <a:chExt cx="1645920" cy="1645920"/>
          </a:xfrm>
        </p:grpSpPr>
        <p:pic>
          <p:nvPicPr>
            <p:cNvPr id="11" name="Picture 10">
              <a:extLst>
                <a:ext uri="{FF2B5EF4-FFF2-40B4-BE49-F238E27FC236}">
                  <a16:creationId xmlns:a16="http://schemas.microsoft.com/office/drawing/2014/main" id="{35D14DFC-32C1-0400-F6A1-388D77E3FB28}"/>
                </a:ext>
              </a:extLst>
            </p:cNvPr>
            <p:cNvPicPr>
              <a:picLocks noChangeAspect="1"/>
            </p:cNvPicPr>
            <p:nvPr/>
          </p:nvPicPr>
          <p:blipFill>
            <a:blip r:embed="rId4"/>
            <a:stretch>
              <a:fillRect/>
            </a:stretch>
          </p:blipFill>
          <p:spPr>
            <a:xfrm>
              <a:off x="4407000" y="3163434"/>
              <a:ext cx="630000" cy="888750"/>
            </a:xfrm>
            <a:prstGeom prst="rect">
              <a:avLst/>
            </a:prstGeom>
            <a:effectLst>
              <a:reflection blurRad="6350" stA="50000" endA="300" endPos="55000" dir="5400000" sy="-100000" algn="bl" rotWithShape="0"/>
            </a:effectLst>
          </p:spPr>
        </p:pic>
        <p:sp>
          <p:nvSpPr>
            <p:cNvPr id="12" name="Oval 11">
              <a:extLst>
                <a:ext uri="{FF2B5EF4-FFF2-40B4-BE49-F238E27FC236}">
                  <a16:creationId xmlns:a16="http://schemas.microsoft.com/office/drawing/2014/main" id="{7DFB4386-0D2A-5A3E-CFE7-3477065E9FF2}"/>
                </a:ext>
              </a:extLst>
            </p:cNvPr>
            <p:cNvSpPr>
              <a:spLocks noChangeArrowheads="1"/>
            </p:cNvSpPr>
            <p:nvPr/>
          </p:nvSpPr>
          <p:spPr bwMode="auto">
            <a:xfrm>
              <a:off x="3899040" y="2756040"/>
              <a:ext cx="1645920" cy="1645920"/>
            </a:xfrm>
            <a:prstGeom prst="ellipse">
              <a:avLst/>
            </a:prstGeom>
            <a:noFill/>
            <a:ln w="127000">
              <a:solidFill>
                <a:srgbClr val="006491"/>
              </a:solidFill>
              <a:round/>
              <a:headEnd/>
              <a:tailEnd/>
            </a:ln>
            <a:effectLst>
              <a:outerShdw blurRad="50800" dist="38100" dir="5400000" algn="t" rotWithShape="0">
                <a:srgbClr val="808080">
                  <a:alpha val="39998"/>
                </a:srgbClr>
              </a:outerShdw>
            </a:effectLst>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grpSp>
      <p:grpSp>
        <p:nvGrpSpPr>
          <p:cNvPr id="13" name="Group 15">
            <a:extLst>
              <a:ext uri="{FF2B5EF4-FFF2-40B4-BE49-F238E27FC236}">
                <a16:creationId xmlns:a16="http://schemas.microsoft.com/office/drawing/2014/main" id="{F2CDD841-7F09-EC50-730D-5F527F615062}"/>
              </a:ext>
            </a:extLst>
          </p:cNvPr>
          <p:cNvGrpSpPr>
            <a:grpSpLocks/>
          </p:cNvGrpSpPr>
          <p:nvPr/>
        </p:nvGrpSpPr>
        <p:grpSpPr bwMode="auto">
          <a:xfrm>
            <a:off x="8296275" y="1668465"/>
            <a:ext cx="1646238" cy="1646237"/>
            <a:chOff x="6556248" y="2152698"/>
            <a:chExt cx="1645920" cy="1645920"/>
          </a:xfrm>
        </p:grpSpPr>
        <p:pic>
          <p:nvPicPr>
            <p:cNvPr id="14" name="Picture 13">
              <a:extLst>
                <a:ext uri="{FF2B5EF4-FFF2-40B4-BE49-F238E27FC236}">
                  <a16:creationId xmlns:a16="http://schemas.microsoft.com/office/drawing/2014/main" id="{923A8CC8-2357-AF5B-AD8D-5A2AD4632B37}"/>
                </a:ext>
              </a:extLst>
            </p:cNvPr>
            <p:cNvPicPr>
              <a:picLocks noChangeAspect="1"/>
            </p:cNvPicPr>
            <p:nvPr/>
          </p:nvPicPr>
          <p:blipFill>
            <a:blip r:embed="rId5"/>
            <a:stretch>
              <a:fillRect/>
            </a:stretch>
          </p:blipFill>
          <p:spPr>
            <a:xfrm>
              <a:off x="7030458" y="2560092"/>
              <a:ext cx="697500" cy="888750"/>
            </a:xfrm>
            <a:prstGeom prst="rect">
              <a:avLst/>
            </a:prstGeom>
            <a:effectLst>
              <a:reflection blurRad="6350" stA="50000" endA="300" endPos="55000" dir="5400000" sy="-100000" algn="bl" rotWithShape="0"/>
            </a:effectLst>
          </p:spPr>
        </p:pic>
        <p:sp>
          <p:nvSpPr>
            <p:cNvPr id="15" name="Oval 14">
              <a:extLst>
                <a:ext uri="{FF2B5EF4-FFF2-40B4-BE49-F238E27FC236}">
                  <a16:creationId xmlns:a16="http://schemas.microsoft.com/office/drawing/2014/main" id="{B68F9370-8383-1160-A9AB-55F204A3533D}"/>
                </a:ext>
              </a:extLst>
            </p:cNvPr>
            <p:cNvSpPr>
              <a:spLocks noChangeArrowheads="1"/>
            </p:cNvSpPr>
            <p:nvPr/>
          </p:nvSpPr>
          <p:spPr bwMode="auto">
            <a:xfrm>
              <a:off x="6556248" y="2152698"/>
              <a:ext cx="1645920" cy="1645920"/>
            </a:xfrm>
            <a:prstGeom prst="ellipse">
              <a:avLst/>
            </a:prstGeom>
            <a:noFill/>
            <a:ln w="127000">
              <a:solidFill>
                <a:srgbClr val="006491"/>
              </a:solidFill>
              <a:round/>
              <a:headEnd/>
              <a:tailEnd/>
            </a:ln>
            <a:effectLst>
              <a:outerShdw blurRad="50800" dist="38100" dir="5400000" algn="t" rotWithShape="0">
                <a:srgbClr val="808080">
                  <a:alpha val="39998"/>
                </a:srgbClr>
              </a:outerShdw>
            </a:effectLst>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Arial" pitchFamily="34" charset="0"/>
                  <a:ea typeface="Arial Unicode MS" pitchFamily="34" charset="-128"/>
                  <a:cs typeface="Arial Unicode MS" pitchFamily="34" charset="-128"/>
                </a:defRPr>
              </a:lvl1pPr>
              <a:lvl2pPr marL="742950" indent="-285750">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defRPr/>
              </a:pPr>
              <a:endParaRPr lang="en-US" altLang="es-ES_tradnl"/>
            </a:p>
          </p:txBody>
        </p:sp>
      </p:grpSp>
      <p:sp>
        <p:nvSpPr>
          <p:cNvPr id="16" name="Rectangle 18">
            <a:extLst>
              <a:ext uri="{FF2B5EF4-FFF2-40B4-BE49-F238E27FC236}">
                <a16:creationId xmlns:a16="http://schemas.microsoft.com/office/drawing/2014/main" id="{672E50C3-6BA7-4206-09F8-BDDEB4BF1DE3}"/>
              </a:ext>
            </a:extLst>
          </p:cNvPr>
          <p:cNvSpPr>
            <a:spLocks noChangeArrowheads="1"/>
          </p:cNvSpPr>
          <p:nvPr/>
        </p:nvSpPr>
        <p:spPr bwMode="auto">
          <a:xfrm>
            <a:off x="2193926" y="3781426"/>
            <a:ext cx="1814513"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GB" altLang="en-US" sz="3600" b="1">
                <a:solidFill>
                  <a:schemeClr val="bg1"/>
                </a:solidFill>
                <a:latin typeface="Myriad Pro"/>
                <a:ea typeface="Myriad Pro"/>
                <a:cs typeface="Myriad Pro"/>
              </a:rPr>
              <a:t>3000</a:t>
            </a:r>
            <a:endParaRPr lang="en-GB" altLang="en-US">
              <a:solidFill>
                <a:schemeClr val="bg1"/>
              </a:solidFill>
              <a:latin typeface="Myriad Pro"/>
              <a:ea typeface="Myriad Pro"/>
              <a:cs typeface="Myriad Pro"/>
            </a:endParaRPr>
          </a:p>
        </p:txBody>
      </p:sp>
      <p:sp>
        <p:nvSpPr>
          <p:cNvPr id="17" name="Rectangle 19">
            <a:extLst>
              <a:ext uri="{FF2B5EF4-FFF2-40B4-BE49-F238E27FC236}">
                <a16:creationId xmlns:a16="http://schemas.microsoft.com/office/drawing/2014/main" id="{8520D384-C27B-65C6-4E07-7148EEC2B141}"/>
              </a:ext>
            </a:extLst>
          </p:cNvPr>
          <p:cNvSpPr>
            <a:spLocks noChangeArrowheads="1"/>
          </p:cNvSpPr>
          <p:nvPr/>
        </p:nvSpPr>
        <p:spPr bwMode="auto">
          <a:xfrm>
            <a:off x="5511800" y="3768726"/>
            <a:ext cx="11684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GB" altLang="en-US" sz="3600" b="1">
                <a:solidFill>
                  <a:schemeClr val="bg1"/>
                </a:solidFill>
                <a:latin typeface="Myriad Pro"/>
                <a:ea typeface="Myriad Pro"/>
                <a:cs typeface="Myriad Pro"/>
              </a:rPr>
              <a:t>600</a:t>
            </a:r>
            <a:r>
              <a:rPr lang="en-GB" altLang="en-US" sz="3600" b="1">
                <a:solidFill>
                  <a:srgbClr val="64B4E6"/>
                </a:solidFill>
                <a:latin typeface="Myriad Pro"/>
                <a:ea typeface="Myriad Pro"/>
                <a:cs typeface="Myriad Pro"/>
              </a:rPr>
              <a:t>+</a:t>
            </a:r>
            <a:endParaRPr lang="en-GB" altLang="en-US">
              <a:solidFill>
                <a:srgbClr val="64B4E6"/>
              </a:solidFill>
              <a:latin typeface="Myriad Pro"/>
              <a:ea typeface="Myriad Pro"/>
              <a:cs typeface="Myriad Pro"/>
            </a:endParaRPr>
          </a:p>
        </p:txBody>
      </p:sp>
      <p:sp>
        <p:nvSpPr>
          <p:cNvPr id="18" name="Rectangle 20">
            <a:extLst>
              <a:ext uri="{FF2B5EF4-FFF2-40B4-BE49-F238E27FC236}">
                <a16:creationId xmlns:a16="http://schemas.microsoft.com/office/drawing/2014/main" id="{5C9D5ED6-F036-5115-DD5D-BE9EF8AE670A}"/>
              </a:ext>
            </a:extLst>
          </p:cNvPr>
          <p:cNvSpPr>
            <a:spLocks noChangeArrowheads="1"/>
          </p:cNvSpPr>
          <p:nvPr/>
        </p:nvSpPr>
        <p:spPr bwMode="auto">
          <a:xfrm>
            <a:off x="5487989" y="4333876"/>
            <a:ext cx="12160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GB" altLang="en-US" sz="1400" b="1">
                <a:solidFill>
                  <a:schemeClr val="bg1"/>
                </a:solidFill>
                <a:latin typeface="+mn-lt"/>
                <a:ea typeface="Myriad Pro"/>
                <a:cs typeface="Myriad Pro"/>
              </a:rPr>
              <a:t>LOCATIONS</a:t>
            </a:r>
            <a:endParaRPr lang="en-US" altLang="en-US" sz="1400" b="1">
              <a:solidFill>
                <a:schemeClr val="bg1"/>
              </a:solidFill>
              <a:latin typeface="+mn-lt"/>
              <a:ea typeface="Myriad Pro"/>
              <a:cs typeface="Myriad Pro"/>
            </a:endParaRPr>
          </a:p>
        </p:txBody>
      </p:sp>
      <p:sp>
        <p:nvSpPr>
          <p:cNvPr id="19" name="Rectangle 21">
            <a:extLst>
              <a:ext uri="{FF2B5EF4-FFF2-40B4-BE49-F238E27FC236}">
                <a16:creationId xmlns:a16="http://schemas.microsoft.com/office/drawing/2014/main" id="{D68B4DDC-4B65-4D92-F478-A83EF1C3C69D}"/>
              </a:ext>
            </a:extLst>
          </p:cNvPr>
          <p:cNvSpPr>
            <a:spLocks noChangeArrowheads="1"/>
          </p:cNvSpPr>
          <p:nvPr/>
        </p:nvSpPr>
        <p:spPr bwMode="auto">
          <a:xfrm>
            <a:off x="2193926" y="4333876"/>
            <a:ext cx="1814513"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GB" altLang="en-US" sz="1400" b="1">
                <a:solidFill>
                  <a:schemeClr val="bg1"/>
                </a:solidFill>
                <a:latin typeface="+mn-lt"/>
                <a:ea typeface="Myriad Pro"/>
                <a:cs typeface="Myriad Pro"/>
              </a:rPr>
              <a:t>LOCAL</a:t>
            </a:r>
          </a:p>
          <a:p>
            <a:pPr algn="ctr"/>
            <a:r>
              <a:rPr lang="en-GB" altLang="en-US" sz="1400" b="1">
                <a:solidFill>
                  <a:schemeClr val="bg1"/>
                </a:solidFill>
                <a:latin typeface="+mn-lt"/>
                <a:ea typeface="Myriad Pro"/>
                <a:cs typeface="Myriad Pro"/>
              </a:rPr>
              <a:t>EXPERTS </a:t>
            </a:r>
            <a:endParaRPr lang="en-US" altLang="en-US" sz="1400" b="1">
              <a:solidFill>
                <a:schemeClr val="bg1"/>
              </a:solidFill>
              <a:latin typeface="+mn-lt"/>
              <a:ea typeface="Myriad Pro"/>
              <a:cs typeface="Myriad Pro"/>
            </a:endParaRPr>
          </a:p>
        </p:txBody>
      </p:sp>
      <p:sp>
        <p:nvSpPr>
          <p:cNvPr id="20" name="Rectangle 22">
            <a:extLst>
              <a:ext uri="{FF2B5EF4-FFF2-40B4-BE49-F238E27FC236}">
                <a16:creationId xmlns:a16="http://schemas.microsoft.com/office/drawing/2014/main" id="{BCA7B377-7B04-8FE0-4677-8F1AC430808E}"/>
              </a:ext>
            </a:extLst>
          </p:cNvPr>
          <p:cNvSpPr>
            <a:spLocks noChangeArrowheads="1"/>
          </p:cNvSpPr>
          <p:nvPr/>
        </p:nvSpPr>
        <p:spPr bwMode="auto">
          <a:xfrm>
            <a:off x="8535988" y="3768726"/>
            <a:ext cx="1166812"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GB" altLang="en-US" sz="3600" b="1">
                <a:solidFill>
                  <a:schemeClr val="bg1"/>
                </a:solidFill>
                <a:latin typeface="Myriad Pro"/>
                <a:ea typeface="Myriad Pro"/>
                <a:cs typeface="Myriad Pro"/>
              </a:rPr>
              <a:t>65</a:t>
            </a:r>
            <a:r>
              <a:rPr lang="en-GB" altLang="en-US" sz="3600" b="1">
                <a:solidFill>
                  <a:srgbClr val="64B4E6"/>
                </a:solidFill>
                <a:latin typeface="Myriad Pro"/>
                <a:ea typeface="Myriad Pro"/>
                <a:cs typeface="Myriad Pro"/>
              </a:rPr>
              <a:t>+</a:t>
            </a:r>
            <a:endParaRPr lang="en-GB" altLang="en-US">
              <a:solidFill>
                <a:srgbClr val="64B4E6"/>
              </a:solidFill>
              <a:latin typeface="Myriad Pro"/>
              <a:ea typeface="Myriad Pro"/>
              <a:cs typeface="Myriad Pro"/>
            </a:endParaRPr>
          </a:p>
        </p:txBody>
      </p:sp>
      <p:sp>
        <p:nvSpPr>
          <p:cNvPr id="21" name="Rectangle 23">
            <a:extLst>
              <a:ext uri="{FF2B5EF4-FFF2-40B4-BE49-F238E27FC236}">
                <a16:creationId xmlns:a16="http://schemas.microsoft.com/office/drawing/2014/main" id="{E3B9058D-D7EE-612E-54D0-18E836025E85}"/>
              </a:ext>
            </a:extLst>
          </p:cNvPr>
          <p:cNvSpPr>
            <a:spLocks noChangeArrowheads="1"/>
          </p:cNvSpPr>
          <p:nvPr/>
        </p:nvSpPr>
        <p:spPr bwMode="auto">
          <a:xfrm>
            <a:off x="8301038" y="4333876"/>
            <a:ext cx="1636712"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pPr algn="ctr"/>
            <a:r>
              <a:rPr lang="en-GB" altLang="en-US" sz="1400" b="1">
                <a:solidFill>
                  <a:schemeClr val="bg1"/>
                </a:solidFill>
                <a:latin typeface="+mn-lt"/>
                <a:ea typeface="Myriad Pro"/>
                <a:cs typeface="Myriad Pro"/>
              </a:rPr>
              <a:t>COUNTRIES WORLDWIDE</a:t>
            </a:r>
            <a:endParaRPr lang="en-US" altLang="en-US" sz="1400" b="1">
              <a:solidFill>
                <a:schemeClr val="bg1"/>
              </a:solidFill>
              <a:latin typeface="+mn-lt"/>
              <a:ea typeface="Myriad Pro"/>
              <a:cs typeface="Myriad Pro"/>
            </a:endParaRPr>
          </a:p>
        </p:txBody>
      </p:sp>
      <p:sp>
        <p:nvSpPr>
          <p:cNvPr id="22" name="Pentagon 29">
            <a:extLst>
              <a:ext uri="{FF2B5EF4-FFF2-40B4-BE49-F238E27FC236}">
                <a16:creationId xmlns:a16="http://schemas.microsoft.com/office/drawing/2014/main" id="{78B61A77-0379-4789-DCE5-3A8D3D4FE850}"/>
              </a:ext>
            </a:extLst>
          </p:cNvPr>
          <p:cNvSpPr>
            <a:spLocks noChangeArrowheads="1"/>
          </p:cNvSpPr>
          <p:nvPr/>
        </p:nvSpPr>
        <p:spPr bwMode="auto">
          <a:xfrm rot="5400000">
            <a:off x="2850358" y="3420271"/>
            <a:ext cx="433387" cy="212725"/>
          </a:xfrm>
          <a:prstGeom prst="homePlate">
            <a:avLst>
              <a:gd name="adj" fmla="val 50461"/>
            </a:avLst>
          </a:prstGeom>
          <a:solidFill>
            <a:srgbClr val="00649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sp>
        <p:nvSpPr>
          <p:cNvPr id="23" name="Pentagon 30">
            <a:extLst>
              <a:ext uri="{FF2B5EF4-FFF2-40B4-BE49-F238E27FC236}">
                <a16:creationId xmlns:a16="http://schemas.microsoft.com/office/drawing/2014/main" id="{8534D700-AD40-7C4F-531E-8EC38B3FED05}"/>
              </a:ext>
            </a:extLst>
          </p:cNvPr>
          <p:cNvSpPr>
            <a:spLocks noChangeArrowheads="1"/>
          </p:cNvSpPr>
          <p:nvPr/>
        </p:nvSpPr>
        <p:spPr bwMode="auto">
          <a:xfrm rot="5400000">
            <a:off x="5882482" y="3390108"/>
            <a:ext cx="431800" cy="214313"/>
          </a:xfrm>
          <a:prstGeom prst="homePlate">
            <a:avLst>
              <a:gd name="adj" fmla="val 49904"/>
            </a:avLst>
          </a:prstGeom>
          <a:solidFill>
            <a:srgbClr val="00649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sp>
        <p:nvSpPr>
          <p:cNvPr id="24" name="Pentagon 31">
            <a:extLst>
              <a:ext uri="{FF2B5EF4-FFF2-40B4-BE49-F238E27FC236}">
                <a16:creationId xmlns:a16="http://schemas.microsoft.com/office/drawing/2014/main" id="{85315088-2171-9533-C24B-178AC489C964}"/>
              </a:ext>
            </a:extLst>
          </p:cNvPr>
          <p:cNvSpPr>
            <a:spLocks noChangeArrowheads="1"/>
          </p:cNvSpPr>
          <p:nvPr/>
        </p:nvSpPr>
        <p:spPr bwMode="auto">
          <a:xfrm rot="5400000">
            <a:off x="8903494" y="3401220"/>
            <a:ext cx="431800" cy="214312"/>
          </a:xfrm>
          <a:prstGeom prst="homePlate">
            <a:avLst>
              <a:gd name="adj" fmla="val 49904"/>
            </a:avLst>
          </a:prstGeom>
          <a:solidFill>
            <a:srgbClr val="00649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spTree>
    <p:extLst>
      <p:ext uri="{BB962C8B-B14F-4D97-AF65-F5344CB8AC3E}">
        <p14:creationId xmlns:p14="http://schemas.microsoft.com/office/powerpoint/2010/main" val="67937596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9626601"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sz="4000" err="1"/>
              <a:t>Opening</a:t>
            </a:r>
            <a:r>
              <a:rPr lang="es-ES" sz="4000"/>
              <a:t> </a:t>
            </a:r>
            <a:r>
              <a:rPr lang="es-ES" sz="4000" err="1"/>
              <a:t>Session</a:t>
            </a:r>
            <a:endParaRPr lang="es-ES" sz="4000"/>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14" name="Text Placeholder 13">
            <a:extLst>
              <a:ext uri="{FF2B5EF4-FFF2-40B4-BE49-F238E27FC236}">
                <a16:creationId xmlns:a16="http://schemas.microsoft.com/office/drawing/2014/main" id="{3040A05F-D803-E6AA-0B87-974E05DB6C3E}"/>
              </a:ext>
            </a:extLst>
          </p:cNvPr>
          <p:cNvSpPr>
            <a:spLocks noGrp="1"/>
          </p:cNvSpPr>
          <p:nvPr>
            <p:ph type="body" sz="quarter" idx="16"/>
          </p:nvPr>
        </p:nvSpPr>
        <p:spPr/>
        <p:txBody>
          <a:bodyPr>
            <a:normAutofit lnSpcReduction="10000"/>
          </a:bodyPr>
          <a:lstStyle/>
          <a:p>
            <a:r>
              <a:rPr lang="en-US"/>
              <a:t>Moderated by: Frane Šesnić, CEO, ZICER </a:t>
            </a:r>
          </a:p>
        </p:txBody>
      </p:sp>
      <p:sp>
        <p:nvSpPr>
          <p:cNvPr id="15" name="Content Placeholder 12">
            <a:extLst>
              <a:ext uri="{FF2B5EF4-FFF2-40B4-BE49-F238E27FC236}">
                <a16:creationId xmlns:a16="http://schemas.microsoft.com/office/drawing/2014/main" id="{E62053BC-2BF9-86D4-282B-0D9C8AB58C8F}"/>
              </a:ext>
            </a:extLst>
          </p:cNvPr>
          <p:cNvSpPr>
            <a:spLocks noGrp="1"/>
          </p:cNvSpPr>
          <p:nvPr>
            <p:ph idx="1"/>
          </p:nvPr>
        </p:nvSpPr>
        <p:spPr>
          <a:xfrm>
            <a:off x="620370" y="2539825"/>
            <a:ext cx="11258634" cy="2851159"/>
          </a:xfrm>
        </p:spPr>
        <p:txBody>
          <a:bodyPr>
            <a:normAutofit fontScale="92500" lnSpcReduction="10000"/>
          </a:bodyPr>
          <a:lstStyle/>
          <a:p>
            <a:r>
              <a:rPr lang="en-US" sz="2500"/>
              <a:t>Panelists:</a:t>
            </a:r>
          </a:p>
          <a:p>
            <a:pPr marL="342900" indent="-342900">
              <a:buFont typeface="Arial" panose="020B0604020202020204" pitchFamily="34" charset="0"/>
              <a:buChar char="•"/>
            </a:pPr>
            <a:r>
              <a:rPr lang="en-US" sz="2400" b="1"/>
              <a:t>Bogdan Chelariu</a:t>
            </a:r>
            <a:r>
              <a:rPr lang="en-US" sz="2000"/>
              <a:t>, EURADA President</a:t>
            </a:r>
          </a:p>
          <a:p>
            <a:pPr marL="342900" indent="-342900">
              <a:buFont typeface="Arial" panose="020B0604020202020204" pitchFamily="34" charset="0"/>
              <a:buChar char="•"/>
            </a:pPr>
            <a:r>
              <a:rPr lang="en-US" sz="2400" b="1"/>
              <a:t>Mislav Kovač</a:t>
            </a:r>
            <a:r>
              <a:rPr lang="en-US" sz="2400"/>
              <a:t>, </a:t>
            </a:r>
            <a:r>
              <a:rPr lang="en-GB" sz="2400"/>
              <a:t>Head of Sector for European Territorial Cooperation and Macro-Regional Strategies, Croatian Ministry of Regional Development and EU Funds</a:t>
            </a:r>
            <a:endParaRPr lang="en-US" sz="2400"/>
          </a:p>
          <a:p>
            <a:pPr marL="342900" indent="-342900">
              <a:buFont typeface="Arial" panose="020B0604020202020204" pitchFamily="34" charset="0"/>
              <a:buChar char="•"/>
            </a:pPr>
            <a:r>
              <a:rPr lang="en-US" sz="2400" b="1"/>
              <a:t>Ulla Engelmann</a:t>
            </a:r>
            <a:r>
              <a:rPr lang="en-US" sz="2000"/>
              <a:t>, </a:t>
            </a:r>
            <a:r>
              <a:rPr lang="en-GB" sz="2000"/>
              <a:t>Head of Unit for Industrial Forum, Alliances and Clusters, European Commission (DG GROW)</a:t>
            </a:r>
          </a:p>
          <a:p>
            <a:pPr marL="342900" indent="-342900">
              <a:buFont typeface="Arial" panose="020B0604020202020204" pitchFamily="34" charset="0"/>
              <a:buChar char="•"/>
            </a:pPr>
            <a:r>
              <a:rPr lang="it-IT" sz="2400" b="1"/>
              <a:t>Ioannis Kroustalis</a:t>
            </a:r>
            <a:r>
              <a:rPr lang="it-IT" sz="2000"/>
              <a:t>, Team Leader Croatia, European Commission (DG REGIO)</a:t>
            </a:r>
            <a:endParaRPr lang="en-US" sz="2000"/>
          </a:p>
          <a:p>
            <a:pPr marL="342900" indent="-342900">
              <a:buFont typeface="Arial" panose="020B0604020202020204" pitchFamily="34" charset="0"/>
              <a:buChar char="•"/>
            </a:pPr>
            <a:endParaRPr lang="en-US" sz="2000"/>
          </a:p>
        </p:txBody>
      </p:sp>
    </p:spTree>
    <p:extLst>
      <p:ext uri="{BB962C8B-B14F-4D97-AF65-F5344CB8AC3E}">
        <p14:creationId xmlns:p14="http://schemas.microsoft.com/office/powerpoint/2010/main" val="9529043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54" name="Picture 41">
            <a:extLst>
              <a:ext uri="{FF2B5EF4-FFF2-40B4-BE49-F238E27FC236}">
                <a16:creationId xmlns:a16="http://schemas.microsoft.com/office/drawing/2014/main" id="{FB6E35D7-5181-155E-DF93-9D8BDDAC1A71}"/>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157011" y="4672560"/>
            <a:ext cx="1828800" cy="84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a:extLst>
              <a:ext uri="{FF2B5EF4-FFF2-40B4-BE49-F238E27FC236}">
                <a16:creationId xmlns:a16="http://schemas.microsoft.com/office/drawing/2014/main" id="{7EBFC44D-7CB4-EFB9-D493-71DB1BB8E51F}"/>
              </a:ext>
            </a:extLst>
          </p:cNvPr>
          <p:cNvSpPr/>
          <p:nvPr/>
        </p:nvSpPr>
        <p:spPr>
          <a:xfrm>
            <a:off x="0" y="0"/>
            <a:ext cx="12192000" cy="21854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a:p>
        </p:txBody>
      </p:sp>
      <p:pic>
        <p:nvPicPr>
          <p:cNvPr id="9" name="Picture 2">
            <a:extLst>
              <a:ext uri="{FF2B5EF4-FFF2-40B4-BE49-F238E27FC236}">
                <a16:creationId xmlns:a16="http://schemas.microsoft.com/office/drawing/2014/main" id="{4D0EC7B1-4CB6-F11A-E23B-B5191BBFB1B4}"/>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778577" y="550736"/>
            <a:ext cx="5905870" cy="3725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1" name="Table 10">
            <a:extLst>
              <a:ext uri="{FF2B5EF4-FFF2-40B4-BE49-F238E27FC236}">
                <a16:creationId xmlns:a16="http://schemas.microsoft.com/office/drawing/2014/main" id="{A1149C7D-D2A3-0A5B-209C-C1C331B40AE3}"/>
              </a:ext>
            </a:extLst>
          </p:cNvPr>
          <p:cNvGraphicFramePr>
            <a:graphicFrameLocks noGrp="1"/>
          </p:cNvGraphicFramePr>
          <p:nvPr>
            <p:extLst>
              <p:ext uri="{D42A27DB-BD31-4B8C-83A1-F6EECF244321}">
                <p14:modId xmlns:p14="http://schemas.microsoft.com/office/powerpoint/2010/main" val="1460390540"/>
              </p:ext>
            </p:extLst>
          </p:nvPr>
        </p:nvGraphicFramePr>
        <p:xfrm>
          <a:off x="7463024" y="184739"/>
          <a:ext cx="2909701" cy="5212074"/>
        </p:xfrm>
        <a:graphic>
          <a:graphicData uri="http://schemas.openxmlformats.org/drawingml/2006/table">
            <a:tbl>
              <a:tblPr firstRow="1" bandRow="1">
                <a:tableStyleId>{5C22544A-7EE6-4342-B048-85BDC9FD1C3A}</a:tableStyleId>
              </a:tblPr>
              <a:tblGrid>
                <a:gridCol w="1244724">
                  <a:extLst>
                    <a:ext uri="{9D8B030D-6E8A-4147-A177-3AD203B41FA5}">
                      <a16:colId xmlns:a16="http://schemas.microsoft.com/office/drawing/2014/main" val="1188745307"/>
                    </a:ext>
                  </a:extLst>
                </a:gridCol>
                <a:gridCol w="1664977">
                  <a:extLst>
                    <a:ext uri="{9D8B030D-6E8A-4147-A177-3AD203B41FA5}">
                      <a16:colId xmlns:a16="http://schemas.microsoft.com/office/drawing/2014/main" val="3566910139"/>
                    </a:ext>
                  </a:extLst>
                </a:gridCol>
              </a:tblGrid>
              <a:tr h="4979272">
                <a:tc>
                  <a:txBody>
                    <a:bodyPr/>
                    <a:lstStyle/>
                    <a:p>
                      <a:pPr algn="l"/>
                      <a:r>
                        <a:rPr lang="en-US" sz="1400" b="0" kern="1200" baseline="30000">
                          <a:solidFill>
                            <a:srgbClr val="000000"/>
                          </a:solidFill>
                          <a:latin typeface="+mn-lt"/>
                          <a:ea typeface="+mn-ea"/>
                          <a:cs typeface="+mn-cs"/>
                        </a:rPr>
                        <a:t>Albania</a:t>
                      </a:r>
                    </a:p>
                    <a:p>
                      <a:pPr algn="l"/>
                      <a:r>
                        <a:rPr lang="en-US" sz="1400" b="0" kern="1200" baseline="30000">
                          <a:solidFill>
                            <a:srgbClr val="000000"/>
                          </a:solidFill>
                          <a:latin typeface="+mn-lt"/>
                          <a:ea typeface="+mn-ea"/>
                          <a:cs typeface="+mn-cs"/>
                        </a:rPr>
                        <a:t>Armenia</a:t>
                      </a:r>
                      <a:br>
                        <a:rPr lang="en-US" sz="1400" b="0" kern="1200" baseline="30000">
                          <a:solidFill>
                            <a:srgbClr val="000000"/>
                          </a:solidFill>
                          <a:latin typeface="+mn-lt"/>
                          <a:ea typeface="+mn-ea"/>
                          <a:cs typeface="+mn-cs"/>
                        </a:rPr>
                      </a:br>
                      <a:r>
                        <a:rPr lang="en-US" sz="1400" b="0" kern="1200" baseline="30000">
                          <a:solidFill>
                            <a:srgbClr val="000000"/>
                          </a:solidFill>
                          <a:latin typeface="+mn-lt"/>
                          <a:ea typeface="+mn-ea"/>
                          <a:cs typeface="+mn-cs"/>
                        </a:rPr>
                        <a:t>Argentina</a:t>
                      </a:r>
                    </a:p>
                    <a:p>
                      <a:pPr algn="l"/>
                      <a:r>
                        <a:rPr lang="en-US" sz="1400" b="0" kern="1200" baseline="30000">
                          <a:solidFill>
                            <a:srgbClr val="000000"/>
                          </a:solidFill>
                          <a:latin typeface="+mn-lt"/>
                          <a:ea typeface="+mn-ea"/>
                          <a:cs typeface="+mn-cs"/>
                        </a:rPr>
                        <a:t>Austria</a:t>
                      </a:r>
                    </a:p>
                    <a:p>
                      <a:pPr algn="l"/>
                      <a:r>
                        <a:rPr lang="en-US" sz="1400" b="0" kern="1200" baseline="30000">
                          <a:solidFill>
                            <a:srgbClr val="000000"/>
                          </a:solidFill>
                          <a:latin typeface="+mn-lt"/>
                          <a:ea typeface="+mn-ea"/>
                          <a:cs typeface="+mn-cs"/>
                        </a:rPr>
                        <a:t>Belgium </a:t>
                      </a:r>
                      <a:br>
                        <a:rPr lang="en-US" sz="1400" b="0" kern="1200" baseline="30000">
                          <a:solidFill>
                            <a:srgbClr val="000000"/>
                          </a:solidFill>
                          <a:latin typeface="+mn-lt"/>
                          <a:ea typeface="+mn-ea"/>
                          <a:cs typeface="+mn-cs"/>
                        </a:rPr>
                      </a:br>
                      <a:r>
                        <a:rPr lang="en-US" sz="1400" b="0" kern="1200" baseline="30000">
                          <a:solidFill>
                            <a:srgbClr val="000000"/>
                          </a:solidFill>
                          <a:latin typeface="+mn-lt"/>
                          <a:ea typeface="+mn-ea"/>
                          <a:cs typeface="+mn-cs"/>
                        </a:rPr>
                        <a:t>Belarus</a:t>
                      </a:r>
                    </a:p>
                    <a:p>
                      <a:pPr algn="l"/>
                      <a:r>
                        <a:rPr lang="en-US" sz="1400" b="0" kern="1200" baseline="30000">
                          <a:solidFill>
                            <a:srgbClr val="000000"/>
                          </a:solidFill>
                          <a:latin typeface="+mn-lt"/>
                          <a:ea typeface="+mn-ea"/>
                          <a:cs typeface="+mn-cs"/>
                        </a:rPr>
                        <a:t>Bosnia and Herzegovina </a:t>
                      </a:r>
                      <a:br>
                        <a:rPr lang="en-US" sz="1400" b="0" kern="1200" baseline="30000">
                          <a:solidFill>
                            <a:srgbClr val="000000"/>
                          </a:solidFill>
                          <a:latin typeface="+mn-lt"/>
                          <a:ea typeface="+mn-ea"/>
                          <a:cs typeface="+mn-cs"/>
                        </a:rPr>
                      </a:br>
                      <a:r>
                        <a:rPr lang="en-US" sz="1400" b="0" kern="1200" baseline="30000">
                          <a:solidFill>
                            <a:srgbClr val="000000"/>
                          </a:solidFill>
                          <a:latin typeface="+mn-lt"/>
                          <a:ea typeface="+mn-ea"/>
                          <a:cs typeface="+mn-cs"/>
                        </a:rPr>
                        <a:t>Brazil</a:t>
                      </a:r>
                    </a:p>
                    <a:p>
                      <a:pPr algn="l"/>
                      <a:r>
                        <a:rPr lang="en-US" sz="1400" b="0" kern="1200" baseline="30000">
                          <a:solidFill>
                            <a:srgbClr val="000000"/>
                          </a:solidFill>
                          <a:latin typeface="+mn-lt"/>
                          <a:ea typeface="+mn-ea"/>
                          <a:cs typeface="+mn-cs"/>
                        </a:rPr>
                        <a:t>Bulgaria</a:t>
                      </a:r>
                    </a:p>
                    <a:p>
                      <a:pPr algn="l"/>
                      <a:r>
                        <a:rPr lang="en-US" sz="1400" b="0" kern="1200" baseline="30000">
                          <a:solidFill>
                            <a:srgbClr val="000000"/>
                          </a:solidFill>
                          <a:latin typeface="+mn-lt"/>
                          <a:ea typeface="+mn-ea"/>
                          <a:cs typeface="+mn-cs"/>
                        </a:rPr>
                        <a:t>Cameroon</a:t>
                      </a:r>
                      <a:br>
                        <a:rPr lang="en-US" sz="1400" b="0" kern="1200" baseline="30000">
                          <a:solidFill>
                            <a:srgbClr val="000000"/>
                          </a:solidFill>
                          <a:latin typeface="+mn-lt"/>
                          <a:ea typeface="+mn-ea"/>
                          <a:cs typeface="+mn-cs"/>
                        </a:rPr>
                      </a:br>
                      <a:r>
                        <a:rPr lang="en-US" sz="1400" b="0" kern="1200" baseline="30000">
                          <a:solidFill>
                            <a:srgbClr val="000000"/>
                          </a:solidFill>
                          <a:latin typeface="+mn-lt"/>
                          <a:ea typeface="+mn-ea"/>
                          <a:cs typeface="+mn-cs"/>
                        </a:rPr>
                        <a:t>Canada  </a:t>
                      </a:r>
                    </a:p>
                    <a:p>
                      <a:pPr algn="l"/>
                      <a:r>
                        <a:rPr lang="en-US" sz="1400" b="0" kern="1200" baseline="30000">
                          <a:solidFill>
                            <a:srgbClr val="000000"/>
                          </a:solidFill>
                          <a:latin typeface="+mn-lt"/>
                          <a:ea typeface="+mn-ea"/>
                          <a:cs typeface="+mn-cs"/>
                        </a:rPr>
                        <a:t>Chile</a:t>
                      </a:r>
                    </a:p>
                    <a:p>
                      <a:pPr algn="l"/>
                      <a:r>
                        <a:rPr lang="en-US" sz="1400" b="0" kern="1200" baseline="30000">
                          <a:solidFill>
                            <a:srgbClr val="000000"/>
                          </a:solidFill>
                          <a:latin typeface="+mn-lt"/>
                          <a:ea typeface="+mn-ea"/>
                          <a:cs typeface="+mn-cs"/>
                        </a:rPr>
                        <a:t>China</a:t>
                      </a:r>
                    </a:p>
                    <a:p>
                      <a:pPr algn="l"/>
                      <a:r>
                        <a:rPr lang="en-US" sz="1400" b="0" kern="1200" baseline="30000">
                          <a:solidFill>
                            <a:srgbClr val="000000"/>
                          </a:solidFill>
                          <a:latin typeface="+mn-lt"/>
                          <a:ea typeface="+mn-ea"/>
                          <a:cs typeface="+mn-cs"/>
                        </a:rPr>
                        <a:t>Croatia</a:t>
                      </a:r>
                    </a:p>
                    <a:p>
                      <a:pPr algn="l"/>
                      <a:r>
                        <a:rPr lang="en-US" sz="1400" b="0" kern="1200" baseline="30000">
                          <a:solidFill>
                            <a:srgbClr val="000000"/>
                          </a:solidFill>
                          <a:latin typeface="+mn-lt"/>
                          <a:ea typeface="+mn-ea"/>
                          <a:cs typeface="+mn-cs"/>
                        </a:rPr>
                        <a:t>Cyprus</a:t>
                      </a:r>
                    </a:p>
                    <a:p>
                      <a:pPr algn="l"/>
                      <a:r>
                        <a:rPr lang="en-US" sz="1400" b="0" kern="1200" baseline="30000">
                          <a:solidFill>
                            <a:srgbClr val="000000"/>
                          </a:solidFill>
                          <a:latin typeface="+mn-lt"/>
                          <a:ea typeface="+mn-ea"/>
                          <a:cs typeface="+mn-cs"/>
                        </a:rPr>
                        <a:t>Czech Republic</a:t>
                      </a:r>
                    </a:p>
                    <a:p>
                      <a:pPr algn="l"/>
                      <a:r>
                        <a:rPr lang="en-US" sz="1400" b="0" kern="1200" baseline="30000">
                          <a:solidFill>
                            <a:srgbClr val="000000"/>
                          </a:solidFill>
                          <a:latin typeface="+mn-lt"/>
                          <a:ea typeface="+mn-ea"/>
                          <a:cs typeface="+mn-cs"/>
                        </a:rPr>
                        <a:t>Denmark  </a:t>
                      </a:r>
                    </a:p>
                    <a:p>
                      <a:pPr algn="l"/>
                      <a:r>
                        <a:rPr lang="en-US" sz="1400" b="0" kern="1200" baseline="30000">
                          <a:solidFill>
                            <a:srgbClr val="000000"/>
                          </a:solidFill>
                          <a:latin typeface="+mn-lt"/>
                          <a:ea typeface="+mn-ea"/>
                          <a:cs typeface="+mn-cs"/>
                        </a:rPr>
                        <a:t>Egypt</a:t>
                      </a:r>
                    </a:p>
                    <a:p>
                      <a:pPr algn="l"/>
                      <a:r>
                        <a:rPr lang="en-US" sz="1400" b="0" kern="1200" baseline="30000">
                          <a:solidFill>
                            <a:srgbClr val="000000"/>
                          </a:solidFill>
                          <a:latin typeface="+mn-lt"/>
                          <a:ea typeface="+mn-ea"/>
                          <a:cs typeface="+mn-cs"/>
                        </a:rPr>
                        <a:t>Estonia  </a:t>
                      </a:r>
                    </a:p>
                    <a:p>
                      <a:pPr algn="l"/>
                      <a:r>
                        <a:rPr lang="en-US" sz="1400" b="0" kern="1200" baseline="30000">
                          <a:solidFill>
                            <a:srgbClr val="000000"/>
                          </a:solidFill>
                          <a:latin typeface="+mn-lt"/>
                          <a:ea typeface="+mn-ea"/>
                          <a:cs typeface="+mn-cs"/>
                        </a:rPr>
                        <a:t>Finland</a:t>
                      </a:r>
                    </a:p>
                    <a:p>
                      <a:pPr algn="l"/>
                      <a:r>
                        <a:rPr lang="en-US" sz="1400" b="0" kern="1200" baseline="30000">
                          <a:solidFill>
                            <a:srgbClr val="000000"/>
                          </a:solidFill>
                          <a:latin typeface="+mn-lt"/>
                          <a:ea typeface="+mn-ea"/>
                          <a:cs typeface="+mn-cs"/>
                        </a:rPr>
                        <a:t>France</a:t>
                      </a:r>
                    </a:p>
                    <a:p>
                      <a:pPr algn="l"/>
                      <a:r>
                        <a:rPr lang="en-US" sz="1400" b="0" kern="1200" baseline="30000" err="1">
                          <a:solidFill>
                            <a:srgbClr val="000000"/>
                          </a:solidFill>
                          <a:latin typeface="+mn-lt"/>
                          <a:ea typeface="+mn-ea"/>
                          <a:cs typeface="+mn-cs"/>
                        </a:rPr>
                        <a:t>fYRoM</a:t>
                      </a:r>
                      <a:endParaRPr lang="en-US" sz="1400" b="0" kern="1200" baseline="30000">
                        <a:solidFill>
                          <a:srgbClr val="000000"/>
                        </a:solidFill>
                        <a:latin typeface="+mn-lt"/>
                        <a:ea typeface="+mn-ea"/>
                        <a:cs typeface="+mn-cs"/>
                      </a:endParaRPr>
                    </a:p>
                    <a:p>
                      <a:pPr algn="l"/>
                      <a:r>
                        <a:rPr lang="en-US" sz="1400" b="0" kern="1200" baseline="30000">
                          <a:solidFill>
                            <a:srgbClr val="000000"/>
                          </a:solidFill>
                          <a:latin typeface="+mn-lt"/>
                          <a:ea typeface="+mn-ea"/>
                          <a:cs typeface="+mn-cs"/>
                        </a:rPr>
                        <a:t>Georgia</a:t>
                      </a:r>
                    </a:p>
                    <a:p>
                      <a:pPr algn="l"/>
                      <a:r>
                        <a:rPr lang="en-US" sz="1400" b="0" kern="1200" baseline="30000">
                          <a:solidFill>
                            <a:srgbClr val="000000"/>
                          </a:solidFill>
                          <a:latin typeface="+mn-lt"/>
                          <a:ea typeface="+mn-ea"/>
                          <a:cs typeface="+mn-cs"/>
                        </a:rPr>
                        <a:t>Germany</a:t>
                      </a:r>
                    </a:p>
                    <a:p>
                      <a:pPr algn="l"/>
                      <a:r>
                        <a:rPr lang="en-US" sz="1400" b="0" kern="1200" baseline="30000">
                          <a:solidFill>
                            <a:srgbClr val="000000"/>
                          </a:solidFill>
                          <a:latin typeface="+mn-lt"/>
                          <a:ea typeface="+mn-ea"/>
                          <a:cs typeface="+mn-cs"/>
                        </a:rPr>
                        <a:t>Greece  </a:t>
                      </a:r>
                    </a:p>
                    <a:p>
                      <a:pPr algn="l"/>
                      <a:r>
                        <a:rPr lang="en-US" sz="1400" b="0" kern="1200" baseline="30000">
                          <a:solidFill>
                            <a:srgbClr val="000000"/>
                          </a:solidFill>
                          <a:latin typeface="+mn-lt"/>
                          <a:ea typeface="+mn-ea"/>
                          <a:cs typeface="+mn-cs"/>
                        </a:rPr>
                        <a:t>Hungary</a:t>
                      </a:r>
                    </a:p>
                    <a:p>
                      <a:pPr algn="l"/>
                      <a:r>
                        <a:rPr lang="en-US" sz="1400" b="0" kern="1200" baseline="30000">
                          <a:solidFill>
                            <a:srgbClr val="000000"/>
                          </a:solidFill>
                          <a:latin typeface="+mn-lt"/>
                          <a:ea typeface="+mn-ea"/>
                          <a:cs typeface="+mn-cs"/>
                        </a:rPr>
                        <a:t>Iceland</a:t>
                      </a:r>
                    </a:p>
                    <a:p>
                      <a:pPr algn="l"/>
                      <a:r>
                        <a:rPr lang="en-US" sz="1400" b="0" kern="1200" baseline="30000">
                          <a:solidFill>
                            <a:srgbClr val="000000"/>
                          </a:solidFill>
                          <a:latin typeface="+mn-lt"/>
                          <a:ea typeface="+mn-ea"/>
                          <a:cs typeface="+mn-cs"/>
                        </a:rPr>
                        <a:t>India</a:t>
                      </a:r>
                      <a:br>
                        <a:rPr lang="en-US" sz="1400" b="0" kern="1200" baseline="30000">
                          <a:solidFill>
                            <a:srgbClr val="000000"/>
                          </a:solidFill>
                          <a:latin typeface="+mn-lt"/>
                          <a:ea typeface="+mn-ea"/>
                          <a:cs typeface="+mn-cs"/>
                        </a:rPr>
                      </a:br>
                      <a:r>
                        <a:rPr lang="en-US" sz="1400" b="0" kern="1200" baseline="30000">
                          <a:solidFill>
                            <a:srgbClr val="000000"/>
                          </a:solidFill>
                          <a:latin typeface="+mn-lt"/>
                          <a:ea typeface="+mn-ea"/>
                          <a:cs typeface="+mn-cs"/>
                        </a:rPr>
                        <a:t>Indonesia</a:t>
                      </a:r>
                    </a:p>
                    <a:p>
                      <a:pPr algn="l"/>
                      <a:r>
                        <a:rPr lang="en-US" sz="1400" b="0" kern="1200" baseline="30000">
                          <a:solidFill>
                            <a:srgbClr val="000000"/>
                          </a:solidFill>
                          <a:latin typeface="+mn-lt"/>
                          <a:ea typeface="+mn-ea"/>
                          <a:cs typeface="+mn-cs"/>
                        </a:rPr>
                        <a:t>Ireland  </a:t>
                      </a:r>
                    </a:p>
                    <a:p>
                      <a:pPr algn="l"/>
                      <a:r>
                        <a:rPr lang="en-US" sz="1400" b="0" kern="1200" baseline="30000">
                          <a:solidFill>
                            <a:srgbClr val="000000"/>
                          </a:solidFill>
                          <a:latin typeface="+mn-lt"/>
                          <a:ea typeface="+mn-ea"/>
                          <a:cs typeface="+mn-cs"/>
                        </a:rPr>
                        <a:t>Israel</a:t>
                      </a:r>
                    </a:p>
                    <a:p>
                      <a:pPr algn="l"/>
                      <a:r>
                        <a:rPr lang="en-US" sz="1400" b="0" kern="1200" baseline="30000">
                          <a:solidFill>
                            <a:srgbClr val="000000"/>
                          </a:solidFill>
                          <a:latin typeface="+mn-lt"/>
                          <a:ea typeface="+mn-ea"/>
                          <a:cs typeface="+mn-cs"/>
                        </a:rPr>
                        <a:t>Italy  </a:t>
                      </a:r>
                    </a:p>
                    <a:p>
                      <a:pPr algn="l"/>
                      <a:r>
                        <a:rPr lang="en-US" sz="1400" b="0" kern="1200" baseline="30000">
                          <a:solidFill>
                            <a:srgbClr val="000000"/>
                          </a:solidFill>
                          <a:latin typeface="+mn-lt"/>
                          <a:ea typeface="+mn-ea"/>
                          <a:cs typeface="+mn-cs"/>
                        </a:rPr>
                        <a:t>Japan</a:t>
                      </a:r>
                    </a:p>
                    <a:p>
                      <a:pPr algn="l"/>
                      <a:r>
                        <a:rPr lang="en-US" sz="1400" b="0" kern="1200" baseline="30000">
                          <a:solidFill>
                            <a:srgbClr val="000000"/>
                          </a:solidFill>
                          <a:latin typeface="+mn-lt"/>
                          <a:ea typeface="+mn-ea"/>
                          <a:cs typeface="+mn-cs"/>
                        </a:rPr>
                        <a:t>Jordan</a:t>
                      </a:r>
                    </a:p>
                    <a:p>
                      <a:pPr algn="l"/>
                      <a:r>
                        <a:rPr lang="en-US" sz="1400" b="0" kern="1200" baseline="30000">
                          <a:solidFill>
                            <a:srgbClr val="000000"/>
                          </a:solidFill>
                          <a:latin typeface="+mn-lt"/>
                          <a:ea typeface="+mn-ea"/>
                          <a:cs typeface="+mn-cs"/>
                        </a:rPr>
                        <a:t>Kosovo</a:t>
                      </a:r>
                    </a:p>
                  </a:txBody>
                  <a:tcPr marL="91417" marR="91417" marT="45717" marB="4571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lang="en-US" sz="1400" b="0" kern="1200" baseline="30000">
                          <a:solidFill>
                            <a:srgbClr val="000000"/>
                          </a:solidFill>
                          <a:latin typeface="+mn-lt"/>
                          <a:ea typeface="+mn-ea"/>
                          <a:cs typeface="+mn-cs"/>
                        </a:rPr>
                        <a:t>Latvia</a:t>
                      </a:r>
                    </a:p>
                    <a:p>
                      <a:pPr algn="l"/>
                      <a:r>
                        <a:rPr lang="en-US" sz="1400" b="0" kern="1200" baseline="30000">
                          <a:solidFill>
                            <a:srgbClr val="000000"/>
                          </a:solidFill>
                          <a:latin typeface="+mn-lt"/>
                          <a:ea typeface="+mn-ea"/>
                          <a:cs typeface="+mn-cs"/>
                        </a:rPr>
                        <a:t>Lithuania</a:t>
                      </a:r>
                      <a:br>
                        <a:rPr lang="en-US" sz="1400" b="0" kern="1200" baseline="30000">
                          <a:solidFill>
                            <a:srgbClr val="000000"/>
                          </a:solidFill>
                          <a:latin typeface="+mn-lt"/>
                          <a:ea typeface="+mn-ea"/>
                          <a:cs typeface="+mn-cs"/>
                        </a:rPr>
                      </a:br>
                      <a:r>
                        <a:rPr lang="en-US" sz="1400" b="0" kern="1200" baseline="30000">
                          <a:solidFill>
                            <a:srgbClr val="000000"/>
                          </a:solidFill>
                          <a:latin typeface="+mn-lt"/>
                          <a:ea typeface="+mn-ea"/>
                          <a:cs typeface="+mn-cs"/>
                        </a:rPr>
                        <a:t>Luxembourg</a:t>
                      </a:r>
                      <a:endParaRPr lang="fr-BE" sz="1400" b="0" kern="1200" baseline="30000">
                        <a:solidFill>
                          <a:srgbClr val="000000"/>
                        </a:solidFill>
                        <a:latin typeface="+mn-lt"/>
                        <a:ea typeface="+mn-ea"/>
                        <a:cs typeface="+mn-cs"/>
                      </a:endParaRPr>
                    </a:p>
                    <a:p>
                      <a:pPr algn="l"/>
                      <a:r>
                        <a:rPr lang="en-US" sz="1400" b="0" kern="1200" baseline="30000">
                          <a:solidFill>
                            <a:srgbClr val="000000"/>
                          </a:solidFill>
                          <a:latin typeface="+mn-lt"/>
                          <a:ea typeface="+mn-ea"/>
                          <a:cs typeface="+mn-cs"/>
                        </a:rPr>
                        <a:t>Malta </a:t>
                      </a:r>
                    </a:p>
                    <a:p>
                      <a:pPr algn="l"/>
                      <a:r>
                        <a:rPr lang="en-US" sz="1400" b="0" kern="1200" baseline="30000">
                          <a:solidFill>
                            <a:srgbClr val="000000"/>
                          </a:solidFill>
                          <a:latin typeface="+mn-lt"/>
                          <a:ea typeface="+mn-ea"/>
                          <a:cs typeface="+mn-cs"/>
                        </a:rPr>
                        <a:t>Mexico</a:t>
                      </a:r>
                    </a:p>
                    <a:p>
                      <a:pPr algn="l"/>
                      <a:r>
                        <a:rPr lang="en-US" sz="1400" b="0" kern="1200" baseline="30000">
                          <a:solidFill>
                            <a:srgbClr val="000000"/>
                          </a:solidFill>
                          <a:latin typeface="+mn-lt"/>
                          <a:ea typeface="+mn-ea"/>
                          <a:cs typeface="+mn-cs"/>
                        </a:rPr>
                        <a:t>Moldova </a:t>
                      </a:r>
                    </a:p>
                    <a:p>
                      <a:pPr algn="l"/>
                      <a:r>
                        <a:rPr lang="en-US" sz="1400" b="0" kern="1200" baseline="30000">
                          <a:solidFill>
                            <a:srgbClr val="000000"/>
                          </a:solidFill>
                          <a:latin typeface="+mn-lt"/>
                          <a:ea typeface="+mn-ea"/>
                          <a:cs typeface="+mn-cs"/>
                        </a:rPr>
                        <a:t>Montenegro</a:t>
                      </a:r>
                    </a:p>
                    <a:p>
                      <a:pPr algn="l"/>
                      <a:r>
                        <a:rPr lang="en-US" sz="1400" b="0" kern="1200" baseline="30000">
                          <a:solidFill>
                            <a:srgbClr val="000000"/>
                          </a:solidFill>
                          <a:latin typeface="+mn-lt"/>
                          <a:ea typeface="+mn-ea"/>
                          <a:cs typeface="+mn-cs"/>
                        </a:rPr>
                        <a:t>New Zealand</a:t>
                      </a:r>
                      <a:br>
                        <a:rPr lang="en-US" sz="1400" b="0" kern="1200" baseline="30000">
                          <a:solidFill>
                            <a:srgbClr val="000000"/>
                          </a:solidFill>
                          <a:latin typeface="+mn-lt"/>
                          <a:ea typeface="+mn-ea"/>
                          <a:cs typeface="+mn-cs"/>
                        </a:rPr>
                      </a:br>
                      <a:r>
                        <a:rPr lang="en-US" sz="1400" b="0" kern="1200" baseline="30000">
                          <a:solidFill>
                            <a:srgbClr val="000000"/>
                          </a:solidFill>
                          <a:latin typeface="+mn-lt"/>
                          <a:ea typeface="+mn-ea"/>
                          <a:cs typeface="+mn-cs"/>
                        </a:rPr>
                        <a:t>Nigeria</a:t>
                      </a:r>
                      <a:br>
                        <a:rPr lang="en-US" sz="1400" b="0" kern="1200" baseline="30000">
                          <a:solidFill>
                            <a:srgbClr val="000000"/>
                          </a:solidFill>
                          <a:latin typeface="+mn-lt"/>
                          <a:ea typeface="+mn-ea"/>
                          <a:cs typeface="+mn-cs"/>
                        </a:rPr>
                      </a:br>
                      <a:r>
                        <a:rPr lang="en-US" sz="1400" b="0" kern="1200" baseline="30000">
                          <a:solidFill>
                            <a:srgbClr val="000000"/>
                          </a:solidFill>
                          <a:latin typeface="+mn-lt"/>
                          <a:ea typeface="+mn-ea"/>
                          <a:cs typeface="+mn-cs"/>
                        </a:rPr>
                        <a:t>North Macedonia</a:t>
                      </a:r>
                    </a:p>
                    <a:p>
                      <a:pPr algn="l"/>
                      <a:r>
                        <a:rPr lang="en-US" sz="1400" b="0" kern="1200" baseline="30000">
                          <a:solidFill>
                            <a:srgbClr val="000000"/>
                          </a:solidFill>
                          <a:latin typeface="+mn-lt"/>
                          <a:ea typeface="+mn-ea"/>
                          <a:cs typeface="+mn-cs"/>
                        </a:rPr>
                        <a:t>Norway</a:t>
                      </a:r>
                    </a:p>
                    <a:p>
                      <a:pPr algn="l"/>
                      <a:r>
                        <a:rPr lang="en-US" sz="1400" b="0" kern="1200" baseline="30000">
                          <a:solidFill>
                            <a:srgbClr val="000000"/>
                          </a:solidFill>
                          <a:latin typeface="+mn-lt"/>
                          <a:ea typeface="+mn-ea"/>
                          <a:cs typeface="+mn-cs"/>
                        </a:rPr>
                        <a:t>Peru</a:t>
                      </a:r>
                    </a:p>
                    <a:p>
                      <a:pPr algn="l"/>
                      <a:r>
                        <a:rPr lang="en-US" sz="1400" b="0" kern="1200" baseline="30000">
                          <a:solidFill>
                            <a:srgbClr val="000000"/>
                          </a:solidFill>
                          <a:latin typeface="+mn-lt"/>
                          <a:ea typeface="+mn-ea"/>
                          <a:cs typeface="+mn-cs"/>
                        </a:rPr>
                        <a:t>Poland  </a:t>
                      </a:r>
                    </a:p>
                    <a:p>
                      <a:pPr algn="l"/>
                      <a:r>
                        <a:rPr lang="en-US" sz="1400" b="0" kern="1200" baseline="30000">
                          <a:solidFill>
                            <a:srgbClr val="000000"/>
                          </a:solidFill>
                          <a:latin typeface="+mn-lt"/>
                          <a:ea typeface="+mn-ea"/>
                          <a:cs typeface="+mn-cs"/>
                        </a:rPr>
                        <a:t>Portugal  </a:t>
                      </a:r>
                    </a:p>
                    <a:p>
                      <a:pPr algn="l"/>
                      <a:r>
                        <a:rPr lang="en-US" sz="1400" b="0" kern="1200" baseline="30000">
                          <a:solidFill>
                            <a:srgbClr val="000000"/>
                          </a:solidFill>
                          <a:latin typeface="+mn-lt"/>
                          <a:ea typeface="+mn-ea"/>
                          <a:cs typeface="+mn-cs"/>
                        </a:rPr>
                        <a:t>Qatar</a:t>
                      </a:r>
                    </a:p>
                    <a:p>
                      <a:pPr algn="l"/>
                      <a:r>
                        <a:rPr lang="en-US" sz="1400" b="0" kern="1200" baseline="30000">
                          <a:solidFill>
                            <a:srgbClr val="000000"/>
                          </a:solidFill>
                          <a:latin typeface="+mn-lt"/>
                          <a:ea typeface="+mn-ea"/>
                          <a:cs typeface="+mn-cs"/>
                        </a:rPr>
                        <a:t>Romania  </a:t>
                      </a:r>
                    </a:p>
                    <a:p>
                      <a:pPr algn="l"/>
                      <a:r>
                        <a:rPr lang="en-US" sz="1400" b="0" kern="1200" baseline="30000">
                          <a:solidFill>
                            <a:srgbClr val="000000"/>
                          </a:solidFill>
                          <a:latin typeface="+mn-lt"/>
                          <a:ea typeface="+mn-ea"/>
                          <a:cs typeface="+mn-cs"/>
                        </a:rPr>
                        <a:t>Russia</a:t>
                      </a:r>
                    </a:p>
                    <a:p>
                      <a:pPr algn="l"/>
                      <a:r>
                        <a:rPr lang="en-US" sz="1400" b="0" kern="1200" baseline="30000">
                          <a:solidFill>
                            <a:srgbClr val="000000"/>
                          </a:solidFill>
                          <a:latin typeface="+mn-lt"/>
                          <a:ea typeface="+mn-ea"/>
                          <a:cs typeface="+mn-cs"/>
                        </a:rPr>
                        <a:t>Serbia</a:t>
                      </a:r>
                    </a:p>
                    <a:p>
                      <a:pPr algn="l"/>
                      <a:r>
                        <a:rPr lang="en-US" sz="1400" b="0" kern="1200" baseline="30000">
                          <a:solidFill>
                            <a:srgbClr val="000000"/>
                          </a:solidFill>
                          <a:latin typeface="+mn-lt"/>
                          <a:ea typeface="+mn-ea"/>
                          <a:cs typeface="+mn-cs"/>
                        </a:rPr>
                        <a:t>Singapore</a:t>
                      </a:r>
                    </a:p>
                    <a:p>
                      <a:pPr algn="l"/>
                      <a:r>
                        <a:rPr lang="en-US" sz="1400" b="0" kern="1200" baseline="30000">
                          <a:solidFill>
                            <a:srgbClr val="000000"/>
                          </a:solidFill>
                          <a:latin typeface="+mn-lt"/>
                          <a:ea typeface="+mn-ea"/>
                          <a:cs typeface="+mn-cs"/>
                        </a:rPr>
                        <a:t>Slovakia  </a:t>
                      </a:r>
                    </a:p>
                    <a:p>
                      <a:pPr algn="l"/>
                      <a:r>
                        <a:rPr lang="en-US" sz="1400" b="0" kern="1200" baseline="30000">
                          <a:solidFill>
                            <a:srgbClr val="000000"/>
                          </a:solidFill>
                          <a:latin typeface="+mn-lt"/>
                          <a:ea typeface="+mn-ea"/>
                          <a:cs typeface="+mn-cs"/>
                        </a:rPr>
                        <a:t>Slovenia</a:t>
                      </a:r>
                    </a:p>
                    <a:p>
                      <a:pPr algn="l"/>
                      <a:r>
                        <a:rPr lang="en-US" sz="1400" b="0" kern="1200" baseline="30000">
                          <a:solidFill>
                            <a:srgbClr val="000000"/>
                          </a:solidFill>
                          <a:latin typeface="+mn-lt"/>
                          <a:ea typeface="+mn-ea"/>
                          <a:cs typeface="+mn-cs"/>
                        </a:rPr>
                        <a:t>South Korea  </a:t>
                      </a:r>
                    </a:p>
                    <a:p>
                      <a:pPr algn="l"/>
                      <a:r>
                        <a:rPr lang="en-US" sz="1400" b="0" kern="1200" baseline="30000">
                          <a:solidFill>
                            <a:srgbClr val="000000"/>
                          </a:solidFill>
                          <a:latin typeface="+mn-lt"/>
                          <a:ea typeface="+mn-ea"/>
                          <a:cs typeface="+mn-cs"/>
                        </a:rPr>
                        <a:t>Spain  </a:t>
                      </a:r>
                    </a:p>
                    <a:p>
                      <a:pPr algn="l"/>
                      <a:r>
                        <a:rPr lang="en-US" sz="1400" b="0" kern="1200" baseline="30000">
                          <a:solidFill>
                            <a:srgbClr val="000000"/>
                          </a:solidFill>
                          <a:latin typeface="+mn-lt"/>
                          <a:ea typeface="+mn-ea"/>
                          <a:cs typeface="+mn-cs"/>
                        </a:rPr>
                        <a:t>Sweden</a:t>
                      </a:r>
                    </a:p>
                    <a:p>
                      <a:pPr algn="l"/>
                      <a:r>
                        <a:rPr lang="en-US" sz="1400" b="0" kern="1200" baseline="30000">
                          <a:solidFill>
                            <a:srgbClr val="000000"/>
                          </a:solidFill>
                          <a:latin typeface="+mn-lt"/>
                          <a:ea typeface="+mn-ea"/>
                          <a:cs typeface="+mn-cs"/>
                        </a:rPr>
                        <a:t>Switzerland</a:t>
                      </a:r>
                      <a:br>
                        <a:rPr lang="en-US" sz="1400" b="0" kern="1200" baseline="30000">
                          <a:solidFill>
                            <a:srgbClr val="000000"/>
                          </a:solidFill>
                          <a:latin typeface="+mn-lt"/>
                          <a:ea typeface="+mn-ea"/>
                          <a:cs typeface="+mn-cs"/>
                        </a:rPr>
                      </a:br>
                      <a:r>
                        <a:rPr lang="en-US" sz="1400" b="0" kern="1200" baseline="30000">
                          <a:solidFill>
                            <a:srgbClr val="000000"/>
                          </a:solidFill>
                          <a:latin typeface="+mn-lt"/>
                          <a:ea typeface="+mn-ea"/>
                          <a:cs typeface="+mn-cs"/>
                        </a:rPr>
                        <a:t>Taiwan</a:t>
                      </a:r>
                    </a:p>
                    <a:p>
                      <a:pPr algn="l"/>
                      <a:r>
                        <a:rPr lang="en-US" sz="1400" b="0" kern="1200" baseline="30000">
                          <a:solidFill>
                            <a:srgbClr val="000000"/>
                          </a:solidFill>
                          <a:latin typeface="+mn-lt"/>
                          <a:ea typeface="+mn-ea"/>
                          <a:cs typeface="+mn-cs"/>
                        </a:rPr>
                        <a:t>The Netherlands</a:t>
                      </a:r>
                    </a:p>
                    <a:p>
                      <a:pPr algn="l"/>
                      <a:r>
                        <a:rPr lang="en-US" sz="1400" b="0" kern="1200" baseline="30000">
                          <a:solidFill>
                            <a:srgbClr val="000000"/>
                          </a:solidFill>
                          <a:latin typeface="+mn-lt"/>
                          <a:ea typeface="+mn-ea"/>
                          <a:cs typeface="+mn-cs"/>
                        </a:rPr>
                        <a:t>Tunisia</a:t>
                      </a:r>
                    </a:p>
                    <a:p>
                      <a:pPr algn="l"/>
                      <a:r>
                        <a:rPr lang="en-US" sz="1400" b="0" kern="1200" baseline="30000">
                          <a:solidFill>
                            <a:srgbClr val="000000"/>
                          </a:solidFill>
                          <a:latin typeface="+mn-lt"/>
                          <a:ea typeface="+mn-ea"/>
                          <a:cs typeface="+mn-cs"/>
                        </a:rPr>
                        <a:t>Turkey</a:t>
                      </a:r>
                    </a:p>
                    <a:p>
                      <a:pPr algn="l"/>
                      <a:r>
                        <a:rPr lang="en-US" sz="1400" b="0" kern="1200" baseline="30000">
                          <a:solidFill>
                            <a:srgbClr val="000000"/>
                          </a:solidFill>
                          <a:latin typeface="+mn-lt"/>
                          <a:ea typeface="+mn-ea"/>
                          <a:cs typeface="+mn-cs"/>
                        </a:rPr>
                        <a:t>Ukraine</a:t>
                      </a:r>
                    </a:p>
                    <a:p>
                      <a:pPr algn="l"/>
                      <a:r>
                        <a:rPr lang="en-US" sz="1400" b="0" kern="1200" baseline="30000">
                          <a:solidFill>
                            <a:srgbClr val="000000"/>
                          </a:solidFill>
                          <a:latin typeface="+mn-lt"/>
                          <a:ea typeface="+mn-ea"/>
                          <a:cs typeface="+mn-cs"/>
                        </a:rPr>
                        <a:t>United Kingdom</a:t>
                      </a:r>
                    </a:p>
                    <a:p>
                      <a:pPr algn="l"/>
                      <a:r>
                        <a:rPr lang="en-US" sz="1400" b="0" kern="1200" baseline="30000">
                          <a:solidFill>
                            <a:srgbClr val="000000"/>
                          </a:solidFill>
                          <a:latin typeface="+mn-lt"/>
                          <a:ea typeface="+mn-ea"/>
                          <a:cs typeface="+mn-cs"/>
                        </a:rPr>
                        <a:t>Uruguay</a:t>
                      </a:r>
                      <a:br>
                        <a:rPr lang="en-US" sz="1400" b="0" kern="1200" baseline="30000">
                          <a:solidFill>
                            <a:srgbClr val="000000"/>
                          </a:solidFill>
                          <a:latin typeface="+mn-lt"/>
                          <a:ea typeface="+mn-ea"/>
                          <a:cs typeface="+mn-cs"/>
                        </a:rPr>
                      </a:br>
                      <a:r>
                        <a:rPr lang="en-US" sz="1400" b="0" kern="1200" baseline="30000">
                          <a:solidFill>
                            <a:srgbClr val="000000"/>
                          </a:solidFill>
                          <a:latin typeface="+mn-lt"/>
                          <a:ea typeface="+mn-ea"/>
                          <a:cs typeface="+mn-cs"/>
                        </a:rPr>
                        <a:t>USA</a:t>
                      </a:r>
                      <a:br>
                        <a:rPr lang="en-US" sz="1400" b="0" kern="1200" baseline="30000">
                          <a:solidFill>
                            <a:srgbClr val="000000"/>
                          </a:solidFill>
                          <a:latin typeface="+mn-lt"/>
                          <a:ea typeface="+mn-ea"/>
                          <a:cs typeface="+mn-cs"/>
                        </a:rPr>
                      </a:br>
                      <a:r>
                        <a:rPr lang="en-US" sz="1400" b="0" kern="1200" baseline="30000">
                          <a:solidFill>
                            <a:srgbClr val="000000"/>
                          </a:solidFill>
                          <a:latin typeface="+mn-lt"/>
                          <a:ea typeface="+mn-ea"/>
                          <a:cs typeface="+mn-cs"/>
                        </a:rPr>
                        <a:t>Vietnam</a:t>
                      </a:r>
                      <a:endParaRPr lang="fr-BE" sz="1400" b="0" kern="1200" baseline="30000">
                        <a:solidFill>
                          <a:srgbClr val="000000"/>
                        </a:solidFill>
                        <a:latin typeface="+mn-lt"/>
                        <a:ea typeface="+mn-ea"/>
                        <a:cs typeface="+mn-cs"/>
                      </a:endParaRPr>
                    </a:p>
                    <a:p>
                      <a:pPr algn="l"/>
                      <a:endParaRPr lang="fr-BE" sz="1400" b="0" kern="1200" baseline="30000">
                        <a:solidFill>
                          <a:srgbClr val="000000"/>
                        </a:solidFill>
                        <a:latin typeface="+mn-lt"/>
                        <a:ea typeface="+mn-ea"/>
                        <a:cs typeface="+mn-cs"/>
                      </a:endParaRPr>
                    </a:p>
                  </a:txBody>
                  <a:tcPr marL="91417" marR="91417" marT="45717" marB="45717">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0504448"/>
                  </a:ext>
                </a:extLst>
              </a:tr>
            </a:tbl>
          </a:graphicData>
        </a:graphic>
      </p:graphicFrame>
      <p:pic>
        <p:nvPicPr>
          <p:cNvPr id="12" name="Image 3">
            <a:extLst>
              <a:ext uri="{FF2B5EF4-FFF2-40B4-BE49-F238E27FC236}">
                <a16:creationId xmlns:a16="http://schemas.microsoft.com/office/drawing/2014/main" id="{0C1EA190-63AA-DB6B-FA54-19BFB2738D88}"/>
              </a:ext>
            </a:extLst>
          </p:cNvPr>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2989770" y="4276597"/>
            <a:ext cx="1483483" cy="887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3330247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54" name="Picture 41">
            <a:extLst>
              <a:ext uri="{FF2B5EF4-FFF2-40B4-BE49-F238E27FC236}">
                <a16:creationId xmlns:a16="http://schemas.microsoft.com/office/drawing/2014/main" id="{FB6E35D7-5181-155E-DF93-9D8BDDAC1A71}"/>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157011" y="4672560"/>
            <a:ext cx="1828800" cy="84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a:extLst>
              <a:ext uri="{FF2B5EF4-FFF2-40B4-BE49-F238E27FC236}">
                <a16:creationId xmlns:a16="http://schemas.microsoft.com/office/drawing/2014/main" id="{7EBFC44D-7CB4-EFB9-D493-71DB1BB8E51F}"/>
              </a:ext>
            </a:extLst>
          </p:cNvPr>
          <p:cNvSpPr/>
          <p:nvPr/>
        </p:nvSpPr>
        <p:spPr>
          <a:xfrm>
            <a:off x="0" y="0"/>
            <a:ext cx="12192000" cy="21854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hr-HR"/>
          </a:p>
        </p:txBody>
      </p:sp>
      <p:grpSp>
        <p:nvGrpSpPr>
          <p:cNvPr id="25" name="Group 24">
            <a:extLst>
              <a:ext uri="{FF2B5EF4-FFF2-40B4-BE49-F238E27FC236}">
                <a16:creationId xmlns:a16="http://schemas.microsoft.com/office/drawing/2014/main" id="{C0D2153A-D3C4-F183-2975-EB22DDD5E6DC}"/>
              </a:ext>
            </a:extLst>
          </p:cNvPr>
          <p:cNvGrpSpPr/>
          <p:nvPr/>
        </p:nvGrpSpPr>
        <p:grpSpPr>
          <a:xfrm>
            <a:off x="1524000" y="1730923"/>
            <a:ext cx="9144000" cy="2808287"/>
            <a:chOff x="1524000" y="1864273"/>
            <a:chExt cx="9144000" cy="2808287"/>
          </a:xfrm>
        </p:grpSpPr>
        <p:sp>
          <p:nvSpPr>
            <p:cNvPr id="2" name="Rectangle 22">
              <a:extLst>
                <a:ext uri="{FF2B5EF4-FFF2-40B4-BE49-F238E27FC236}">
                  <a16:creationId xmlns:a16="http://schemas.microsoft.com/office/drawing/2014/main" id="{91C77EC4-4B45-27FE-5569-5FE7F013C1FC}"/>
                </a:ext>
              </a:extLst>
            </p:cNvPr>
            <p:cNvSpPr>
              <a:spLocks noChangeArrowheads="1"/>
            </p:cNvSpPr>
            <p:nvPr/>
          </p:nvSpPr>
          <p:spPr bwMode="auto">
            <a:xfrm>
              <a:off x="1524000" y="1864273"/>
              <a:ext cx="9144000" cy="2808287"/>
            </a:xfrm>
            <a:prstGeom prst="rect">
              <a:avLst/>
            </a:prstGeom>
            <a:solidFill>
              <a:srgbClr val="CCCCCC">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sp>
          <p:nvSpPr>
            <p:cNvPr id="3" name="Rectangle 33">
              <a:extLst>
                <a:ext uri="{FF2B5EF4-FFF2-40B4-BE49-F238E27FC236}">
                  <a16:creationId xmlns:a16="http://schemas.microsoft.com/office/drawing/2014/main" id="{A28FB09E-8CEF-A3D0-7321-25F1C40554AA}"/>
                </a:ext>
              </a:extLst>
            </p:cNvPr>
            <p:cNvSpPr>
              <a:spLocks noChangeArrowheads="1"/>
            </p:cNvSpPr>
            <p:nvPr/>
          </p:nvSpPr>
          <p:spPr bwMode="auto">
            <a:xfrm>
              <a:off x="7713664" y="2111923"/>
              <a:ext cx="2230437" cy="2314575"/>
            </a:xfrm>
            <a:prstGeom prst="rect">
              <a:avLst/>
            </a:prstGeom>
            <a:solidFill>
              <a:srgbClr val="6B6B6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sp>
          <p:nvSpPr>
            <p:cNvPr id="4" name="Rectangle 32">
              <a:extLst>
                <a:ext uri="{FF2B5EF4-FFF2-40B4-BE49-F238E27FC236}">
                  <a16:creationId xmlns:a16="http://schemas.microsoft.com/office/drawing/2014/main" id="{2C499013-964A-AC0C-F2CA-CD2885AB89B1}"/>
                </a:ext>
              </a:extLst>
            </p:cNvPr>
            <p:cNvSpPr>
              <a:spLocks noChangeArrowheads="1"/>
            </p:cNvSpPr>
            <p:nvPr/>
          </p:nvSpPr>
          <p:spPr bwMode="auto">
            <a:xfrm>
              <a:off x="4979989" y="2111923"/>
              <a:ext cx="2232025" cy="2314575"/>
            </a:xfrm>
            <a:prstGeom prst="rect">
              <a:avLst/>
            </a:prstGeom>
            <a:solidFill>
              <a:srgbClr val="00649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sp>
          <p:nvSpPr>
            <p:cNvPr id="5" name="Rectangle 3">
              <a:extLst>
                <a:ext uri="{FF2B5EF4-FFF2-40B4-BE49-F238E27FC236}">
                  <a16:creationId xmlns:a16="http://schemas.microsoft.com/office/drawing/2014/main" id="{8A79322A-EB39-9538-1D2F-DF14CFEDB8ED}"/>
                </a:ext>
              </a:extLst>
            </p:cNvPr>
            <p:cNvSpPr>
              <a:spLocks noChangeArrowheads="1"/>
            </p:cNvSpPr>
            <p:nvPr/>
          </p:nvSpPr>
          <p:spPr bwMode="auto">
            <a:xfrm>
              <a:off x="2244725" y="2111923"/>
              <a:ext cx="2230438" cy="2314575"/>
            </a:xfrm>
            <a:prstGeom prst="rect">
              <a:avLst/>
            </a:prstGeom>
            <a:solidFill>
              <a:srgbClr val="64B4E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Arial Unicode MS" pitchFamily="34" charset="-128"/>
                </a:defRPr>
              </a:lvl1pPr>
              <a:lvl2pPr marL="37931725" indent="-37474525">
                <a:defRPr sz="2400">
                  <a:solidFill>
                    <a:schemeClr val="tx1"/>
                  </a:solidFill>
                  <a:latin typeface="Arial" panose="020B0604020202020204" pitchFamily="34" charset="0"/>
                  <a:ea typeface="Arial Unicode MS" pitchFamily="34" charset="-128"/>
                </a:defRPr>
              </a:lvl2pPr>
              <a:lvl3pPr marL="1143000" indent="-228600">
                <a:defRPr sz="2400">
                  <a:solidFill>
                    <a:schemeClr val="tx1"/>
                  </a:solidFill>
                  <a:latin typeface="Arial" panose="020B0604020202020204" pitchFamily="34" charset="0"/>
                  <a:ea typeface="Arial Unicode MS" pitchFamily="34" charset="-128"/>
                </a:defRPr>
              </a:lvl3pPr>
              <a:lvl4pPr marL="1600200" indent="-228600">
                <a:defRPr sz="2400">
                  <a:solidFill>
                    <a:schemeClr val="tx1"/>
                  </a:solidFill>
                  <a:latin typeface="Arial" panose="020B0604020202020204" pitchFamily="34" charset="0"/>
                  <a:ea typeface="Arial Unicode MS" pitchFamily="34" charset="-128"/>
                </a:defRPr>
              </a:lvl4pPr>
              <a:lvl5pPr marL="2057400" indent="-228600">
                <a:defRPr sz="2400">
                  <a:solidFill>
                    <a:schemeClr val="tx1"/>
                  </a:solidFill>
                  <a:latin typeface="Arial" panose="020B0604020202020204" pitchFamily="34" charset="0"/>
                  <a:ea typeface="Arial Unicode MS"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Arial Unicode MS" pitchFamily="34" charset="-128"/>
                </a:defRPr>
              </a:lvl9pPr>
            </a:lstStyle>
            <a:p>
              <a:endParaRPr lang="en-US" altLang="en-US"/>
            </a:p>
          </p:txBody>
        </p:sp>
        <p:sp>
          <p:nvSpPr>
            <p:cNvPr id="13" name="TextBox 1">
              <a:extLst>
                <a:ext uri="{FF2B5EF4-FFF2-40B4-BE49-F238E27FC236}">
                  <a16:creationId xmlns:a16="http://schemas.microsoft.com/office/drawing/2014/main" id="{556255E0-43EA-AA39-3FDD-FD96C64068AC}"/>
                </a:ext>
              </a:extLst>
            </p:cNvPr>
            <p:cNvSpPr txBox="1">
              <a:spLocks noChangeArrowheads="1"/>
            </p:cNvSpPr>
            <p:nvPr/>
          </p:nvSpPr>
          <p:spPr bwMode="auto">
            <a:xfrm>
              <a:off x="4979989" y="2111923"/>
              <a:ext cx="2232025" cy="554037"/>
            </a:xfrm>
            <a:prstGeom prst="rect">
              <a:avLst/>
            </a:prstGeom>
            <a:solidFill>
              <a:srgbClr val="006491"/>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lvl1pPr>
                <a:spcBef>
                  <a:spcPct val="20000"/>
                </a:spcBef>
                <a:buClr>
                  <a:srgbClr val="006491"/>
                </a:buClr>
                <a:buChar char="•"/>
                <a:defRPr sz="32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0000"/>
                </a:spcBef>
                <a:buClr>
                  <a:srgbClr val="64B4E6"/>
                </a:buClr>
                <a:buFont typeface="Wingdings" panose="05000000000000000000" pitchFamily="2" charset="2"/>
                <a:buChar char="§"/>
                <a:defRPr sz="28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0000"/>
                </a:spcBef>
                <a:buClr>
                  <a:srgbClr val="006491"/>
                </a:buClr>
                <a:buChar char="•"/>
                <a:defRPr sz="24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0000"/>
                </a:spcBef>
                <a:buClr>
                  <a:srgbClr val="64B4E6"/>
                </a:buClr>
                <a:buFont typeface="Wingdings" panose="05000000000000000000" pitchFamily="2" charset="2"/>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0000"/>
                </a:spcBef>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a:spcBef>
                  <a:spcPct val="0"/>
                </a:spcBef>
                <a:buClrTx/>
                <a:buFontTx/>
                <a:buNone/>
                <a:defRPr/>
              </a:pPr>
              <a:r>
                <a:rPr lang="en-US" altLang="en-US" sz="1200" b="1">
                  <a:solidFill>
                    <a:schemeClr val="bg1"/>
                  </a:solidFill>
                  <a:latin typeface="+mn-lt"/>
                  <a:ea typeface="Myriad Pro" charset="0"/>
                  <a:cs typeface="Myriad Pro" charset="0"/>
                </a:rPr>
                <a:t>ADVISORY </a:t>
              </a:r>
            </a:p>
            <a:p>
              <a:pPr algn="ctr">
                <a:spcBef>
                  <a:spcPct val="0"/>
                </a:spcBef>
                <a:buClrTx/>
                <a:buFontTx/>
                <a:buNone/>
                <a:defRPr/>
              </a:pPr>
              <a:r>
                <a:rPr lang="en-US" altLang="en-US" sz="1200" b="1">
                  <a:solidFill>
                    <a:schemeClr val="bg1"/>
                  </a:solidFill>
                  <a:latin typeface="+mn-lt"/>
                  <a:ea typeface="Myriad Pro" charset="0"/>
                  <a:cs typeface="Myriad Pro" charset="0"/>
                </a:rPr>
                <a:t>SUPPORT</a:t>
              </a:r>
            </a:p>
          </p:txBody>
        </p:sp>
        <p:sp>
          <p:nvSpPr>
            <p:cNvPr id="14" name="TextBox 1">
              <a:extLst>
                <a:ext uri="{FF2B5EF4-FFF2-40B4-BE49-F238E27FC236}">
                  <a16:creationId xmlns:a16="http://schemas.microsoft.com/office/drawing/2014/main" id="{7364FB4A-770F-C8C1-428D-C48CD7F3FCBE}"/>
                </a:ext>
              </a:extLst>
            </p:cNvPr>
            <p:cNvSpPr txBox="1">
              <a:spLocks noChangeArrowheads="1"/>
            </p:cNvSpPr>
            <p:nvPr/>
          </p:nvSpPr>
          <p:spPr bwMode="auto">
            <a:xfrm>
              <a:off x="4979989" y="3452608"/>
              <a:ext cx="2232025" cy="369887"/>
            </a:xfrm>
            <a:prstGeom prst="rect">
              <a:avLst/>
            </a:prstGeom>
            <a:solidFill>
              <a:schemeClr val="bg1">
                <a:alpha val="14902"/>
              </a:schemeClr>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p>
              <a:pPr algn="ctr">
                <a:defRPr/>
              </a:pPr>
              <a:r>
                <a:rPr lang="en-US" sz="1200">
                  <a:solidFill>
                    <a:schemeClr val="bg1"/>
                  </a:solidFill>
                  <a:ea typeface="Myriad Pro" charset="0"/>
                  <a:cs typeface="Myriad Pro" charset="0"/>
                </a:rPr>
                <a:t>Market intelligence</a:t>
              </a:r>
            </a:p>
          </p:txBody>
        </p:sp>
        <p:sp>
          <p:nvSpPr>
            <p:cNvPr id="15" name="TextBox 1">
              <a:extLst>
                <a:ext uri="{FF2B5EF4-FFF2-40B4-BE49-F238E27FC236}">
                  <a16:creationId xmlns:a16="http://schemas.microsoft.com/office/drawing/2014/main" id="{06FA776B-7F57-CF8D-39AD-5298F522BB11}"/>
                </a:ext>
              </a:extLst>
            </p:cNvPr>
            <p:cNvSpPr txBox="1">
              <a:spLocks noChangeArrowheads="1"/>
            </p:cNvSpPr>
            <p:nvPr/>
          </p:nvSpPr>
          <p:spPr bwMode="auto">
            <a:xfrm>
              <a:off x="4979989" y="4056609"/>
              <a:ext cx="2232025" cy="554038"/>
            </a:xfrm>
            <a:prstGeom prst="rect">
              <a:avLst/>
            </a:prstGeom>
            <a:solidFill>
              <a:schemeClr val="bg1">
                <a:alpha val="14902"/>
              </a:schemeClr>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lvl1pPr>
                <a:defRPr sz="2400">
                  <a:solidFill>
                    <a:schemeClr val="tx1"/>
                  </a:solidFill>
                  <a:latin typeface="Arial" pitchFamily="34" charset="0"/>
                  <a:ea typeface="Arial Unicode MS" pitchFamily="34" charset="-128"/>
                  <a:cs typeface="Arial Unicode MS" pitchFamily="34" charset="-128"/>
                </a:defRPr>
              </a:lvl1pPr>
              <a:lvl2pPr marL="37931725" indent="-37474525">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lgn="ctr">
                <a:defRPr/>
              </a:pPr>
              <a:r>
                <a:rPr lang="en-US" altLang="en-US" sz="1200">
                  <a:solidFill>
                    <a:schemeClr val="bg1"/>
                  </a:solidFill>
                  <a:latin typeface="+mn-lt"/>
                  <a:ea typeface="Myriad Pro"/>
                  <a:cs typeface="Myriad Pro"/>
                </a:rPr>
                <a:t>IPR expertise</a:t>
              </a:r>
            </a:p>
            <a:p>
              <a:pPr algn="ctr">
                <a:defRPr/>
              </a:pPr>
              <a:endParaRPr lang="en-US" altLang="en-US" sz="1200">
                <a:solidFill>
                  <a:schemeClr val="bg1"/>
                </a:solidFill>
                <a:latin typeface="+mn-lt"/>
                <a:ea typeface="ＭＳ Ｐゴシック" pitchFamily="34" charset="-128"/>
              </a:endParaRPr>
            </a:p>
          </p:txBody>
        </p:sp>
        <p:sp>
          <p:nvSpPr>
            <p:cNvPr id="16" name="TextBox 1">
              <a:extLst>
                <a:ext uri="{FF2B5EF4-FFF2-40B4-BE49-F238E27FC236}">
                  <a16:creationId xmlns:a16="http://schemas.microsoft.com/office/drawing/2014/main" id="{423CA075-1B15-013B-1FFF-8866F932E82E}"/>
                </a:ext>
              </a:extLst>
            </p:cNvPr>
            <p:cNvSpPr txBox="1">
              <a:spLocks noChangeArrowheads="1"/>
            </p:cNvSpPr>
            <p:nvPr/>
          </p:nvSpPr>
          <p:spPr bwMode="auto">
            <a:xfrm>
              <a:off x="4979989" y="2821816"/>
              <a:ext cx="2232025" cy="369332"/>
            </a:xfrm>
            <a:prstGeom prst="rect">
              <a:avLst/>
            </a:prstGeom>
            <a:solidFill>
              <a:schemeClr val="bg1">
                <a:alpha val="14902"/>
              </a:schemeClr>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lvl1pPr>
                <a:spcBef>
                  <a:spcPct val="20000"/>
                </a:spcBef>
                <a:buClr>
                  <a:srgbClr val="006491"/>
                </a:buClr>
                <a:buChar char="•"/>
                <a:defRPr sz="32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0000"/>
                </a:spcBef>
                <a:buClr>
                  <a:srgbClr val="64B4E6"/>
                </a:buClr>
                <a:buFont typeface="Wingdings" panose="05000000000000000000" pitchFamily="2" charset="2"/>
                <a:buChar char="§"/>
                <a:defRPr sz="28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0000"/>
                </a:spcBef>
                <a:buClr>
                  <a:srgbClr val="006491"/>
                </a:buClr>
                <a:buChar char="•"/>
                <a:defRPr sz="24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0000"/>
                </a:spcBef>
                <a:buClr>
                  <a:srgbClr val="64B4E6"/>
                </a:buClr>
                <a:buFont typeface="Wingdings" panose="05000000000000000000" pitchFamily="2" charset="2"/>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0000"/>
                </a:spcBef>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a:spcBef>
                  <a:spcPct val="0"/>
                </a:spcBef>
                <a:buClrTx/>
                <a:buFontTx/>
                <a:buNone/>
                <a:defRPr/>
              </a:pPr>
              <a:r>
                <a:rPr lang="en-US" altLang="en-US" sz="1200">
                  <a:solidFill>
                    <a:schemeClr val="bg1"/>
                  </a:solidFill>
                  <a:latin typeface="+mn-lt"/>
                  <a:ea typeface="Myriad Pro" charset="0"/>
                  <a:cs typeface="Myriad Pro" charset="0"/>
                </a:rPr>
                <a:t>Advice on EU laws and standards </a:t>
              </a:r>
            </a:p>
          </p:txBody>
        </p:sp>
        <p:sp>
          <p:nvSpPr>
            <p:cNvPr id="17" name="TextBox 1">
              <a:extLst>
                <a:ext uri="{FF2B5EF4-FFF2-40B4-BE49-F238E27FC236}">
                  <a16:creationId xmlns:a16="http://schemas.microsoft.com/office/drawing/2014/main" id="{3AD38EC0-D67A-1987-A2CC-7DEFB3E849F7}"/>
                </a:ext>
              </a:extLst>
            </p:cNvPr>
            <p:cNvSpPr txBox="1">
              <a:spLocks noChangeArrowheads="1"/>
            </p:cNvSpPr>
            <p:nvPr/>
          </p:nvSpPr>
          <p:spPr bwMode="auto">
            <a:xfrm>
              <a:off x="7712076" y="2111923"/>
              <a:ext cx="2232025" cy="554037"/>
            </a:xfrm>
            <a:prstGeom prst="rect">
              <a:avLst/>
            </a:prstGeom>
            <a:solidFill>
              <a:srgbClr val="6B6B6B"/>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lvl1pPr>
                <a:spcBef>
                  <a:spcPct val="20000"/>
                </a:spcBef>
                <a:buClr>
                  <a:srgbClr val="006491"/>
                </a:buClr>
                <a:buChar char="•"/>
                <a:defRPr sz="32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0000"/>
                </a:spcBef>
                <a:buClr>
                  <a:srgbClr val="64B4E6"/>
                </a:buClr>
                <a:buFont typeface="Wingdings" panose="05000000000000000000" pitchFamily="2" charset="2"/>
                <a:buChar char="§"/>
                <a:defRPr sz="28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0000"/>
                </a:spcBef>
                <a:buClr>
                  <a:srgbClr val="006491"/>
                </a:buClr>
                <a:buChar char="•"/>
                <a:defRPr sz="24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0000"/>
                </a:spcBef>
                <a:buClr>
                  <a:srgbClr val="64B4E6"/>
                </a:buClr>
                <a:buFont typeface="Wingdings" panose="05000000000000000000" pitchFamily="2" charset="2"/>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0000"/>
                </a:spcBef>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a:spcBef>
                  <a:spcPct val="0"/>
                </a:spcBef>
                <a:buClrTx/>
                <a:buFontTx/>
                <a:buNone/>
                <a:defRPr/>
              </a:pPr>
              <a:r>
                <a:rPr lang="en-US" altLang="en-US" sz="1200" b="1">
                  <a:solidFill>
                    <a:schemeClr val="bg1"/>
                  </a:solidFill>
                  <a:latin typeface="+mn-lt"/>
                  <a:ea typeface="Myriad Pro" charset="0"/>
                  <a:cs typeface="Myriad Pro" charset="0"/>
                </a:rPr>
                <a:t>INNOVATION</a:t>
              </a:r>
            </a:p>
            <a:p>
              <a:pPr algn="ctr">
                <a:spcBef>
                  <a:spcPct val="0"/>
                </a:spcBef>
                <a:buClrTx/>
                <a:buFontTx/>
                <a:buNone/>
                <a:defRPr/>
              </a:pPr>
              <a:r>
                <a:rPr lang="en-US" altLang="en-US" sz="1200" b="1">
                  <a:solidFill>
                    <a:schemeClr val="bg1"/>
                  </a:solidFill>
                  <a:latin typeface="+mn-lt"/>
                  <a:ea typeface="Myriad Pro" charset="0"/>
                  <a:cs typeface="Myriad Pro" charset="0"/>
                </a:rPr>
                <a:t>SUPPORT</a:t>
              </a:r>
            </a:p>
          </p:txBody>
        </p:sp>
        <p:sp>
          <p:nvSpPr>
            <p:cNvPr id="18" name="TextBox 1">
              <a:extLst>
                <a:ext uri="{FF2B5EF4-FFF2-40B4-BE49-F238E27FC236}">
                  <a16:creationId xmlns:a16="http://schemas.microsoft.com/office/drawing/2014/main" id="{D880A1A2-DCDA-A7B1-6529-E7EC2A51E88A}"/>
                </a:ext>
              </a:extLst>
            </p:cNvPr>
            <p:cNvSpPr txBox="1">
              <a:spLocks noChangeArrowheads="1"/>
            </p:cNvSpPr>
            <p:nvPr/>
          </p:nvSpPr>
          <p:spPr bwMode="auto">
            <a:xfrm>
              <a:off x="7712076" y="2815184"/>
              <a:ext cx="2232025" cy="369888"/>
            </a:xfrm>
            <a:prstGeom prst="rect">
              <a:avLst/>
            </a:prstGeom>
            <a:solidFill>
              <a:schemeClr val="bg1">
                <a:alpha val="14902"/>
              </a:schemeClr>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lvl1pPr>
                <a:spcBef>
                  <a:spcPct val="20000"/>
                </a:spcBef>
                <a:buClr>
                  <a:srgbClr val="006491"/>
                </a:buClr>
                <a:buChar char="•"/>
                <a:defRPr sz="32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0000"/>
                </a:spcBef>
                <a:buClr>
                  <a:srgbClr val="64B4E6"/>
                </a:buClr>
                <a:buFont typeface="Wingdings" panose="05000000000000000000" pitchFamily="2" charset="2"/>
                <a:buChar char="§"/>
                <a:defRPr sz="28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0000"/>
                </a:spcBef>
                <a:buClr>
                  <a:srgbClr val="006491"/>
                </a:buClr>
                <a:buChar char="•"/>
                <a:defRPr sz="24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0000"/>
                </a:spcBef>
                <a:buClr>
                  <a:srgbClr val="64B4E6"/>
                </a:buClr>
                <a:buFont typeface="Wingdings" panose="05000000000000000000" pitchFamily="2" charset="2"/>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0000"/>
                </a:spcBef>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a:spcBef>
                  <a:spcPct val="0"/>
                </a:spcBef>
                <a:buClrTx/>
                <a:buFontTx/>
                <a:buNone/>
                <a:defRPr/>
              </a:pPr>
              <a:r>
                <a:rPr lang="en-US" altLang="en-US" sz="1200">
                  <a:solidFill>
                    <a:schemeClr val="bg1"/>
                  </a:solidFill>
                  <a:latin typeface="+mn-lt"/>
                  <a:ea typeface="Myriad Pro" charset="0"/>
                  <a:cs typeface="Myriad Pro" charset="0"/>
                </a:rPr>
                <a:t>Access to finance and funding</a:t>
              </a:r>
            </a:p>
          </p:txBody>
        </p:sp>
        <p:sp>
          <p:nvSpPr>
            <p:cNvPr id="19" name="TextBox 1">
              <a:extLst>
                <a:ext uri="{FF2B5EF4-FFF2-40B4-BE49-F238E27FC236}">
                  <a16:creationId xmlns:a16="http://schemas.microsoft.com/office/drawing/2014/main" id="{A821C514-35CB-489B-629A-D5D23547150A}"/>
                </a:ext>
              </a:extLst>
            </p:cNvPr>
            <p:cNvSpPr txBox="1">
              <a:spLocks noChangeArrowheads="1"/>
            </p:cNvSpPr>
            <p:nvPr/>
          </p:nvSpPr>
          <p:spPr bwMode="auto">
            <a:xfrm>
              <a:off x="7697789" y="3362873"/>
              <a:ext cx="2230437" cy="554037"/>
            </a:xfrm>
            <a:prstGeom prst="rect">
              <a:avLst/>
            </a:prstGeom>
            <a:solidFill>
              <a:schemeClr val="bg1">
                <a:alpha val="14902"/>
              </a:schemeClr>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lvl1pPr>
                <a:defRPr sz="2400">
                  <a:solidFill>
                    <a:schemeClr val="tx1"/>
                  </a:solidFill>
                  <a:latin typeface="Arial" charset="0"/>
                  <a:ea typeface="Arial Unicode MS" charset="0"/>
                  <a:cs typeface="Arial Unicode MS" charset="0"/>
                </a:defRPr>
              </a:lvl1pPr>
              <a:lvl2pPr marL="37931725" indent="-37474525">
                <a:defRPr sz="2400">
                  <a:solidFill>
                    <a:schemeClr val="tx1"/>
                  </a:solidFill>
                  <a:latin typeface="Arial" charset="0"/>
                  <a:ea typeface="Arial Unicode MS" charset="0"/>
                  <a:cs typeface="Arial Unicode MS" charset="0"/>
                </a:defRPr>
              </a:lvl2pPr>
              <a:lvl3pPr marL="1143000" indent="-228600">
                <a:defRPr sz="2400">
                  <a:solidFill>
                    <a:schemeClr val="tx1"/>
                  </a:solidFill>
                  <a:latin typeface="Arial" charset="0"/>
                  <a:ea typeface="Arial Unicode MS" charset="0"/>
                  <a:cs typeface="Arial Unicode MS" charset="0"/>
                </a:defRPr>
              </a:lvl3pPr>
              <a:lvl4pPr marL="1600200" indent="-228600">
                <a:defRPr sz="2400">
                  <a:solidFill>
                    <a:schemeClr val="tx1"/>
                  </a:solidFill>
                  <a:latin typeface="Arial" charset="0"/>
                  <a:ea typeface="Arial Unicode MS" charset="0"/>
                  <a:cs typeface="Arial Unicode MS" charset="0"/>
                </a:defRPr>
              </a:lvl4pPr>
              <a:lvl5pPr marL="2057400" indent="-228600">
                <a:defRPr sz="2400">
                  <a:solidFill>
                    <a:schemeClr val="tx1"/>
                  </a:solidFill>
                  <a:latin typeface="Arial" charset="0"/>
                  <a:ea typeface="Arial Unicode MS" charset="0"/>
                  <a:cs typeface="Arial Unicode MS" charset="0"/>
                </a:defRPr>
              </a:lvl5pPr>
              <a:lvl6pPr marL="25146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6pPr>
              <a:lvl7pPr marL="29718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7pPr>
              <a:lvl8pPr marL="34290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8pPr>
              <a:lvl9pPr marL="38862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9pPr>
            </a:lstStyle>
            <a:p>
              <a:pPr algn="ctr">
                <a:defRPr/>
              </a:pPr>
              <a:r>
                <a:rPr lang="en-US" altLang="en-US" sz="1200">
                  <a:solidFill>
                    <a:schemeClr val="bg1"/>
                  </a:solidFill>
                  <a:latin typeface="+mn-lt"/>
                  <a:ea typeface="Myriad Pro" charset="0"/>
                  <a:cs typeface="Myriad Pro" charset="0"/>
                </a:rPr>
                <a:t>Innovation Management Services</a:t>
              </a:r>
            </a:p>
          </p:txBody>
        </p:sp>
        <p:sp>
          <p:nvSpPr>
            <p:cNvPr id="20" name="TextBox 1">
              <a:extLst>
                <a:ext uri="{FF2B5EF4-FFF2-40B4-BE49-F238E27FC236}">
                  <a16:creationId xmlns:a16="http://schemas.microsoft.com/office/drawing/2014/main" id="{78A6E497-3D78-290B-9CEE-48056FDB87E9}"/>
                </a:ext>
              </a:extLst>
            </p:cNvPr>
            <p:cNvSpPr txBox="1">
              <a:spLocks noChangeArrowheads="1"/>
            </p:cNvSpPr>
            <p:nvPr/>
          </p:nvSpPr>
          <p:spPr bwMode="auto">
            <a:xfrm>
              <a:off x="7712076" y="4056609"/>
              <a:ext cx="2232025" cy="554038"/>
            </a:xfrm>
            <a:prstGeom prst="rect">
              <a:avLst/>
            </a:prstGeom>
            <a:solidFill>
              <a:schemeClr val="bg1">
                <a:alpha val="14902"/>
              </a:schemeClr>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lvl1pPr>
                <a:defRPr sz="2400">
                  <a:solidFill>
                    <a:schemeClr val="tx1"/>
                  </a:solidFill>
                  <a:latin typeface="Arial" pitchFamily="34" charset="0"/>
                  <a:ea typeface="Arial Unicode MS" pitchFamily="34" charset="-128"/>
                  <a:cs typeface="Arial Unicode MS" pitchFamily="34" charset="-128"/>
                </a:defRPr>
              </a:lvl1pPr>
              <a:lvl2pPr marL="37931725" indent="-37474525">
                <a:defRPr sz="2400">
                  <a:solidFill>
                    <a:schemeClr val="tx1"/>
                  </a:solidFill>
                  <a:latin typeface="Arial" pitchFamily="34" charset="0"/>
                  <a:ea typeface="Arial Unicode MS" pitchFamily="34" charset="-128"/>
                  <a:cs typeface="Arial Unicode MS" pitchFamily="34" charset="-128"/>
                </a:defRPr>
              </a:lvl2pPr>
              <a:lvl3pPr marL="1143000" indent="-228600">
                <a:defRPr sz="2400">
                  <a:solidFill>
                    <a:schemeClr val="tx1"/>
                  </a:solidFill>
                  <a:latin typeface="Arial" pitchFamily="34" charset="0"/>
                  <a:ea typeface="Arial Unicode MS" pitchFamily="34" charset="-128"/>
                  <a:cs typeface="Arial Unicode MS" pitchFamily="34" charset="-128"/>
                </a:defRPr>
              </a:lvl3pPr>
              <a:lvl4pPr marL="1600200" indent="-228600">
                <a:defRPr sz="2400">
                  <a:solidFill>
                    <a:schemeClr val="tx1"/>
                  </a:solidFill>
                  <a:latin typeface="Arial" pitchFamily="34" charset="0"/>
                  <a:ea typeface="Arial Unicode MS" pitchFamily="34" charset="-128"/>
                  <a:cs typeface="Arial Unicode MS" pitchFamily="34" charset="-128"/>
                </a:defRPr>
              </a:lvl4pPr>
              <a:lvl5pPr marL="2057400" indent="-228600">
                <a:defRPr sz="2400">
                  <a:solidFill>
                    <a:schemeClr val="tx1"/>
                  </a:solidFill>
                  <a:latin typeface="Arial" pitchFamily="34" charset="0"/>
                  <a:ea typeface="Arial Unicode MS" pitchFamily="34" charset="-128"/>
                  <a:cs typeface="Arial Unicode MS"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Arial Unicode MS" pitchFamily="34" charset="-128"/>
                  <a:cs typeface="Arial Unicode MS" pitchFamily="34" charset="-128"/>
                </a:defRPr>
              </a:lvl9pPr>
            </a:lstStyle>
            <a:p>
              <a:pPr algn="ctr">
                <a:defRPr/>
              </a:pPr>
              <a:r>
                <a:rPr lang="en-US" altLang="en-US" sz="1200">
                  <a:solidFill>
                    <a:schemeClr val="bg1"/>
                  </a:solidFill>
                  <a:latin typeface="+mn-lt"/>
                  <a:ea typeface="Myriad Pro"/>
                  <a:cs typeface="Myriad Pro"/>
                </a:rPr>
                <a:t>Technology transfer</a:t>
              </a:r>
            </a:p>
            <a:p>
              <a:pPr algn="ctr">
                <a:defRPr/>
              </a:pPr>
              <a:endParaRPr lang="en-US" altLang="en-US" sz="1200">
                <a:solidFill>
                  <a:schemeClr val="bg1"/>
                </a:solidFill>
                <a:latin typeface="+mn-lt"/>
                <a:ea typeface="ＭＳ Ｐゴシック" pitchFamily="34" charset="-128"/>
              </a:endParaRPr>
            </a:p>
          </p:txBody>
        </p:sp>
        <p:sp>
          <p:nvSpPr>
            <p:cNvPr id="21" name="TextBox 1">
              <a:extLst>
                <a:ext uri="{FF2B5EF4-FFF2-40B4-BE49-F238E27FC236}">
                  <a16:creationId xmlns:a16="http://schemas.microsoft.com/office/drawing/2014/main" id="{0CED01F9-39E3-ED0A-F396-B7B1FF60F22E}"/>
                </a:ext>
              </a:extLst>
            </p:cNvPr>
            <p:cNvSpPr txBox="1">
              <a:spLocks noChangeArrowheads="1"/>
            </p:cNvSpPr>
            <p:nvPr/>
          </p:nvSpPr>
          <p:spPr bwMode="auto">
            <a:xfrm>
              <a:off x="2244725" y="2111923"/>
              <a:ext cx="2230438" cy="369332"/>
            </a:xfrm>
            <a:prstGeom prst="rect">
              <a:avLst/>
            </a:prstGeom>
            <a:solidFill>
              <a:srgbClr val="64B4E6"/>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lvl1pPr>
                <a:spcBef>
                  <a:spcPct val="20000"/>
                </a:spcBef>
                <a:buClr>
                  <a:srgbClr val="006491"/>
                </a:buClr>
                <a:buChar char="•"/>
                <a:defRPr sz="32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0000"/>
                </a:spcBef>
                <a:buClr>
                  <a:srgbClr val="64B4E6"/>
                </a:buClr>
                <a:buFont typeface="Wingdings" panose="05000000000000000000" pitchFamily="2" charset="2"/>
                <a:buChar char="§"/>
                <a:defRPr sz="28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0000"/>
                </a:spcBef>
                <a:buClr>
                  <a:srgbClr val="006491"/>
                </a:buClr>
                <a:buChar char="•"/>
                <a:defRPr sz="24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0000"/>
                </a:spcBef>
                <a:buClr>
                  <a:srgbClr val="64B4E6"/>
                </a:buClr>
                <a:buFont typeface="Wingdings" panose="05000000000000000000" pitchFamily="2" charset="2"/>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0000"/>
                </a:spcBef>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a:spcBef>
                  <a:spcPct val="0"/>
                </a:spcBef>
                <a:buClrTx/>
                <a:buFontTx/>
                <a:buNone/>
                <a:defRPr/>
              </a:pPr>
              <a:r>
                <a:rPr lang="en-US" altLang="en-US" sz="1200" b="1">
                  <a:solidFill>
                    <a:schemeClr val="bg1"/>
                  </a:solidFill>
                  <a:latin typeface="+mn-lt"/>
                  <a:ea typeface="Myriad Pro" charset="0"/>
                  <a:cs typeface="Myriad Pro" charset="0"/>
                </a:rPr>
                <a:t>INTERNATIONAL PARTNERSHIPS</a:t>
              </a:r>
            </a:p>
          </p:txBody>
        </p:sp>
        <p:sp>
          <p:nvSpPr>
            <p:cNvPr id="22" name="TextBox 1">
              <a:extLst>
                <a:ext uri="{FF2B5EF4-FFF2-40B4-BE49-F238E27FC236}">
                  <a16:creationId xmlns:a16="http://schemas.microsoft.com/office/drawing/2014/main" id="{4EBF66CB-6C4B-9E86-62C1-8E32A42B1C52}"/>
                </a:ext>
              </a:extLst>
            </p:cNvPr>
            <p:cNvSpPr txBox="1">
              <a:spLocks noChangeArrowheads="1"/>
            </p:cNvSpPr>
            <p:nvPr/>
          </p:nvSpPr>
          <p:spPr bwMode="auto">
            <a:xfrm>
              <a:off x="2244725" y="2815184"/>
              <a:ext cx="2230438" cy="369888"/>
            </a:xfrm>
            <a:prstGeom prst="rect">
              <a:avLst/>
            </a:prstGeom>
            <a:solidFill>
              <a:schemeClr val="bg1">
                <a:alpha val="14902"/>
              </a:schemeClr>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lvl1pPr>
                <a:spcBef>
                  <a:spcPct val="20000"/>
                </a:spcBef>
                <a:buClr>
                  <a:srgbClr val="006491"/>
                </a:buClr>
                <a:buChar char="•"/>
                <a:defRPr sz="32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0000"/>
                </a:spcBef>
                <a:buClr>
                  <a:srgbClr val="64B4E6"/>
                </a:buClr>
                <a:buFont typeface="Wingdings" panose="05000000000000000000" pitchFamily="2" charset="2"/>
                <a:buChar char="§"/>
                <a:defRPr sz="28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0000"/>
                </a:spcBef>
                <a:buClr>
                  <a:srgbClr val="006491"/>
                </a:buClr>
                <a:buChar char="•"/>
                <a:defRPr sz="24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0000"/>
                </a:spcBef>
                <a:buClr>
                  <a:srgbClr val="64B4E6"/>
                </a:buClr>
                <a:buFont typeface="Wingdings" panose="05000000000000000000" pitchFamily="2" charset="2"/>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0000"/>
                </a:spcBef>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a:spcBef>
                  <a:spcPct val="0"/>
                </a:spcBef>
                <a:buClrTx/>
                <a:buFontTx/>
                <a:buNone/>
                <a:defRPr/>
              </a:pPr>
              <a:r>
                <a:rPr lang="en-US" altLang="en-US" sz="1200">
                  <a:solidFill>
                    <a:schemeClr val="bg1"/>
                  </a:solidFill>
                  <a:latin typeface="+mn-lt"/>
                  <a:ea typeface="Myriad Pro" charset="0"/>
                  <a:cs typeface="Myriad Pro" charset="0"/>
                </a:rPr>
                <a:t>Partnership database</a:t>
              </a:r>
            </a:p>
          </p:txBody>
        </p:sp>
        <p:sp>
          <p:nvSpPr>
            <p:cNvPr id="23" name="TextBox 1">
              <a:extLst>
                <a:ext uri="{FF2B5EF4-FFF2-40B4-BE49-F238E27FC236}">
                  <a16:creationId xmlns:a16="http://schemas.microsoft.com/office/drawing/2014/main" id="{C287D4E6-A6CF-743B-2E3B-8294BEA8D834}"/>
                </a:ext>
              </a:extLst>
            </p:cNvPr>
            <p:cNvSpPr txBox="1">
              <a:spLocks noChangeArrowheads="1"/>
            </p:cNvSpPr>
            <p:nvPr/>
          </p:nvSpPr>
          <p:spPr bwMode="auto">
            <a:xfrm>
              <a:off x="2244725" y="3454947"/>
              <a:ext cx="2230438" cy="368300"/>
            </a:xfrm>
            <a:prstGeom prst="rect">
              <a:avLst/>
            </a:prstGeom>
            <a:solidFill>
              <a:schemeClr val="bg1">
                <a:alpha val="14902"/>
              </a:schemeClr>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lvl1pPr>
                <a:spcBef>
                  <a:spcPct val="20000"/>
                </a:spcBef>
                <a:buClr>
                  <a:srgbClr val="006491"/>
                </a:buClr>
                <a:buChar char="•"/>
                <a:defRPr sz="32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0000"/>
                </a:spcBef>
                <a:buClr>
                  <a:srgbClr val="64B4E6"/>
                </a:buClr>
                <a:buFont typeface="Wingdings" panose="05000000000000000000" pitchFamily="2" charset="2"/>
                <a:buChar char="§"/>
                <a:defRPr sz="28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0000"/>
                </a:spcBef>
                <a:buClr>
                  <a:srgbClr val="006491"/>
                </a:buClr>
                <a:buChar char="•"/>
                <a:defRPr sz="24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0000"/>
                </a:spcBef>
                <a:buClr>
                  <a:srgbClr val="64B4E6"/>
                </a:buClr>
                <a:buFont typeface="Wingdings" panose="05000000000000000000" pitchFamily="2" charset="2"/>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0000"/>
                </a:spcBef>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a:spcBef>
                  <a:spcPct val="0"/>
                </a:spcBef>
                <a:buClrTx/>
                <a:buFontTx/>
                <a:buNone/>
                <a:defRPr/>
              </a:pPr>
              <a:r>
                <a:rPr lang="en-US" altLang="en-US" sz="1200">
                  <a:solidFill>
                    <a:schemeClr val="bg1"/>
                  </a:solidFill>
                  <a:latin typeface="+mn-lt"/>
                  <a:ea typeface="Myriad Pro" charset="0"/>
                  <a:cs typeface="Myriad Pro" charset="0"/>
                </a:rPr>
                <a:t>Brokerage events</a:t>
              </a:r>
            </a:p>
          </p:txBody>
        </p:sp>
        <p:sp>
          <p:nvSpPr>
            <p:cNvPr id="24" name="TextBox 1">
              <a:extLst>
                <a:ext uri="{FF2B5EF4-FFF2-40B4-BE49-F238E27FC236}">
                  <a16:creationId xmlns:a16="http://schemas.microsoft.com/office/drawing/2014/main" id="{CD346A13-0854-1B7F-781D-9AFB6C465E0A}"/>
                </a:ext>
              </a:extLst>
            </p:cNvPr>
            <p:cNvSpPr txBox="1">
              <a:spLocks noChangeArrowheads="1"/>
            </p:cNvSpPr>
            <p:nvPr/>
          </p:nvSpPr>
          <p:spPr bwMode="auto">
            <a:xfrm>
              <a:off x="2244725" y="4056609"/>
              <a:ext cx="2230438" cy="369888"/>
            </a:xfrm>
            <a:prstGeom prst="rect">
              <a:avLst/>
            </a:prstGeom>
            <a:solidFill>
              <a:schemeClr val="bg1">
                <a:alpha val="14902"/>
              </a:schemeClr>
            </a:solidFill>
            <a:ln>
              <a:noFill/>
            </a:ln>
            <a:effectLst>
              <a:outerShdw blurRad="50800" dist="38100" dir="5400000" algn="t" rotWithShape="0">
                <a:srgbClr val="808080">
                  <a:alpha val="14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tIns="91440" bIns="91440">
              <a:spAutoFit/>
            </a:bodyPr>
            <a:lstStyle>
              <a:lvl1pPr>
                <a:spcBef>
                  <a:spcPct val="20000"/>
                </a:spcBef>
                <a:buClr>
                  <a:srgbClr val="006491"/>
                </a:buClr>
                <a:buChar char="•"/>
                <a:defRPr sz="32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a:spcBef>
                  <a:spcPct val="20000"/>
                </a:spcBef>
                <a:buClr>
                  <a:srgbClr val="64B4E6"/>
                </a:buClr>
                <a:buFont typeface="Wingdings" panose="05000000000000000000" pitchFamily="2" charset="2"/>
                <a:buChar char="§"/>
                <a:defRPr sz="28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a:spcBef>
                  <a:spcPct val="20000"/>
                </a:spcBef>
                <a:buClr>
                  <a:srgbClr val="006491"/>
                </a:buClr>
                <a:buChar char="•"/>
                <a:defRPr sz="24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a:spcBef>
                  <a:spcPct val="20000"/>
                </a:spcBef>
                <a:buClr>
                  <a:srgbClr val="64B4E6"/>
                </a:buClr>
                <a:buFont typeface="Wingdings" panose="05000000000000000000" pitchFamily="2" charset="2"/>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a:spcBef>
                  <a:spcPct val="20000"/>
                </a:spcBef>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20000"/>
                </a:spcBef>
                <a:spcAft>
                  <a:spcPct val="0"/>
                </a:spcAft>
                <a:buClr>
                  <a:srgbClr val="006491"/>
                </a:buClr>
                <a:buFont typeface="Times" panose="02020603050405020304" pitchFamily="18" charset="0"/>
                <a:buChar char="•"/>
                <a:defRPr sz="2000">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a:spcBef>
                  <a:spcPct val="0"/>
                </a:spcBef>
                <a:buClrTx/>
                <a:buFontTx/>
                <a:buNone/>
                <a:defRPr/>
              </a:pPr>
              <a:r>
                <a:rPr lang="en-US" altLang="en-US" sz="1200">
                  <a:solidFill>
                    <a:schemeClr val="bg1"/>
                  </a:solidFill>
                  <a:latin typeface="+mn-lt"/>
                  <a:ea typeface="Myriad Pro" charset="0"/>
                  <a:cs typeface="Myriad Pro" charset="0"/>
                </a:rPr>
                <a:t>Company missions</a:t>
              </a:r>
            </a:p>
          </p:txBody>
        </p:sp>
      </p:grpSp>
      <p:sp>
        <p:nvSpPr>
          <p:cNvPr id="26" name="TextBox 25">
            <a:extLst>
              <a:ext uri="{FF2B5EF4-FFF2-40B4-BE49-F238E27FC236}">
                <a16:creationId xmlns:a16="http://schemas.microsoft.com/office/drawing/2014/main" id="{7A19EF93-662A-C3ED-68E2-16CA3E74572B}"/>
              </a:ext>
            </a:extLst>
          </p:cNvPr>
          <p:cNvSpPr txBox="1"/>
          <p:nvPr/>
        </p:nvSpPr>
        <p:spPr>
          <a:xfrm>
            <a:off x="3048000" y="490727"/>
            <a:ext cx="6096000" cy="954107"/>
          </a:xfrm>
          <a:prstGeom prst="rect">
            <a:avLst/>
          </a:prstGeom>
          <a:noFill/>
        </p:spPr>
        <p:txBody>
          <a:bodyPr wrap="square">
            <a:spAutoFit/>
          </a:bodyPr>
          <a:lstStyle/>
          <a:p>
            <a:pPr algn="ctr"/>
            <a:r>
              <a:rPr lang="en-GB" sz="2800">
                <a:solidFill>
                  <a:srgbClr val="104B6B"/>
                </a:solidFill>
              </a:rPr>
              <a:t>A BROAD RANGE OF SERVICES FOR </a:t>
            </a:r>
            <a:br>
              <a:rPr lang="en-GB" sz="2800">
                <a:solidFill>
                  <a:srgbClr val="104B6B"/>
                </a:solidFill>
              </a:rPr>
            </a:br>
            <a:r>
              <a:rPr lang="en-GB" sz="2800">
                <a:solidFill>
                  <a:srgbClr val="104B6B"/>
                </a:solidFill>
              </a:rPr>
              <a:t>GROWTH-ORIENTED SMEs</a:t>
            </a:r>
            <a:endParaRPr lang="hr-HR" sz="2800">
              <a:solidFill>
                <a:srgbClr val="104B6B"/>
              </a:solidFill>
            </a:endParaRPr>
          </a:p>
        </p:txBody>
      </p:sp>
    </p:spTree>
    <p:extLst>
      <p:ext uri="{BB962C8B-B14F-4D97-AF65-F5344CB8AC3E}">
        <p14:creationId xmlns:p14="http://schemas.microsoft.com/office/powerpoint/2010/main" val="6703820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gorada+CmR_PPT_Video_Tina Pahić">
            <a:hlinkClick r:id="" action="ppaction://media"/>
            <a:extLst>
              <a:ext uri="{FF2B5EF4-FFF2-40B4-BE49-F238E27FC236}">
                <a16:creationId xmlns:a16="http://schemas.microsoft.com/office/drawing/2014/main" id="{E85E1412-14DA-FA1C-EE84-E6D0EB17EA60}"/>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7938" y="0"/>
            <a:ext cx="12174537" cy="6858000"/>
          </a:xfrm>
          <a:prstGeom prst="rect">
            <a:avLst/>
          </a:prstGeom>
        </p:spPr>
      </p:pic>
    </p:spTree>
    <p:extLst>
      <p:ext uri="{BB962C8B-B14F-4D97-AF65-F5344CB8AC3E}">
        <p14:creationId xmlns:p14="http://schemas.microsoft.com/office/powerpoint/2010/main" val="3612189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9105"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ítulo 1">
            <a:extLst>
              <a:ext uri="{FF2B5EF4-FFF2-40B4-BE49-F238E27FC236}">
                <a16:creationId xmlns:a16="http://schemas.microsoft.com/office/drawing/2014/main" id="{C308BC14-1DE1-8756-20AD-7B52E587CEF8}"/>
              </a:ext>
            </a:extLst>
          </p:cNvPr>
          <p:cNvSpPr>
            <a:spLocks noGrp="1"/>
          </p:cNvSpPr>
          <p:nvPr>
            <p:ph type="title" hasCustomPrompt="1"/>
          </p:nvPr>
        </p:nvSpPr>
        <p:spPr>
          <a:xfrm>
            <a:off x="831850" y="2002631"/>
            <a:ext cx="10515600" cy="2852737"/>
          </a:xfrm>
        </p:spPr>
        <p:txBody>
          <a:bodyPr lIns="91440" tIns="45720" rIns="91440" bIns="45720" anchor="ctr" anchorCtr="0">
            <a:noAutofit/>
          </a:bodyPr>
          <a:lstStyle>
            <a:lvl1pPr algn="ctr">
              <a:defRPr sz="6000" b="1">
                <a:solidFill>
                  <a:schemeClr val="bg1"/>
                </a:solidFill>
                <a:latin typeface="Montserrat" pitchFamily="2" charset="77"/>
                <a:cs typeface="Arial" panose="020B0604020202020204" pitchFamily="34" charset="0"/>
              </a:defRPr>
            </a:lvl1pPr>
          </a:lstStyle>
          <a:p>
            <a:r>
              <a:rPr lang="en-GB" sz="4000" i="1">
                <a:latin typeface="Montserrat"/>
                <a:cs typeface="Arial"/>
              </a:rPr>
              <a:t>"If you define the problem correctly</a:t>
            </a:r>
            <a:r>
              <a:rPr lang="hr-HR" sz="4000" i="1">
                <a:latin typeface="Montserrat"/>
                <a:cs typeface="Arial"/>
              </a:rPr>
              <a:t> </a:t>
            </a:r>
            <a:r>
              <a:rPr lang="en-GB" sz="4000" i="1">
                <a:latin typeface="Montserrat"/>
                <a:cs typeface="Arial"/>
              </a:rPr>
              <a:t>you almost have the solution."</a:t>
            </a:r>
            <a:br>
              <a:rPr lang="en-GB" sz="4000"/>
            </a:br>
            <a:r>
              <a:rPr lang="en-GB" sz="4000">
                <a:latin typeface="Montserrat"/>
                <a:cs typeface="Arial"/>
              </a:rPr>
              <a:t>- Steve Jobs -</a:t>
            </a:r>
            <a:endParaRPr lang="es-ES" sz="4000">
              <a:latin typeface="Montserrat"/>
              <a:cs typeface="Arial"/>
            </a:endParaRPr>
          </a:p>
        </p:txBody>
      </p:sp>
      <p:pic>
        <p:nvPicPr>
          <p:cNvPr id="11" name="Picture 10" descr="Graphical user interface, text&#10;&#10;Description automatically generated with medium confidence">
            <a:extLst>
              <a:ext uri="{FF2B5EF4-FFF2-40B4-BE49-F238E27FC236}">
                <a16:creationId xmlns:a16="http://schemas.microsoft.com/office/drawing/2014/main" id="{81649D6F-D940-8150-9682-835341BDBA1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78680C34-E458-3299-0584-4AF0FD6B64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13" name="Picture 12" descr="Logo&#10;&#10;Description automatically generated">
            <a:extLst>
              <a:ext uri="{FF2B5EF4-FFF2-40B4-BE49-F238E27FC236}">
                <a16:creationId xmlns:a16="http://schemas.microsoft.com/office/drawing/2014/main" id="{B61FB2D6-84D7-0A01-5AB4-4E9B62A1BF1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09582905-410C-B14F-9682-30594ABFDB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Tree>
    <p:extLst>
      <p:ext uri="{BB962C8B-B14F-4D97-AF65-F5344CB8AC3E}">
        <p14:creationId xmlns:p14="http://schemas.microsoft.com/office/powerpoint/2010/main" val="73533842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54" name="Picture 41">
            <a:extLst>
              <a:ext uri="{FF2B5EF4-FFF2-40B4-BE49-F238E27FC236}">
                <a16:creationId xmlns:a16="http://schemas.microsoft.com/office/drawing/2014/main" id="{FB6E35D7-5181-155E-DF93-9D8BDDAC1A71}"/>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10157011" y="4672560"/>
            <a:ext cx="1828800" cy="84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Title 1">
            <a:extLst>
              <a:ext uri="{FF2B5EF4-FFF2-40B4-BE49-F238E27FC236}">
                <a16:creationId xmlns:a16="http://schemas.microsoft.com/office/drawing/2014/main" id="{DC0127CD-66F4-E960-C909-3A029917CBE2}"/>
              </a:ext>
            </a:extLst>
          </p:cNvPr>
          <p:cNvSpPr>
            <a:spLocks noGrp="1"/>
          </p:cNvSpPr>
          <p:nvPr>
            <p:ph type="title"/>
          </p:nvPr>
        </p:nvSpPr>
        <p:spPr>
          <a:xfrm>
            <a:off x="838200" y="209429"/>
            <a:ext cx="9626601" cy="1502946"/>
          </a:xfrm>
        </p:spPr>
        <p:txBody>
          <a:bodyPr/>
          <a:lstStyle/>
          <a:p>
            <a:r>
              <a:rPr lang="en-GB" sz="3200" b="0"/>
              <a:t>enterprise</a:t>
            </a:r>
            <a:br>
              <a:rPr lang="en-GB" sz="3200" b="0"/>
            </a:br>
            <a:r>
              <a:rPr lang="en-GB" sz="3200" b="0" err="1"/>
              <a:t>europe</a:t>
            </a:r>
            <a:br>
              <a:rPr lang="en-GB" sz="3200"/>
            </a:br>
            <a:r>
              <a:rPr lang="en-GB" sz="3200"/>
              <a:t>network </a:t>
            </a:r>
            <a:endParaRPr lang="hr-HR" sz="3200"/>
          </a:p>
        </p:txBody>
      </p:sp>
      <p:pic>
        <p:nvPicPr>
          <p:cNvPr id="4" name="Content Placeholder 2">
            <a:extLst>
              <a:ext uri="{FF2B5EF4-FFF2-40B4-BE49-F238E27FC236}">
                <a16:creationId xmlns:a16="http://schemas.microsoft.com/office/drawing/2014/main" id="{18161489-61A3-0348-4761-9AA9E6B0E428}"/>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a:off x="0" y="-1794753"/>
            <a:ext cx="12192000" cy="731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2">
            <a:extLst>
              <a:ext uri="{FF2B5EF4-FFF2-40B4-BE49-F238E27FC236}">
                <a16:creationId xmlns:a16="http://schemas.microsoft.com/office/drawing/2014/main" id="{78664565-2891-59A4-79B4-F26BEC2065AD}"/>
              </a:ext>
            </a:extLst>
          </p:cNvPr>
          <p:cNvSpPr txBox="1">
            <a:spLocks noChangeArrowheads="1"/>
          </p:cNvSpPr>
          <p:nvPr/>
        </p:nvSpPr>
        <p:spPr bwMode="auto">
          <a:xfrm>
            <a:off x="0" y="233748"/>
            <a:ext cx="4286855" cy="1661993"/>
          </a:xfrm>
          <a:prstGeom prst="rect">
            <a:avLst/>
          </a:prstGeom>
          <a:noFill/>
          <a:ln>
            <a:noFill/>
          </a:ln>
          <a:effectLst>
            <a:outerShdw blurRad="50800" dist="38100" dir="5400000" algn="t" rotWithShape="0">
              <a:srgbClr val="80808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lgn="l" rtl="0" eaLnBrk="0" fontAlgn="base" hangingPunct="0">
              <a:spcBef>
                <a:spcPct val="0"/>
              </a:spcBef>
              <a:spcAft>
                <a:spcPct val="0"/>
              </a:spcAft>
              <a:defRPr sz="3600" b="1">
                <a:solidFill>
                  <a:srgbClr val="006491"/>
                </a:solidFill>
                <a:latin typeface="+mj-lt"/>
                <a:ea typeface="+mj-ea"/>
                <a:cs typeface="+mj-cs"/>
              </a:defRPr>
            </a:lvl1pPr>
            <a:lvl2pPr algn="l" rtl="0" eaLnBrk="0" fontAlgn="base" hangingPunct="0">
              <a:spcBef>
                <a:spcPct val="0"/>
              </a:spcBef>
              <a:spcAft>
                <a:spcPct val="0"/>
              </a:spcAft>
              <a:defRPr sz="3600" b="1">
                <a:solidFill>
                  <a:srgbClr val="005FA9"/>
                </a:solidFill>
                <a:latin typeface="Arial" charset="0"/>
                <a:ea typeface="Arial Unicode MS" pitchFamily="34" charset="-128"/>
                <a:cs typeface="Arial Unicode MS" pitchFamily="34" charset="-128"/>
              </a:defRPr>
            </a:lvl2pPr>
            <a:lvl3pPr algn="l" rtl="0" eaLnBrk="0" fontAlgn="base" hangingPunct="0">
              <a:spcBef>
                <a:spcPct val="0"/>
              </a:spcBef>
              <a:spcAft>
                <a:spcPct val="0"/>
              </a:spcAft>
              <a:defRPr sz="3600" b="1">
                <a:solidFill>
                  <a:srgbClr val="005FA9"/>
                </a:solidFill>
                <a:latin typeface="Arial" charset="0"/>
                <a:ea typeface="Arial Unicode MS" pitchFamily="34" charset="-128"/>
                <a:cs typeface="Arial Unicode MS" pitchFamily="34" charset="-128"/>
              </a:defRPr>
            </a:lvl3pPr>
            <a:lvl4pPr algn="l" rtl="0" eaLnBrk="0" fontAlgn="base" hangingPunct="0">
              <a:spcBef>
                <a:spcPct val="0"/>
              </a:spcBef>
              <a:spcAft>
                <a:spcPct val="0"/>
              </a:spcAft>
              <a:defRPr sz="3600" b="1">
                <a:solidFill>
                  <a:srgbClr val="005FA9"/>
                </a:solidFill>
                <a:latin typeface="Arial" charset="0"/>
                <a:ea typeface="Arial Unicode MS" pitchFamily="34" charset="-128"/>
                <a:cs typeface="Arial Unicode MS" pitchFamily="34" charset="-128"/>
              </a:defRPr>
            </a:lvl4pPr>
            <a:lvl5pPr algn="l" rtl="0" eaLnBrk="0" fontAlgn="base" hangingPunct="0">
              <a:spcBef>
                <a:spcPct val="0"/>
              </a:spcBef>
              <a:spcAft>
                <a:spcPct val="0"/>
              </a:spcAft>
              <a:defRPr sz="3600" b="1">
                <a:solidFill>
                  <a:srgbClr val="005FA9"/>
                </a:solidFill>
                <a:latin typeface="Arial" charset="0"/>
                <a:ea typeface="Arial Unicode MS" pitchFamily="34" charset="-128"/>
                <a:cs typeface="Arial Unicode MS" pitchFamily="34" charset="-128"/>
              </a:defRPr>
            </a:lvl5pPr>
            <a:lvl6pPr marL="457200" algn="l" rtl="0" fontAlgn="base">
              <a:spcBef>
                <a:spcPct val="0"/>
              </a:spcBef>
              <a:spcAft>
                <a:spcPct val="0"/>
              </a:spcAft>
              <a:defRPr sz="3600" b="1">
                <a:solidFill>
                  <a:srgbClr val="005FA9"/>
                </a:solidFill>
                <a:latin typeface="Arial" charset="0"/>
                <a:ea typeface="Arial Unicode MS" pitchFamily="34" charset="-128"/>
                <a:cs typeface="Arial Unicode MS" pitchFamily="34" charset="-128"/>
              </a:defRPr>
            </a:lvl6pPr>
            <a:lvl7pPr marL="914400" algn="l" rtl="0" fontAlgn="base">
              <a:spcBef>
                <a:spcPct val="0"/>
              </a:spcBef>
              <a:spcAft>
                <a:spcPct val="0"/>
              </a:spcAft>
              <a:defRPr sz="3600" b="1">
                <a:solidFill>
                  <a:srgbClr val="005FA9"/>
                </a:solidFill>
                <a:latin typeface="Arial" charset="0"/>
                <a:ea typeface="Arial Unicode MS" pitchFamily="34" charset="-128"/>
                <a:cs typeface="Arial Unicode MS" pitchFamily="34" charset="-128"/>
              </a:defRPr>
            </a:lvl7pPr>
            <a:lvl8pPr marL="1371600" algn="l" rtl="0" fontAlgn="base">
              <a:spcBef>
                <a:spcPct val="0"/>
              </a:spcBef>
              <a:spcAft>
                <a:spcPct val="0"/>
              </a:spcAft>
              <a:defRPr sz="3600" b="1">
                <a:solidFill>
                  <a:srgbClr val="005FA9"/>
                </a:solidFill>
                <a:latin typeface="Arial" charset="0"/>
                <a:ea typeface="Arial Unicode MS" pitchFamily="34" charset="-128"/>
                <a:cs typeface="Arial Unicode MS" pitchFamily="34" charset="-128"/>
              </a:defRPr>
            </a:lvl8pPr>
            <a:lvl9pPr marL="1828800" algn="l" rtl="0" fontAlgn="base">
              <a:spcBef>
                <a:spcPct val="0"/>
              </a:spcBef>
              <a:spcAft>
                <a:spcPct val="0"/>
              </a:spcAft>
              <a:defRPr sz="3600" b="1">
                <a:solidFill>
                  <a:srgbClr val="005FA9"/>
                </a:solidFill>
                <a:latin typeface="Arial" charset="0"/>
                <a:ea typeface="Arial Unicode MS" pitchFamily="34" charset="-128"/>
                <a:cs typeface="Arial Unicode MS" pitchFamily="34" charset="-128"/>
              </a:defRPr>
            </a:lvl9pPr>
          </a:lstStyle>
          <a:p>
            <a:pPr algn="ctr">
              <a:defRPr/>
            </a:pPr>
            <a:r>
              <a:rPr lang="fr-FR" altLang="en-US" sz="5400" kern="0">
                <a:solidFill>
                  <a:schemeClr val="bg1"/>
                </a:solidFill>
                <a:latin typeface="+mn-lt"/>
                <a:ea typeface="Blogger Sans" charset="0"/>
                <a:cs typeface="Blogger Sans" charset="0"/>
              </a:rPr>
              <a:t>#eenCanHelp</a:t>
            </a:r>
          </a:p>
          <a:p>
            <a:pPr algn="ctr">
              <a:defRPr/>
            </a:pPr>
            <a:r>
              <a:rPr lang="fr-FR" altLang="en-US" sz="5400" kern="0">
                <a:solidFill>
                  <a:schemeClr val="bg1"/>
                </a:solidFill>
                <a:latin typeface="+mn-lt"/>
                <a:ea typeface="Blogger Sans" charset="0"/>
                <a:cs typeface="Blogger Sans" charset="0"/>
              </a:rPr>
              <a:t>www.een.hr</a:t>
            </a:r>
            <a:endParaRPr lang="fr-FR" altLang="en-US" sz="5400" kern="0">
              <a:solidFill>
                <a:srgbClr val="64B4E6"/>
              </a:solidFill>
              <a:latin typeface="+mn-lt"/>
              <a:ea typeface="Blogger Sans" charset="0"/>
              <a:cs typeface="Blogger Sans" charset="0"/>
            </a:endParaRPr>
          </a:p>
        </p:txBody>
      </p:sp>
    </p:spTree>
    <p:extLst>
      <p:ext uri="{BB962C8B-B14F-4D97-AF65-F5344CB8AC3E}">
        <p14:creationId xmlns:p14="http://schemas.microsoft.com/office/powerpoint/2010/main" val="376646721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fontScale="55000" lnSpcReduction="20000"/>
          </a:bodyPr>
          <a:lstStyle>
            <a:defPPr>
              <a:defRPr lang="es-ES"/>
            </a:defPPr>
            <a:lvl1pPr indent="0" algn="ctr">
              <a:lnSpc>
                <a:spcPct val="90000"/>
              </a:lnSpc>
              <a:spcBef>
                <a:spcPts val="1000"/>
              </a:spcBef>
              <a:buFont typeface="Arial" panose="020B0604020202020204" pitchFamily="34" charset="0"/>
              <a:buNone/>
              <a:defRPr sz="5400" b="1">
                <a:solidFill>
                  <a:srgbClr val="104B6B"/>
                </a:solidFill>
                <a:latin typeface="Montserrat" pitchFamily="2" charset="77"/>
                <a:cs typeface="Arial" panose="020B0604020202020204" pitchFamily="34" charset="0"/>
              </a:defRPr>
            </a:lvl1pPr>
            <a:lvl2pPr marL="685800" indent="-228600">
              <a:lnSpc>
                <a:spcPct val="90000"/>
              </a:lnSpc>
              <a:spcBef>
                <a:spcPts val="500"/>
              </a:spcBef>
              <a:buFont typeface="Arial" panose="020B0604020202020204" pitchFamily="34" charset="0"/>
              <a:buChar char="•"/>
              <a:defRPr sz="2400"/>
            </a:lvl2pPr>
            <a:lvl3pPr marL="1143000" indent="-228600">
              <a:lnSpc>
                <a:spcPct val="90000"/>
              </a:lnSpc>
              <a:spcBef>
                <a:spcPts val="500"/>
              </a:spcBef>
              <a:buFont typeface="Arial" panose="020B0604020202020204" pitchFamily="34" charset="0"/>
              <a:buChar char="•"/>
              <a:defRPr sz="2000"/>
            </a:lvl3pPr>
            <a:lvl4pPr marL="1600200" indent="-228600">
              <a:lnSpc>
                <a:spcPct val="90000"/>
              </a:lnSpc>
              <a:spcBef>
                <a:spcPts val="500"/>
              </a:spcBef>
              <a:buFont typeface="Arial" panose="020B0604020202020204" pitchFamily="34" charset="0"/>
              <a:buChar char="•"/>
            </a:lvl4pPr>
            <a:lvl5pPr marL="2057400" indent="-228600">
              <a:lnSpc>
                <a:spcPct val="90000"/>
              </a:lnSpc>
              <a:spcBef>
                <a:spcPts val="500"/>
              </a:spcBef>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s-ES" sz="9800"/>
              <a:t>Ingrid Meijer</a:t>
            </a:r>
          </a:p>
          <a:p>
            <a:br>
              <a:rPr lang="es-ES" sz="2800"/>
            </a:br>
            <a:endParaRPr lang="es-ES" sz="2800"/>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138689"/>
          </a:xfrm>
          <a:prstGeom prst="rect">
            <a:avLst/>
          </a:prstGeom>
        </p:spPr>
        <p:txBody>
          <a:bodyPr anchor="ctr" anchorCtr="0">
            <a:normAutofit fontScale="925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Project Manager Business </a:t>
            </a:r>
            <a:r>
              <a:rPr lang="es-ES" err="1"/>
              <a:t>Development</a:t>
            </a:r>
            <a:r>
              <a:rPr lang="es-ES"/>
              <a:t> </a:t>
            </a:r>
            <a:r>
              <a:rPr lang="es-ES" err="1"/>
              <a:t>Tech</a:t>
            </a:r>
            <a:r>
              <a:rPr lang="es-ES"/>
              <a:t>, </a:t>
            </a:r>
            <a:r>
              <a:rPr lang="es-ES" err="1"/>
              <a:t>Oost</a:t>
            </a:r>
            <a:r>
              <a:rPr lang="es-ES"/>
              <a:t> NL</a:t>
            </a:r>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4" name="Título 1">
            <a:extLst>
              <a:ext uri="{FF2B5EF4-FFF2-40B4-BE49-F238E27FC236}">
                <a16:creationId xmlns:a16="http://schemas.microsoft.com/office/drawing/2014/main" id="{5D9322C5-24D3-4358-E5AC-54FDA0854657}"/>
              </a:ext>
            </a:extLst>
          </p:cNvPr>
          <p:cNvSpPr txBox="1">
            <a:spLocks/>
          </p:cNvSpPr>
          <p:nvPr/>
        </p:nvSpPr>
        <p:spPr>
          <a:xfrm>
            <a:off x="838200" y="365125"/>
            <a:ext cx="10992852" cy="1289504"/>
          </a:xfrm>
          <a:prstGeom prst="rect">
            <a:avLst/>
          </a:prstGeom>
        </p:spPr>
        <p:txBody>
          <a:bodyPr lIns="91440" tIns="45720" rIns="91440" bIns="45720" anchor="t"/>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err="1">
                <a:latin typeface="Montserrat"/>
                <a:cs typeface="Arial"/>
              </a:rPr>
              <a:t>How</a:t>
            </a:r>
            <a:r>
              <a:rPr lang="es-ES">
                <a:latin typeface="Montserrat"/>
                <a:cs typeface="Arial"/>
              </a:rPr>
              <a:t> </a:t>
            </a:r>
            <a:r>
              <a:rPr lang="es-ES" err="1">
                <a:latin typeface="Montserrat"/>
                <a:cs typeface="Arial"/>
              </a:rPr>
              <a:t>RDAs</a:t>
            </a:r>
            <a:r>
              <a:rPr lang="es-ES">
                <a:latin typeface="Montserrat"/>
                <a:cs typeface="Arial"/>
              </a:rPr>
              <a:t> </a:t>
            </a:r>
            <a:r>
              <a:rPr lang="es-ES" err="1">
                <a:latin typeface="Montserrat"/>
                <a:cs typeface="Arial"/>
              </a:rPr>
              <a:t>facilitate</a:t>
            </a:r>
            <a:r>
              <a:rPr lang="es-ES">
                <a:latin typeface="Montserrat"/>
                <a:cs typeface="Arial"/>
              </a:rPr>
              <a:t> </a:t>
            </a:r>
            <a:r>
              <a:rPr lang="es-ES" err="1">
                <a:latin typeface="Montserrat"/>
                <a:cs typeface="Arial"/>
              </a:rPr>
              <a:t>cluster</a:t>
            </a:r>
            <a:r>
              <a:rPr lang="es-ES">
                <a:latin typeface="Montserrat"/>
                <a:cs typeface="Arial"/>
              </a:rPr>
              <a:t> </a:t>
            </a:r>
            <a:r>
              <a:rPr lang="es-ES" err="1">
                <a:latin typeface="Montserrat"/>
                <a:cs typeface="Arial"/>
              </a:rPr>
              <a:t>development</a:t>
            </a:r>
            <a:r>
              <a:rPr lang="es-ES">
                <a:latin typeface="Montserrat"/>
                <a:cs typeface="Arial"/>
              </a:rPr>
              <a:t> </a:t>
            </a:r>
            <a:r>
              <a:rPr lang="es-ES" err="1">
                <a:latin typeface="Montserrat"/>
                <a:cs typeface="Arial"/>
              </a:rPr>
              <a:t>through</a:t>
            </a:r>
            <a:r>
              <a:rPr lang="es-ES">
                <a:latin typeface="Montserrat"/>
                <a:cs typeface="Arial"/>
              </a:rPr>
              <a:t> S3 </a:t>
            </a:r>
            <a:r>
              <a:rPr lang="es-ES" err="1">
                <a:latin typeface="Montserrat"/>
                <a:cs typeface="Arial"/>
              </a:rPr>
              <a:t>priorities</a:t>
            </a:r>
            <a:endParaRPr lang="es-ES">
              <a:latin typeface="Montserrat"/>
              <a:cs typeface="Arial"/>
            </a:endParaRPr>
          </a:p>
        </p:txBody>
      </p:sp>
    </p:spTree>
    <p:extLst>
      <p:ext uri="{BB962C8B-B14F-4D97-AF65-F5344CB8AC3E}">
        <p14:creationId xmlns:p14="http://schemas.microsoft.com/office/powerpoint/2010/main" val="240134365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err="1"/>
              <a:t>Activities</a:t>
            </a:r>
            <a:r>
              <a:rPr lang="es-ES"/>
              <a:t> </a:t>
            </a:r>
            <a:r>
              <a:rPr lang="es-ES" err="1"/>
              <a:t>of</a:t>
            </a:r>
            <a:r>
              <a:rPr lang="es-ES"/>
              <a:t> </a:t>
            </a:r>
            <a:r>
              <a:rPr lang="es-ES" err="1"/>
              <a:t>our</a:t>
            </a:r>
            <a:r>
              <a:rPr lang="es-ES"/>
              <a:t> RDA: S3-focused</a:t>
            </a:r>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15" name="Marcador de posición de imagen 3">
            <a:extLst>
              <a:ext uri="{FF2B5EF4-FFF2-40B4-BE49-F238E27FC236}">
                <a16:creationId xmlns:a16="http://schemas.microsoft.com/office/drawing/2014/main" id="{2D1CF859-C643-255F-B45C-206E35E0154F}"/>
              </a:ext>
            </a:extLst>
          </p:cNvPr>
          <p:cNvSpPr txBox="1">
            <a:spLocks/>
          </p:cNvSpPr>
          <p:nvPr/>
        </p:nvSpPr>
        <p:spPr>
          <a:xfrm>
            <a:off x="5943600" y="2349201"/>
            <a:ext cx="5935404" cy="359980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a:t>Innovate: Business development offers SMEs, access to European resources, networking, business development and support in </a:t>
            </a:r>
            <a:r>
              <a:rPr lang="en-US" sz="1800" err="1"/>
              <a:t>realising</a:t>
            </a:r>
            <a:r>
              <a:rPr lang="en-US" sz="1800"/>
              <a:t> innovations</a:t>
            </a:r>
          </a:p>
          <a:p>
            <a:r>
              <a:rPr lang="en-US" sz="1800"/>
              <a:t>Invest: Capital provides start-up and growing innovation SMEs with risk capital in the form of equity and funding from innovation funds</a:t>
            </a:r>
          </a:p>
          <a:p>
            <a:r>
              <a:rPr lang="en-US" sz="1800"/>
              <a:t>Internationalization: International offers internationally operating companies a 'soft landing' in our region. We help SME entrepreneurs to internationalize</a:t>
            </a:r>
            <a:endParaRPr lang="es-ES" sz="1800"/>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3" name="Picture 4" descr="NCCC - Investment managers Tech (32 - 40 uur) - Oost NL">
            <a:extLst>
              <a:ext uri="{FF2B5EF4-FFF2-40B4-BE49-F238E27FC236}">
                <a16:creationId xmlns:a16="http://schemas.microsoft.com/office/drawing/2014/main" id="{7E23A922-373D-3735-A4A7-2BC0F50C81B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778985" y="2953942"/>
            <a:ext cx="4633671" cy="16501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074549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p:txBody>
          <a:bodyPr/>
          <a:lstStyle>
            <a:lvl1pPr>
              <a:defRPr b="1">
                <a:solidFill>
                  <a:schemeClr val="bg1"/>
                </a:solidFill>
                <a:latin typeface="Montserrat" pitchFamily="2" charset="77"/>
                <a:cs typeface="Arial" panose="020B0604020202020204" pitchFamily="34" charset="0"/>
              </a:defRPr>
            </a:lvl1pPr>
          </a:lstStyle>
          <a:p>
            <a:r>
              <a:rPr lang="es-ES"/>
              <a:t>S3 </a:t>
            </a:r>
            <a:r>
              <a:rPr lang="es-ES" err="1"/>
              <a:t>turned</a:t>
            </a:r>
            <a:r>
              <a:rPr lang="es-ES"/>
              <a:t> </a:t>
            </a:r>
            <a:r>
              <a:rPr lang="es-ES" err="1"/>
              <a:t>into</a:t>
            </a:r>
            <a:r>
              <a:rPr lang="es-ES"/>
              <a:t> </a:t>
            </a:r>
            <a:r>
              <a:rPr lang="es-ES" err="1"/>
              <a:t>focus-sectors</a:t>
            </a:r>
            <a:r>
              <a:rPr lang="es-ES"/>
              <a:t> &amp; a </a:t>
            </a:r>
            <a:r>
              <a:rPr lang="es-ES" err="1"/>
              <a:t>quadruple</a:t>
            </a:r>
            <a:r>
              <a:rPr lang="es-ES"/>
              <a:t> </a:t>
            </a:r>
            <a:r>
              <a:rPr lang="es-ES" err="1"/>
              <a:t>helix</a:t>
            </a:r>
            <a:r>
              <a:rPr lang="es-ES"/>
              <a:t> </a:t>
            </a:r>
            <a:r>
              <a:rPr lang="es-ES" err="1"/>
              <a:t>approach</a:t>
            </a:r>
            <a:endParaRPr lang="es-ES"/>
          </a:p>
        </p:txBody>
      </p:sp>
      <p:sp>
        <p:nvSpPr>
          <p:cNvPr id="3" name="Content Placeholder 2">
            <a:extLst>
              <a:ext uri="{FF2B5EF4-FFF2-40B4-BE49-F238E27FC236}">
                <a16:creationId xmlns:a16="http://schemas.microsoft.com/office/drawing/2014/main" id="{D700A3F8-4E2D-61D9-D33A-6CB742B6322D}"/>
              </a:ext>
            </a:extLst>
          </p:cNvPr>
          <p:cNvSpPr>
            <a:spLocks noGrp="1"/>
          </p:cNvSpPr>
          <p:nvPr>
            <p:ph idx="1"/>
          </p:nvPr>
        </p:nvSpPr>
        <p:spPr>
          <a:xfrm>
            <a:off x="776287" y="2396797"/>
            <a:ext cx="10425113" cy="2851159"/>
          </a:xfrm>
        </p:spPr>
        <p:txBody>
          <a:bodyPr/>
          <a:lstStyle/>
          <a:p>
            <a:pPr marL="457200" indent="-457200">
              <a:buFont typeface="Arial" panose="020B0604020202020204" pitchFamily="34" charset="0"/>
              <a:buChar char="•"/>
            </a:pPr>
            <a:r>
              <a:rPr lang="nl-NL"/>
              <a:t>Digital </a:t>
            </a:r>
            <a:r>
              <a:rPr lang="nl-NL" err="1"/>
              <a:t>Economy</a:t>
            </a:r>
            <a:r>
              <a:rPr lang="nl-NL"/>
              <a:t> &amp; </a:t>
            </a:r>
            <a:r>
              <a:rPr lang="nl-NL" err="1"/>
              <a:t>Industry</a:t>
            </a:r>
            <a:endParaRPr lang="nl-NL"/>
          </a:p>
          <a:p>
            <a:pPr marL="457200" indent="-457200">
              <a:buFont typeface="Arial" panose="020B0604020202020204" pitchFamily="34" charset="0"/>
              <a:buChar char="•"/>
            </a:pPr>
            <a:r>
              <a:rPr lang="nl-NL"/>
              <a:t>Prevention &amp; </a:t>
            </a:r>
            <a:r>
              <a:rPr lang="nl-NL" err="1"/>
              <a:t>MedTech</a:t>
            </a:r>
            <a:endParaRPr lang="nl-NL"/>
          </a:p>
          <a:p>
            <a:pPr marL="457200" indent="-457200">
              <a:buFont typeface="Arial" panose="020B0604020202020204" pitchFamily="34" charset="0"/>
              <a:buChar char="•"/>
            </a:pPr>
            <a:r>
              <a:rPr lang="nl-NL" err="1"/>
              <a:t>Sustainable</a:t>
            </a:r>
            <a:r>
              <a:rPr lang="nl-NL"/>
              <a:t> Food</a:t>
            </a:r>
          </a:p>
          <a:p>
            <a:pPr marL="457200" indent="-457200">
              <a:buFont typeface="Arial" panose="020B0604020202020204" pitchFamily="34" charset="0"/>
              <a:buChar char="•"/>
            </a:pPr>
            <a:r>
              <a:rPr lang="nl-NL"/>
              <a:t>Clean &amp; Circulair</a:t>
            </a:r>
          </a:p>
          <a:p>
            <a:pPr marL="457200" indent="-457200">
              <a:buFont typeface="Arial" panose="020B0604020202020204" pitchFamily="34" charset="0"/>
              <a:buChar char="•"/>
            </a:pPr>
            <a:r>
              <a:rPr lang="nl-NL"/>
              <a:t>Smart Energy</a:t>
            </a:r>
          </a:p>
          <a:p>
            <a:pPr marL="457200" indent="-457200">
              <a:buFont typeface="Arial" panose="020B0604020202020204" pitchFamily="34" charset="0"/>
              <a:buChar char="•"/>
            </a:pPr>
            <a:endParaRPr lang="en-NL"/>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5" name="Picture 2" descr="Think East Netherlands">
            <a:extLst>
              <a:ext uri="{FF2B5EF4-FFF2-40B4-BE49-F238E27FC236}">
                <a16:creationId xmlns:a16="http://schemas.microsoft.com/office/drawing/2014/main" id="{B01CFF32-47E1-5F8C-4139-91E8E9F8877C}"/>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07238" y="2932065"/>
            <a:ext cx="4596262" cy="137887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4970383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741947" y="536938"/>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n-GB" sz="2800">
                <a:effectLst/>
                <a:latin typeface="Montserrat" panose="00000500000000000000" pitchFamily="2" charset="0"/>
                <a:ea typeface="Calibri" panose="020F0502020204030204" pitchFamily="34" charset="0"/>
                <a:cs typeface="Calibri" panose="020F0502020204030204" pitchFamily="34" charset="0"/>
              </a:rPr>
              <a:t>Regional, Interregional and European cooperation in S3-respect</a:t>
            </a:r>
            <a:endParaRPr lang="es-ES" sz="2800"/>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15" name="Marcador de posición de imagen 3">
            <a:extLst>
              <a:ext uri="{FF2B5EF4-FFF2-40B4-BE49-F238E27FC236}">
                <a16:creationId xmlns:a16="http://schemas.microsoft.com/office/drawing/2014/main" id="{2D1CF859-C643-255F-B45C-206E35E0154F}"/>
              </a:ext>
            </a:extLst>
          </p:cNvPr>
          <p:cNvSpPr txBox="1">
            <a:spLocks/>
          </p:cNvSpPr>
          <p:nvPr/>
        </p:nvSpPr>
        <p:spPr>
          <a:xfrm>
            <a:off x="5943600" y="2349201"/>
            <a:ext cx="5472113" cy="277958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sz="1800" err="1"/>
              <a:t>Partners</a:t>
            </a:r>
            <a:r>
              <a:rPr lang="es-ES" sz="1800"/>
              <a:t> </a:t>
            </a:r>
            <a:r>
              <a:rPr lang="es-ES" sz="1800" err="1"/>
              <a:t>within</a:t>
            </a:r>
            <a:r>
              <a:rPr lang="es-ES" sz="1800"/>
              <a:t> </a:t>
            </a:r>
            <a:r>
              <a:rPr lang="es-ES" sz="1800" err="1"/>
              <a:t>the</a:t>
            </a:r>
            <a:r>
              <a:rPr lang="es-ES" sz="1800"/>
              <a:t> </a:t>
            </a:r>
            <a:r>
              <a:rPr lang="es-ES" sz="1800" err="1"/>
              <a:t>region</a:t>
            </a:r>
            <a:r>
              <a:rPr lang="es-ES" sz="1800"/>
              <a:t>: </a:t>
            </a:r>
            <a:r>
              <a:rPr lang="es-ES" sz="1800" err="1"/>
              <a:t>clusterorganisations</a:t>
            </a:r>
            <a:r>
              <a:rPr lang="es-ES" sz="1800"/>
              <a:t>, </a:t>
            </a:r>
            <a:r>
              <a:rPr lang="es-ES" sz="1800" err="1"/>
              <a:t>research</a:t>
            </a:r>
            <a:r>
              <a:rPr lang="es-ES" sz="1800"/>
              <a:t> </a:t>
            </a:r>
            <a:r>
              <a:rPr lang="es-ES" sz="1800" err="1"/>
              <a:t>institutes</a:t>
            </a:r>
            <a:r>
              <a:rPr lang="es-ES" sz="1800"/>
              <a:t>, </a:t>
            </a:r>
            <a:r>
              <a:rPr lang="es-ES" sz="1800" err="1"/>
              <a:t>universities</a:t>
            </a:r>
            <a:r>
              <a:rPr lang="es-ES" sz="1800"/>
              <a:t>, </a:t>
            </a:r>
            <a:r>
              <a:rPr lang="es-ES" sz="1800" err="1"/>
              <a:t>regions</a:t>
            </a:r>
            <a:r>
              <a:rPr lang="es-ES" sz="1800"/>
              <a:t>, </a:t>
            </a:r>
            <a:r>
              <a:rPr lang="es-ES" sz="1800" err="1"/>
              <a:t>employers</a:t>
            </a:r>
            <a:r>
              <a:rPr lang="es-ES" sz="1800"/>
              <a:t> </a:t>
            </a:r>
            <a:r>
              <a:rPr lang="es-ES" sz="1800" err="1"/>
              <a:t>organisations</a:t>
            </a:r>
            <a:r>
              <a:rPr lang="es-ES" sz="1800"/>
              <a:t> and </a:t>
            </a:r>
            <a:r>
              <a:rPr lang="es-ES" sz="1800" err="1"/>
              <a:t>the</a:t>
            </a:r>
            <a:r>
              <a:rPr lang="es-ES" sz="1800"/>
              <a:t> regional </a:t>
            </a:r>
            <a:r>
              <a:rPr lang="es-ES" sz="1800" err="1"/>
              <a:t>government</a:t>
            </a:r>
            <a:endParaRPr lang="es-ES" sz="1800"/>
          </a:p>
          <a:p>
            <a:r>
              <a:rPr lang="es-ES" sz="1800" err="1"/>
              <a:t>National</a:t>
            </a:r>
            <a:r>
              <a:rPr lang="es-ES" sz="1800"/>
              <a:t> </a:t>
            </a:r>
            <a:r>
              <a:rPr lang="es-ES" sz="1800" err="1"/>
              <a:t>partners</a:t>
            </a:r>
            <a:r>
              <a:rPr lang="es-ES" sz="1800"/>
              <a:t>: Network </a:t>
            </a:r>
            <a:r>
              <a:rPr lang="es-ES" sz="1800" err="1"/>
              <a:t>of</a:t>
            </a:r>
            <a:r>
              <a:rPr lang="es-ES" sz="1800"/>
              <a:t> Dutch Regional </a:t>
            </a:r>
            <a:r>
              <a:rPr lang="es-ES" sz="1800" err="1"/>
              <a:t>Development</a:t>
            </a:r>
            <a:r>
              <a:rPr lang="es-ES" sz="1800"/>
              <a:t> Agencies</a:t>
            </a:r>
          </a:p>
          <a:p>
            <a:r>
              <a:rPr lang="es-ES" sz="1800" err="1"/>
              <a:t>European</a:t>
            </a:r>
            <a:r>
              <a:rPr lang="es-ES" sz="1800"/>
              <a:t> </a:t>
            </a:r>
            <a:r>
              <a:rPr lang="es-ES" sz="1800" err="1"/>
              <a:t>partners</a:t>
            </a:r>
            <a:r>
              <a:rPr lang="es-ES" sz="1800"/>
              <a:t>: </a:t>
            </a:r>
            <a:r>
              <a:rPr lang="es-ES" sz="1800" err="1"/>
              <a:t>Member</a:t>
            </a:r>
            <a:r>
              <a:rPr lang="es-ES" sz="1800"/>
              <a:t> </a:t>
            </a:r>
            <a:r>
              <a:rPr lang="es-ES" sz="1800" err="1"/>
              <a:t>of</a:t>
            </a:r>
            <a:r>
              <a:rPr lang="es-ES" sz="1800"/>
              <a:t> </a:t>
            </a:r>
            <a:r>
              <a:rPr lang="es-ES" sz="1800" err="1"/>
              <a:t>several</a:t>
            </a:r>
            <a:r>
              <a:rPr lang="es-ES" sz="1800"/>
              <a:t> </a:t>
            </a:r>
            <a:r>
              <a:rPr lang="es-ES" sz="1800" err="1"/>
              <a:t>networks</a:t>
            </a:r>
            <a:r>
              <a:rPr lang="es-ES" sz="1800"/>
              <a:t>, </a:t>
            </a:r>
            <a:r>
              <a:rPr lang="es-ES" sz="1800" err="1"/>
              <a:t>such</a:t>
            </a:r>
            <a:r>
              <a:rPr lang="es-ES" sz="1800"/>
              <a:t> as </a:t>
            </a:r>
            <a:r>
              <a:rPr lang="es-ES" sz="1800" err="1"/>
              <a:t>Vanguard</a:t>
            </a:r>
            <a:r>
              <a:rPr lang="es-ES" sz="1800"/>
              <a:t>, ERRIN and EURADA (</a:t>
            </a:r>
            <a:r>
              <a:rPr lang="es-ES" sz="1800" err="1"/>
              <a:t>next</a:t>
            </a:r>
            <a:r>
              <a:rPr lang="es-ES" sz="1800"/>
              <a:t> </a:t>
            </a:r>
            <a:r>
              <a:rPr lang="es-ES" sz="1800" err="1"/>
              <a:t>to</a:t>
            </a:r>
            <a:r>
              <a:rPr lang="es-ES" sz="1800"/>
              <a:t> </a:t>
            </a:r>
            <a:r>
              <a:rPr lang="es-ES" sz="1800" err="1"/>
              <a:t>thematic</a:t>
            </a:r>
            <a:r>
              <a:rPr lang="es-ES" sz="1800"/>
              <a:t> </a:t>
            </a:r>
            <a:r>
              <a:rPr lang="es-ES" sz="1800" err="1"/>
              <a:t>networks</a:t>
            </a:r>
            <a:r>
              <a:rPr lang="es-ES" sz="1800"/>
              <a:t>)</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3" name="Picture 2" descr="Think East Netherlands">
            <a:extLst>
              <a:ext uri="{FF2B5EF4-FFF2-40B4-BE49-F238E27FC236}">
                <a16:creationId xmlns:a16="http://schemas.microsoft.com/office/drawing/2014/main" id="{A0C33907-C5ED-1E18-07A4-08073A70F48C}"/>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41947" y="2640043"/>
            <a:ext cx="4782487" cy="14347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520840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741947" y="536938"/>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n-GB" sz="2800">
                <a:effectLst/>
                <a:latin typeface="Montserrat" panose="00000500000000000000" pitchFamily="2" charset="0"/>
                <a:ea typeface="Calibri" panose="020F0502020204030204" pitchFamily="34" charset="0"/>
                <a:cs typeface="Calibri" panose="020F0502020204030204" pitchFamily="34" charset="0"/>
              </a:rPr>
              <a:t>Regional, Interregional and European cooperation in S3-respect</a:t>
            </a:r>
            <a:endParaRPr lang="es-ES" sz="2800"/>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15" name="Marcador de posición de imagen 3">
            <a:extLst>
              <a:ext uri="{FF2B5EF4-FFF2-40B4-BE49-F238E27FC236}">
                <a16:creationId xmlns:a16="http://schemas.microsoft.com/office/drawing/2014/main" id="{2D1CF859-C643-255F-B45C-206E35E0154F}"/>
              </a:ext>
            </a:extLst>
          </p:cNvPr>
          <p:cNvSpPr txBox="1">
            <a:spLocks/>
          </p:cNvSpPr>
          <p:nvPr/>
        </p:nvSpPr>
        <p:spPr>
          <a:xfrm>
            <a:off x="5943600" y="2349201"/>
            <a:ext cx="5472113" cy="277958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sz="1800" err="1"/>
              <a:t>European</a:t>
            </a:r>
            <a:r>
              <a:rPr lang="es-ES" sz="1800"/>
              <a:t> Digital </a:t>
            </a:r>
            <a:r>
              <a:rPr lang="es-ES" sz="1800" err="1"/>
              <a:t>Innovation</a:t>
            </a:r>
            <a:r>
              <a:rPr lang="es-ES" sz="1800"/>
              <a:t> Hub: EDIH </a:t>
            </a:r>
            <a:r>
              <a:rPr lang="es-ES" sz="1800" err="1"/>
              <a:t>Boost</a:t>
            </a:r>
            <a:r>
              <a:rPr lang="es-ES" sz="1800"/>
              <a:t> </a:t>
            </a:r>
            <a:r>
              <a:rPr lang="es-ES" sz="1800" err="1"/>
              <a:t>Robotics</a:t>
            </a:r>
            <a:r>
              <a:rPr lang="es-ES" sz="1800"/>
              <a:t> East </a:t>
            </a:r>
            <a:r>
              <a:rPr lang="es-ES" sz="1800" err="1"/>
              <a:t>Netherlands</a:t>
            </a:r>
            <a:endParaRPr lang="es-ES" sz="1800"/>
          </a:p>
          <a:p>
            <a:r>
              <a:rPr lang="es-ES" sz="1800"/>
              <a:t>AI Regio Project</a:t>
            </a:r>
          </a:p>
          <a:p>
            <a:r>
              <a:rPr lang="es-ES" sz="1800"/>
              <a:t>INTERREG: </a:t>
            </a:r>
            <a:r>
              <a:rPr lang="es-ES" sz="1800" err="1"/>
              <a:t>DigiPro</a:t>
            </a:r>
            <a:r>
              <a:rPr lang="es-ES" sz="1800"/>
              <a:t>, </a:t>
            </a:r>
            <a:r>
              <a:rPr lang="es-ES" sz="1800" err="1"/>
              <a:t>innovation</a:t>
            </a:r>
            <a:r>
              <a:rPr lang="es-ES" sz="1800"/>
              <a:t> </a:t>
            </a:r>
            <a:r>
              <a:rPr lang="es-ES" sz="1800" err="1"/>
              <a:t>for</a:t>
            </a:r>
            <a:r>
              <a:rPr lang="es-ES" sz="1800"/>
              <a:t> Dutch-German </a:t>
            </a:r>
            <a:r>
              <a:rPr lang="es-ES" sz="1800" err="1"/>
              <a:t>SME’s</a:t>
            </a:r>
            <a:r>
              <a:rPr lang="es-ES" sz="1800"/>
              <a:t> in </a:t>
            </a:r>
            <a:r>
              <a:rPr lang="es-ES" sz="1800" err="1"/>
              <a:t>the</a:t>
            </a:r>
            <a:r>
              <a:rPr lang="es-ES" sz="1800"/>
              <a:t> </a:t>
            </a:r>
            <a:r>
              <a:rPr lang="es-ES" sz="1800" err="1"/>
              <a:t>border</a:t>
            </a:r>
            <a:r>
              <a:rPr lang="es-ES" sz="1800"/>
              <a:t> </a:t>
            </a:r>
            <a:r>
              <a:rPr lang="es-ES" sz="1800" err="1"/>
              <a:t>region</a:t>
            </a:r>
            <a:endParaRPr lang="es-ES" sz="1800"/>
          </a:p>
          <a:p>
            <a:r>
              <a:rPr lang="es-ES" sz="1800"/>
              <a:t>AI Hub East </a:t>
            </a:r>
            <a:r>
              <a:rPr lang="es-ES" sz="1800" err="1"/>
              <a:t>Netherlands</a:t>
            </a:r>
            <a:r>
              <a:rPr lang="es-ES" sz="1800"/>
              <a:t>: AI </a:t>
            </a:r>
            <a:r>
              <a:rPr lang="es-ES" sz="1800" err="1"/>
              <a:t>for</a:t>
            </a:r>
            <a:r>
              <a:rPr lang="es-ES" sz="1800"/>
              <a:t> </a:t>
            </a:r>
            <a:r>
              <a:rPr lang="es-ES" sz="1800" err="1"/>
              <a:t>SME’s</a:t>
            </a:r>
            <a:r>
              <a:rPr lang="es-ES" sz="1800"/>
              <a:t> </a:t>
            </a:r>
          </a:p>
          <a:p>
            <a:endParaRPr lang="es-ES" sz="1800"/>
          </a:p>
          <a:p>
            <a:endParaRPr lang="es-ES" sz="1800"/>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4" name="Marcador de texto 4">
            <a:extLst>
              <a:ext uri="{FF2B5EF4-FFF2-40B4-BE49-F238E27FC236}">
                <a16:creationId xmlns:a16="http://schemas.microsoft.com/office/drawing/2014/main" id="{04B90A27-591D-FC4D-577D-4B35C1692619}"/>
              </a:ext>
            </a:extLst>
          </p:cNvPr>
          <p:cNvSpPr txBox="1">
            <a:spLocks/>
          </p:cNvSpPr>
          <p:nvPr/>
        </p:nvSpPr>
        <p:spPr>
          <a:xfrm>
            <a:off x="939004" y="2859655"/>
            <a:ext cx="4425669"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t>Examples</a:t>
            </a:r>
            <a:r>
              <a:rPr lang="es-ES"/>
              <a:t>:</a:t>
            </a:r>
          </a:p>
        </p:txBody>
      </p:sp>
    </p:spTree>
    <p:extLst>
      <p:ext uri="{BB962C8B-B14F-4D97-AF65-F5344CB8AC3E}">
        <p14:creationId xmlns:p14="http://schemas.microsoft.com/office/powerpoint/2010/main" val="417246805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t>Bogdan</a:t>
            </a:r>
            <a:r>
              <a:rPr lang="es-ES"/>
              <a:t> </a:t>
            </a:r>
            <a:r>
              <a:rPr lang="es-ES" err="1"/>
              <a:t>Chelariu</a:t>
            </a:r>
            <a:r>
              <a:rPr lang="es-ES"/>
              <a:t> </a:t>
            </a:r>
            <a:endParaRPr lang="es-ES" sz="5400"/>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02784"/>
            <a:ext cx="9989457" cy="1735490"/>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EURADA </a:t>
            </a:r>
            <a:r>
              <a:rPr lang="es-ES" err="1"/>
              <a:t>President</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9626601"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err="1"/>
              <a:t>Opening</a:t>
            </a:r>
            <a:r>
              <a:rPr lang="es-ES"/>
              <a:t> </a:t>
            </a:r>
            <a:r>
              <a:rPr lang="es-ES" err="1"/>
              <a:t>Session</a:t>
            </a:r>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120406014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0" y="2921168"/>
            <a:ext cx="12192000" cy="1015663"/>
          </a:xfrm>
          <a:prstGeom prst="rect">
            <a:avLst/>
          </a:prstGeom>
          <a:noFill/>
        </p:spPr>
        <p:txBody>
          <a:bodyPr wrap="square" rtlCol="0">
            <a:spAutoFit/>
          </a:bodyPr>
          <a:lstStyle/>
          <a:p>
            <a:pPr algn="ctr"/>
            <a:r>
              <a:rPr lang="es-ES" sz="6000" b="1">
                <a:solidFill>
                  <a:schemeClr val="bg1"/>
                </a:solidFill>
                <a:latin typeface="Montserrat" pitchFamily="2" charset="77"/>
                <a:cs typeface="Arial" panose="020B0604020202020204" pitchFamily="34" charset="0"/>
              </a:rPr>
              <a:t>THANK YOU</a:t>
            </a: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Tree>
    <p:extLst>
      <p:ext uri="{BB962C8B-B14F-4D97-AF65-F5344CB8AC3E}">
        <p14:creationId xmlns:p14="http://schemas.microsoft.com/office/powerpoint/2010/main" val="186065484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large pile of coffee beans&#10;&#10;Description automatically generated">
            <a:extLst>
              <a:ext uri="{FF2B5EF4-FFF2-40B4-BE49-F238E27FC236}">
                <a16:creationId xmlns:a16="http://schemas.microsoft.com/office/drawing/2014/main" id="{ED8ACE6F-5A5C-324F-30DF-42350D9EAD0E}"/>
              </a:ext>
            </a:extLst>
          </p:cNvPr>
          <p:cNvPicPr>
            <a:picLocks noChangeAspect="1"/>
          </p:cNvPicPr>
          <p:nvPr/>
        </p:nvPicPr>
        <p:blipFill>
          <a:blip r:embed="rId2" cstate="email">
            <a:alphaModFix amt="31000"/>
            <a:extLst>
              <a:ext uri="{28A0092B-C50C-407E-A947-70E740481C1C}">
                <a14:useLocalDpi xmlns:a14="http://schemas.microsoft.com/office/drawing/2010/main"/>
              </a:ext>
            </a:extLst>
          </a:blip>
          <a:stretch>
            <a:fillRect/>
          </a:stretch>
        </p:blipFill>
        <p:spPr>
          <a:xfrm>
            <a:off x="0" y="1"/>
            <a:ext cx="12183628" cy="6858000"/>
          </a:xfrm>
          <a:prstGeom prst="rect">
            <a:avLst/>
          </a:prstGeom>
          <a:effectLst>
            <a:reflection endPos="0" dist="50800" dir="5400000" sy="-100000" algn="bl" rotWithShape="0"/>
          </a:effectLst>
        </p:spPr>
      </p:pic>
      <p:pic>
        <p:nvPicPr>
          <p:cNvPr id="2" name="Picture 1" descr="Logo&#10;&#10;Description automatically generated">
            <a:extLst>
              <a:ext uri="{FF2B5EF4-FFF2-40B4-BE49-F238E27FC236}">
                <a16:creationId xmlns:a16="http://schemas.microsoft.com/office/drawing/2014/main" id="{FE9AE7BA-E067-0C9E-338B-3DDF11668DB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1580" y="157880"/>
            <a:ext cx="2305800" cy="1309694"/>
          </a:xfrm>
          <a:prstGeom prst="rect">
            <a:avLst/>
          </a:prstGeom>
        </p:spPr>
      </p:pic>
      <p:sp>
        <p:nvSpPr>
          <p:cNvPr id="3" name="CuadroTexto 12">
            <a:extLst>
              <a:ext uri="{FF2B5EF4-FFF2-40B4-BE49-F238E27FC236}">
                <a16:creationId xmlns:a16="http://schemas.microsoft.com/office/drawing/2014/main" id="{DCC696FF-83E4-4BE3-53B1-83A063F088B4}"/>
              </a:ext>
            </a:extLst>
          </p:cNvPr>
          <p:cNvSpPr txBox="1"/>
          <p:nvPr/>
        </p:nvSpPr>
        <p:spPr>
          <a:xfrm>
            <a:off x="340468" y="2809696"/>
            <a:ext cx="11147898" cy="1028534"/>
          </a:xfrm>
          <a:prstGeom prst="rect">
            <a:avLst/>
          </a:prstGeom>
          <a:noFill/>
        </p:spPr>
        <p:txBody>
          <a:bodyPr wrap="square" rtlCol="0">
            <a:spAutoFit/>
          </a:bodyPr>
          <a:lstStyle/>
          <a:p>
            <a:pPr algn="ctr"/>
            <a:r>
              <a:rPr lang="es-ES" sz="6000" b="1">
                <a:solidFill>
                  <a:schemeClr val="bg1"/>
                </a:solidFill>
                <a:latin typeface="Montserrat SemiBold" pitchFamily="2" charset="77"/>
              </a:rPr>
              <a:t>COFFEE BREAK</a:t>
            </a:r>
          </a:p>
        </p:txBody>
      </p:sp>
      <p:pic>
        <p:nvPicPr>
          <p:cNvPr id="4" name="Picture 3" descr="Graphical user interface, text&#10;&#10;Description automatically generated with medium confidence">
            <a:extLst>
              <a:ext uri="{FF2B5EF4-FFF2-40B4-BE49-F238E27FC236}">
                <a16:creationId xmlns:a16="http://schemas.microsoft.com/office/drawing/2014/main" id="{9D8F8D3F-DAFB-54A1-A0D2-E3A897A35EC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65349" y="5769785"/>
            <a:ext cx="1625611" cy="480888"/>
          </a:xfrm>
          <a:prstGeom prst="rect">
            <a:avLst/>
          </a:prstGeom>
        </p:spPr>
      </p:pic>
      <p:pic>
        <p:nvPicPr>
          <p:cNvPr id="5" name="Picture 4" descr="Shape&#10;&#10;Description automatically generated with low confidence">
            <a:extLst>
              <a:ext uri="{FF2B5EF4-FFF2-40B4-BE49-F238E27FC236}">
                <a16:creationId xmlns:a16="http://schemas.microsoft.com/office/drawing/2014/main" id="{783C4B2C-D0BD-D2B2-3D9E-F4F02D0870A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144304" y="5696607"/>
            <a:ext cx="904278" cy="627244"/>
          </a:xfrm>
          <a:prstGeom prst="rect">
            <a:avLst/>
          </a:prstGeom>
        </p:spPr>
      </p:pic>
      <p:pic>
        <p:nvPicPr>
          <p:cNvPr id="6" name="Imagen 3">
            <a:extLst>
              <a:ext uri="{FF2B5EF4-FFF2-40B4-BE49-F238E27FC236}">
                <a16:creationId xmlns:a16="http://schemas.microsoft.com/office/drawing/2014/main" id="{AE0BA951-F95E-9841-A8A8-AD0EACE9D29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601926" y="5810243"/>
            <a:ext cx="2273449" cy="399972"/>
          </a:xfrm>
          <a:prstGeom prst="rect">
            <a:avLst/>
          </a:prstGeom>
        </p:spPr>
      </p:pic>
    </p:spTree>
    <p:extLst>
      <p:ext uri="{BB962C8B-B14F-4D97-AF65-F5344CB8AC3E}">
        <p14:creationId xmlns:p14="http://schemas.microsoft.com/office/powerpoint/2010/main" val="105665728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12">
            <a:extLst>
              <a:ext uri="{FF2B5EF4-FFF2-40B4-BE49-F238E27FC236}">
                <a16:creationId xmlns:a16="http://schemas.microsoft.com/office/drawing/2014/main" id="{86847884-1DF0-9AEB-0A28-478D220A637A}"/>
              </a:ext>
            </a:extLst>
          </p:cNvPr>
          <p:cNvSpPr txBox="1"/>
          <p:nvPr/>
        </p:nvSpPr>
        <p:spPr>
          <a:xfrm>
            <a:off x="0" y="1483358"/>
            <a:ext cx="12192000" cy="6096830"/>
          </a:xfrm>
          <a:prstGeom prst="rect">
            <a:avLst/>
          </a:prstGeom>
          <a:noFill/>
        </p:spPr>
        <p:txBody>
          <a:bodyPr wrap="square" rtlCol="0">
            <a:spAutoFit/>
          </a:bodyPr>
          <a:lstStyle/>
          <a:p>
            <a:pPr algn="ctr"/>
            <a:r>
              <a:rPr lang="es-ES" sz="6000" b="1" err="1">
                <a:solidFill>
                  <a:schemeClr val="bg1"/>
                </a:solidFill>
                <a:latin typeface="Montserrat SemiBold" pitchFamily="2" charset="77"/>
              </a:rPr>
              <a:t>Improving</a:t>
            </a:r>
            <a:r>
              <a:rPr lang="es-ES" sz="6000" b="1">
                <a:solidFill>
                  <a:schemeClr val="bg1"/>
                </a:solidFill>
                <a:latin typeface="Montserrat SemiBold" pitchFamily="2" charset="77"/>
              </a:rPr>
              <a:t> </a:t>
            </a:r>
            <a:r>
              <a:rPr lang="es-ES" sz="6000" b="1" err="1">
                <a:solidFill>
                  <a:schemeClr val="bg1"/>
                </a:solidFill>
                <a:latin typeface="Montserrat SemiBold" pitchFamily="2" charset="77"/>
              </a:rPr>
              <a:t>Collaboration</a:t>
            </a:r>
            <a:r>
              <a:rPr lang="es-ES" sz="6000" b="1">
                <a:solidFill>
                  <a:schemeClr val="bg1"/>
                </a:solidFill>
                <a:latin typeface="Montserrat SemiBold" pitchFamily="2" charset="77"/>
              </a:rPr>
              <a:t> </a:t>
            </a:r>
            <a:r>
              <a:rPr lang="es-ES" sz="6000" b="1" err="1">
                <a:solidFill>
                  <a:schemeClr val="bg1"/>
                </a:solidFill>
                <a:latin typeface="Montserrat SemiBold" pitchFamily="2" charset="77"/>
              </a:rPr>
              <a:t>between</a:t>
            </a:r>
            <a:r>
              <a:rPr lang="es-ES" sz="6000" b="1">
                <a:solidFill>
                  <a:schemeClr val="bg1"/>
                </a:solidFill>
                <a:latin typeface="Montserrat SemiBold" pitchFamily="2" charset="77"/>
              </a:rPr>
              <a:t> </a:t>
            </a:r>
            <a:r>
              <a:rPr lang="es-ES" sz="6000" b="1" err="1">
                <a:solidFill>
                  <a:schemeClr val="bg1"/>
                </a:solidFill>
                <a:latin typeface="Montserrat SemiBold" pitchFamily="2" charset="77"/>
              </a:rPr>
              <a:t>Clusters</a:t>
            </a:r>
            <a:r>
              <a:rPr lang="es-ES" sz="6000" b="1">
                <a:solidFill>
                  <a:schemeClr val="bg1"/>
                </a:solidFill>
                <a:latin typeface="Montserrat SemiBold" pitchFamily="2" charset="77"/>
              </a:rPr>
              <a:t> and </a:t>
            </a:r>
            <a:r>
              <a:rPr lang="es-ES" sz="6000" b="1" err="1">
                <a:solidFill>
                  <a:schemeClr val="bg1"/>
                </a:solidFill>
                <a:latin typeface="Montserrat SemiBold" pitchFamily="2" charset="77"/>
              </a:rPr>
              <a:t>National</a:t>
            </a:r>
            <a:r>
              <a:rPr lang="es-ES" sz="6000" b="1">
                <a:solidFill>
                  <a:schemeClr val="bg1"/>
                </a:solidFill>
                <a:latin typeface="Montserrat SemiBold" pitchFamily="2" charset="77"/>
              </a:rPr>
              <a:t> &amp; Regional </a:t>
            </a:r>
            <a:r>
              <a:rPr lang="es-ES" sz="6000" b="1" err="1">
                <a:solidFill>
                  <a:schemeClr val="bg1"/>
                </a:solidFill>
                <a:latin typeface="Montserrat SemiBold" pitchFamily="2" charset="77"/>
              </a:rPr>
              <a:t>Authorities</a:t>
            </a:r>
            <a:endParaRPr lang="es-ES" sz="6000" b="1">
              <a:solidFill>
                <a:schemeClr val="bg1"/>
              </a:solidFill>
              <a:latin typeface="Montserrat SemiBold" pitchFamily="2" charset="77"/>
            </a:endParaRPr>
          </a:p>
        </p:txBody>
      </p:sp>
      <p:pic>
        <p:nvPicPr>
          <p:cNvPr id="8" name="Picture 7" descr="Logo&#10;&#10;Description automatically generated">
            <a:extLst>
              <a:ext uri="{FF2B5EF4-FFF2-40B4-BE49-F238E27FC236}">
                <a16:creationId xmlns:a16="http://schemas.microsoft.com/office/drawing/2014/main" id="{572DD041-4ED7-64D9-82CC-D7A83C71F70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1580" y="157880"/>
            <a:ext cx="2305800" cy="1309694"/>
          </a:xfrm>
          <a:prstGeom prst="rect">
            <a:avLst/>
          </a:prstGeom>
        </p:spPr>
      </p:pic>
      <p:pic>
        <p:nvPicPr>
          <p:cNvPr id="9" name="Picture 2" descr="Graphical user interface, text&#10;&#10;Description automatically generated with medium confidence">
            <a:extLst>
              <a:ext uri="{FF2B5EF4-FFF2-40B4-BE49-F238E27FC236}">
                <a16:creationId xmlns:a16="http://schemas.microsoft.com/office/drawing/2014/main" id="{553E4A09-0134-6B4A-93FB-0809082EC52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965349" y="5769785"/>
            <a:ext cx="1625611" cy="480888"/>
          </a:xfrm>
          <a:prstGeom prst="rect">
            <a:avLst/>
          </a:prstGeom>
        </p:spPr>
      </p:pic>
      <p:pic>
        <p:nvPicPr>
          <p:cNvPr id="10" name="Picture 4" descr="Shape&#10;&#10;Description automatically generated with low confidence">
            <a:extLst>
              <a:ext uri="{FF2B5EF4-FFF2-40B4-BE49-F238E27FC236}">
                <a16:creationId xmlns:a16="http://schemas.microsoft.com/office/drawing/2014/main" id="{DDB05BA2-828F-CB4C-982F-D86C5BC7E4A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144304" y="5696607"/>
            <a:ext cx="904278" cy="627244"/>
          </a:xfrm>
          <a:prstGeom prst="rect">
            <a:avLst/>
          </a:prstGeom>
        </p:spPr>
      </p:pic>
      <p:pic>
        <p:nvPicPr>
          <p:cNvPr id="11" name="Imagen 10">
            <a:extLst>
              <a:ext uri="{FF2B5EF4-FFF2-40B4-BE49-F238E27FC236}">
                <a16:creationId xmlns:a16="http://schemas.microsoft.com/office/drawing/2014/main" id="{986140F0-B203-F44B-8654-FA18EDC779D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01926" y="5810243"/>
            <a:ext cx="2273449" cy="399972"/>
          </a:xfrm>
          <a:prstGeom prst="rect">
            <a:avLst/>
          </a:prstGeom>
        </p:spPr>
      </p:pic>
    </p:spTree>
    <p:extLst>
      <p:ext uri="{BB962C8B-B14F-4D97-AF65-F5344CB8AC3E}">
        <p14:creationId xmlns:p14="http://schemas.microsoft.com/office/powerpoint/2010/main" val="61211084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fontScale="25000" lnSpcReduction="2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sz="9600" err="1">
                <a:latin typeface="Montserrat"/>
                <a:cs typeface="Arial"/>
              </a:rPr>
              <a:t>Moderated</a:t>
            </a:r>
            <a:r>
              <a:rPr lang="es-ES" sz="9600">
                <a:latin typeface="Montserrat"/>
                <a:cs typeface="Arial"/>
              </a:rPr>
              <a:t> </a:t>
            </a:r>
            <a:r>
              <a:rPr lang="es-ES" sz="9600" err="1">
                <a:latin typeface="Montserrat"/>
                <a:cs typeface="Arial"/>
              </a:rPr>
              <a:t>by</a:t>
            </a:r>
            <a:r>
              <a:rPr lang="es-ES" sz="9600">
                <a:latin typeface="Montserrat"/>
                <a:cs typeface="Arial"/>
              </a:rPr>
              <a:t> Antonio Novo Guerrero</a:t>
            </a: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1224614" y="449190"/>
            <a:ext cx="9589566" cy="1420043"/>
          </a:xfrm>
        </p:spPr>
        <p:txBody>
          <a:bodyPr/>
          <a:lstStyle>
            <a:lvl1pPr>
              <a:defRPr b="1">
                <a:solidFill>
                  <a:schemeClr val="bg1"/>
                </a:solidFill>
                <a:latin typeface="Montserrat" pitchFamily="2" charset="77"/>
                <a:cs typeface="Arial" panose="020B0604020202020204" pitchFamily="34" charset="0"/>
              </a:defRPr>
            </a:lvl1pPr>
          </a:lstStyle>
          <a:p>
            <a:r>
              <a:rPr lang="es-ES" sz="3200" err="1"/>
              <a:t>Improving</a:t>
            </a:r>
            <a:r>
              <a:rPr lang="es-ES" sz="3200"/>
              <a:t> </a:t>
            </a:r>
            <a:r>
              <a:rPr lang="es-ES" sz="3200" err="1"/>
              <a:t>Collaboration</a:t>
            </a:r>
            <a:r>
              <a:rPr lang="es-ES" sz="3200"/>
              <a:t> </a:t>
            </a:r>
            <a:r>
              <a:rPr lang="es-ES" sz="3200" err="1"/>
              <a:t>between</a:t>
            </a:r>
            <a:r>
              <a:rPr lang="es-ES" sz="3200"/>
              <a:t> </a:t>
            </a:r>
            <a:r>
              <a:rPr lang="es-ES" sz="3200" err="1"/>
              <a:t>Clusters</a:t>
            </a:r>
            <a:r>
              <a:rPr lang="es-ES" sz="3200"/>
              <a:t> and </a:t>
            </a:r>
            <a:r>
              <a:rPr lang="es-ES" sz="3200" err="1"/>
              <a:t>National</a:t>
            </a:r>
            <a:r>
              <a:rPr lang="es-ES" sz="3200"/>
              <a:t> &amp; Regional </a:t>
            </a:r>
            <a:r>
              <a:rPr lang="es-ES" sz="3200" err="1"/>
              <a:t>Authorities</a:t>
            </a:r>
            <a:endParaRPr lang="es-ES" sz="3200"/>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6" name="CuadroTexto 5">
            <a:extLst>
              <a:ext uri="{FF2B5EF4-FFF2-40B4-BE49-F238E27FC236}">
                <a16:creationId xmlns:a16="http://schemas.microsoft.com/office/drawing/2014/main" id="{FA3C4B57-2E77-C464-027C-0FDBAF4EA9FC}"/>
              </a:ext>
            </a:extLst>
          </p:cNvPr>
          <p:cNvSpPr txBox="1"/>
          <p:nvPr/>
        </p:nvSpPr>
        <p:spPr>
          <a:xfrm>
            <a:off x="634031" y="2284818"/>
            <a:ext cx="11210843" cy="306750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500">
                <a:latin typeface="Montserrat"/>
                <a:cs typeface="Arial"/>
              </a:rPr>
              <a:t>Panelists:</a:t>
            </a:r>
            <a:endParaRPr lang="es-ES" sz="2500">
              <a:latin typeface="Montserrat"/>
              <a:cs typeface="Arial"/>
            </a:endParaRPr>
          </a:p>
          <a:p>
            <a:pPr>
              <a:lnSpc>
                <a:spcPct val="90000"/>
              </a:lnSpc>
              <a:spcBef>
                <a:spcPts val="1000"/>
              </a:spcBef>
            </a:pPr>
            <a:r>
              <a:rPr lang="es-ES" sz="2500" b="1">
                <a:latin typeface="Montserrat"/>
                <a:cs typeface="Arial"/>
              </a:rPr>
              <a:t>Dr. Jan-Philipp Kramer</a:t>
            </a:r>
            <a:r>
              <a:rPr lang="es-ES" sz="2500">
                <a:latin typeface="Montserrat"/>
                <a:cs typeface="Arial"/>
              </a:rPr>
              <a:t>, </a:t>
            </a:r>
            <a:r>
              <a:rPr lang="es-ES" sz="2500">
                <a:latin typeface="Montserrat"/>
                <a:ea typeface="+mn-lt"/>
                <a:cs typeface="Arial"/>
              </a:rPr>
              <a:t> </a:t>
            </a:r>
            <a:r>
              <a:rPr lang="es-ES" sz="2500" err="1">
                <a:latin typeface="Montserrat"/>
                <a:ea typeface="+mn-lt"/>
                <a:cs typeface="Arial"/>
              </a:rPr>
              <a:t>Team</a:t>
            </a:r>
            <a:r>
              <a:rPr lang="es-ES" sz="2500">
                <a:latin typeface="Montserrat"/>
                <a:ea typeface="+mn-lt"/>
                <a:cs typeface="Arial"/>
              </a:rPr>
              <a:t> Leader ‘Data &amp; </a:t>
            </a:r>
            <a:r>
              <a:rPr lang="es-ES" sz="2500" err="1">
                <a:latin typeface="Montserrat"/>
                <a:ea typeface="+mn-lt"/>
                <a:cs typeface="Arial"/>
              </a:rPr>
              <a:t>Policy</a:t>
            </a:r>
            <a:r>
              <a:rPr lang="es-ES" sz="2500">
                <a:latin typeface="Montserrat"/>
                <a:ea typeface="+mn-lt"/>
                <a:cs typeface="Arial"/>
              </a:rPr>
              <a:t>’, ECCP/</a:t>
            </a:r>
            <a:r>
              <a:rPr lang="es-ES" sz="2500" err="1">
                <a:latin typeface="Montserrat"/>
                <a:ea typeface="+mn-lt"/>
                <a:cs typeface="Arial"/>
              </a:rPr>
              <a:t>Prognos</a:t>
            </a:r>
            <a:endParaRPr lang="es-ES" sz="2500">
              <a:latin typeface="Montserrat"/>
              <a:ea typeface="+mn-lt"/>
              <a:cs typeface="Arial"/>
            </a:endParaRPr>
          </a:p>
          <a:p>
            <a:pPr>
              <a:lnSpc>
                <a:spcPct val="90000"/>
              </a:lnSpc>
              <a:spcBef>
                <a:spcPts val="1000"/>
              </a:spcBef>
            </a:pPr>
            <a:r>
              <a:rPr lang="es-ES" sz="2500" b="1">
                <a:latin typeface="Montserrat"/>
                <a:cs typeface="Arial"/>
              </a:rPr>
              <a:t>Ekaterina </a:t>
            </a:r>
            <a:r>
              <a:rPr lang="es-ES" sz="2500" b="1" err="1">
                <a:latin typeface="Montserrat"/>
                <a:cs typeface="Arial"/>
              </a:rPr>
              <a:t>Travkina</a:t>
            </a:r>
            <a:r>
              <a:rPr lang="es-ES" sz="2500">
                <a:latin typeface="Montserrat"/>
                <a:cs typeface="Arial"/>
              </a:rPr>
              <a:t>,  </a:t>
            </a:r>
            <a:r>
              <a:rPr lang="es-ES" sz="2500" err="1">
                <a:latin typeface="Montserrat"/>
                <a:cs typeface="Arial"/>
              </a:rPr>
              <a:t>Coordinator</a:t>
            </a:r>
            <a:r>
              <a:rPr lang="es-ES" sz="2500">
                <a:latin typeface="Montserrat"/>
                <a:cs typeface="Arial"/>
              </a:rPr>
              <a:t> Culture, Creative Industries and Local </a:t>
            </a:r>
            <a:r>
              <a:rPr lang="es-ES" sz="2500" err="1">
                <a:latin typeface="Montserrat"/>
                <a:cs typeface="Arial"/>
              </a:rPr>
              <a:t>Development</a:t>
            </a:r>
            <a:r>
              <a:rPr lang="es-ES" sz="2500">
                <a:latin typeface="Montserrat"/>
                <a:cs typeface="Arial"/>
              </a:rPr>
              <a:t>, OECD Paris</a:t>
            </a:r>
          </a:p>
          <a:p>
            <a:pPr>
              <a:lnSpc>
                <a:spcPct val="90000"/>
              </a:lnSpc>
              <a:spcBef>
                <a:spcPts val="1000"/>
              </a:spcBef>
            </a:pPr>
            <a:r>
              <a:rPr lang="es-ES" sz="2500" b="1">
                <a:latin typeface="Montserrat"/>
                <a:cs typeface="Arial"/>
              </a:rPr>
              <a:t>Marina Dujmović </a:t>
            </a:r>
            <a:r>
              <a:rPr lang="es-ES" sz="2500" b="1" err="1">
                <a:latin typeface="Montserrat"/>
                <a:cs typeface="Arial"/>
              </a:rPr>
              <a:t>Vuković</a:t>
            </a:r>
            <a:r>
              <a:rPr lang="es-ES" sz="2500">
                <a:latin typeface="Montserrat"/>
                <a:cs typeface="Arial"/>
              </a:rPr>
              <a:t>, Director, ZADRA NOVA</a:t>
            </a:r>
          </a:p>
          <a:p>
            <a:pPr>
              <a:lnSpc>
                <a:spcPct val="90000"/>
              </a:lnSpc>
              <a:spcBef>
                <a:spcPts val="1000"/>
              </a:spcBef>
            </a:pPr>
            <a:r>
              <a:rPr lang="es-ES" sz="2500" b="1">
                <a:latin typeface="Montserrat"/>
                <a:cs typeface="Arial"/>
              </a:rPr>
              <a:t>Goran </a:t>
            </a:r>
            <a:r>
              <a:rPr lang="es-ES" sz="2500" b="1" err="1">
                <a:latin typeface="Montserrat"/>
                <a:cs typeface="Arial"/>
              </a:rPr>
              <a:t>Basarac</a:t>
            </a:r>
            <a:r>
              <a:rPr lang="es-ES" sz="2500">
                <a:latin typeface="Montserrat"/>
                <a:cs typeface="Arial"/>
              </a:rPr>
              <a:t>,</a:t>
            </a:r>
            <a:r>
              <a:rPr lang="es-ES" sz="2500" b="1">
                <a:latin typeface="Montserrat"/>
                <a:cs typeface="Arial"/>
              </a:rPr>
              <a:t>  </a:t>
            </a:r>
            <a:r>
              <a:rPr lang="es-ES" sz="2500" err="1">
                <a:latin typeface="Montserrat"/>
                <a:cs typeface="Arial"/>
              </a:rPr>
              <a:t>President</a:t>
            </a:r>
            <a:r>
              <a:rPr lang="es-ES" sz="2500">
                <a:latin typeface="Montserrat"/>
                <a:cs typeface="Arial"/>
              </a:rPr>
              <a:t>, </a:t>
            </a:r>
            <a:r>
              <a:rPr lang="es-ES" sz="2500" err="1">
                <a:latin typeface="Montserrat"/>
                <a:cs typeface="Arial"/>
              </a:rPr>
              <a:t>Croatian</a:t>
            </a:r>
            <a:r>
              <a:rPr lang="es-ES" sz="2500">
                <a:latin typeface="Montserrat"/>
                <a:cs typeface="Arial"/>
              </a:rPr>
              <a:t> </a:t>
            </a:r>
            <a:r>
              <a:rPr lang="es-ES" sz="2500" err="1">
                <a:latin typeface="Montserrat"/>
                <a:cs typeface="Arial"/>
              </a:rPr>
              <a:t>Defence</a:t>
            </a:r>
            <a:r>
              <a:rPr lang="es-ES" sz="2500">
                <a:latin typeface="Montserrat"/>
                <a:cs typeface="Arial"/>
              </a:rPr>
              <a:t> and Security </a:t>
            </a:r>
            <a:r>
              <a:rPr lang="es-ES" sz="2500" err="1">
                <a:latin typeface="Montserrat"/>
                <a:cs typeface="Arial"/>
              </a:rPr>
              <a:t>Industry</a:t>
            </a:r>
            <a:r>
              <a:rPr lang="es-ES" sz="2500">
                <a:latin typeface="Montserrat"/>
                <a:cs typeface="Arial"/>
              </a:rPr>
              <a:t> </a:t>
            </a:r>
            <a:r>
              <a:rPr lang="es-ES" sz="2500" err="1">
                <a:latin typeface="Montserrat"/>
                <a:cs typeface="Arial"/>
              </a:rPr>
              <a:t>Cluster</a:t>
            </a:r>
            <a:endParaRPr lang="es-ES" sz="2500">
              <a:latin typeface="Montserrat"/>
              <a:cs typeface="Arial"/>
            </a:endParaRPr>
          </a:p>
        </p:txBody>
      </p:sp>
    </p:spTree>
    <p:extLst>
      <p:ext uri="{BB962C8B-B14F-4D97-AF65-F5344CB8AC3E}">
        <p14:creationId xmlns:p14="http://schemas.microsoft.com/office/powerpoint/2010/main" val="184086104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9A95404-AD38-EE48-B3FB-0616DBF7156A}"/>
              </a:ext>
            </a:extLst>
          </p:cNvPr>
          <p:cNvSpPr>
            <a:spLocks noGrp="1"/>
          </p:cNvSpPr>
          <p:nvPr>
            <p:ph type="title"/>
          </p:nvPr>
        </p:nvSpPr>
        <p:spPr>
          <a:xfrm>
            <a:off x="838200" y="365125"/>
            <a:ext cx="10485582" cy="1289504"/>
          </a:xfrm>
        </p:spPr>
        <p:txBody>
          <a:bodyPr>
            <a:noAutofit/>
          </a:bodyPr>
          <a:lstStyle/>
          <a:p>
            <a:r>
              <a:rPr lang="en-US" sz="3600"/>
              <a:t>Improving Collaboration between Clusters and National &amp; Regional Authorities </a:t>
            </a:r>
            <a:endParaRPr lang="es-ES" sz="3600"/>
          </a:p>
        </p:txBody>
      </p:sp>
      <p:sp>
        <p:nvSpPr>
          <p:cNvPr id="3" name="Marcador de texto 2">
            <a:extLst>
              <a:ext uri="{FF2B5EF4-FFF2-40B4-BE49-F238E27FC236}">
                <a16:creationId xmlns:a16="http://schemas.microsoft.com/office/drawing/2014/main" id="{15E9813C-FCD1-4D48-8FBA-307E8B6E8011}"/>
              </a:ext>
            </a:extLst>
          </p:cNvPr>
          <p:cNvSpPr>
            <a:spLocks noGrp="1"/>
          </p:cNvSpPr>
          <p:nvPr>
            <p:ph type="body" sz="quarter" idx="13"/>
          </p:nvPr>
        </p:nvSpPr>
        <p:spPr/>
        <p:txBody>
          <a:bodyPr/>
          <a:lstStyle/>
          <a:p>
            <a:r>
              <a:rPr lang="es-ES"/>
              <a:t>Dr. Jan-Philipp Kramer </a:t>
            </a:r>
          </a:p>
        </p:txBody>
      </p:sp>
      <p:sp>
        <p:nvSpPr>
          <p:cNvPr id="4" name="Marcador de texto 3">
            <a:extLst>
              <a:ext uri="{FF2B5EF4-FFF2-40B4-BE49-F238E27FC236}">
                <a16:creationId xmlns:a16="http://schemas.microsoft.com/office/drawing/2014/main" id="{AD5992B5-8901-5B4F-A2B9-5F0A58D2E87A}"/>
              </a:ext>
            </a:extLst>
          </p:cNvPr>
          <p:cNvSpPr>
            <a:spLocks noGrp="1"/>
          </p:cNvSpPr>
          <p:nvPr>
            <p:ph type="body" sz="quarter" idx="14"/>
          </p:nvPr>
        </p:nvSpPr>
        <p:spPr/>
        <p:txBody>
          <a:bodyPr>
            <a:normAutofit fontScale="92500" lnSpcReduction="20000"/>
          </a:bodyPr>
          <a:lstStyle/>
          <a:p>
            <a:r>
              <a:rPr lang="en-US"/>
              <a:t>Team Leader ‘Data &amp; Policy‘, </a:t>
            </a:r>
            <a:br>
              <a:rPr lang="en-US"/>
            </a:br>
            <a:r>
              <a:rPr lang="en-US"/>
              <a:t>ECCP / </a:t>
            </a:r>
            <a:r>
              <a:rPr lang="en-US" err="1"/>
              <a:t>Prognos</a:t>
            </a:r>
            <a:r>
              <a:rPr lang="en-US"/>
              <a:t> AG</a:t>
            </a:r>
            <a:endParaRPr lang="es-ES"/>
          </a:p>
        </p:txBody>
      </p:sp>
      <p:pic>
        <p:nvPicPr>
          <p:cNvPr id="7" name="Imagen 2">
            <a:extLst>
              <a:ext uri="{FF2B5EF4-FFF2-40B4-BE49-F238E27FC236}">
                <a16:creationId xmlns:a16="http://schemas.microsoft.com/office/drawing/2014/main" id="{612FFB0A-DE59-4E8A-9C6A-F0F8A968713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t="-1" b="-38409"/>
          <a:stretch/>
        </p:blipFill>
        <p:spPr>
          <a:xfrm>
            <a:off x="358228" y="6240758"/>
            <a:ext cx="2795519" cy="450028"/>
          </a:xfrm>
          <a:prstGeom prst="rect">
            <a:avLst/>
          </a:prstGeom>
        </p:spPr>
      </p:pic>
      <p:pic>
        <p:nvPicPr>
          <p:cNvPr id="8" name="Obrázek 7">
            <a:extLst>
              <a:ext uri="{FF2B5EF4-FFF2-40B4-BE49-F238E27FC236}">
                <a16:creationId xmlns:a16="http://schemas.microsoft.com/office/drawing/2014/main" id="{C8AA3689-3B86-4A81-A083-2EB68A2E6F2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8916" y="6158976"/>
            <a:ext cx="876637" cy="589100"/>
          </a:xfrm>
          <a:prstGeom prst="rect">
            <a:avLst/>
          </a:prstGeom>
        </p:spPr>
      </p:pic>
      <p:pic>
        <p:nvPicPr>
          <p:cNvPr id="10" name="Picture 3" descr="Graphical user interface, text&#10;&#10;Description automatically generated with medium confidence">
            <a:extLst>
              <a:ext uri="{FF2B5EF4-FFF2-40B4-BE49-F238E27FC236}">
                <a16:creationId xmlns:a16="http://schemas.microsoft.com/office/drawing/2014/main" id="{0BF96643-8E73-93DA-7E0D-5B929358AB2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79245" y="6158976"/>
            <a:ext cx="1625611" cy="480888"/>
          </a:xfrm>
          <a:prstGeom prst="rect">
            <a:avLst/>
          </a:prstGeom>
        </p:spPr>
      </p:pic>
      <p:pic>
        <p:nvPicPr>
          <p:cNvPr id="11" name="Imagen 11">
            <a:extLst>
              <a:ext uri="{FF2B5EF4-FFF2-40B4-BE49-F238E27FC236}">
                <a16:creationId xmlns:a16="http://schemas.microsoft.com/office/drawing/2014/main" id="{983F6C01-B2A5-6B66-E62A-17F6A10ECC6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388851" y="6158976"/>
            <a:ext cx="2733377" cy="480888"/>
          </a:xfrm>
          <a:prstGeom prst="rect">
            <a:avLst/>
          </a:prstGeom>
        </p:spPr>
      </p:pic>
    </p:spTree>
    <p:extLst>
      <p:ext uri="{BB962C8B-B14F-4D97-AF65-F5344CB8AC3E}">
        <p14:creationId xmlns:p14="http://schemas.microsoft.com/office/powerpoint/2010/main" val="81492186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90217E80-D58A-D448-BCE4-0E77F6AF6F1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8892" y="6191625"/>
            <a:ext cx="3372791" cy="381953"/>
          </a:xfrm>
          <a:prstGeom prst="rect">
            <a:avLst/>
          </a:prstGeom>
        </p:spPr>
      </p:pic>
      <p:sp>
        <p:nvSpPr>
          <p:cNvPr id="9" name="Título 1">
            <a:extLst>
              <a:ext uri="{FF2B5EF4-FFF2-40B4-BE49-F238E27FC236}">
                <a16:creationId xmlns:a16="http://schemas.microsoft.com/office/drawing/2014/main" id="{A7D8940C-0D47-453A-983D-172380F3AE16}"/>
              </a:ext>
            </a:extLst>
          </p:cNvPr>
          <p:cNvSpPr txBox="1">
            <a:spLocks/>
          </p:cNvSpPr>
          <p:nvPr/>
        </p:nvSpPr>
        <p:spPr>
          <a:xfrm>
            <a:off x="368892" y="377206"/>
            <a:ext cx="9626601" cy="7794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sz="3600" b="1">
                <a:solidFill>
                  <a:srgbClr val="104B6B"/>
                </a:solidFill>
                <a:latin typeface="Montserrat" pitchFamily="2" charset="77"/>
                <a:cs typeface="Arial" panose="020B0604020202020204" pitchFamily="34" charset="0"/>
              </a:rPr>
              <a:t>Economic profile of Croatia </a:t>
            </a:r>
          </a:p>
        </p:txBody>
      </p:sp>
      <p:sp>
        <p:nvSpPr>
          <p:cNvPr id="11" name="Textfeld 10">
            <a:extLst>
              <a:ext uri="{FF2B5EF4-FFF2-40B4-BE49-F238E27FC236}">
                <a16:creationId xmlns:a16="http://schemas.microsoft.com/office/drawing/2014/main" id="{D5513927-65FA-4FD0-889D-8A5DAF5C9667}"/>
              </a:ext>
            </a:extLst>
          </p:cNvPr>
          <p:cNvSpPr txBox="1"/>
          <p:nvPr/>
        </p:nvSpPr>
        <p:spPr>
          <a:xfrm>
            <a:off x="353476" y="1063923"/>
            <a:ext cx="6301268" cy="4832092"/>
          </a:xfrm>
          <a:prstGeom prst="rect">
            <a:avLst/>
          </a:prstGeom>
          <a:noFill/>
        </p:spPr>
        <p:txBody>
          <a:bodyPr wrap="square" lIns="91440" tIns="45720" rIns="91440" bIns="45720" anchor="t">
            <a:spAutoFit/>
          </a:bodyPr>
          <a:lstStyle/>
          <a:p>
            <a:pPr>
              <a:lnSpc>
                <a:spcPct val="90000"/>
              </a:lnSpc>
              <a:spcBef>
                <a:spcPct val="0"/>
              </a:spcBef>
              <a:spcAft>
                <a:spcPts val="600"/>
              </a:spcAft>
            </a:pPr>
            <a:r>
              <a:rPr lang="en-GB" b="1">
                <a:solidFill>
                  <a:srgbClr val="104B6B"/>
                </a:solidFill>
                <a:latin typeface="Montserrat" panose="00000500000000000000" pitchFamily="2" charset="0"/>
                <a:ea typeface="+mj-ea"/>
                <a:cs typeface="+mj-cs"/>
              </a:rPr>
              <a:t>General trends in the economy:</a:t>
            </a:r>
            <a:endParaRPr lang="en-GB">
              <a:solidFill>
                <a:srgbClr val="104B6B"/>
              </a:solidFill>
              <a:latin typeface="Montserrat" panose="00000500000000000000" pitchFamily="2" charset="0"/>
              <a:ea typeface="+mj-ea"/>
              <a:cs typeface="+mj-cs"/>
            </a:endParaRPr>
          </a:p>
          <a:p>
            <a:pPr marL="285750" indent="-285750">
              <a:lnSpc>
                <a:spcPct val="90000"/>
              </a:lnSpc>
              <a:spcBef>
                <a:spcPct val="0"/>
              </a:spcBef>
              <a:spcAft>
                <a:spcPts val="600"/>
              </a:spcAft>
              <a:buFont typeface="Arial" panose="020B0604020202020204" pitchFamily="34" charset="0"/>
              <a:buChar char="•"/>
            </a:pPr>
            <a:r>
              <a:rPr lang="en-GB">
                <a:solidFill>
                  <a:srgbClr val="104B6B"/>
                </a:solidFill>
                <a:latin typeface="Montserrat" panose="00000500000000000000" pitchFamily="2" charset="0"/>
                <a:ea typeface="+mj-ea"/>
                <a:cs typeface="+mj-cs"/>
              </a:rPr>
              <a:t>GDP growth valued at 10,4% (2021) </a:t>
            </a:r>
            <a:br>
              <a:rPr lang="en-GB">
                <a:solidFill>
                  <a:srgbClr val="104B6B"/>
                </a:solidFill>
                <a:latin typeface="Montserrat" panose="00000500000000000000" pitchFamily="2" charset="0"/>
                <a:ea typeface="+mj-ea"/>
                <a:cs typeface="+mj-cs"/>
              </a:rPr>
            </a:br>
            <a:r>
              <a:rPr lang="en-GB">
                <a:solidFill>
                  <a:srgbClr val="104B6B"/>
                </a:solidFill>
                <a:latin typeface="Montserrat" panose="00000500000000000000" pitchFamily="2" charset="0"/>
                <a:ea typeface="+mj-ea"/>
                <a:cs typeface="+mj-cs"/>
              </a:rPr>
              <a:t>- above EU average (SMEs big contributors)</a:t>
            </a:r>
          </a:p>
          <a:p>
            <a:pPr marL="285750" indent="-285750">
              <a:lnSpc>
                <a:spcPct val="90000"/>
              </a:lnSpc>
              <a:spcBef>
                <a:spcPct val="0"/>
              </a:spcBef>
              <a:spcAft>
                <a:spcPts val="600"/>
              </a:spcAft>
              <a:buFont typeface="Arial" panose="020B0604020202020204" pitchFamily="34" charset="0"/>
              <a:buChar char="•"/>
            </a:pPr>
            <a:r>
              <a:rPr lang="en-GB">
                <a:solidFill>
                  <a:srgbClr val="104B6B"/>
                </a:solidFill>
                <a:latin typeface="Montserrat" panose="00000500000000000000" pitchFamily="2" charset="0"/>
                <a:ea typeface="+mj-ea"/>
                <a:cs typeface="+mj-cs"/>
              </a:rPr>
              <a:t>GDP totalling €67.84B (2021)</a:t>
            </a:r>
          </a:p>
          <a:p>
            <a:pPr marL="285750" indent="-285750">
              <a:lnSpc>
                <a:spcPct val="90000"/>
              </a:lnSpc>
              <a:spcBef>
                <a:spcPct val="0"/>
              </a:spcBef>
              <a:spcAft>
                <a:spcPts val="600"/>
              </a:spcAft>
              <a:buFont typeface="Arial" panose="020B0604020202020204" pitchFamily="34" charset="0"/>
              <a:buChar char="•"/>
            </a:pPr>
            <a:r>
              <a:rPr lang="en-GB">
                <a:solidFill>
                  <a:srgbClr val="104B6B"/>
                </a:solidFill>
                <a:latin typeface="Montserrat" panose="00000500000000000000" pitchFamily="2" charset="0"/>
                <a:ea typeface="+mj-ea"/>
                <a:cs typeface="+mj-cs"/>
              </a:rPr>
              <a:t>Agri industry-driven economy</a:t>
            </a:r>
          </a:p>
          <a:p>
            <a:pPr>
              <a:lnSpc>
                <a:spcPct val="90000"/>
              </a:lnSpc>
              <a:spcBef>
                <a:spcPct val="0"/>
              </a:spcBef>
              <a:spcAft>
                <a:spcPts val="600"/>
              </a:spcAft>
            </a:pPr>
            <a:endParaRPr lang="en-GB">
              <a:solidFill>
                <a:srgbClr val="104B6B"/>
              </a:solidFill>
              <a:latin typeface="Montserrat" panose="00000500000000000000" pitchFamily="2" charset="0"/>
              <a:ea typeface="+mj-ea"/>
              <a:cs typeface="+mj-cs"/>
            </a:endParaRPr>
          </a:p>
          <a:p>
            <a:pPr>
              <a:lnSpc>
                <a:spcPct val="90000"/>
              </a:lnSpc>
              <a:spcBef>
                <a:spcPct val="0"/>
              </a:spcBef>
              <a:spcAft>
                <a:spcPts val="600"/>
              </a:spcAft>
            </a:pPr>
            <a:r>
              <a:rPr lang="en-GB" b="1">
                <a:solidFill>
                  <a:srgbClr val="104B6B"/>
                </a:solidFill>
                <a:latin typeface="Montserrat" panose="00000500000000000000" pitchFamily="2" charset="0"/>
                <a:ea typeface="+mj-ea"/>
                <a:cs typeface="+mj-cs"/>
              </a:rPr>
              <a:t>Predominant sectors:</a:t>
            </a:r>
          </a:p>
          <a:p>
            <a:pPr marL="285750" indent="-285750">
              <a:lnSpc>
                <a:spcPct val="90000"/>
              </a:lnSpc>
              <a:spcBef>
                <a:spcPct val="0"/>
              </a:spcBef>
              <a:spcAft>
                <a:spcPts val="600"/>
              </a:spcAft>
              <a:buFont typeface="Arial" panose="020B0604020202020204" pitchFamily="34" charset="0"/>
              <a:buChar char="•"/>
            </a:pPr>
            <a:r>
              <a:rPr lang="en-GB">
                <a:solidFill>
                  <a:srgbClr val="104B6B"/>
                </a:solidFill>
                <a:latin typeface="Montserrat" panose="00000500000000000000" pitchFamily="2" charset="0"/>
                <a:ea typeface="+mj-ea"/>
                <a:cs typeface="+mj-cs"/>
              </a:rPr>
              <a:t>Services (66,1% of employment)</a:t>
            </a:r>
            <a:endParaRPr lang="en-GB" b="1">
              <a:solidFill>
                <a:srgbClr val="104B6B"/>
              </a:solidFill>
              <a:latin typeface="Montserrat" panose="00000500000000000000" pitchFamily="2" charset="0"/>
              <a:ea typeface="+mj-ea"/>
              <a:cs typeface="+mj-cs"/>
            </a:endParaRPr>
          </a:p>
          <a:p>
            <a:pPr marL="285750" indent="-285750">
              <a:lnSpc>
                <a:spcPct val="90000"/>
              </a:lnSpc>
              <a:spcBef>
                <a:spcPct val="0"/>
              </a:spcBef>
              <a:spcAft>
                <a:spcPts val="600"/>
              </a:spcAft>
              <a:buFont typeface="Arial" panose="020B0604020202020204" pitchFamily="34" charset="0"/>
              <a:buChar char="•"/>
            </a:pPr>
            <a:r>
              <a:rPr lang="en-GB">
                <a:solidFill>
                  <a:srgbClr val="104B6B"/>
                </a:solidFill>
                <a:latin typeface="Montserrat" panose="00000500000000000000" pitchFamily="2" charset="0"/>
                <a:ea typeface="+mj-ea"/>
                <a:cs typeface="+mj-cs"/>
              </a:rPr>
              <a:t>Manufacturing (19.2% of employment)</a:t>
            </a:r>
          </a:p>
          <a:p>
            <a:pPr>
              <a:lnSpc>
                <a:spcPct val="90000"/>
              </a:lnSpc>
              <a:spcBef>
                <a:spcPct val="0"/>
              </a:spcBef>
              <a:spcAft>
                <a:spcPts val="600"/>
              </a:spcAft>
            </a:pPr>
            <a:endParaRPr lang="en-GB" b="1">
              <a:solidFill>
                <a:srgbClr val="104B6B"/>
              </a:solidFill>
              <a:latin typeface="Montserrat" panose="00000500000000000000" pitchFamily="2" charset="0"/>
              <a:ea typeface="+mj-ea"/>
              <a:cs typeface="+mj-cs"/>
            </a:endParaRPr>
          </a:p>
          <a:p>
            <a:pPr>
              <a:lnSpc>
                <a:spcPct val="90000"/>
              </a:lnSpc>
              <a:spcBef>
                <a:spcPct val="0"/>
              </a:spcBef>
              <a:spcAft>
                <a:spcPts val="600"/>
              </a:spcAft>
            </a:pPr>
            <a:r>
              <a:rPr lang="en-GB" b="1">
                <a:solidFill>
                  <a:srgbClr val="104B6B"/>
                </a:solidFill>
                <a:latin typeface="Montserrat" panose="00000500000000000000" pitchFamily="2" charset="0"/>
                <a:ea typeface="+mj-ea"/>
                <a:cs typeface="+mj-cs"/>
              </a:rPr>
              <a:t>Two distinct regions in Croatia (2021):</a:t>
            </a:r>
          </a:p>
          <a:p>
            <a:pPr marL="285750" indent="-285750">
              <a:lnSpc>
                <a:spcPct val="90000"/>
              </a:lnSpc>
              <a:spcBef>
                <a:spcPct val="0"/>
              </a:spcBef>
              <a:spcAft>
                <a:spcPts val="600"/>
              </a:spcAft>
              <a:buFont typeface="Arial" panose="020B0604020202020204" pitchFamily="34" charset="0"/>
              <a:buChar char="•"/>
            </a:pPr>
            <a:r>
              <a:rPr lang="en-GB">
                <a:solidFill>
                  <a:srgbClr val="104B6B"/>
                </a:solidFill>
                <a:latin typeface="Montserrat" panose="00000500000000000000" pitchFamily="2" charset="0"/>
                <a:ea typeface="+mj-ea"/>
                <a:cs typeface="+mj-cs"/>
              </a:rPr>
              <a:t>Continental Croatia: HR04 (Agri-textile)</a:t>
            </a:r>
          </a:p>
          <a:p>
            <a:pPr marL="285750" indent="-285750">
              <a:lnSpc>
                <a:spcPct val="90000"/>
              </a:lnSpc>
              <a:spcBef>
                <a:spcPct val="0"/>
              </a:spcBef>
              <a:spcAft>
                <a:spcPts val="600"/>
              </a:spcAft>
              <a:buFont typeface="Arial" panose="020B0604020202020204" pitchFamily="34" charset="0"/>
              <a:buChar char="•"/>
            </a:pPr>
            <a:r>
              <a:rPr lang="en-GB">
                <a:solidFill>
                  <a:srgbClr val="104B6B"/>
                </a:solidFill>
                <a:latin typeface="Montserrat" panose="00000500000000000000" pitchFamily="2" charset="0"/>
                <a:ea typeface="+mj-ea"/>
                <a:cs typeface="+mj-cs"/>
              </a:rPr>
              <a:t>Adriatic Croatia: HR03 (Agri-tourism)</a:t>
            </a:r>
          </a:p>
          <a:p>
            <a:pPr marL="285750" indent="-285750">
              <a:lnSpc>
                <a:spcPct val="90000"/>
              </a:lnSpc>
              <a:spcBef>
                <a:spcPct val="0"/>
              </a:spcBef>
              <a:spcAft>
                <a:spcPts val="600"/>
              </a:spcAft>
              <a:buFont typeface="Wingdings" panose="05000000000000000000" pitchFamily="2" charset="2"/>
              <a:buChar char="Ø"/>
            </a:pPr>
            <a:endParaRPr lang="en-GB" b="1">
              <a:solidFill>
                <a:srgbClr val="104B6B"/>
              </a:solidFill>
              <a:latin typeface="Montserrat" panose="00000500000000000000" pitchFamily="2" charset="0"/>
              <a:ea typeface="+mj-ea"/>
              <a:cs typeface="+mj-cs"/>
            </a:endParaRPr>
          </a:p>
          <a:p>
            <a:pPr>
              <a:lnSpc>
                <a:spcPct val="90000"/>
              </a:lnSpc>
              <a:spcBef>
                <a:spcPct val="0"/>
              </a:spcBef>
              <a:spcAft>
                <a:spcPts val="600"/>
              </a:spcAft>
            </a:pPr>
            <a:endParaRPr lang="en-GB" b="1">
              <a:solidFill>
                <a:srgbClr val="104B6B"/>
              </a:solidFill>
              <a:latin typeface="Montserrat" panose="00000500000000000000" pitchFamily="2" charset="0"/>
              <a:ea typeface="+mj-ea"/>
              <a:cs typeface="+mj-cs"/>
            </a:endParaRPr>
          </a:p>
        </p:txBody>
      </p:sp>
      <p:sp>
        <p:nvSpPr>
          <p:cNvPr id="3" name="Text Placeholder 2">
            <a:extLst>
              <a:ext uri="{FF2B5EF4-FFF2-40B4-BE49-F238E27FC236}">
                <a16:creationId xmlns:a16="http://schemas.microsoft.com/office/drawing/2014/main" id="{83216001-0DCC-9D27-8311-01221D067C37}"/>
              </a:ext>
            </a:extLst>
          </p:cNvPr>
          <p:cNvSpPr txBox="1">
            <a:spLocks/>
          </p:cNvSpPr>
          <p:nvPr/>
        </p:nvSpPr>
        <p:spPr>
          <a:xfrm>
            <a:off x="6895088" y="5740093"/>
            <a:ext cx="3955164" cy="51980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900">
                <a:solidFill>
                  <a:srgbClr val="1D5573"/>
                </a:solidFill>
                <a:latin typeface="Montserrat" panose="00000500000000000000" pitchFamily="2" charset="0"/>
              </a:rPr>
              <a:t>Source: European Cluster Collaboration Panorama Report (2021).</a:t>
            </a:r>
          </a:p>
        </p:txBody>
      </p:sp>
      <p:pic>
        <p:nvPicPr>
          <p:cNvPr id="4" name="Grafik 3" descr="Ein Bild, das Karte enthält.&#10;&#10;Automatisch generierte Beschreibung">
            <a:extLst>
              <a:ext uri="{FF2B5EF4-FFF2-40B4-BE49-F238E27FC236}">
                <a16:creationId xmlns:a16="http://schemas.microsoft.com/office/drawing/2014/main" id="{2901F283-4523-DA64-15C6-FDE8A0FF2F1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654744" y="861538"/>
            <a:ext cx="5321356" cy="4884098"/>
          </a:xfrm>
          <a:prstGeom prst="rect">
            <a:avLst/>
          </a:prstGeom>
        </p:spPr>
      </p:pic>
      <p:pic>
        <p:nvPicPr>
          <p:cNvPr id="2" name="Picture 3" descr="Graphical user interface, text&#10;&#10;Description automatically generated with medium confidence">
            <a:extLst>
              <a:ext uri="{FF2B5EF4-FFF2-40B4-BE49-F238E27FC236}">
                <a16:creationId xmlns:a16="http://schemas.microsoft.com/office/drawing/2014/main" id="{ED0D8EB0-1C65-93EB-8073-73AE4DE33C4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79245" y="6158976"/>
            <a:ext cx="1625611" cy="480888"/>
          </a:xfrm>
          <a:prstGeom prst="rect">
            <a:avLst/>
          </a:prstGeom>
        </p:spPr>
      </p:pic>
      <p:pic>
        <p:nvPicPr>
          <p:cNvPr id="5" name="Imagen 11">
            <a:extLst>
              <a:ext uri="{FF2B5EF4-FFF2-40B4-BE49-F238E27FC236}">
                <a16:creationId xmlns:a16="http://schemas.microsoft.com/office/drawing/2014/main" id="{598B6261-17AE-6936-4EB7-81AC6EA3D02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388851" y="6158976"/>
            <a:ext cx="2733377" cy="480888"/>
          </a:xfrm>
          <a:prstGeom prst="rect">
            <a:avLst/>
          </a:prstGeom>
        </p:spPr>
      </p:pic>
    </p:spTree>
    <p:extLst>
      <p:ext uri="{BB962C8B-B14F-4D97-AF65-F5344CB8AC3E}">
        <p14:creationId xmlns:p14="http://schemas.microsoft.com/office/powerpoint/2010/main" val="197721018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ítulo 1">
            <a:extLst>
              <a:ext uri="{FF2B5EF4-FFF2-40B4-BE49-F238E27FC236}">
                <a16:creationId xmlns:a16="http://schemas.microsoft.com/office/drawing/2014/main" id="{A7D8940C-0D47-453A-983D-172380F3AE16}"/>
              </a:ext>
            </a:extLst>
          </p:cNvPr>
          <p:cNvSpPr txBox="1">
            <a:spLocks/>
          </p:cNvSpPr>
          <p:nvPr/>
        </p:nvSpPr>
        <p:spPr>
          <a:xfrm>
            <a:off x="267292" y="320022"/>
            <a:ext cx="11033149" cy="7794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e-DE" sz="3600" b="1" err="1">
                <a:solidFill>
                  <a:srgbClr val="104B6B"/>
                </a:solidFill>
                <a:latin typeface="Montserrat" pitchFamily="2" charset="77"/>
                <a:cs typeface="Arial" panose="020B0604020202020204" pitchFamily="34" charset="0"/>
              </a:rPr>
              <a:t>Croatian</a:t>
            </a:r>
            <a:r>
              <a:rPr lang="de-DE" sz="3600" b="1">
                <a:solidFill>
                  <a:srgbClr val="104B6B"/>
                </a:solidFill>
                <a:latin typeface="Montserrat" pitchFamily="2" charset="77"/>
                <a:cs typeface="Arial" panose="020B0604020202020204" pitchFamily="34" charset="0"/>
              </a:rPr>
              <a:t> </a:t>
            </a:r>
            <a:r>
              <a:rPr lang="de-DE" sz="3600" b="1" err="1">
                <a:solidFill>
                  <a:srgbClr val="104B6B"/>
                </a:solidFill>
                <a:latin typeface="Montserrat" pitchFamily="2" charset="77"/>
                <a:cs typeface="Arial" panose="020B0604020202020204" pitchFamily="34" charset="0"/>
              </a:rPr>
              <a:t>innovation</a:t>
            </a:r>
            <a:r>
              <a:rPr lang="de-DE" sz="3600" b="1">
                <a:solidFill>
                  <a:srgbClr val="104B6B"/>
                </a:solidFill>
                <a:latin typeface="Montserrat" pitchFamily="2" charset="77"/>
                <a:cs typeface="Arial" panose="020B0604020202020204" pitchFamily="34" charset="0"/>
              </a:rPr>
              <a:t> </a:t>
            </a:r>
            <a:r>
              <a:rPr lang="de-DE" sz="3600" b="1" err="1">
                <a:solidFill>
                  <a:srgbClr val="104B6B"/>
                </a:solidFill>
                <a:latin typeface="Montserrat" pitchFamily="2" charset="77"/>
                <a:cs typeface="Arial" panose="020B0604020202020204" pitchFamily="34" charset="0"/>
              </a:rPr>
              <a:t>performance</a:t>
            </a:r>
            <a:endParaRPr lang="es-ES" sz="3600" b="1">
              <a:solidFill>
                <a:srgbClr val="104B6B"/>
              </a:solidFill>
              <a:latin typeface="Montserrat" pitchFamily="2" charset="77"/>
              <a:cs typeface="Arial" panose="020B0604020202020204" pitchFamily="34" charset="0"/>
            </a:endParaRPr>
          </a:p>
        </p:txBody>
      </p:sp>
      <p:sp>
        <p:nvSpPr>
          <p:cNvPr id="11" name="Textfeld 10">
            <a:extLst>
              <a:ext uri="{FF2B5EF4-FFF2-40B4-BE49-F238E27FC236}">
                <a16:creationId xmlns:a16="http://schemas.microsoft.com/office/drawing/2014/main" id="{4371C8B9-3449-4D69-BA17-CB56AA958558}"/>
              </a:ext>
            </a:extLst>
          </p:cNvPr>
          <p:cNvSpPr txBox="1"/>
          <p:nvPr/>
        </p:nvSpPr>
        <p:spPr>
          <a:xfrm>
            <a:off x="7207229" y="978396"/>
            <a:ext cx="4984771" cy="5226046"/>
          </a:xfrm>
          <a:prstGeom prst="rect">
            <a:avLst/>
          </a:prstGeom>
          <a:noFill/>
        </p:spPr>
        <p:txBody>
          <a:bodyPr wrap="square">
            <a:spAutoFit/>
          </a:bodyPr>
          <a:lstStyle/>
          <a:p>
            <a:pPr>
              <a:lnSpc>
                <a:spcPct val="90000"/>
              </a:lnSpc>
              <a:spcBef>
                <a:spcPct val="0"/>
              </a:spcBef>
              <a:spcAft>
                <a:spcPts val="600"/>
              </a:spcAft>
            </a:pPr>
            <a:r>
              <a:rPr lang="de-DE" sz="2000" b="1">
                <a:solidFill>
                  <a:srgbClr val="104B6B"/>
                </a:solidFill>
                <a:latin typeface="Montserrat" pitchFamily="2" charset="77"/>
                <a:ea typeface="+mj-ea"/>
                <a:cs typeface="Arial" panose="020B0604020202020204" pitchFamily="34" charset="0"/>
              </a:rPr>
              <a:t>RIS21: Continental </a:t>
            </a:r>
            <a:r>
              <a:rPr lang="de-DE" sz="2000" b="1" err="1">
                <a:solidFill>
                  <a:srgbClr val="104B6B"/>
                </a:solidFill>
                <a:latin typeface="Montserrat" pitchFamily="2" charset="77"/>
                <a:ea typeface="+mj-ea"/>
                <a:cs typeface="Arial" panose="020B0604020202020204" pitchFamily="34" charset="0"/>
              </a:rPr>
              <a:t>Croatia</a:t>
            </a:r>
            <a:r>
              <a:rPr lang="de-DE" sz="2000" b="1">
                <a:solidFill>
                  <a:srgbClr val="104B6B"/>
                </a:solidFill>
                <a:latin typeface="Montserrat" pitchFamily="2" charset="77"/>
                <a:ea typeface="+mj-ea"/>
                <a:cs typeface="Arial" panose="020B0604020202020204" pitchFamily="34" charset="0"/>
              </a:rPr>
              <a:t> (HR04),</a:t>
            </a:r>
            <a:br>
              <a:rPr lang="de-DE" sz="2000" b="1">
                <a:solidFill>
                  <a:srgbClr val="104B6B"/>
                </a:solidFill>
                <a:latin typeface="Montserrat" pitchFamily="2" charset="77"/>
                <a:ea typeface="+mj-ea"/>
                <a:cs typeface="Arial" panose="020B0604020202020204" pitchFamily="34" charset="0"/>
              </a:rPr>
            </a:br>
            <a:r>
              <a:rPr lang="de-DE" sz="2000" b="1">
                <a:solidFill>
                  <a:srgbClr val="104B6B"/>
                </a:solidFill>
                <a:latin typeface="Montserrat" pitchFamily="2" charset="77"/>
                <a:ea typeface="+mj-ea"/>
                <a:cs typeface="Arial" panose="020B0604020202020204" pitchFamily="34" charset="0"/>
              </a:rPr>
              <a:t>“Moderate Innovator“:</a:t>
            </a:r>
            <a:br>
              <a:rPr lang="de-DE" sz="2000" b="1">
                <a:solidFill>
                  <a:srgbClr val="104B6B"/>
                </a:solidFill>
                <a:latin typeface="Montserrat" pitchFamily="2" charset="77"/>
                <a:ea typeface="+mj-ea"/>
                <a:cs typeface="Arial" panose="020B0604020202020204" pitchFamily="34" charset="0"/>
              </a:rPr>
            </a:br>
            <a:r>
              <a:rPr lang="de-DE" err="1">
                <a:solidFill>
                  <a:srgbClr val="104B6B"/>
                </a:solidFill>
                <a:latin typeface="Montserrat" pitchFamily="2" charset="77"/>
                <a:ea typeface="+mj-ea"/>
                <a:cs typeface="Arial" panose="020B0604020202020204" pitchFamily="34" charset="0"/>
              </a:rPr>
              <a:t>Strengths</a:t>
            </a:r>
            <a:endParaRPr lang="en-GB">
              <a:solidFill>
                <a:srgbClr val="104B6B"/>
              </a:solidFill>
              <a:latin typeface="Montserrat" panose="00000500000000000000" pitchFamily="2" charset="0"/>
              <a:ea typeface="+mj-ea"/>
              <a:cs typeface="+mj-cs"/>
            </a:endParaRPr>
          </a:p>
          <a:p>
            <a:pPr marL="285750" indent="-285750">
              <a:lnSpc>
                <a:spcPct val="90000"/>
              </a:lnSpc>
              <a:spcBef>
                <a:spcPct val="0"/>
              </a:spcBef>
              <a:spcAft>
                <a:spcPts val="600"/>
              </a:spcAft>
              <a:buFont typeface="Arial" panose="020B0604020202020204" pitchFamily="34" charset="0"/>
              <a:buChar char="•"/>
            </a:pPr>
            <a:r>
              <a:rPr lang="en-GB">
                <a:solidFill>
                  <a:srgbClr val="104B6B"/>
                </a:solidFill>
                <a:latin typeface="Montserrat" panose="00000500000000000000" pitchFamily="2" charset="0"/>
                <a:ea typeface="+mj-ea"/>
                <a:cs typeface="+mj-cs"/>
              </a:rPr>
              <a:t>International scientific &amp; </a:t>
            </a:r>
            <a:br>
              <a:rPr lang="en-GB">
                <a:solidFill>
                  <a:srgbClr val="104B6B"/>
                </a:solidFill>
                <a:latin typeface="Montserrat" panose="00000500000000000000" pitchFamily="2" charset="0"/>
                <a:ea typeface="+mj-ea"/>
                <a:cs typeface="+mj-cs"/>
              </a:rPr>
            </a:br>
            <a:r>
              <a:rPr lang="en-GB">
                <a:solidFill>
                  <a:srgbClr val="104B6B"/>
                </a:solidFill>
                <a:latin typeface="Montserrat" panose="00000500000000000000" pitchFamily="2" charset="0"/>
                <a:ea typeface="+mj-ea"/>
                <a:cs typeface="+mj-cs"/>
              </a:rPr>
              <a:t>Public-private co-publications</a:t>
            </a:r>
          </a:p>
          <a:p>
            <a:pPr marL="285750" indent="-285750">
              <a:spcBef>
                <a:spcPct val="0"/>
              </a:spcBef>
              <a:spcAft>
                <a:spcPts val="1200"/>
              </a:spcAft>
              <a:buFont typeface="Arial" panose="020B0604020202020204" pitchFamily="34" charset="0"/>
              <a:buChar char="•"/>
            </a:pPr>
            <a:r>
              <a:rPr lang="en-GB">
                <a:solidFill>
                  <a:srgbClr val="104B6B"/>
                </a:solidFill>
                <a:latin typeface="Montserrat" panose="00000500000000000000" pitchFamily="2" charset="0"/>
                <a:ea typeface="+mj-ea"/>
                <a:cs typeface="+mj-cs"/>
              </a:rPr>
              <a:t>Most-cited scientific publications</a:t>
            </a:r>
            <a:endParaRPr lang="en-GB" i="1">
              <a:solidFill>
                <a:srgbClr val="104B6B"/>
              </a:solidFill>
              <a:latin typeface="Montserrat" panose="00000500000000000000" pitchFamily="2" charset="0"/>
              <a:ea typeface="+mj-ea"/>
              <a:cs typeface="+mj-cs"/>
            </a:endParaRPr>
          </a:p>
          <a:p>
            <a:pPr>
              <a:lnSpc>
                <a:spcPct val="90000"/>
              </a:lnSpc>
              <a:spcBef>
                <a:spcPct val="0"/>
              </a:spcBef>
              <a:spcAft>
                <a:spcPts val="600"/>
              </a:spcAft>
            </a:pPr>
            <a:r>
              <a:rPr lang="de-DE">
                <a:solidFill>
                  <a:srgbClr val="104B6B"/>
                </a:solidFill>
                <a:latin typeface="Montserrat" pitchFamily="2" charset="77"/>
                <a:ea typeface="+mj-ea"/>
                <a:cs typeface="Arial" panose="020B0604020202020204" pitchFamily="34" charset="0"/>
              </a:rPr>
              <a:t>Areas </a:t>
            </a:r>
            <a:r>
              <a:rPr lang="de-DE" err="1">
                <a:solidFill>
                  <a:srgbClr val="104B6B"/>
                </a:solidFill>
                <a:latin typeface="Montserrat" pitchFamily="2" charset="77"/>
                <a:ea typeface="+mj-ea"/>
                <a:cs typeface="Arial" panose="020B0604020202020204" pitchFamily="34" charset="0"/>
              </a:rPr>
              <a:t>for</a:t>
            </a:r>
            <a:r>
              <a:rPr lang="de-DE">
                <a:solidFill>
                  <a:srgbClr val="104B6B"/>
                </a:solidFill>
                <a:latin typeface="Montserrat" pitchFamily="2" charset="77"/>
                <a:ea typeface="+mj-ea"/>
                <a:cs typeface="Arial" panose="020B0604020202020204" pitchFamily="34" charset="0"/>
              </a:rPr>
              <a:t> </a:t>
            </a:r>
            <a:r>
              <a:rPr lang="de-DE" err="1">
                <a:solidFill>
                  <a:srgbClr val="104B6B"/>
                </a:solidFill>
                <a:latin typeface="Montserrat" pitchFamily="2" charset="77"/>
                <a:ea typeface="+mj-ea"/>
                <a:cs typeface="Arial" panose="020B0604020202020204" pitchFamily="34" charset="0"/>
              </a:rPr>
              <a:t>continued</a:t>
            </a:r>
            <a:r>
              <a:rPr lang="de-DE">
                <a:solidFill>
                  <a:srgbClr val="104B6B"/>
                </a:solidFill>
                <a:latin typeface="Montserrat" pitchFamily="2" charset="77"/>
                <a:ea typeface="+mj-ea"/>
                <a:cs typeface="Arial" panose="020B0604020202020204" pitchFamily="34" charset="0"/>
              </a:rPr>
              <a:t> </a:t>
            </a:r>
            <a:r>
              <a:rPr lang="de-DE" err="1">
                <a:solidFill>
                  <a:srgbClr val="104B6B"/>
                </a:solidFill>
                <a:latin typeface="Montserrat" pitchFamily="2" charset="77"/>
                <a:ea typeface="+mj-ea"/>
                <a:cs typeface="Arial" panose="020B0604020202020204" pitchFamily="34" charset="0"/>
              </a:rPr>
              <a:t>development</a:t>
            </a:r>
            <a:endParaRPr lang="en-GB">
              <a:solidFill>
                <a:srgbClr val="104B6B"/>
              </a:solidFill>
              <a:latin typeface="Montserrat" panose="00000500000000000000" pitchFamily="2" charset="0"/>
              <a:ea typeface="+mj-ea"/>
              <a:cs typeface="+mj-cs"/>
            </a:endParaRPr>
          </a:p>
          <a:p>
            <a:pPr marL="285750" indent="-285750">
              <a:spcBef>
                <a:spcPct val="0"/>
              </a:spcBef>
              <a:spcAft>
                <a:spcPts val="1200"/>
              </a:spcAft>
              <a:buFont typeface="Arial" panose="020B0604020202020204" pitchFamily="34" charset="0"/>
              <a:buChar char="•"/>
            </a:pPr>
            <a:r>
              <a:rPr lang="en-GB">
                <a:solidFill>
                  <a:srgbClr val="104B6B"/>
                </a:solidFill>
                <a:latin typeface="Montserrat" panose="00000500000000000000" pitchFamily="2" charset="0"/>
                <a:ea typeface="+mj-ea"/>
                <a:cs typeface="+mj-cs"/>
              </a:rPr>
              <a:t>R&amp;D &amp; non-R&amp;D innovation expenditures (public &amp; business sector)</a:t>
            </a:r>
          </a:p>
          <a:p>
            <a:pPr>
              <a:lnSpc>
                <a:spcPct val="90000"/>
              </a:lnSpc>
              <a:spcBef>
                <a:spcPct val="0"/>
              </a:spcBef>
              <a:spcAft>
                <a:spcPts val="600"/>
              </a:spcAft>
            </a:pPr>
            <a:r>
              <a:rPr lang="en-GB" sz="2000" b="1">
                <a:solidFill>
                  <a:srgbClr val="104B6B"/>
                </a:solidFill>
                <a:latin typeface="Montserrat" panose="00000500000000000000" pitchFamily="2" charset="0"/>
                <a:ea typeface="+mj-ea"/>
                <a:cs typeface="+mj-cs"/>
              </a:rPr>
              <a:t>RIS21: Adriatic Croatia (HR03),</a:t>
            </a:r>
            <a:br>
              <a:rPr lang="en-GB" sz="2000" b="1">
                <a:solidFill>
                  <a:srgbClr val="104B6B"/>
                </a:solidFill>
                <a:latin typeface="Montserrat" panose="00000500000000000000" pitchFamily="2" charset="0"/>
                <a:ea typeface="+mj-ea"/>
                <a:cs typeface="+mj-cs"/>
              </a:rPr>
            </a:br>
            <a:r>
              <a:rPr lang="en-GB" sz="2000" b="1">
                <a:solidFill>
                  <a:srgbClr val="104B6B"/>
                </a:solidFill>
                <a:latin typeface="Montserrat" panose="00000500000000000000" pitchFamily="2" charset="0"/>
                <a:ea typeface="+mj-ea"/>
                <a:cs typeface="+mj-cs"/>
              </a:rPr>
              <a:t>“Emerging Innovator”:</a:t>
            </a:r>
            <a:br>
              <a:rPr lang="en-GB" sz="2000" b="1">
                <a:solidFill>
                  <a:srgbClr val="104B6B"/>
                </a:solidFill>
                <a:latin typeface="Montserrat" panose="00000500000000000000" pitchFamily="2" charset="0"/>
                <a:ea typeface="+mj-ea"/>
                <a:cs typeface="+mj-cs"/>
              </a:rPr>
            </a:br>
            <a:r>
              <a:rPr lang="en-GB">
                <a:solidFill>
                  <a:srgbClr val="104B6B"/>
                </a:solidFill>
                <a:latin typeface="Montserrat" panose="00000500000000000000" pitchFamily="2" charset="0"/>
                <a:ea typeface="+mj-ea"/>
                <a:cs typeface="+mj-cs"/>
              </a:rPr>
              <a:t>Strength</a:t>
            </a:r>
          </a:p>
          <a:p>
            <a:pPr marL="285750" indent="-285750">
              <a:spcBef>
                <a:spcPct val="0"/>
              </a:spcBef>
              <a:spcAft>
                <a:spcPts val="1200"/>
              </a:spcAft>
              <a:buFont typeface="Arial" panose="020B0604020202020204" pitchFamily="34" charset="0"/>
              <a:buChar char="•"/>
            </a:pPr>
            <a:r>
              <a:rPr lang="en-GB">
                <a:solidFill>
                  <a:srgbClr val="104B6B"/>
                </a:solidFill>
                <a:latin typeface="Montserrat" panose="00000500000000000000" pitchFamily="2" charset="0"/>
                <a:ea typeface="+mj-ea"/>
                <a:cs typeface="+mj-cs"/>
              </a:rPr>
              <a:t>Sales of innovative products</a:t>
            </a:r>
          </a:p>
          <a:p>
            <a:pPr>
              <a:lnSpc>
                <a:spcPct val="90000"/>
              </a:lnSpc>
              <a:spcBef>
                <a:spcPct val="0"/>
              </a:spcBef>
              <a:spcAft>
                <a:spcPts val="600"/>
              </a:spcAft>
            </a:pPr>
            <a:r>
              <a:rPr lang="en-GB">
                <a:solidFill>
                  <a:srgbClr val="104B6B"/>
                </a:solidFill>
                <a:latin typeface="Montserrat" panose="00000500000000000000" pitchFamily="2" charset="0"/>
                <a:ea typeface="+mj-ea"/>
                <a:cs typeface="+mj-cs"/>
              </a:rPr>
              <a:t>Area for continued development</a:t>
            </a:r>
          </a:p>
          <a:p>
            <a:pPr marL="285750" indent="-285750">
              <a:lnSpc>
                <a:spcPct val="90000"/>
              </a:lnSpc>
              <a:spcBef>
                <a:spcPct val="0"/>
              </a:spcBef>
              <a:spcAft>
                <a:spcPts val="600"/>
              </a:spcAft>
              <a:buFont typeface="Arial" panose="020B0604020202020204" pitchFamily="34" charset="0"/>
              <a:buChar char="•"/>
            </a:pPr>
            <a:r>
              <a:rPr lang="en-GB">
                <a:solidFill>
                  <a:srgbClr val="104B6B"/>
                </a:solidFill>
                <a:latin typeface="Montserrat" panose="00000500000000000000" pitchFamily="2" charset="0"/>
                <a:ea typeface="+mj-ea"/>
                <a:cs typeface="+mj-cs"/>
              </a:rPr>
              <a:t>Product innovators</a:t>
            </a:r>
          </a:p>
          <a:p>
            <a:pPr marL="342900" indent="-342900">
              <a:lnSpc>
                <a:spcPct val="90000"/>
              </a:lnSpc>
              <a:spcBef>
                <a:spcPct val="0"/>
              </a:spcBef>
              <a:spcAft>
                <a:spcPts val="600"/>
              </a:spcAft>
              <a:buFont typeface="Arial" panose="020B0604020202020204" pitchFamily="34" charset="0"/>
              <a:buChar char="•"/>
            </a:pPr>
            <a:endParaRPr lang="en-GB">
              <a:solidFill>
                <a:srgbClr val="104B6B"/>
              </a:solidFill>
              <a:latin typeface="Montserrat" panose="00000500000000000000" pitchFamily="2" charset="0"/>
              <a:ea typeface="+mj-ea"/>
              <a:cs typeface="+mj-cs"/>
            </a:endParaRPr>
          </a:p>
        </p:txBody>
      </p:sp>
      <p:sp>
        <p:nvSpPr>
          <p:cNvPr id="14" name="Textfeld 13">
            <a:extLst>
              <a:ext uri="{FF2B5EF4-FFF2-40B4-BE49-F238E27FC236}">
                <a16:creationId xmlns:a16="http://schemas.microsoft.com/office/drawing/2014/main" id="{C916D400-19B6-406B-9970-E125D47C5B7F}"/>
              </a:ext>
            </a:extLst>
          </p:cNvPr>
          <p:cNvSpPr txBox="1"/>
          <p:nvPr/>
        </p:nvSpPr>
        <p:spPr>
          <a:xfrm>
            <a:off x="282484" y="960897"/>
            <a:ext cx="8477250" cy="369332"/>
          </a:xfrm>
          <a:prstGeom prst="rect">
            <a:avLst/>
          </a:prstGeom>
          <a:noFill/>
        </p:spPr>
        <p:txBody>
          <a:bodyPr wrap="square">
            <a:spAutoFit/>
          </a:bodyPr>
          <a:lstStyle/>
          <a:p>
            <a:pPr>
              <a:lnSpc>
                <a:spcPct val="90000"/>
              </a:lnSpc>
              <a:spcBef>
                <a:spcPct val="0"/>
              </a:spcBef>
              <a:spcAft>
                <a:spcPts val="600"/>
              </a:spcAft>
            </a:pPr>
            <a:r>
              <a:rPr lang="en-GB" sz="2000" b="1">
                <a:solidFill>
                  <a:srgbClr val="104B6B"/>
                </a:solidFill>
                <a:latin typeface="Montserrat" pitchFamily="2" charset="77"/>
                <a:cs typeface="Arial" panose="020B0604020202020204" pitchFamily="34" charset="0"/>
              </a:rPr>
              <a:t>EIS22: Croatia as </a:t>
            </a:r>
            <a:r>
              <a:rPr lang="de-DE" sz="2000" b="1">
                <a:solidFill>
                  <a:srgbClr val="104B6B"/>
                </a:solidFill>
                <a:latin typeface="Montserrat" pitchFamily="2" charset="77"/>
                <a:cs typeface="Arial" panose="020B0604020202020204" pitchFamily="34" charset="0"/>
              </a:rPr>
              <a:t>an “Emerging Innovator“</a:t>
            </a:r>
            <a:endParaRPr lang="en-GB" sz="2000" b="1">
              <a:solidFill>
                <a:srgbClr val="104B6B"/>
              </a:solidFill>
              <a:latin typeface="Montserrat" panose="00000500000000000000" pitchFamily="2" charset="0"/>
              <a:ea typeface="+mj-ea"/>
              <a:cs typeface="+mj-cs"/>
            </a:endParaRPr>
          </a:p>
        </p:txBody>
      </p:sp>
      <p:sp>
        <p:nvSpPr>
          <p:cNvPr id="12" name="Freihandform: Form 11">
            <a:extLst>
              <a:ext uri="{FF2B5EF4-FFF2-40B4-BE49-F238E27FC236}">
                <a16:creationId xmlns:a16="http://schemas.microsoft.com/office/drawing/2014/main" id="{67CB8E3A-3E57-404D-A4CA-51122B6F1BDD}"/>
              </a:ext>
            </a:extLst>
          </p:cNvPr>
          <p:cNvSpPr/>
          <p:nvPr/>
        </p:nvSpPr>
        <p:spPr>
          <a:xfrm>
            <a:off x="6934767" y="1035345"/>
            <a:ext cx="269819" cy="4651324"/>
          </a:xfrm>
          <a:custGeom>
            <a:avLst/>
            <a:gdLst>
              <a:gd name="connsiteX0" fmla="*/ 0 w 320040"/>
              <a:gd name="connsiteY0" fmla="*/ 0 h 4823460"/>
              <a:gd name="connsiteX1" fmla="*/ 0 w 320040"/>
              <a:gd name="connsiteY1" fmla="*/ 1920240 h 4823460"/>
              <a:gd name="connsiteX2" fmla="*/ 320040 w 320040"/>
              <a:gd name="connsiteY2" fmla="*/ 2407920 h 4823460"/>
              <a:gd name="connsiteX3" fmla="*/ 0 w 320040"/>
              <a:gd name="connsiteY3" fmla="*/ 2849880 h 4823460"/>
              <a:gd name="connsiteX4" fmla="*/ 0 w 320040"/>
              <a:gd name="connsiteY4" fmla="*/ 4823460 h 4823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 h="4823460">
                <a:moveTo>
                  <a:pt x="0" y="0"/>
                </a:moveTo>
                <a:lnTo>
                  <a:pt x="0" y="1920240"/>
                </a:lnTo>
                <a:lnTo>
                  <a:pt x="320040" y="2407920"/>
                </a:lnTo>
                <a:lnTo>
                  <a:pt x="0" y="2849880"/>
                </a:lnTo>
                <a:lnTo>
                  <a:pt x="0" y="4823460"/>
                </a:lnTo>
              </a:path>
            </a:pathLst>
          </a:custGeom>
          <a:noFill/>
          <a:ln w="9525" cap="flat" cmpd="sng" algn="ctr">
            <a:solidFill>
              <a:srgbClr val="104B6B"/>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chemeClr val="bg1"/>
              </a:solidFill>
              <a:highlight>
                <a:srgbClr val="104B6B"/>
              </a:highlight>
            </a:endParaRPr>
          </a:p>
        </p:txBody>
      </p:sp>
      <p:sp>
        <p:nvSpPr>
          <p:cNvPr id="19" name="Textfeld 18">
            <a:extLst>
              <a:ext uri="{FF2B5EF4-FFF2-40B4-BE49-F238E27FC236}">
                <a16:creationId xmlns:a16="http://schemas.microsoft.com/office/drawing/2014/main" id="{DFF85224-62ED-29C8-2347-38BED5FE5DAD}"/>
              </a:ext>
            </a:extLst>
          </p:cNvPr>
          <p:cNvSpPr txBox="1"/>
          <p:nvPr/>
        </p:nvSpPr>
        <p:spPr>
          <a:xfrm>
            <a:off x="282484" y="5607556"/>
            <a:ext cx="5266060" cy="215444"/>
          </a:xfrm>
          <a:prstGeom prst="rect">
            <a:avLst/>
          </a:prstGeom>
          <a:noFill/>
        </p:spPr>
        <p:txBody>
          <a:bodyPr wrap="square" rtlCol="0">
            <a:spAutoFit/>
          </a:bodyPr>
          <a:lstStyle/>
          <a:p>
            <a:pPr algn="ctr"/>
            <a:r>
              <a:rPr lang="de-DE" sz="800" i="1">
                <a:solidFill>
                  <a:srgbClr val="104B6B"/>
                </a:solidFill>
                <a:latin typeface="Montserrat" panose="00000500000000000000" pitchFamily="2" charset="0"/>
              </a:rPr>
              <a:t>Source: European Innovation </a:t>
            </a:r>
            <a:r>
              <a:rPr lang="de-DE" sz="800" i="1" err="1">
                <a:solidFill>
                  <a:srgbClr val="104B6B"/>
                </a:solidFill>
                <a:latin typeface="Montserrat" panose="00000500000000000000" pitchFamily="2" charset="0"/>
              </a:rPr>
              <a:t>Scoreboard</a:t>
            </a:r>
            <a:r>
              <a:rPr lang="de-DE" sz="800" i="1">
                <a:solidFill>
                  <a:srgbClr val="104B6B"/>
                </a:solidFill>
                <a:latin typeface="Montserrat" panose="00000500000000000000" pitchFamily="2" charset="0"/>
              </a:rPr>
              <a:t> 2022 &amp; Regional Innovation </a:t>
            </a:r>
            <a:r>
              <a:rPr lang="de-DE" sz="800" i="1" err="1">
                <a:solidFill>
                  <a:srgbClr val="104B6B"/>
                </a:solidFill>
                <a:latin typeface="Montserrat" panose="00000500000000000000" pitchFamily="2" charset="0"/>
              </a:rPr>
              <a:t>Scoreboard</a:t>
            </a:r>
            <a:r>
              <a:rPr lang="de-DE" sz="800" i="1">
                <a:solidFill>
                  <a:srgbClr val="104B6B"/>
                </a:solidFill>
                <a:latin typeface="Montserrat" panose="00000500000000000000" pitchFamily="2" charset="0"/>
              </a:rPr>
              <a:t> 2021</a:t>
            </a:r>
            <a:endParaRPr lang="en-GB" sz="800" i="1">
              <a:solidFill>
                <a:srgbClr val="104B6B"/>
              </a:solidFill>
              <a:latin typeface="Montserrat" panose="00000500000000000000" pitchFamily="2" charset="0"/>
            </a:endParaRPr>
          </a:p>
        </p:txBody>
      </p:sp>
      <p:pic>
        <p:nvPicPr>
          <p:cNvPr id="2" name="Picture 3" descr="Graphical user interface, text&#10;&#10;Description automatically generated with medium confidence">
            <a:extLst>
              <a:ext uri="{FF2B5EF4-FFF2-40B4-BE49-F238E27FC236}">
                <a16:creationId xmlns:a16="http://schemas.microsoft.com/office/drawing/2014/main" id="{E3C36C58-2C58-5AFF-8559-0F863D134D8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79245" y="6158976"/>
            <a:ext cx="1625611" cy="480888"/>
          </a:xfrm>
          <a:prstGeom prst="rect">
            <a:avLst/>
          </a:prstGeom>
        </p:spPr>
      </p:pic>
      <p:pic>
        <p:nvPicPr>
          <p:cNvPr id="4" name="Imagen 11">
            <a:extLst>
              <a:ext uri="{FF2B5EF4-FFF2-40B4-BE49-F238E27FC236}">
                <a16:creationId xmlns:a16="http://schemas.microsoft.com/office/drawing/2014/main" id="{E85B25CA-AC28-CA04-44AE-869F2FAAAD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388851" y="6158976"/>
            <a:ext cx="2733377" cy="480888"/>
          </a:xfrm>
          <a:prstGeom prst="rect">
            <a:avLst/>
          </a:prstGeom>
        </p:spPr>
      </p:pic>
      <p:pic>
        <p:nvPicPr>
          <p:cNvPr id="5" name="Imagen 6">
            <a:extLst>
              <a:ext uri="{FF2B5EF4-FFF2-40B4-BE49-F238E27FC236}">
                <a16:creationId xmlns:a16="http://schemas.microsoft.com/office/drawing/2014/main" id="{5838BD31-C707-3698-3D2E-B79D936AE01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368892" y="6191625"/>
            <a:ext cx="3372791" cy="381953"/>
          </a:xfrm>
          <a:prstGeom prst="rect">
            <a:avLst/>
          </a:prstGeom>
        </p:spPr>
      </p:pic>
      <p:pic>
        <p:nvPicPr>
          <p:cNvPr id="8" name="Grafik 7">
            <a:extLst>
              <a:ext uri="{FF2B5EF4-FFF2-40B4-BE49-F238E27FC236}">
                <a16:creationId xmlns:a16="http://schemas.microsoft.com/office/drawing/2014/main" id="{C18D492F-0666-37B1-4786-F5A1EAED8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138301" y="1468110"/>
            <a:ext cx="6633445" cy="3803591"/>
          </a:xfrm>
          <a:prstGeom prst="rect">
            <a:avLst/>
          </a:prstGeom>
        </p:spPr>
      </p:pic>
      <p:sp>
        <p:nvSpPr>
          <p:cNvPr id="10" name="Ellipse 9">
            <a:extLst>
              <a:ext uri="{FF2B5EF4-FFF2-40B4-BE49-F238E27FC236}">
                <a16:creationId xmlns:a16="http://schemas.microsoft.com/office/drawing/2014/main" id="{4E9CBD7F-DEE0-3F1D-D2A1-999E488076EF}"/>
              </a:ext>
            </a:extLst>
          </p:cNvPr>
          <p:cNvSpPr/>
          <p:nvPr/>
        </p:nvSpPr>
        <p:spPr>
          <a:xfrm rot="13189840">
            <a:off x="1678981" y="3995544"/>
            <a:ext cx="1388711" cy="644485"/>
          </a:xfrm>
          <a:prstGeom prst="ellipse">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 name="Ellipse 12">
            <a:extLst>
              <a:ext uri="{FF2B5EF4-FFF2-40B4-BE49-F238E27FC236}">
                <a16:creationId xmlns:a16="http://schemas.microsoft.com/office/drawing/2014/main" id="{4036DD0D-9D1D-218E-D2E9-7AC6C6002A5B}"/>
              </a:ext>
            </a:extLst>
          </p:cNvPr>
          <p:cNvSpPr/>
          <p:nvPr/>
        </p:nvSpPr>
        <p:spPr>
          <a:xfrm rot="5400000">
            <a:off x="3913949" y="3477542"/>
            <a:ext cx="785754" cy="384721"/>
          </a:xfrm>
          <a:prstGeom prst="ellipse">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Ellipse 15">
            <a:extLst>
              <a:ext uri="{FF2B5EF4-FFF2-40B4-BE49-F238E27FC236}">
                <a16:creationId xmlns:a16="http://schemas.microsoft.com/office/drawing/2014/main" id="{3481C5EC-A4BB-FBE1-999E-390AE8E13E0D}"/>
              </a:ext>
            </a:extLst>
          </p:cNvPr>
          <p:cNvSpPr/>
          <p:nvPr/>
        </p:nvSpPr>
        <p:spPr>
          <a:xfrm>
            <a:off x="2607052" y="3229085"/>
            <a:ext cx="624419" cy="354653"/>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Ellipse 17">
            <a:extLst>
              <a:ext uri="{FF2B5EF4-FFF2-40B4-BE49-F238E27FC236}">
                <a16:creationId xmlns:a16="http://schemas.microsoft.com/office/drawing/2014/main" id="{A7259D9C-84FD-FD79-C269-950AF9CB3B3D}"/>
              </a:ext>
            </a:extLst>
          </p:cNvPr>
          <p:cNvSpPr/>
          <p:nvPr/>
        </p:nvSpPr>
        <p:spPr>
          <a:xfrm rot="17802734">
            <a:off x="3017075" y="3465678"/>
            <a:ext cx="728114" cy="481879"/>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1" name="Gerader Verbinder 20">
            <a:extLst>
              <a:ext uri="{FF2B5EF4-FFF2-40B4-BE49-F238E27FC236}">
                <a16:creationId xmlns:a16="http://schemas.microsoft.com/office/drawing/2014/main" id="{C1DFAA88-1DE5-6FDB-FFF8-6D85398D335D}"/>
              </a:ext>
            </a:extLst>
          </p:cNvPr>
          <p:cNvCxnSpPr/>
          <p:nvPr/>
        </p:nvCxnSpPr>
        <p:spPr>
          <a:xfrm>
            <a:off x="5198876" y="5332246"/>
            <a:ext cx="230820" cy="0"/>
          </a:xfrm>
          <a:prstGeom prst="line">
            <a:avLst/>
          </a:prstGeom>
          <a:ln w="28575">
            <a:solidFill>
              <a:srgbClr val="ED7F34"/>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5ADED6AC-7B93-C0F9-3DC5-EA985EAD0A12}"/>
              </a:ext>
            </a:extLst>
          </p:cNvPr>
          <p:cNvCxnSpPr/>
          <p:nvPr/>
        </p:nvCxnSpPr>
        <p:spPr>
          <a:xfrm>
            <a:off x="5198876" y="5475769"/>
            <a:ext cx="230820" cy="0"/>
          </a:xfrm>
          <a:prstGeom prst="line">
            <a:avLst/>
          </a:prstGeom>
          <a:ln w="28575">
            <a:solidFill>
              <a:schemeClr val="tx1">
                <a:lumMod val="95000"/>
                <a:lumOff val="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5" name="Textfeld 24">
            <a:extLst>
              <a:ext uri="{FF2B5EF4-FFF2-40B4-BE49-F238E27FC236}">
                <a16:creationId xmlns:a16="http://schemas.microsoft.com/office/drawing/2014/main" id="{0D501B77-437E-8684-7272-8BFD3F7D0EF3}"/>
              </a:ext>
            </a:extLst>
          </p:cNvPr>
          <p:cNvSpPr txBox="1"/>
          <p:nvPr/>
        </p:nvSpPr>
        <p:spPr>
          <a:xfrm>
            <a:off x="5439103" y="5207501"/>
            <a:ext cx="1342050" cy="246221"/>
          </a:xfrm>
          <a:prstGeom prst="rect">
            <a:avLst/>
          </a:prstGeom>
          <a:noFill/>
        </p:spPr>
        <p:txBody>
          <a:bodyPr wrap="square" rtlCol="0">
            <a:spAutoFit/>
          </a:bodyPr>
          <a:lstStyle/>
          <a:p>
            <a:r>
              <a:rPr lang="de-DE" sz="1000">
                <a:latin typeface="Montserrat" panose="00000500000000000000" pitchFamily="2" charset="0"/>
              </a:rPr>
              <a:t>Relative </a:t>
            </a:r>
            <a:r>
              <a:rPr lang="de-DE" sz="1000" err="1">
                <a:latin typeface="Montserrat" panose="00000500000000000000" pitchFamily="2" charset="0"/>
              </a:rPr>
              <a:t>to</a:t>
            </a:r>
            <a:r>
              <a:rPr lang="de-DE" sz="1000">
                <a:latin typeface="Montserrat" panose="00000500000000000000" pitchFamily="2" charset="0"/>
              </a:rPr>
              <a:t> EU</a:t>
            </a:r>
          </a:p>
        </p:txBody>
      </p:sp>
      <p:sp>
        <p:nvSpPr>
          <p:cNvPr id="27" name="Textfeld 26">
            <a:extLst>
              <a:ext uri="{FF2B5EF4-FFF2-40B4-BE49-F238E27FC236}">
                <a16:creationId xmlns:a16="http://schemas.microsoft.com/office/drawing/2014/main" id="{EEF9D2E0-9B16-92A0-A6B8-20781E6CFC41}"/>
              </a:ext>
            </a:extLst>
          </p:cNvPr>
          <p:cNvSpPr txBox="1"/>
          <p:nvPr/>
        </p:nvSpPr>
        <p:spPr>
          <a:xfrm>
            <a:off x="5429696" y="5375692"/>
            <a:ext cx="1342050" cy="246221"/>
          </a:xfrm>
          <a:prstGeom prst="rect">
            <a:avLst/>
          </a:prstGeom>
          <a:noFill/>
        </p:spPr>
        <p:txBody>
          <a:bodyPr wrap="square" rtlCol="0">
            <a:spAutoFit/>
          </a:bodyPr>
          <a:lstStyle/>
          <a:p>
            <a:r>
              <a:rPr lang="de-DE" sz="1000">
                <a:latin typeface="Montserrat" panose="00000500000000000000" pitchFamily="2" charset="0"/>
              </a:rPr>
              <a:t>EU </a:t>
            </a:r>
            <a:r>
              <a:rPr lang="de-DE" sz="1000" err="1">
                <a:latin typeface="Montserrat" panose="00000500000000000000" pitchFamily="2" charset="0"/>
              </a:rPr>
              <a:t>average</a:t>
            </a:r>
            <a:r>
              <a:rPr lang="de-DE" sz="1000">
                <a:latin typeface="Montserrat" panose="00000500000000000000" pitchFamily="2" charset="0"/>
              </a:rPr>
              <a:t> (=100)</a:t>
            </a:r>
          </a:p>
        </p:txBody>
      </p:sp>
    </p:spTree>
    <p:extLst>
      <p:ext uri="{BB962C8B-B14F-4D97-AF65-F5344CB8AC3E}">
        <p14:creationId xmlns:p14="http://schemas.microsoft.com/office/powerpoint/2010/main" val="8955831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90217E80-D58A-D448-BCE4-0E77F6AF6F1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8892" y="6191625"/>
            <a:ext cx="3372791" cy="381953"/>
          </a:xfrm>
          <a:prstGeom prst="rect">
            <a:avLst/>
          </a:prstGeom>
        </p:spPr>
      </p:pic>
      <p:sp>
        <p:nvSpPr>
          <p:cNvPr id="9" name="Título 1">
            <a:extLst>
              <a:ext uri="{FF2B5EF4-FFF2-40B4-BE49-F238E27FC236}">
                <a16:creationId xmlns:a16="http://schemas.microsoft.com/office/drawing/2014/main" id="{A7D8940C-0D47-453A-983D-172380F3AE16}"/>
              </a:ext>
            </a:extLst>
          </p:cNvPr>
          <p:cNvSpPr txBox="1">
            <a:spLocks/>
          </p:cNvSpPr>
          <p:nvPr/>
        </p:nvSpPr>
        <p:spPr>
          <a:xfrm>
            <a:off x="241892" y="340476"/>
            <a:ext cx="9626601" cy="7794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sz="3600" b="1">
                <a:solidFill>
                  <a:srgbClr val="104B6B"/>
                </a:solidFill>
                <a:latin typeface="Montserrat" pitchFamily="2" charset="77"/>
                <a:cs typeface="Arial" panose="020B0604020202020204" pitchFamily="34" charset="0"/>
              </a:rPr>
              <a:t>Cluster organisations</a:t>
            </a:r>
            <a:r>
              <a:rPr lang="es-ES" sz="3600" b="1">
                <a:solidFill>
                  <a:srgbClr val="FF0000"/>
                </a:solidFill>
                <a:latin typeface="Montserrat" pitchFamily="2" charset="77"/>
                <a:cs typeface="Arial" panose="020B0604020202020204" pitchFamily="34" charset="0"/>
              </a:rPr>
              <a:t>*</a:t>
            </a:r>
            <a:r>
              <a:rPr lang="es-ES" sz="3600" b="1">
                <a:solidFill>
                  <a:srgbClr val="104B6B"/>
                </a:solidFill>
                <a:latin typeface="Montserrat" pitchFamily="2" charset="77"/>
                <a:cs typeface="Arial" panose="020B0604020202020204" pitchFamily="34" charset="0"/>
              </a:rPr>
              <a:t> in Croatia:</a:t>
            </a:r>
          </a:p>
          <a:p>
            <a:r>
              <a:rPr lang="es-ES" sz="3600" b="1">
                <a:solidFill>
                  <a:srgbClr val="104B6B"/>
                </a:solidFill>
                <a:latin typeface="Montserrat" pitchFamily="2" charset="77"/>
                <a:cs typeface="Arial" panose="020B0604020202020204" pitchFamily="34" charset="0"/>
              </a:rPr>
              <a:t>Locations, sectors and structures  </a:t>
            </a:r>
          </a:p>
        </p:txBody>
      </p:sp>
      <p:sp>
        <p:nvSpPr>
          <p:cNvPr id="12" name="Textfeld 11">
            <a:extLst>
              <a:ext uri="{FF2B5EF4-FFF2-40B4-BE49-F238E27FC236}">
                <a16:creationId xmlns:a16="http://schemas.microsoft.com/office/drawing/2014/main" id="{4EEBF023-1656-4E50-AA93-B97A78B7F164}"/>
              </a:ext>
            </a:extLst>
          </p:cNvPr>
          <p:cNvSpPr txBox="1"/>
          <p:nvPr/>
        </p:nvSpPr>
        <p:spPr>
          <a:xfrm>
            <a:off x="7079750" y="1389318"/>
            <a:ext cx="5112250" cy="4291346"/>
          </a:xfrm>
          <a:prstGeom prst="rect">
            <a:avLst/>
          </a:prstGeom>
        </p:spPr>
        <p:txBody>
          <a:bodyPr vert="horz" lIns="91440" tIns="45720" rIns="91440" bIns="45720" rtlCol="0">
            <a:noAutofit/>
          </a:bodyPr>
          <a:lstStyle/>
          <a:p>
            <a:pPr>
              <a:lnSpc>
                <a:spcPct val="90000"/>
              </a:lnSpc>
              <a:spcBef>
                <a:spcPts val="1000"/>
              </a:spcBef>
            </a:pPr>
            <a:r>
              <a:rPr lang="en-GB" b="1">
                <a:solidFill>
                  <a:srgbClr val="104B6B"/>
                </a:solidFill>
                <a:latin typeface="Montserrat" panose="00000500000000000000" pitchFamily="2" charset="0"/>
              </a:rPr>
              <a:t>Cluster Organisations</a:t>
            </a:r>
          </a:p>
          <a:p>
            <a:pPr marL="285750" indent="-285750">
              <a:lnSpc>
                <a:spcPct val="90000"/>
              </a:lnSpc>
              <a:spcBef>
                <a:spcPts val="800"/>
              </a:spcBef>
              <a:buFont typeface="Arial" panose="020B0604020202020204" pitchFamily="34" charset="0"/>
              <a:buChar char="•"/>
            </a:pPr>
            <a:r>
              <a:rPr lang="en-GB" sz="1600">
                <a:solidFill>
                  <a:srgbClr val="104B6B"/>
                </a:solidFill>
                <a:latin typeface="Montserrat" panose="00000500000000000000" pitchFamily="2" charset="0"/>
              </a:rPr>
              <a:t>15 Cluster Organisations (CO) registered on the ECCP from Croatia</a:t>
            </a:r>
          </a:p>
          <a:p>
            <a:pPr marL="285750" indent="-285750">
              <a:lnSpc>
                <a:spcPct val="90000"/>
              </a:lnSpc>
              <a:spcBef>
                <a:spcPts val="800"/>
              </a:spcBef>
              <a:buFont typeface="Arial" panose="020B0604020202020204" pitchFamily="34" charset="0"/>
              <a:buChar char="•"/>
            </a:pPr>
            <a:r>
              <a:rPr lang="de-DE" sz="1600">
                <a:solidFill>
                  <a:srgbClr val="104B6B"/>
                </a:solidFill>
                <a:latin typeface="Montserrat" panose="00000500000000000000" pitchFamily="2" charset="0"/>
              </a:rPr>
              <a:t>High </a:t>
            </a:r>
            <a:r>
              <a:rPr lang="de-DE" sz="1600" err="1">
                <a:solidFill>
                  <a:srgbClr val="104B6B"/>
                </a:solidFill>
                <a:latin typeface="Montserrat" panose="00000500000000000000" pitchFamily="2" charset="0"/>
              </a:rPr>
              <a:t>concentration</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of</a:t>
            </a:r>
            <a:r>
              <a:rPr lang="de-DE" sz="1600">
                <a:solidFill>
                  <a:srgbClr val="104B6B"/>
                </a:solidFill>
                <a:latin typeface="Montserrat" panose="00000500000000000000" pitchFamily="2" charset="0"/>
              </a:rPr>
              <a:t> COs in </a:t>
            </a:r>
            <a:r>
              <a:rPr lang="de-DE" sz="1600" err="1">
                <a:solidFill>
                  <a:srgbClr val="104B6B"/>
                </a:solidFill>
                <a:latin typeface="Montserrat" panose="00000500000000000000" pitchFamily="2" charset="0"/>
              </a:rPr>
              <a:t>the</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capital</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region</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of</a:t>
            </a:r>
            <a:r>
              <a:rPr lang="de-DE" sz="1600">
                <a:solidFill>
                  <a:srgbClr val="104B6B"/>
                </a:solidFill>
                <a:latin typeface="Montserrat" panose="00000500000000000000" pitchFamily="2" charset="0"/>
              </a:rPr>
              <a:t> Zagreb</a:t>
            </a:r>
            <a:endParaRPr lang="en-GB" sz="1600">
              <a:solidFill>
                <a:srgbClr val="104B6B"/>
              </a:solidFill>
              <a:latin typeface="Montserrat" panose="00000500000000000000" pitchFamily="2" charset="0"/>
            </a:endParaRPr>
          </a:p>
          <a:p>
            <a:pPr>
              <a:lnSpc>
                <a:spcPct val="90000"/>
              </a:lnSpc>
              <a:spcBef>
                <a:spcPts val="1000"/>
              </a:spcBef>
            </a:pPr>
            <a:r>
              <a:rPr lang="en-GB" b="1">
                <a:solidFill>
                  <a:srgbClr val="104B6B"/>
                </a:solidFill>
                <a:latin typeface="Montserrat" panose="00000500000000000000" pitchFamily="2" charset="0"/>
              </a:rPr>
              <a:t>Member Structure</a:t>
            </a:r>
          </a:p>
          <a:p>
            <a:pPr marL="285750" indent="-285750">
              <a:lnSpc>
                <a:spcPct val="90000"/>
              </a:lnSpc>
              <a:spcBef>
                <a:spcPts val="800"/>
              </a:spcBef>
              <a:buFont typeface="Arial" panose="020B0604020202020204" pitchFamily="34" charset="0"/>
              <a:buChar char="•"/>
            </a:pPr>
            <a:r>
              <a:rPr lang="de-DE" sz="1600">
                <a:solidFill>
                  <a:srgbClr val="104B6B"/>
                </a:solidFill>
                <a:latin typeface="Montserrat" panose="00000500000000000000" pitchFamily="2" charset="0"/>
              </a:rPr>
              <a:t>SMEs </a:t>
            </a:r>
            <a:r>
              <a:rPr lang="de-DE" sz="1600" err="1">
                <a:solidFill>
                  <a:srgbClr val="104B6B"/>
                </a:solidFill>
                <a:latin typeface="Montserrat" panose="00000500000000000000" pitchFamily="2" charset="0"/>
              </a:rPr>
              <a:t>account</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for</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majority</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of</a:t>
            </a:r>
            <a:r>
              <a:rPr lang="de-DE" sz="1600">
                <a:solidFill>
                  <a:srgbClr val="104B6B"/>
                </a:solidFill>
                <a:latin typeface="Montserrat" panose="00000500000000000000" pitchFamily="2" charset="0"/>
              </a:rPr>
              <a:t> CO Members (59%; ØEU: 71%)</a:t>
            </a:r>
          </a:p>
          <a:p>
            <a:pPr marL="285750" indent="-285750">
              <a:lnSpc>
                <a:spcPct val="90000"/>
              </a:lnSpc>
              <a:spcBef>
                <a:spcPts val="800"/>
              </a:spcBef>
              <a:buFont typeface="Arial" panose="020B0604020202020204" pitchFamily="34" charset="0"/>
              <a:buChar char="•"/>
            </a:pPr>
            <a:r>
              <a:rPr lang="de-DE" sz="1600">
                <a:solidFill>
                  <a:srgbClr val="104B6B"/>
                </a:solidFill>
                <a:latin typeface="Montserrat" panose="00000500000000000000" pitchFamily="2" charset="0"/>
              </a:rPr>
              <a:t>Large </a:t>
            </a:r>
            <a:r>
              <a:rPr lang="de-DE" sz="1600" err="1">
                <a:solidFill>
                  <a:srgbClr val="104B6B"/>
                </a:solidFill>
                <a:latin typeface="Montserrat" panose="00000500000000000000" pitchFamily="2" charset="0"/>
              </a:rPr>
              <a:t>companies</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account</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for</a:t>
            </a:r>
            <a:r>
              <a:rPr lang="de-DE" sz="1600">
                <a:solidFill>
                  <a:srgbClr val="104B6B"/>
                </a:solidFill>
                <a:latin typeface="Montserrat" panose="00000500000000000000" pitchFamily="2" charset="0"/>
              </a:rPr>
              <a:t> 10% (ØEU: 10%) and </a:t>
            </a:r>
            <a:r>
              <a:rPr lang="de-DE" sz="1600" err="1">
                <a:solidFill>
                  <a:srgbClr val="104B6B"/>
                </a:solidFill>
                <a:latin typeface="Montserrat" panose="00000500000000000000" pitchFamily="2" charset="0"/>
              </a:rPr>
              <a:t>research</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sector</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for</a:t>
            </a:r>
            <a:r>
              <a:rPr lang="de-DE" sz="1600">
                <a:solidFill>
                  <a:srgbClr val="104B6B"/>
                </a:solidFill>
                <a:latin typeface="Montserrat" panose="00000500000000000000" pitchFamily="2" charset="0"/>
              </a:rPr>
              <a:t> 14% (ØEU: 8%)</a:t>
            </a:r>
          </a:p>
          <a:p>
            <a:pPr>
              <a:lnSpc>
                <a:spcPct val="90000"/>
              </a:lnSpc>
              <a:spcBef>
                <a:spcPts val="1000"/>
              </a:spcBef>
            </a:pPr>
            <a:r>
              <a:rPr lang="de-DE" b="1">
                <a:solidFill>
                  <a:srgbClr val="104B6B"/>
                </a:solidFill>
                <a:latin typeface="Montserrat" panose="00000500000000000000" pitchFamily="2" charset="0"/>
              </a:rPr>
              <a:t>Collaborative Areas: </a:t>
            </a:r>
          </a:p>
          <a:p>
            <a:pPr marL="285750" indent="-285750">
              <a:lnSpc>
                <a:spcPct val="90000"/>
              </a:lnSpc>
              <a:spcBef>
                <a:spcPts val="800"/>
              </a:spcBef>
              <a:buFont typeface="Arial" panose="020B0604020202020204" pitchFamily="34" charset="0"/>
              <a:buChar char="•"/>
            </a:pPr>
            <a:r>
              <a:rPr lang="en-GB" sz="1600">
                <a:solidFill>
                  <a:srgbClr val="104B6B"/>
                </a:solidFill>
                <a:latin typeface="Montserrat" panose="00000500000000000000" pitchFamily="2" charset="0"/>
                <a:ea typeface="+mj-ea"/>
                <a:cs typeface="+mj-cs"/>
              </a:rPr>
              <a:t>Digitalisation</a:t>
            </a:r>
          </a:p>
          <a:p>
            <a:pPr marL="285750" indent="-285750">
              <a:lnSpc>
                <a:spcPct val="90000"/>
              </a:lnSpc>
              <a:spcBef>
                <a:spcPts val="800"/>
              </a:spcBef>
              <a:buFont typeface="Arial" panose="020B0604020202020204" pitchFamily="34" charset="0"/>
              <a:buChar char="•"/>
            </a:pPr>
            <a:r>
              <a:rPr lang="en-GB" sz="1600">
                <a:solidFill>
                  <a:srgbClr val="104B6B"/>
                </a:solidFill>
                <a:latin typeface="Montserrat" panose="00000500000000000000" pitchFamily="2" charset="0"/>
                <a:ea typeface="+mj-ea"/>
                <a:cs typeface="+mj-cs"/>
              </a:rPr>
              <a:t>Internationalisation &amp; Partnering for projects</a:t>
            </a:r>
          </a:p>
          <a:p>
            <a:pPr marL="285750" indent="-285750">
              <a:lnSpc>
                <a:spcPct val="90000"/>
              </a:lnSpc>
              <a:spcBef>
                <a:spcPts val="800"/>
              </a:spcBef>
              <a:buFont typeface="Arial" panose="020B0604020202020204" pitchFamily="34" charset="0"/>
              <a:buChar char="•"/>
            </a:pPr>
            <a:r>
              <a:rPr lang="en-GB" sz="1600">
                <a:solidFill>
                  <a:srgbClr val="104B6B"/>
                </a:solidFill>
                <a:latin typeface="Montserrat" panose="00000500000000000000" pitchFamily="2" charset="0"/>
                <a:ea typeface="+mj-ea"/>
                <a:cs typeface="+mj-cs"/>
              </a:rPr>
              <a:t>Technology scouting</a:t>
            </a:r>
          </a:p>
          <a:p>
            <a:pPr marL="742950" lvl="1" indent="-285750">
              <a:lnSpc>
                <a:spcPct val="90000"/>
              </a:lnSpc>
              <a:spcBef>
                <a:spcPts val="1000"/>
              </a:spcBef>
              <a:buFont typeface="Wingdings" panose="05000000000000000000" pitchFamily="2" charset="2"/>
              <a:buChar char="Ø"/>
            </a:pPr>
            <a:endParaRPr lang="en-GB" sz="1600">
              <a:solidFill>
                <a:schemeClr val="accent1"/>
              </a:solidFill>
              <a:latin typeface="Montserrat SemiBold" panose="00000700000000000000" pitchFamily="50" charset="0"/>
            </a:endParaRPr>
          </a:p>
        </p:txBody>
      </p:sp>
      <p:sp>
        <p:nvSpPr>
          <p:cNvPr id="13" name="Freihandform: Form 12">
            <a:extLst>
              <a:ext uri="{FF2B5EF4-FFF2-40B4-BE49-F238E27FC236}">
                <a16:creationId xmlns:a16="http://schemas.microsoft.com/office/drawing/2014/main" id="{206CC2B1-E637-452D-BFDC-6AED8BB754BC}"/>
              </a:ext>
            </a:extLst>
          </p:cNvPr>
          <p:cNvSpPr/>
          <p:nvPr/>
        </p:nvSpPr>
        <p:spPr>
          <a:xfrm>
            <a:off x="6940203" y="1618419"/>
            <a:ext cx="137160" cy="4139073"/>
          </a:xfrm>
          <a:custGeom>
            <a:avLst/>
            <a:gdLst>
              <a:gd name="connsiteX0" fmla="*/ 0 w 320040"/>
              <a:gd name="connsiteY0" fmla="*/ 0 h 4823460"/>
              <a:gd name="connsiteX1" fmla="*/ 0 w 320040"/>
              <a:gd name="connsiteY1" fmla="*/ 1920240 h 4823460"/>
              <a:gd name="connsiteX2" fmla="*/ 320040 w 320040"/>
              <a:gd name="connsiteY2" fmla="*/ 2407920 h 4823460"/>
              <a:gd name="connsiteX3" fmla="*/ 0 w 320040"/>
              <a:gd name="connsiteY3" fmla="*/ 2849880 h 4823460"/>
              <a:gd name="connsiteX4" fmla="*/ 0 w 320040"/>
              <a:gd name="connsiteY4" fmla="*/ 4823460 h 4823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 h="4823460">
                <a:moveTo>
                  <a:pt x="0" y="0"/>
                </a:moveTo>
                <a:lnTo>
                  <a:pt x="0" y="1920240"/>
                </a:lnTo>
                <a:lnTo>
                  <a:pt x="320040" y="2407920"/>
                </a:lnTo>
                <a:lnTo>
                  <a:pt x="0" y="2849880"/>
                </a:lnTo>
                <a:lnTo>
                  <a:pt x="0" y="4823460"/>
                </a:lnTo>
              </a:path>
            </a:pathLst>
          </a:custGeom>
          <a:noFill/>
          <a:ln w="9525" cap="flat" cmpd="sng" algn="ctr">
            <a:solidFill>
              <a:srgbClr val="104B6B"/>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chemeClr val="bg1"/>
              </a:solidFill>
              <a:highlight>
                <a:srgbClr val="104B6B"/>
              </a:highlight>
            </a:endParaRPr>
          </a:p>
        </p:txBody>
      </p:sp>
      <p:sp>
        <p:nvSpPr>
          <p:cNvPr id="4" name="TextBox 13">
            <a:extLst>
              <a:ext uri="{FF2B5EF4-FFF2-40B4-BE49-F238E27FC236}">
                <a16:creationId xmlns:a16="http://schemas.microsoft.com/office/drawing/2014/main" id="{E586CE32-69A6-E45F-CC0D-8B72BF31F86B}"/>
              </a:ext>
            </a:extLst>
          </p:cNvPr>
          <p:cNvSpPr txBox="1"/>
          <p:nvPr/>
        </p:nvSpPr>
        <p:spPr>
          <a:xfrm>
            <a:off x="277735" y="5604401"/>
            <a:ext cx="6436773" cy="369332"/>
          </a:xfrm>
          <a:prstGeom prst="rect">
            <a:avLst/>
          </a:prstGeom>
          <a:noFill/>
        </p:spPr>
        <p:txBody>
          <a:bodyPr wrap="square" rtlCol="0">
            <a:spAutoFit/>
          </a:bodyPr>
          <a:lstStyle/>
          <a:p>
            <a:r>
              <a:rPr lang="en-US" sz="900">
                <a:solidFill>
                  <a:srgbClr val="1D5573"/>
                </a:solidFill>
                <a:latin typeface="Montserrat" panose="00000500000000000000" pitchFamily="2" charset="0"/>
              </a:rPr>
              <a:t>Source: ECCP (2022). Own elaboration based on </a:t>
            </a:r>
            <a:r>
              <a:rPr lang="en-US" sz="800">
                <a:solidFill>
                  <a:srgbClr val="1D5573"/>
                </a:solidFill>
                <a:latin typeface="Montserrat" panose="00000500000000000000" pitchFamily="2" charset="0"/>
              </a:rPr>
              <a:t>https</a:t>
            </a:r>
            <a:r>
              <a:rPr lang="en-US" sz="900">
                <a:solidFill>
                  <a:srgbClr val="1D5573"/>
                </a:solidFill>
                <a:latin typeface="Montserrat" panose="00000500000000000000" pitchFamily="2" charset="0"/>
              </a:rPr>
              <a:t>://reporting.clustercollaboration.eu/all; last accessed 20.10.2022. </a:t>
            </a:r>
            <a:r>
              <a:rPr lang="en-US" sz="900" b="1">
                <a:solidFill>
                  <a:srgbClr val="FF0000"/>
                </a:solidFill>
                <a:latin typeface="Montserrat" panose="00000500000000000000" pitchFamily="2" charset="0"/>
              </a:rPr>
              <a:t>*registered on the ECCP</a:t>
            </a:r>
            <a:endParaRPr lang="en-GB" sz="900" b="1">
              <a:solidFill>
                <a:srgbClr val="FF0000"/>
              </a:solidFill>
              <a:latin typeface="Montserrat" panose="00000500000000000000" pitchFamily="2" charset="0"/>
            </a:endParaRPr>
          </a:p>
        </p:txBody>
      </p:sp>
      <p:pic>
        <p:nvPicPr>
          <p:cNvPr id="5" name="Grafik 4">
            <a:extLst>
              <a:ext uri="{FF2B5EF4-FFF2-40B4-BE49-F238E27FC236}">
                <a16:creationId xmlns:a16="http://schemas.microsoft.com/office/drawing/2014/main" id="{56150081-702D-DB11-2A46-D676E4DB3B3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9425" y="1468009"/>
            <a:ext cx="5831163" cy="4136392"/>
          </a:xfrm>
          <a:prstGeom prst="rect">
            <a:avLst/>
          </a:prstGeom>
        </p:spPr>
      </p:pic>
      <p:pic>
        <p:nvPicPr>
          <p:cNvPr id="2" name="Picture 3" descr="Graphical user interface, text&#10;&#10;Description automatically generated with medium confidence">
            <a:extLst>
              <a:ext uri="{FF2B5EF4-FFF2-40B4-BE49-F238E27FC236}">
                <a16:creationId xmlns:a16="http://schemas.microsoft.com/office/drawing/2014/main" id="{80BB53FE-C419-496B-020B-5C3508FE452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79245" y="6158976"/>
            <a:ext cx="1625611" cy="480888"/>
          </a:xfrm>
          <a:prstGeom prst="rect">
            <a:avLst/>
          </a:prstGeom>
        </p:spPr>
      </p:pic>
      <p:pic>
        <p:nvPicPr>
          <p:cNvPr id="3" name="Imagen 11">
            <a:extLst>
              <a:ext uri="{FF2B5EF4-FFF2-40B4-BE49-F238E27FC236}">
                <a16:creationId xmlns:a16="http://schemas.microsoft.com/office/drawing/2014/main" id="{5385BC37-91D0-C4BC-7A7F-B201E2AEFC6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388851" y="6158976"/>
            <a:ext cx="2733377" cy="480888"/>
          </a:xfrm>
          <a:prstGeom prst="rect">
            <a:avLst/>
          </a:prstGeom>
        </p:spPr>
      </p:pic>
    </p:spTree>
    <p:extLst>
      <p:ext uri="{BB962C8B-B14F-4D97-AF65-F5344CB8AC3E}">
        <p14:creationId xmlns:p14="http://schemas.microsoft.com/office/powerpoint/2010/main" val="142347071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1">
            <a:extLst>
              <a:ext uri="{FF2B5EF4-FFF2-40B4-BE49-F238E27FC236}">
                <a16:creationId xmlns:a16="http://schemas.microsoft.com/office/drawing/2014/main" id="{65D06331-6E48-D05D-FBC2-C114AB21D873}"/>
              </a:ext>
            </a:extLst>
          </p:cNvPr>
          <p:cNvSpPr txBox="1">
            <a:spLocks/>
          </p:cNvSpPr>
          <p:nvPr/>
        </p:nvSpPr>
        <p:spPr>
          <a:xfrm>
            <a:off x="241892" y="300933"/>
            <a:ext cx="9687921" cy="7794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sz="3600" b="1">
                <a:solidFill>
                  <a:srgbClr val="104B6B"/>
                </a:solidFill>
                <a:latin typeface="Montserrat" pitchFamily="2" charset="77"/>
                <a:cs typeface="Arial" panose="020B0604020202020204" pitchFamily="34" charset="0"/>
              </a:rPr>
              <a:t>Importance of cluster organisations for regional economic competitiveness</a:t>
            </a:r>
          </a:p>
        </p:txBody>
      </p:sp>
      <p:pic>
        <p:nvPicPr>
          <p:cNvPr id="6" name="Imagen 6">
            <a:extLst>
              <a:ext uri="{FF2B5EF4-FFF2-40B4-BE49-F238E27FC236}">
                <a16:creationId xmlns:a16="http://schemas.microsoft.com/office/drawing/2014/main" id="{249487E0-3721-4FD0-BAD5-DD971DDBC9D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8892" y="6191625"/>
            <a:ext cx="3372791" cy="381953"/>
          </a:xfrm>
          <a:prstGeom prst="rect">
            <a:avLst/>
          </a:prstGeom>
        </p:spPr>
      </p:pic>
      <p:sp>
        <p:nvSpPr>
          <p:cNvPr id="1038" name="Text Placeholder 2">
            <a:extLst>
              <a:ext uri="{FF2B5EF4-FFF2-40B4-BE49-F238E27FC236}">
                <a16:creationId xmlns:a16="http://schemas.microsoft.com/office/drawing/2014/main" id="{DECE6DDA-85C0-265B-1610-D31493A9D0D8}"/>
              </a:ext>
            </a:extLst>
          </p:cNvPr>
          <p:cNvSpPr txBox="1">
            <a:spLocks/>
          </p:cNvSpPr>
          <p:nvPr/>
        </p:nvSpPr>
        <p:spPr>
          <a:xfrm>
            <a:off x="324605" y="5721239"/>
            <a:ext cx="7061724" cy="51980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900">
                <a:solidFill>
                  <a:srgbClr val="1D5573"/>
                </a:solidFill>
                <a:latin typeface="Montserrat" panose="00000500000000000000" pitchFamily="2" charset="0"/>
              </a:rPr>
              <a:t>Source: Own illustration based on European Cluster Collaboration Panorama Report (2021).</a:t>
            </a:r>
          </a:p>
        </p:txBody>
      </p:sp>
      <p:sp>
        <p:nvSpPr>
          <p:cNvPr id="7" name="Freihandform: Form 6">
            <a:extLst>
              <a:ext uri="{FF2B5EF4-FFF2-40B4-BE49-F238E27FC236}">
                <a16:creationId xmlns:a16="http://schemas.microsoft.com/office/drawing/2014/main" id="{59504266-1421-B562-52C1-1180B6958F07}"/>
              </a:ext>
            </a:extLst>
          </p:cNvPr>
          <p:cNvSpPr/>
          <p:nvPr/>
        </p:nvSpPr>
        <p:spPr>
          <a:xfrm>
            <a:off x="7602584" y="1458931"/>
            <a:ext cx="137160" cy="4139073"/>
          </a:xfrm>
          <a:custGeom>
            <a:avLst/>
            <a:gdLst>
              <a:gd name="connsiteX0" fmla="*/ 0 w 320040"/>
              <a:gd name="connsiteY0" fmla="*/ 0 h 4823460"/>
              <a:gd name="connsiteX1" fmla="*/ 0 w 320040"/>
              <a:gd name="connsiteY1" fmla="*/ 1920240 h 4823460"/>
              <a:gd name="connsiteX2" fmla="*/ 320040 w 320040"/>
              <a:gd name="connsiteY2" fmla="*/ 2407920 h 4823460"/>
              <a:gd name="connsiteX3" fmla="*/ 0 w 320040"/>
              <a:gd name="connsiteY3" fmla="*/ 2849880 h 4823460"/>
              <a:gd name="connsiteX4" fmla="*/ 0 w 320040"/>
              <a:gd name="connsiteY4" fmla="*/ 4823460 h 4823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 h="4823460">
                <a:moveTo>
                  <a:pt x="0" y="0"/>
                </a:moveTo>
                <a:lnTo>
                  <a:pt x="0" y="1920240"/>
                </a:lnTo>
                <a:lnTo>
                  <a:pt x="320040" y="2407920"/>
                </a:lnTo>
                <a:lnTo>
                  <a:pt x="0" y="2849880"/>
                </a:lnTo>
                <a:lnTo>
                  <a:pt x="0" y="4823460"/>
                </a:lnTo>
              </a:path>
            </a:pathLst>
          </a:custGeom>
          <a:noFill/>
          <a:ln w="9525" cap="flat" cmpd="sng" algn="ctr">
            <a:solidFill>
              <a:srgbClr val="104B6B"/>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chemeClr val="bg1"/>
              </a:solidFill>
              <a:highlight>
                <a:srgbClr val="104B6B"/>
              </a:highlight>
            </a:endParaRPr>
          </a:p>
        </p:txBody>
      </p:sp>
      <p:sp>
        <p:nvSpPr>
          <p:cNvPr id="10" name="Textfeld 9">
            <a:extLst>
              <a:ext uri="{FF2B5EF4-FFF2-40B4-BE49-F238E27FC236}">
                <a16:creationId xmlns:a16="http://schemas.microsoft.com/office/drawing/2014/main" id="{39F9781F-9E87-001F-547B-B3E76F4D70E1}"/>
              </a:ext>
            </a:extLst>
          </p:cNvPr>
          <p:cNvSpPr txBox="1"/>
          <p:nvPr/>
        </p:nvSpPr>
        <p:spPr>
          <a:xfrm>
            <a:off x="7772265" y="1720840"/>
            <a:ext cx="4315096" cy="3939540"/>
          </a:xfrm>
          <a:prstGeom prst="rect">
            <a:avLst/>
          </a:prstGeom>
          <a:noFill/>
        </p:spPr>
        <p:txBody>
          <a:bodyPr wrap="square" rtlCol="0">
            <a:spAutoFit/>
          </a:bodyPr>
          <a:lstStyle/>
          <a:p>
            <a:pPr>
              <a:spcAft>
                <a:spcPts val="1200"/>
              </a:spcAft>
            </a:pPr>
            <a:r>
              <a:rPr lang="de-DE" sz="1600">
                <a:solidFill>
                  <a:srgbClr val="104B6B"/>
                </a:solidFill>
                <a:latin typeface="Montserrat" panose="00000500000000000000" pitchFamily="2" charset="0"/>
              </a:rPr>
              <a:t>Presence </a:t>
            </a:r>
            <a:r>
              <a:rPr lang="de-DE" sz="1600" err="1">
                <a:solidFill>
                  <a:srgbClr val="104B6B"/>
                </a:solidFill>
                <a:latin typeface="Montserrat" panose="00000500000000000000" pitchFamily="2" charset="0"/>
              </a:rPr>
              <a:t>of</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cluster</a:t>
            </a:r>
            <a:r>
              <a:rPr lang="de-DE" sz="1600">
                <a:solidFill>
                  <a:srgbClr val="104B6B"/>
                </a:solidFill>
                <a:latin typeface="Montserrat" panose="00000500000000000000" pitchFamily="2" charset="0"/>
              </a:rPr>
              <a:t> organisations </a:t>
            </a:r>
            <a:r>
              <a:rPr lang="de-DE" sz="1600" b="1" err="1">
                <a:solidFill>
                  <a:srgbClr val="104B6B"/>
                </a:solidFill>
                <a:latin typeface="Montserrat" panose="00000500000000000000" pitchFamily="2" charset="0"/>
              </a:rPr>
              <a:t>positively</a:t>
            </a:r>
            <a:r>
              <a:rPr lang="de-DE" sz="1600" b="1">
                <a:solidFill>
                  <a:srgbClr val="104B6B"/>
                </a:solidFill>
                <a:latin typeface="Montserrat" panose="00000500000000000000" pitchFamily="2" charset="0"/>
              </a:rPr>
              <a:t> </a:t>
            </a:r>
            <a:r>
              <a:rPr lang="de-DE" sz="1600" b="1" err="1">
                <a:solidFill>
                  <a:srgbClr val="104B6B"/>
                </a:solidFill>
                <a:latin typeface="Montserrat" panose="00000500000000000000" pitchFamily="2" charset="0"/>
              </a:rPr>
              <a:t>correlated</a:t>
            </a:r>
            <a:r>
              <a:rPr lang="de-DE" sz="1600" b="1">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with</a:t>
            </a:r>
            <a:r>
              <a:rPr lang="de-DE" sz="1600">
                <a:solidFill>
                  <a:srgbClr val="104B6B"/>
                </a:solidFill>
                <a:latin typeface="Montserrat" panose="00000500000000000000" pitchFamily="2" charset="0"/>
              </a:rPr>
              <a:t> </a:t>
            </a:r>
          </a:p>
          <a:p>
            <a:pPr marL="285750" indent="-285750">
              <a:spcAft>
                <a:spcPts val="600"/>
              </a:spcAft>
              <a:buFont typeface="Arial" panose="020B0604020202020204" pitchFamily="34" charset="0"/>
              <a:buChar char="•"/>
            </a:pPr>
            <a:r>
              <a:rPr lang="de-DE" sz="1600" err="1">
                <a:solidFill>
                  <a:srgbClr val="104B6B"/>
                </a:solidFill>
                <a:latin typeface="Montserrat" panose="00000500000000000000" pitchFamily="2" charset="0"/>
              </a:rPr>
              <a:t>economic</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indicators</a:t>
            </a:r>
            <a:endParaRPr lang="de-DE" sz="1600">
              <a:solidFill>
                <a:srgbClr val="104B6B"/>
              </a:solidFill>
              <a:latin typeface="Montserrat" panose="00000500000000000000" pitchFamily="2" charset="0"/>
            </a:endParaRPr>
          </a:p>
          <a:p>
            <a:pPr marL="285750" indent="-285750">
              <a:spcAft>
                <a:spcPts val="600"/>
              </a:spcAft>
              <a:buFont typeface="Arial" panose="020B0604020202020204" pitchFamily="34" charset="0"/>
              <a:buChar char="•"/>
            </a:pPr>
            <a:r>
              <a:rPr lang="de-DE" sz="1600">
                <a:solidFill>
                  <a:srgbClr val="104B6B"/>
                </a:solidFill>
                <a:latin typeface="Montserrat" panose="00000500000000000000" pitchFamily="2" charset="0"/>
              </a:rPr>
              <a:t>and </a:t>
            </a:r>
            <a:r>
              <a:rPr lang="de-DE" sz="1600" err="1">
                <a:solidFill>
                  <a:srgbClr val="104B6B"/>
                </a:solidFill>
                <a:latin typeface="Montserrat" panose="00000500000000000000" pitchFamily="2" charset="0"/>
              </a:rPr>
              <a:t>many</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drivers</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of</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future</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competitiveness</a:t>
            </a:r>
            <a:r>
              <a:rPr lang="de-DE" sz="1600">
                <a:solidFill>
                  <a:srgbClr val="104B6B"/>
                </a:solidFill>
                <a:latin typeface="Montserrat" panose="00000500000000000000" pitchFamily="2" charset="0"/>
              </a:rPr>
              <a:t> </a:t>
            </a:r>
          </a:p>
          <a:p>
            <a:endParaRPr lang="de-DE">
              <a:latin typeface="Calibri" panose="020F0502020204030204" pitchFamily="34" charset="0"/>
              <a:ea typeface="Calibri" panose="020F0502020204030204" pitchFamily="34" charset="0"/>
              <a:cs typeface="Times New Roman" panose="02020603050405020304" pitchFamily="18" charset="0"/>
            </a:endParaRPr>
          </a:p>
          <a:p>
            <a:pPr>
              <a:spcAft>
                <a:spcPts val="1200"/>
              </a:spcAft>
            </a:pPr>
            <a:r>
              <a:rPr lang="de-DE" sz="1600" b="1" err="1">
                <a:solidFill>
                  <a:srgbClr val="104B6B"/>
                </a:solidFill>
                <a:latin typeface="Montserrat" panose="00000500000000000000" pitchFamily="2" charset="0"/>
              </a:rPr>
              <a:t>However</a:t>
            </a:r>
            <a:r>
              <a:rPr lang="de-DE" sz="1600" b="1">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Currently</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presence</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of</a:t>
            </a:r>
            <a:r>
              <a:rPr lang="de-DE" sz="1600">
                <a:solidFill>
                  <a:srgbClr val="104B6B"/>
                </a:solidFill>
                <a:latin typeface="Montserrat" panose="00000500000000000000" pitchFamily="2" charset="0"/>
              </a:rPr>
              <a:t> regional </a:t>
            </a:r>
            <a:r>
              <a:rPr lang="de-DE" sz="1600" err="1">
                <a:solidFill>
                  <a:srgbClr val="104B6B"/>
                </a:solidFill>
                <a:latin typeface="Montserrat" panose="00000500000000000000" pitchFamily="2" charset="0"/>
              </a:rPr>
              <a:t>clusters</a:t>
            </a:r>
            <a:r>
              <a:rPr lang="de-DE" sz="1600">
                <a:solidFill>
                  <a:srgbClr val="104B6B"/>
                </a:solidFill>
                <a:latin typeface="Montserrat" panose="00000500000000000000" pitchFamily="2" charset="0"/>
              </a:rPr>
              <a:t> still </a:t>
            </a:r>
            <a:r>
              <a:rPr lang="de-DE" sz="1600" err="1">
                <a:solidFill>
                  <a:srgbClr val="104B6B"/>
                </a:solidFill>
                <a:latin typeface="Montserrat" panose="00000500000000000000" pitchFamily="2" charset="0"/>
              </a:rPr>
              <a:t>negatively</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correlated</a:t>
            </a:r>
            <a:r>
              <a:rPr lang="de-DE" sz="1600">
                <a:solidFill>
                  <a:srgbClr val="104B6B"/>
                </a:solidFill>
                <a:latin typeface="Montserrat" panose="00000500000000000000" pitchFamily="2" charset="0"/>
              </a:rPr>
              <a:t> </a:t>
            </a:r>
          </a:p>
          <a:p>
            <a:pPr marL="285750" indent="-285750">
              <a:spcAft>
                <a:spcPts val="600"/>
              </a:spcAft>
              <a:buFont typeface="Arial" panose="020B0604020202020204" pitchFamily="34" charset="0"/>
              <a:buChar char="•"/>
            </a:pPr>
            <a:r>
              <a:rPr lang="de-DE" sz="1600" err="1">
                <a:solidFill>
                  <a:srgbClr val="104B6B"/>
                </a:solidFill>
                <a:latin typeface="Montserrat" panose="00000500000000000000" pitchFamily="2" charset="0"/>
              </a:rPr>
              <a:t>with</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air</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pollution</a:t>
            </a:r>
            <a:r>
              <a:rPr lang="de-DE" sz="1600">
                <a:solidFill>
                  <a:srgbClr val="104B6B"/>
                </a:solidFill>
                <a:latin typeface="Montserrat" panose="00000500000000000000" pitchFamily="2" charset="0"/>
              </a:rPr>
              <a:t> (pm2.5), </a:t>
            </a:r>
          </a:p>
          <a:p>
            <a:pPr marL="285750" indent="-285750">
              <a:spcAft>
                <a:spcPts val="600"/>
              </a:spcAft>
              <a:buFont typeface="Arial" panose="020B0604020202020204" pitchFamily="34" charset="0"/>
              <a:buChar char="•"/>
            </a:pPr>
            <a:r>
              <a:rPr lang="de-DE" sz="1600">
                <a:solidFill>
                  <a:srgbClr val="104B6B"/>
                </a:solidFill>
                <a:latin typeface="Montserrat" panose="00000500000000000000" pitchFamily="2" charset="0"/>
              </a:rPr>
              <a:t>CO₂ </a:t>
            </a:r>
            <a:r>
              <a:rPr lang="de-DE" sz="1600" err="1">
                <a:solidFill>
                  <a:srgbClr val="104B6B"/>
                </a:solidFill>
                <a:latin typeface="Montserrat" panose="00000500000000000000" pitchFamily="2" charset="0"/>
              </a:rPr>
              <a:t>emissions</a:t>
            </a:r>
            <a:r>
              <a:rPr lang="de-DE" sz="1600">
                <a:solidFill>
                  <a:srgbClr val="104B6B"/>
                </a:solidFill>
                <a:latin typeface="Montserrat" panose="00000500000000000000" pitchFamily="2" charset="0"/>
              </a:rPr>
              <a:t> per </a:t>
            </a:r>
            <a:r>
              <a:rPr lang="de-DE" sz="1600" err="1">
                <a:solidFill>
                  <a:srgbClr val="104B6B"/>
                </a:solidFill>
                <a:latin typeface="Montserrat" panose="00000500000000000000" pitchFamily="2" charset="0"/>
              </a:rPr>
              <a:t>electricity</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production</a:t>
            </a:r>
            <a:r>
              <a:rPr lang="de-DE" sz="1600">
                <a:solidFill>
                  <a:srgbClr val="104B6B"/>
                </a:solidFill>
                <a:latin typeface="Montserrat" panose="00000500000000000000" pitchFamily="2" charset="0"/>
              </a:rPr>
              <a:t> </a:t>
            </a:r>
          </a:p>
          <a:p>
            <a:pPr marL="285750" indent="-285750">
              <a:spcAft>
                <a:spcPts val="600"/>
              </a:spcAft>
              <a:buFont typeface="Arial" panose="020B0604020202020204" pitchFamily="34" charset="0"/>
              <a:buChar char="•"/>
            </a:pPr>
            <a:r>
              <a:rPr lang="de-DE" sz="1600">
                <a:solidFill>
                  <a:srgbClr val="104B6B"/>
                </a:solidFill>
                <a:latin typeface="Montserrat" panose="00000500000000000000" pitchFamily="2" charset="0"/>
              </a:rPr>
              <a:t>and </a:t>
            </a:r>
            <a:r>
              <a:rPr lang="de-DE" sz="1600" err="1">
                <a:solidFill>
                  <a:srgbClr val="104B6B"/>
                </a:solidFill>
                <a:latin typeface="Montserrat" panose="00000500000000000000" pitchFamily="2" charset="0"/>
              </a:rPr>
              <a:t>renewable</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electricity</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production</a:t>
            </a:r>
            <a:endParaRPr lang="de-DE"/>
          </a:p>
        </p:txBody>
      </p:sp>
      <p:pic>
        <p:nvPicPr>
          <p:cNvPr id="14" name="Grafik 13">
            <a:extLst>
              <a:ext uri="{FF2B5EF4-FFF2-40B4-BE49-F238E27FC236}">
                <a16:creationId xmlns:a16="http://schemas.microsoft.com/office/drawing/2014/main" id="{83E3858C-EBF3-E316-A52B-1252F393736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41892" y="1850568"/>
            <a:ext cx="7227800" cy="3528005"/>
          </a:xfrm>
          <a:prstGeom prst="rect">
            <a:avLst/>
          </a:prstGeom>
        </p:spPr>
      </p:pic>
      <p:pic>
        <p:nvPicPr>
          <p:cNvPr id="2" name="Picture 3" descr="Graphical user interface, text&#10;&#10;Description automatically generated with medium confidence">
            <a:extLst>
              <a:ext uri="{FF2B5EF4-FFF2-40B4-BE49-F238E27FC236}">
                <a16:creationId xmlns:a16="http://schemas.microsoft.com/office/drawing/2014/main" id="{D4154E91-E268-F396-35DC-E4D3E60BF74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79245" y="6158976"/>
            <a:ext cx="1625611" cy="480888"/>
          </a:xfrm>
          <a:prstGeom prst="rect">
            <a:avLst/>
          </a:prstGeom>
        </p:spPr>
      </p:pic>
      <p:pic>
        <p:nvPicPr>
          <p:cNvPr id="4" name="Imagen 11">
            <a:extLst>
              <a:ext uri="{FF2B5EF4-FFF2-40B4-BE49-F238E27FC236}">
                <a16:creationId xmlns:a16="http://schemas.microsoft.com/office/drawing/2014/main" id="{AA46C69A-2A6D-ACAC-81B2-09C50144586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388851" y="6158976"/>
            <a:ext cx="2733377" cy="480888"/>
          </a:xfrm>
          <a:prstGeom prst="rect">
            <a:avLst/>
          </a:prstGeom>
        </p:spPr>
      </p:pic>
    </p:spTree>
    <p:extLst>
      <p:ext uri="{BB962C8B-B14F-4D97-AF65-F5344CB8AC3E}">
        <p14:creationId xmlns:p14="http://schemas.microsoft.com/office/powerpoint/2010/main" val="284187145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90217E80-D58A-D448-BCE4-0E77F6AF6F1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8892" y="6191625"/>
            <a:ext cx="3372791" cy="381953"/>
          </a:xfrm>
          <a:prstGeom prst="rect">
            <a:avLst/>
          </a:prstGeom>
        </p:spPr>
      </p:pic>
      <p:sp>
        <p:nvSpPr>
          <p:cNvPr id="9" name="Título 1">
            <a:extLst>
              <a:ext uri="{FF2B5EF4-FFF2-40B4-BE49-F238E27FC236}">
                <a16:creationId xmlns:a16="http://schemas.microsoft.com/office/drawing/2014/main" id="{A7D8940C-0D47-453A-983D-172380F3AE16}"/>
              </a:ext>
            </a:extLst>
          </p:cNvPr>
          <p:cNvSpPr txBox="1">
            <a:spLocks/>
          </p:cNvSpPr>
          <p:nvPr/>
        </p:nvSpPr>
        <p:spPr>
          <a:xfrm>
            <a:off x="368892" y="402457"/>
            <a:ext cx="11289708" cy="59417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sz="2800" b="1">
                <a:solidFill>
                  <a:srgbClr val="104B6B"/>
                </a:solidFill>
                <a:latin typeface="Montserrat" pitchFamily="2" charset="77"/>
                <a:cs typeface="Arial" panose="020B0604020202020204" pitchFamily="34" charset="0"/>
              </a:rPr>
              <a:t>The European Commission offers important programmes for collaborative projects among clusters &amp; their members</a:t>
            </a:r>
          </a:p>
        </p:txBody>
      </p:sp>
      <p:pic>
        <p:nvPicPr>
          <p:cNvPr id="4" name="Grafik 3">
            <a:extLst>
              <a:ext uri="{FF2B5EF4-FFF2-40B4-BE49-F238E27FC236}">
                <a16:creationId xmlns:a16="http://schemas.microsoft.com/office/drawing/2014/main" id="{FC309E7F-93CA-DE8D-2FDF-AFDA2B11D82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4374"/>
          <a:stretch/>
        </p:blipFill>
        <p:spPr>
          <a:xfrm>
            <a:off x="356506" y="1815568"/>
            <a:ext cx="11658736" cy="3592627"/>
          </a:xfrm>
          <a:prstGeom prst="rect">
            <a:avLst/>
          </a:prstGeom>
        </p:spPr>
      </p:pic>
      <p:sp>
        <p:nvSpPr>
          <p:cNvPr id="8" name="TextBox 13">
            <a:extLst>
              <a:ext uri="{FF2B5EF4-FFF2-40B4-BE49-F238E27FC236}">
                <a16:creationId xmlns:a16="http://schemas.microsoft.com/office/drawing/2014/main" id="{44A3F6CC-206D-4DDF-0563-8813E71BDAB2}"/>
              </a:ext>
            </a:extLst>
          </p:cNvPr>
          <p:cNvSpPr txBox="1"/>
          <p:nvPr/>
        </p:nvSpPr>
        <p:spPr>
          <a:xfrm>
            <a:off x="368892" y="5577532"/>
            <a:ext cx="7355099" cy="230832"/>
          </a:xfrm>
          <a:prstGeom prst="rect">
            <a:avLst/>
          </a:prstGeom>
          <a:noFill/>
        </p:spPr>
        <p:txBody>
          <a:bodyPr wrap="square" rtlCol="0">
            <a:spAutoFit/>
          </a:bodyPr>
          <a:lstStyle/>
          <a:p>
            <a:r>
              <a:rPr lang="en-GB" sz="900">
                <a:solidFill>
                  <a:srgbClr val="1D5573"/>
                </a:solidFill>
                <a:latin typeface="Montserrat" panose="00000500000000000000" pitchFamily="2" charset="0"/>
              </a:rPr>
              <a:t>Source: ECCP (2022)</a:t>
            </a:r>
          </a:p>
        </p:txBody>
      </p:sp>
      <p:sp>
        <p:nvSpPr>
          <p:cNvPr id="5" name="Textfeld 4">
            <a:extLst>
              <a:ext uri="{FF2B5EF4-FFF2-40B4-BE49-F238E27FC236}">
                <a16:creationId xmlns:a16="http://schemas.microsoft.com/office/drawing/2014/main" id="{B1794B78-D7A1-2A87-789E-8287964BE51C}"/>
              </a:ext>
            </a:extLst>
          </p:cNvPr>
          <p:cNvSpPr txBox="1"/>
          <p:nvPr/>
        </p:nvSpPr>
        <p:spPr>
          <a:xfrm>
            <a:off x="356506" y="1475186"/>
            <a:ext cx="4280040" cy="369332"/>
          </a:xfrm>
          <a:prstGeom prst="rect">
            <a:avLst/>
          </a:prstGeom>
          <a:noFill/>
        </p:spPr>
        <p:txBody>
          <a:bodyPr wrap="square" rtlCol="0">
            <a:spAutoFit/>
          </a:bodyPr>
          <a:lstStyle/>
          <a:p>
            <a:r>
              <a:rPr lang="es-ES" sz="1800" b="1">
                <a:solidFill>
                  <a:srgbClr val="104B6B"/>
                </a:solidFill>
                <a:latin typeface="Montserrat" pitchFamily="2" charset="77"/>
                <a:cs typeface="Arial" panose="020B0604020202020204" pitchFamily="34" charset="0"/>
              </a:rPr>
              <a:t>Overview of EU Cluster Initiatives</a:t>
            </a:r>
            <a:endParaRPr lang="en-GB"/>
          </a:p>
        </p:txBody>
      </p:sp>
      <p:pic>
        <p:nvPicPr>
          <p:cNvPr id="2" name="Picture 3" descr="Graphical user interface, text&#10;&#10;Description automatically generated with medium confidence">
            <a:extLst>
              <a:ext uri="{FF2B5EF4-FFF2-40B4-BE49-F238E27FC236}">
                <a16:creationId xmlns:a16="http://schemas.microsoft.com/office/drawing/2014/main" id="{6F21603F-3F08-3D03-EE7B-F5CD1AF51F9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79245" y="6158976"/>
            <a:ext cx="1625611" cy="480888"/>
          </a:xfrm>
          <a:prstGeom prst="rect">
            <a:avLst/>
          </a:prstGeom>
        </p:spPr>
      </p:pic>
      <p:pic>
        <p:nvPicPr>
          <p:cNvPr id="3" name="Imagen 11">
            <a:extLst>
              <a:ext uri="{FF2B5EF4-FFF2-40B4-BE49-F238E27FC236}">
                <a16:creationId xmlns:a16="http://schemas.microsoft.com/office/drawing/2014/main" id="{F8E33227-061E-D2B9-4DF1-05A00EBA4E4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388851" y="6158976"/>
            <a:ext cx="2733377" cy="480888"/>
          </a:xfrm>
          <a:prstGeom prst="rect">
            <a:avLst/>
          </a:prstGeom>
        </p:spPr>
      </p:pic>
    </p:spTree>
    <p:extLst>
      <p:ext uri="{BB962C8B-B14F-4D97-AF65-F5344CB8AC3E}">
        <p14:creationId xmlns:p14="http://schemas.microsoft.com/office/powerpoint/2010/main" val="40473109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Ulla Engelmann</a:t>
            </a:r>
            <a:endParaRPr lang="es-ES" sz="5400"/>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735490"/>
          </a:xfrm>
          <a:prstGeom prst="rect">
            <a:avLst/>
          </a:prstGeom>
        </p:spPr>
        <p:txBody>
          <a:bodyPr anchor="ctr" anchorCtr="0">
            <a:normAutofit fontScale="85000" lnSpcReduction="1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Head </a:t>
            </a:r>
            <a:r>
              <a:rPr lang="es-ES" err="1"/>
              <a:t>of</a:t>
            </a:r>
            <a:r>
              <a:rPr lang="es-ES"/>
              <a:t> </a:t>
            </a:r>
            <a:r>
              <a:rPr lang="es-ES" err="1"/>
              <a:t>Unit</a:t>
            </a:r>
            <a:r>
              <a:rPr lang="es-ES"/>
              <a:t> </a:t>
            </a:r>
            <a:r>
              <a:rPr lang="es-ES" err="1"/>
              <a:t>for</a:t>
            </a:r>
            <a:r>
              <a:rPr lang="es-ES"/>
              <a:t> Industrial </a:t>
            </a:r>
            <a:r>
              <a:rPr lang="es-ES" err="1"/>
              <a:t>Forum</a:t>
            </a:r>
            <a:r>
              <a:rPr lang="es-ES"/>
              <a:t>, </a:t>
            </a:r>
            <a:r>
              <a:rPr lang="es-ES" err="1"/>
              <a:t>Alliances</a:t>
            </a:r>
            <a:r>
              <a:rPr lang="es-ES"/>
              <a:t> and </a:t>
            </a:r>
            <a:r>
              <a:rPr lang="es-ES" err="1"/>
              <a:t>Clusters</a:t>
            </a:r>
            <a:r>
              <a:rPr lang="es-ES"/>
              <a:t>,</a:t>
            </a:r>
            <a:br>
              <a:rPr lang="es-ES"/>
            </a:br>
            <a:r>
              <a:rPr lang="es-ES" err="1"/>
              <a:t>European</a:t>
            </a:r>
            <a:r>
              <a:rPr lang="es-ES"/>
              <a:t> </a:t>
            </a:r>
            <a:r>
              <a:rPr lang="es-ES" err="1"/>
              <a:t>Commission</a:t>
            </a:r>
            <a:r>
              <a:rPr lang="es-ES"/>
              <a:t> (DG GROW)</a:t>
            </a:r>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9626601"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err="1"/>
              <a:t>Opening</a:t>
            </a:r>
            <a:r>
              <a:rPr lang="es-ES"/>
              <a:t> </a:t>
            </a:r>
            <a:r>
              <a:rPr lang="es-ES" err="1"/>
              <a:t>Session</a:t>
            </a:r>
            <a:endParaRPr lang="es-ES"/>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388290506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90217E80-D58A-D448-BCE4-0E77F6AF6F1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8892" y="6191625"/>
            <a:ext cx="3372791" cy="381953"/>
          </a:xfrm>
          <a:prstGeom prst="rect">
            <a:avLst/>
          </a:prstGeom>
        </p:spPr>
      </p:pic>
      <p:sp>
        <p:nvSpPr>
          <p:cNvPr id="9" name="Título 1">
            <a:extLst>
              <a:ext uri="{FF2B5EF4-FFF2-40B4-BE49-F238E27FC236}">
                <a16:creationId xmlns:a16="http://schemas.microsoft.com/office/drawing/2014/main" id="{A7D8940C-0D47-453A-983D-172380F3AE16}"/>
              </a:ext>
            </a:extLst>
          </p:cNvPr>
          <p:cNvSpPr txBox="1">
            <a:spLocks/>
          </p:cNvSpPr>
          <p:nvPr/>
        </p:nvSpPr>
        <p:spPr>
          <a:xfrm>
            <a:off x="268942" y="284422"/>
            <a:ext cx="11733668" cy="7794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de-DE" sz="3200" b="1">
                <a:solidFill>
                  <a:srgbClr val="104B6B"/>
                </a:solidFill>
                <a:latin typeface="Montserrat" panose="00000500000000000000" pitchFamily="2" charset="0"/>
              </a:rPr>
              <a:t>Cross-regional </a:t>
            </a:r>
            <a:r>
              <a:rPr lang="de-DE" sz="3200" b="1" err="1">
                <a:solidFill>
                  <a:srgbClr val="104B6B"/>
                </a:solidFill>
                <a:latin typeface="Montserrat" panose="00000500000000000000" pitchFamily="2" charset="0"/>
              </a:rPr>
              <a:t>cooperation</a:t>
            </a:r>
            <a:r>
              <a:rPr lang="de-DE" sz="3200" b="1">
                <a:solidFill>
                  <a:srgbClr val="104B6B"/>
                </a:solidFill>
                <a:latin typeface="Montserrat" panose="00000500000000000000" pitchFamily="2" charset="0"/>
              </a:rPr>
              <a:t> </a:t>
            </a:r>
            <a:r>
              <a:rPr lang="de-DE" sz="3200" b="1" err="1">
                <a:solidFill>
                  <a:srgbClr val="104B6B"/>
                </a:solidFill>
                <a:latin typeface="Montserrat" panose="00000500000000000000" pitchFamily="2" charset="0"/>
              </a:rPr>
              <a:t>of</a:t>
            </a:r>
            <a:r>
              <a:rPr lang="de-DE" sz="3200" b="1">
                <a:solidFill>
                  <a:srgbClr val="104B6B"/>
                </a:solidFill>
                <a:latin typeface="Montserrat" panose="00000500000000000000" pitchFamily="2" charset="0"/>
              </a:rPr>
              <a:t> </a:t>
            </a:r>
            <a:r>
              <a:rPr lang="de-DE" sz="3200" b="1" err="1">
                <a:solidFill>
                  <a:srgbClr val="104B6B"/>
                </a:solidFill>
                <a:latin typeface="Montserrat" panose="00000500000000000000" pitchFamily="2" charset="0"/>
              </a:rPr>
              <a:t>Croatia</a:t>
            </a:r>
            <a:r>
              <a:rPr lang="de-DE" sz="3200" b="1">
                <a:solidFill>
                  <a:srgbClr val="104B6B"/>
                </a:solidFill>
                <a:latin typeface="Montserrat" panose="00000500000000000000" pitchFamily="2" charset="0"/>
              </a:rPr>
              <a:t> </a:t>
            </a:r>
            <a:r>
              <a:rPr lang="de-DE" sz="3200" b="1" err="1">
                <a:solidFill>
                  <a:srgbClr val="104B6B"/>
                </a:solidFill>
                <a:latin typeface="Montserrat" panose="00000500000000000000" pitchFamily="2" charset="0"/>
              </a:rPr>
              <a:t>through</a:t>
            </a:r>
            <a:r>
              <a:rPr lang="de-DE" sz="3200" b="1">
                <a:solidFill>
                  <a:srgbClr val="104B6B"/>
                </a:solidFill>
                <a:latin typeface="Montserrat" panose="00000500000000000000" pitchFamily="2" charset="0"/>
              </a:rPr>
              <a:t> INTERREG </a:t>
            </a:r>
            <a:r>
              <a:rPr lang="de-DE" sz="3200" b="1" err="1">
                <a:solidFill>
                  <a:srgbClr val="104B6B"/>
                </a:solidFill>
                <a:latin typeface="Montserrat" panose="00000500000000000000" pitchFamily="2" charset="0"/>
              </a:rPr>
              <a:t>projects</a:t>
            </a:r>
            <a:r>
              <a:rPr lang="de-DE" sz="3200" b="1">
                <a:solidFill>
                  <a:srgbClr val="104B6B"/>
                </a:solidFill>
                <a:latin typeface="Montserrat" panose="00000500000000000000" pitchFamily="2" charset="0"/>
              </a:rPr>
              <a:t> in 2014-2020 </a:t>
            </a:r>
            <a:r>
              <a:rPr lang="de-DE" sz="3200" b="1" err="1">
                <a:solidFill>
                  <a:srgbClr val="104B6B"/>
                </a:solidFill>
                <a:latin typeface="Montserrat" panose="00000500000000000000" pitchFamily="2" charset="0"/>
              </a:rPr>
              <a:t>funding</a:t>
            </a:r>
            <a:r>
              <a:rPr lang="de-DE" sz="3200" b="1">
                <a:solidFill>
                  <a:srgbClr val="104B6B"/>
                </a:solidFill>
                <a:latin typeface="Montserrat" panose="00000500000000000000" pitchFamily="2" charset="0"/>
              </a:rPr>
              <a:t> </a:t>
            </a:r>
            <a:r>
              <a:rPr lang="de-DE" sz="3200" b="1" err="1">
                <a:solidFill>
                  <a:srgbClr val="104B6B"/>
                </a:solidFill>
                <a:latin typeface="Montserrat" panose="00000500000000000000" pitchFamily="2" charset="0"/>
              </a:rPr>
              <a:t>period</a:t>
            </a:r>
            <a:endParaRPr lang="en-GB" sz="3200" b="1" i="1">
              <a:solidFill>
                <a:srgbClr val="104B6B"/>
              </a:solidFill>
              <a:latin typeface="Montserrat" panose="00000500000000000000" pitchFamily="2" charset="0"/>
            </a:endParaRPr>
          </a:p>
        </p:txBody>
      </p:sp>
      <p:sp>
        <p:nvSpPr>
          <p:cNvPr id="11" name="TextBox 10">
            <a:extLst>
              <a:ext uri="{FF2B5EF4-FFF2-40B4-BE49-F238E27FC236}">
                <a16:creationId xmlns:a16="http://schemas.microsoft.com/office/drawing/2014/main" id="{5BDD4B6E-DECF-47B3-874B-8C8C889A47DA}"/>
              </a:ext>
            </a:extLst>
          </p:cNvPr>
          <p:cNvSpPr txBox="1"/>
          <p:nvPr/>
        </p:nvSpPr>
        <p:spPr>
          <a:xfrm>
            <a:off x="368892" y="5670520"/>
            <a:ext cx="7355099" cy="253916"/>
          </a:xfrm>
          <a:prstGeom prst="rect">
            <a:avLst/>
          </a:prstGeom>
          <a:noFill/>
        </p:spPr>
        <p:txBody>
          <a:bodyPr wrap="square" rtlCol="0">
            <a:spAutoFit/>
          </a:bodyPr>
          <a:lstStyle/>
          <a:p>
            <a:r>
              <a:rPr lang="en-GB" sz="1050">
                <a:solidFill>
                  <a:srgbClr val="1D5573"/>
                </a:solidFill>
                <a:latin typeface="Montserrat" panose="00000500000000000000" pitchFamily="2" charset="0"/>
              </a:rPr>
              <a:t>Source: ECCP (2022); based on information from Funding &amp; Tender Portal</a:t>
            </a:r>
          </a:p>
        </p:txBody>
      </p:sp>
      <p:sp>
        <p:nvSpPr>
          <p:cNvPr id="76" name="Textfeld 4">
            <a:extLst>
              <a:ext uri="{FF2B5EF4-FFF2-40B4-BE49-F238E27FC236}">
                <a16:creationId xmlns:a16="http://schemas.microsoft.com/office/drawing/2014/main" id="{C21F11B5-D914-4557-A714-2D3806E5AA37}"/>
              </a:ext>
            </a:extLst>
          </p:cNvPr>
          <p:cNvSpPr txBox="1"/>
          <p:nvPr/>
        </p:nvSpPr>
        <p:spPr>
          <a:xfrm>
            <a:off x="8017760" y="1378942"/>
            <a:ext cx="3984850" cy="4016484"/>
          </a:xfrm>
          <a:prstGeom prst="rect">
            <a:avLst/>
          </a:prstGeom>
          <a:noFill/>
        </p:spPr>
        <p:txBody>
          <a:bodyPr wrap="square" rtlCol="0">
            <a:spAutoFit/>
          </a:bodyPr>
          <a:lstStyle/>
          <a:p>
            <a:pPr marL="285750" lvl="1" indent="-285750">
              <a:spcBef>
                <a:spcPts val="300"/>
              </a:spcBef>
              <a:buFont typeface="Arial" panose="020B0604020202020204" pitchFamily="34" charset="0"/>
              <a:buChar char="•"/>
            </a:pPr>
            <a:r>
              <a:rPr lang="de-DE" sz="1600" err="1">
                <a:solidFill>
                  <a:srgbClr val="1D5573"/>
                </a:solidFill>
                <a:latin typeface="Montserrat" panose="00000500000000000000" pitchFamily="2" charset="0"/>
              </a:rPr>
              <a:t>No</a:t>
            </a:r>
            <a:r>
              <a:rPr lang="de-DE" sz="1600">
                <a:solidFill>
                  <a:srgbClr val="1D5573"/>
                </a:solidFill>
                <a:latin typeface="Montserrat" panose="00000500000000000000" pitchFamily="2" charset="0"/>
              </a:rPr>
              <a:t> </a:t>
            </a:r>
            <a:r>
              <a:rPr lang="de-DE" sz="1600" err="1">
                <a:solidFill>
                  <a:srgbClr val="1D5573"/>
                </a:solidFill>
                <a:latin typeface="Montserrat" panose="00000500000000000000" pitchFamily="2" charset="0"/>
              </a:rPr>
              <a:t>Croatian</a:t>
            </a:r>
            <a:r>
              <a:rPr lang="de-DE" sz="1600">
                <a:solidFill>
                  <a:srgbClr val="1D5573"/>
                </a:solidFill>
                <a:latin typeface="Montserrat" panose="00000500000000000000" pitchFamily="2" charset="0"/>
              </a:rPr>
              <a:t> </a:t>
            </a:r>
            <a:r>
              <a:rPr lang="de-DE" sz="1600" err="1">
                <a:solidFill>
                  <a:srgbClr val="1D5573"/>
                </a:solidFill>
                <a:latin typeface="Montserrat" panose="00000500000000000000" pitchFamily="2" charset="0"/>
              </a:rPr>
              <a:t>cluster</a:t>
            </a:r>
            <a:r>
              <a:rPr lang="de-DE" sz="1600">
                <a:solidFill>
                  <a:srgbClr val="1D5573"/>
                </a:solidFill>
                <a:latin typeface="Montserrat" panose="00000500000000000000" pitchFamily="2" charset="0"/>
              </a:rPr>
              <a:t> organisations </a:t>
            </a:r>
            <a:r>
              <a:rPr lang="de-DE" sz="1600" err="1">
                <a:solidFill>
                  <a:srgbClr val="1D5573"/>
                </a:solidFill>
                <a:latin typeface="Montserrat" panose="00000500000000000000" pitchFamily="2" charset="0"/>
              </a:rPr>
              <a:t>involved</a:t>
            </a:r>
            <a:r>
              <a:rPr lang="de-DE" sz="1600">
                <a:solidFill>
                  <a:srgbClr val="1D5573"/>
                </a:solidFill>
                <a:latin typeface="Montserrat" panose="00000500000000000000" pitchFamily="2" charset="0"/>
              </a:rPr>
              <a:t> in </a:t>
            </a:r>
            <a:r>
              <a:rPr lang="de-DE" sz="1600" b="1">
                <a:solidFill>
                  <a:srgbClr val="1D5573"/>
                </a:solidFill>
                <a:latin typeface="Montserrat" panose="00000500000000000000" pitchFamily="2" charset="0"/>
              </a:rPr>
              <a:t>EU </a:t>
            </a:r>
            <a:r>
              <a:rPr lang="de-DE" sz="1600" b="1" err="1">
                <a:solidFill>
                  <a:srgbClr val="1D5573"/>
                </a:solidFill>
                <a:latin typeface="Montserrat" panose="00000500000000000000" pitchFamily="2" charset="0"/>
              </a:rPr>
              <a:t>cluster</a:t>
            </a:r>
            <a:r>
              <a:rPr lang="de-DE" sz="1600" b="1">
                <a:solidFill>
                  <a:srgbClr val="1D5573"/>
                </a:solidFill>
                <a:latin typeface="Montserrat" panose="00000500000000000000" pitchFamily="2" charset="0"/>
              </a:rPr>
              <a:t> support initiatives</a:t>
            </a:r>
            <a:r>
              <a:rPr lang="de-DE" sz="1600">
                <a:solidFill>
                  <a:srgbClr val="1D5573"/>
                </a:solidFill>
                <a:latin typeface="Montserrat" panose="00000500000000000000" pitchFamily="2" charset="0"/>
              </a:rPr>
              <a:t> in 2014-2020 </a:t>
            </a:r>
            <a:r>
              <a:rPr lang="de-DE" sz="1600" err="1">
                <a:solidFill>
                  <a:srgbClr val="1D5573"/>
                </a:solidFill>
                <a:latin typeface="Montserrat" panose="00000500000000000000" pitchFamily="2" charset="0"/>
              </a:rPr>
              <a:t>funding</a:t>
            </a:r>
            <a:r>
              <a:rPr lang="de-DE" sz="1600">
                <a:solidFill>
                  <a:srgbClr val="1D5573"/>
                </a:solidFill>
                <a:latin typeface="Montserrat" panose="00000500000000000000" pitchFamily="2" charset="0"/>
              </a:rPr>
              <a:t> </a:t>
            </a:r>
            <a:r>
              <a:rPr lang="de-DE" sz="1600" err="1">
                <a:solidFill>
                  <a:srgbClr val="1D5573"/>
                </a:solidFill>
                <a:latin typeface="Montserrat" panose="00000500000000000000" pitchFamily="2" charset="0"/>
              </a:rPr>
              <a:t>period</a:t>
            </a:r>
            <a:endParaRPr lang="de-DE" sz="1600">
              <a:solidFill>
                <a:srgbClr val="1D5573"/>
              </a:solidFill>
              <a:latin typeface="Montserrat" panose="00000500000000000000" pitchFamily="2" charset="0"/>
            </a:endParaRPr>
          </a:p>
          <a:p>
            <a:pPr marL="285750" lvl="1" indent="-285750">
              <a:spcBef>
                <a:spcPts val="300"/>
              </a:spcBef>
              <a:buFont typeface="Arial" panose="020B0604020202020204" pitchFamily="34" charset="0"/>
              <a:buChar char="•"/>
            </a:pPr>
            <a:endParaRPr lang="de-DE" sz="1600">
              <a:solidFill>
                <a:srgbClr val="1D5573"/>
              </a:solidFill>
              <a:latin typeface="Montserrat" panose="00000500000000000000" pitchFamily="2" charset="0"/>
            </a:endParaRPr>
          </a:p>
          <a:p>
            <a:pPr marL="285750" lvl="1" indent="-285750">
              <a:spcBef>
                <a:spcPts val="300"/>
              </a:spcBef>
              <a:buFont typeface="Arial" panose="020B0604020202020204" pitchFamily="34" charset="0"/>
              <a:buChar char="•"/>
            </a:pPr>
            <a:r>
              <a:rPr lang="de-DE" sz="1600" b="1">
                <a:solidFill>
                  <a:srgbClr val="1D5573"/>
                </a:solidFill>
                <a:latin typeface="Montserrat" panose="00000500000000000000" pitchFamily="2" charset="0"/>
              </a:rPr>
              <a:t>Involvement </a:t>
            </a:r>
            <a:r>
              <a:rPr lang="de-DE" sz="1600" err="1">
                <a:solidFill>
                  <a:srgbClr val="1D5573"/>
                </a:solidFill>
                <a:latin typeface="Montserrat" panose="00000500000000000000" pitchFamily="2" charset="0"/>
              </a:rPr>
              <a:t>of</a:t>
            </a:r>
            <a:r>
              <a:rPr lang="de-DE" sz="1600">
                <a:solidFill>
                  <a:srgbClr val="1D5573"/>
                </a:solidFill>
                <a:latin typeface="Montserrat" panose="00000500000000000000" pitchFamily="2" charset="0"/>
              </a:rPr>
              <a:t> </a:t>
            </a:r>
            <a:r>
              <a:rPr lang="de-DE" sz="1600" err="1">
                <a:solidFill>
                  <a:srgbClr val="1D5573"/>
                </a:solidFill>
                <a:latin typeface="Montserrat" panose="00000500000000000000" pitchFamily="2" charset="0"/>
              </a:rPr>
              <a:t>public</a:t>
            </a:r>
            <a:r>
              <a:rPr lang="de-DE" sz="1600">
                <a:solidFill>
                  <a:srgbClr val="1D5573"/>
                </a:solidFill>
                <a:latin typeface="Montserrat" panose="00000500000000000000" pitchFamily="2" charset="0"/>
              </a:rPr>
              <a:t> </a:t>
            </a:r>
            <a:r>
              <a:rPr lang="de-DE" sz="1600" err="1">
                <a:solidFill>
                  <a:srgbClr val="1D5573"/>
                </a:solidFill>
                <a:latin typeface="Montserrat" panose="00000500000000000000" pitchFamily="2" charset="0"/>
              </a:rPr>
              <a:t>authorities</a:t>
            </a:r>
            <a:r>
              <a:rPr lang="de-DE" sz="1600">
                <a:solidFill>
                  <a:srgbClr val="1D5573"/>
                </a:solidFill>
                <a:latin typeface="Montserrat" panose="00000500000000000000" pitchFamily="2" charset="0"/>
              </a:rPr>
              <a:t> in cross-regional </a:t>
            </a:r>
            <a:r>
              <a:rPr lang="de-DE" sz="1600" b="1">
                <a:solidFill>
                  <a:srgbClr val="1D5573"/>
                </a:solidFill>
                <a:latin typeface="Montserrat" panose="00000500000000000000" pitchFamily="2" charset="0"/>
              </a:rPr>
              <a:t>INTERREG </a:t>
            </a:r>
            <a:r>
              <a:rPr lang="de-DE" sz="1600" b="1" err="1">
                <a:solidFill>
                  <a:srgbClr val="1D5573"/>
                </a:solidFill>
                <a:latin typeface="Montserrat" panose="00000500000000000000" pitchFamily="2" charset="0"/>
              </a:rPr>
              <a:t>projects</a:t>
            </a:r>
            <a:r>
              <a:rPr lang="de-DE" sz="1600" b="1">
                <a:solidFill>
                  <a:srgbClr val="1D5573"/>
                </a:solidFill>
                <a:latin typeface="Montserrat" panose="00000500000000000000" pitchFamily="2" charset="0"/>
              </a:rPr>
              <a:t> </a:t>
            </a:r>
          </a:p>
          <a:p>
            <a:pPr marL="285750" lvl="1" indent="-285750">
              <a:spcBef>
                <a:spcPts val="300"/>
              </a:spcBef>
              <a:buFont typeface="Arial" panose="020B0604020202020204" pitchFamily="34" charset="0"/>
              <a:buChar char="•"/>
            </a:pPr>
            <a:endParaRPr lang="de-DE" sz="1600">
              <a:solidFill>
                <a:srgbClr val="1D5573"/>
              </a:solidFill>
              <a:latin typeface="Montserrat" panose="00000500000000000000" pitchFamily="2" charset="0"/>
            </a:endParaRPr>
          </a:p>
          <a:p>
            <a:pPr marL="285750" lvl="1" indent="-285750">
              <a:spcBef>
                <a:spcPts val="300"/>
              </a:spcBef>
              <a:buFont typeface="Arial" panose="020B0604020202020204" pitchFamily="34" charset="0"/>
              <a:buChar char="•"/>
            </a:pPr>
            <a:r>
              <a:rPr lang="en-GB" sz="1600" b="1">
                <a:solidFill>
                  <a:srgbClr val="1D5573"/>
                </a:solidFill>
                <a:latin typeface="Montserrat" panose="00000500000000000000" pitchFamily="2" charset="0"/>
              </a:rPr>
              <a:t>75 INTERREG </a:t>
            </a:r>
            <a:r>
              <a:rPr lang="en-GB" sz="1600">
                <a:solidFill>
                  <a:srgbClr val="1D5573"/>
                </a:solidFill>
                <a:latin typeface="Montserrat" panose="00000500000000000000" pitchFamily="2" charset="0"/>
              </a:rPr>
              <a:t>projects with Croatian participation </a:t>
            </a:r>
          </a:p>
          <a:p>
            <a:pPr marL="285750" lvl="1" indent="-285750">
              <a:spcBef>
                <a:spcPts val="300"/>
              </a:spcBef>
              <a:buFont typeface="Arial" panose="020B0604020202020204" pitchFamily="34" charset="0"/>
              <a:buChar char="•"/>
            </a:pPr>
            <a:endParaRPr lang="en-GB" sz="1600">
              <a:solidFill>
                <a:srgbClr val="1D5573"/>
              </a:solidFill>
              <a:latin typeface="Montserrat" panose="00000500000000000000" pitchFamily="2" charset="0"/>
            </a:endParaRPr>
          </a:p>
          <a:p>
            <a:pPr marL="285750" lvl="1" indent="-285750">
              <a:spcBef>
                <a:spcPts val="300"/>
              </a:spcBef>
              <a:buFont typeface="Arial" panose="020B0604020202020204" pitchFamily="34" charset="0"/>
              <a:buChar char="•"/>
            </a:pPr>
            <a:r>
              <a:rPr lang="en-GB" sz="1600" b="1">
                <a:solidFill>
                  <a:srgbClr val="1D5573"/>
                </a:solidFill>
                <a:latin typeface="Montserrat" panose="00000500000000000000" pitchFamily="2" charset="0"/>
              </a:rPr>
              <a:t>165 partner organisations </a:t>
            </a:r>
            <a:r>
              <a:rPr lang="en-GB" sz="1600">
                <a:solidFill>
                  <a:srgbClr val="1D5573"/>
                </a:solidFill>
                <a:latin typeface="Montserrat" panose="00000500000000000000" pitchFamily="2" charset="0"/>
              </a:rPr>
              <a:t>were involved in projects coming from </a:t>
            </a:r>
            <a:r>
              <a:rPr lang="en-GB" sz="1600" b="1">
                <a:solidFill>
                  <a:srgbClr val="1D5573"/>
                </a:solidFill>
                <a:latin typeface="Montserrat" panose="00000500000000000000" pitchFamily="2" charset="0"/>
              </a:rPr>
              <a:t>16 countries</a:t>
            </a:r>
            <a:endParaRPr lang="de-DE" sz="1600" b="1">
              <a:solidFill>
                <a:srgbClr val="1D5573"/>
              </a:solidFill>
              <a:latin typeface="Montserrat" panose="00000500000000000000" pitchFamily="2" charset="0"/>
            </a:endParaRPr>
          </a:p>
        </p:txBody>
      </p:sp>
      <p:sp>
        <p:nvSpPr>
          <p:cNvPr id="3" name="Freihandform: Form 2">
            <a:extLst>
              <a:ext uri="{FF2B5EF4-FFF2-40B4-BE49-F238E27FC236}">
                <a16:creationId xmlns:a16="http://schemas.microsoft.com/office/drawing/2014/main" id="{C81DE0EF-3CCE-554D-5107-CEF5E3662C99}"/>
              </a:ext>
            </a:extLst>
          </p:cNvPr>
          <p:cNvSpPr/>
          <p:nvPr/>
        </p:nvSpPr>
        <p:spPr>
          <a:xfrm>
            <a:off x="7823941" y="1177985"/>
            <a:ext cx="193819" cy="4508033"/>
          </a:xfrm>
          <a:custGeom>
            <a:avLst/>
            <a:gdLst>
              <a:gd name="connsiteX0" fmla="*/ 0 w 320040"/>
              <a:gd name="connsiteY0" fmla="*/ 0 h 4823460"/>
              <a:gd name="connsiteX1" fmla="*/ 0 w 320040"/>
              <a:gd name="connsiteY1" fmla="*/ 1920240 h 4823460"/>
              <a:gd name="connsiteX2" fmla="*/ 320040 w 320040"/>
              <a:gd name="connsiteY2" fmla="*/ 2407920 h 4823460"/>
              <a:gd name="connsiteX3" fmla="*/ 0 w 320040"/>
              <a:gd name="connsiteY3" fmla="*/ 2849880 h 4823460"/>
              <a:gd name="connsiteX4" fmla="*/ 0 w 320040"/>
              <a:gd name="connsiteY4" fmla="*/ 4823460 h 4823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 h="4823460">
                <a:moveTo>
                  <a:pt x="0" y="0"/>
                </a:moveTo>
                <a:lnTo>
                  <a:pt x="0" y="1920240"/>
                </a:lnTo>
                <a:lnTo>
                  <a:pt x="320040" y="2407920"/>
                </a:lnTo>
                <a:lnTo>
                  <a:pt x="0" y="2849880"/>
                </a:lnTo>
                <a:lnTo>
                  <a:pt x="0" y="4823460"/>
                </a:lnTo>
              </a:path>
            </a:pathLst>
          </a:custGeom>
          <a:noFill/>
          <a:ln w="9525" cap="flat" cmpd="sng" algn="ctr">
            <a:solidFill>
              <a:srgbClr val="104B6B"/>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chemeClr val="bg1"/>
              </a:solidFill>
              <a:highlight>
                <a:srgbClr val="104B6B"/>
              </a:highlight>
            </a:endParaRPr>
          </a:p>
        </p:txBody>
      </p:sp>
      <p:pic>
        <p:nvPicPr>
          <p:cNvPr id="6" name="Grafik 5">
            <a:extLst>
              <a:ext uri="{FF2B5EF4-FFF2-40B4-BE49-F238E27FC236}">
                <a16:creationId xmlns:a16="http://schemas.microsoft.com/office/drawing/2014/main" id="{75009A87-B489-ECEF-470D-E076D74A6DF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68892" y="1331073"/>
            <a:ext cx="6787850" cy="4260101"/>
          </a:xfrm>
          <a:prstGeom prst="rect">
            <a:avLst/>
          </a:prstGeom>
        </p:spPr>
      </p:pic>
      <p:pic>
        <p:nvPicPr>
          <p:cNvPr id="2" name="Picture 3" descr="Graphical user interface, text&#10;&#10;Description automatically generated with medium confidence">
            <a:extLst>
              <a:ext uri="{FF2B5EF4-FFF2-40B4-BE49-F238E27FC236}">
                <a16:creationId xmlns:a16="http://schemas.microsoft.com/office/drawing/2014/main" id="{C2442694-F43E-DBA2-4364-CC6E2B6D745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79245" y="6158976"/>
            <a:ext cx="1625611" cy="480888"/>
          </a:xfrm>
          <a:prstGeom prst="rect">
            <a:avLst/>
          </a:prstGeom>
        </p:spPr>
      </p:pic>
      <p:pic>
        <p:nvPicPr>
          <p:cNvPr id="4" name="Imagen 11">
            <a:extLst>
              <a:ext uri="{FF2B5EF4-FFF2-40B4-BE49-F238E27FC236}">
                <a16:creationId xmlns:a16="http://schemas.microsoft.com/office/drawing/2014/main" id="{22CCBC2E-CC54-71A6-6543-2C9E6588D75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388851" y="6158976"/>
            <a:ext cx="2733377" cy="480888"/>
          </a:xfrm>
          <a:prstGeom prst="rect">
            <a:avLst/>
          </a:prstGeom>
        </p:spPr>
      </p:pic>
    </p:spTree>
    <p:extLst>
      <p:ext uri="{BB962C8B-B14F-4D97-AF65-F5344CB8AC3E}">
        <p14:creationId xmlns:p14="http://schemas.microsoft.com/office/powerpoint/2010/main" val="347345375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90217E80-D58A-D448-BCE4-0E77F6AF6F1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8892" y="6191625"/>
            <a:ext cx="3372791" cy="381953"/>
          </a:xfrm>
          <a:prstGeom prst="rect">
            <a:avLst/>
          </a:prstGeom>
        </p:spPr>
      </p:pic>
      <p:sp>
        <p:nvSpPr>
          <p:cNvPr id="9" name="Título 1">
            <a:extLst>
              <a:ext uri="{FF2B5EF4-FFF2-40B4-BE49-F238E27FC236}">
                <a16:creationId xmlns:a16="http://schemas.microsoft.com/office/drawing/2014/main" id="{A7D8940C-0D47-453A-983D-172380F3AE16}"/>
              </a:ext>
            </a:extLst>
          </p:cNvPr>
          <p:cNvSpPr txBox="1">
            <a:spLocks/>
          </p:cNvSpPr>
          <p:nvPr/>
        </p:nvSpPr>
        <p:spPr>
          <a:xfrm>
            <a:off x="268942" y="284422"/>
            <a:ext cx="11733668" cy="7794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sz="3200" b="1">
                <a:solidFill>
                  <a:srgbClr val="104B6B"/>
                </a:solidFill>
                <a:latin typeface="Montserrat" pitchFamily="2" charset="77"/>
                <a:cs typeface="Arial" panose="020B0604020202020204" pitchFamily="34" charset="0"/>
              </a:rPr>
              <a:t>Croatian </a:t>
            </a:r>
            <a:r>
              <a:rPr lang="en-GB" sz="3200" b="1" err="1">
                <a:solidFill>
                  <a:srgbClr val="104B6B"/>
                </a:solidFill>
                <a:latin typeface="Montserrat" pitchFamily="2" charset="77"/>
                <a:cs typeface="Arial" panose="020B0604020202020204" pitchFamily="34" charset="0"/>
              </a:rPr>
              <a:t>Defense</a:t>
            </a:r>
            <a:r>
              <a:rPr lang="en-GB" sz="3200" b="1">
                <a:solidFill>
                  <a:srgbClr val="104B6B"/>
                </a:solidFill>
                <a:latin typeface="Montserrat" pitchFamily="2" charset="77"/>
                <a:cs typeface="Arial" panose="020B0604020202020204" pitchFamily="34" charset="0"/>
              </a:rPr>
              <a:t> Industry Competitiveness Cluster part of the E</a:t>
            </a:r>
            <a:r>
              <a:rPr kumimoji="0" lang="en-GB" sz="3200" b="1" i="0" u="none" strike="noStrike" kern="1200" cap="none" spc="0" normalizeH="0" baseline="0" noProof="0" err="1">
                <a:ln>
                  <a:noFill/>
                </a:ln>
                <a:solidFill>
                  <a:srgbClr val="104B6B"/>
                </a:solidFill>
                <a:effectLst/>
                <a:uLnTx/>
                <a:uFillTx/>
                <a:latin typeface="Montserrat" pitchFamily="2" charset="77"/>
                <a:ea typeface="+mj-ea"/>
                <a:cs typeface="Arial" panose="020B0604020202020204" pitchFamily="34" charset="0"/>
              </a:rPr>
              <a:t>urocluster</a:t>
            </a:r>
            <a:r>
              <a:rPr kumimoji="0" lang="en-GB" sz="3200" b="1" i="0" u="none" strike="noStrike" kern="1200" cap="none" spc="0" normalizeH="0" baseline="0" noProof="0">
                <a:ln>
                  <a:noFill/>
                </a:ln>
                <a:solidFill>
                  <a:srgbClr val="104B6B"/>
                </a:solidFill>
                <a:effectLst/>
                <a:uLnTx/>
                <a:uFillTx/>
                <a:latin typeface="Montserrat" pitchFamily="2" charset="77"/>
                <a:ea typeface="+mj-ea"/>
                <a:cs typeface="Arial" panose="020B0604020202020204" pitchFamily="34" charset="0"/>
              </a:rPr>
              <a:t> “LEVIATAD”</a:t>
            </a:r>
          </a:p>
          <a:p>
            <a:r>
              <a:rPr lang="es-ES" sz="3200" b="1">
                <a:solidFill>
                  <a:srgbClr val="104B6B"/>
                </a:solidFill>
                <a:latin typeface="Montserrat" pitchFamily="2" charset="77"/>
                <a:cs typeface="Arial" panose="020B0604020202020204" pitchFamily="34" charset="0"/>
              </a:rPr>
              <a:t>     </a:t>
            </a:r>
          </a:p>
        </p:txBody>
      </p:sp>
      <p:sp>
        <p:nvSpPr>
          <p:cNvPr id="11" name="TextBox 10">
            <a:extLst>
              <a:ext uri="{FF2B5EF4-FFF2-40B4-BE49-F238E27FC236}">
                <a16:creationId xmlns:a16="http://schemas.microsoft.com/office/drawing/2014/main" id="{5BDD4B6E-DECF-47B3-874B-8C8C889A47DA}"/>
              </a:ext>
            </a:extLst>
          </p:cNvPr>
          <p:cNvSpPr txBox="1"/>
          <p:nvPr/>
        </p:nvSpPr>
        <p:spPr>
          <a:xfrm>
            <a:off x="368892" y="5737195"/>
            <a:ext cx="7355099" cy="253916"/>
          </a:xfrm>
          <a:prstGeom prst="rect">
            <a:avLst/>
          </a:prstGeom>
          <a:noFill/>
        </p:spPr>
        <p:txBody>
          <a:bodyPr wrap="square" rtlCol="0">
            <a:spAutoFit/>
          </a:bodyPr>
          <a:lstStyle/>
          <a:p>
            <a:r>
              <a:rPr lang="en-GB" sz="1050">
                <a:solidFill>
                  <a:srgbClr val="1D5573"/>
                </a:solidFill>
                <a:latin typeface="Montserrat" panose="00000500000000000000" pitchFamily="2" charset="0"/>
              </a:rPr>
              <a:t>Source: ECCP (2022); based on information from Funding &amp; Tender Portal</a:t>
            </a:r>
          </a:p>
        </p:txBody>
      </p:sp>
      <p:sp>
        <p:nvSpPr>
          <p:cNvPr id="76" name="Textfeld 4">
            <a:extLst>
              <a:ext uri="{FF2B5EF4-FFF2-40B4-BE49-F238E27FC236}">
                <a16:creationId xmlns:a16="http://schemas.microsoft.com/office/drawing/2014/main" id="{C21F11B5-D914-4557-A714-2D3806E5AA37}"/>
              </a:ext>
            </a:extLst>
          </p:cNvPr>
          <p:cNvSpPr txBox="1"/>
          <p:nvPr/>
        </p:nvSpPr>
        <p:spPr>
          <a:xfrm>
            <a:off x="7917628" y="1378942"/>
            <a:ext cx="4084982" cy="3570208"/>
          </a:xfrm>
          <a:prstGeom prst="rect">
            <a:avLst/>
          </a:prstGeom>
          <a:noFill/>
        </p:spPr>
        <p:txBody>
          <a:bodyPr wrap="square" rtlCol="0">
            <a:spAutoFit/>
          </a:bodyPr>
          <a:lstStyle/>
          <a:p>
            <a:r>
              <a:rPr lang="en-US" sz="1600" b="1">
                <a:solidFill>
                  <a:srgbClr val="1D5573"/>
                </a:solidFill>
                <a:latin typeface="Montserrat" panose="00000500000000000000" pitchFamily="2" charset="0"/>
              </a:rPr>
              <a:t>Objectives: </a:t>
            </a:r>
          </a:p>
          <a:p>
            <a:pPr marL="285750" indent="-285750">
              <a:buFont typeface="Arial" panose="020B0604020202020204" pitchFamily="34" charset="0"/>
              <a:buChar char="•"/>
            </a:pPr>
            <a:r>
              <a:rPr lang="en-GB" sz="1600">
                <a:solidFill>
                  <a:srgbClr val="1D5573"/>
                </a:solidFill>
                <a:latin typeface="Montserrat" panose="00000500000000000000" pitchFamily="2" charset="0"/>
              </a:rPr>
              <a:t>Improvement of the European position with regards to value chain positioning in naval defence</a:t>
            </a:r>
          </a:p>
          <a:p>
            <a:pPr marL="285750" indent="-285750">
              <a:buFont typeface="Arial" panose="020B0604020202020204" pitchFamily="34" charset="0"/>
              <a:buChar char="•"/>
            </a:pPr>
            <a:r>
              <a:rPr lang="en-GB" sz="1600">
                <a:solidFill>
                  <a:srgbClr val="1D5573"/>
                </a:solidFill>
                <a:latin typeface="Montserrat" panose="00000500000000000000" pitchFamily="2" charset="0"/>
              </a:rPr>
              <a:t>Support of innovation processes and SMEs to set up cooperations with groups of the public and private sector</a:t>
            </a:r>
          </a:p>
          <a:p>
            <a:pPr marL="285750" indent="-285750">
              <a:buFont typeface="Arial" panose="020B0604020202020204" pitchFamily="34" charset="0"/>
              <a:buChar char="•"/>
            </a:pPr>
            <a:endParaRPr lang="en-GB" b="1">
              <a:solidFill>
                <a:srgbClr val="1D5573"/>
              </a:solidFill>
              <a:latin typeface="Calibri" panose="020F0502020204030204" pitchFamily="34" charset="0"/>
              <a:cs typeface="Arial" panose="020B0604020202020204" pitchFamily="34" charset="0"/>
            </a:endParaRPr>
          </a:p>
          <a:p>
            <a:pPr marL="285750" indent="-285750">
              <a:buFont typeface="Arial" panose="020B0604020202020204" pitchFamily="34" charset="0"/>
              <a:buChar char="•"/>
            </a:pPr>
            <a:r>
              <a:rPr lang="en-US" sz="1600" b="1">
                <a:solidFill>
                  <a:srgbClr val="1D5573"/>
                </a:solidFill>
                <a:latin typeface="Montserrat" panose="00000500000000000000" pitchFamily="2" charset="0"/>
              </a:rPr>
              <a:t>5 Partners</a:t>
            </a:r>
            <a:r>
              <a:rPr lang="en-US" sz="1600">
                <a:solidFill>
                  <a:srgbClr val="1D5573"/>
                </a:solidFill>
                <a:latin typeface="Montserrat" panose="00000500000000000000" pitchFamily="2" charset="0"/>
              </a:rPr>
              <a:t> from Belgium, France and Italy</a:t>
            </a:r>
          </a:p>
          <a:p>
            <a:endParaRPr lang="en-US" sz="1600" b="1">
              <a:solidFill>
                <a:srgbClr val="1D5573"/>
              </a:solidFill>
              <a:latin typeface="Montserrat" panose="00000500000000000000" pitchFamily="2" charset="0"/>
            </a:endParaRPr>
          </a:p>
          <a:p>
            <a:r>
              <a:rPr lang="en-US" sz="1600" b="1">
                <a:solidFill>
                  <a:srgbClr val="1D5573"/>
                </a:solidFill>
                <a:latin typeface="Montserrat" panose="00000500000000000000" pitchFamily="2" charset="0"/>
              </a:rPr>
              <a:t>Duration</a:t>
            </a:r>
            <a:r>
              <a:rPr lang="en-US" sz="1600">
                <a:solidFill>
                  <a:srgbClr val="1D5573"/>
                </a:solidFill>
                <a:latin typeface="Montserrat" panose="00000500000000000000" pitchFamily="2" charset="0"/>
              </a:rPr>
              <a:t>: starting in late 2022</a:t>
            </a:r>
          </a:p>
          <a:p>
            <a:pPr marL="285750" indent="-285750">
              <a:buFont typeface="Arial" panose="020B0604020202020204" pitchFamily="34" charset="0"/>
              <a:buChar char="•"/>
            </a:pPr>
            <a:endParaRPr lang="en-US" sz="1600">
              <a:solidFill>
                <a:srgbClr val="1D5573"/>
              </a:solidFill>
              <a:latin typeface="Montserrat" panose="00000500000000000000" pitchFamily="2" charset="0"/>
            </a:endParaRPr>
          </a:p>
        </p:txBody>
      </p:sp>
      <p:sp>
        <p:nvSpPr>
          <p:cNvPr id="3" name="Freihandform: Form 2">
            <a:extLst>
              <a:ext uri="{FF2B5EF4-FFF2-40B4-BE49-F238E27FC236}">
                <a16:creationId xmlns:a16="http://schemas.microsoft.com/office/drawing/2014/main" id="{C81DE0EF-3CCE-554D-5107-CEF5E3662C99}"/>
              </a:ext>
            </a:extLst>
          </p:cNvPr>
          <p:cNvSpPr/>
          <p:nvPr/>
        </p:nvSpPr>
        <p:spPr>
          <a:xfrm>
            <a:off x="7823941" y="1177985"/>
            <a:ext cx="193819" cy="4508033"/>
          </a:xfrm>
          <a:custGeom>
            <a:avLst/>
            <a:gdLst>
              <a:gd name="connsiteX0" fmla="*/ 0 w 320040"/>
              <a:gd name="connsiteY0" fmla="*/ 0 h 4823460"/>
              <a:gd name="connsiteX1" fmla="*/ 0 w 320040"/>
              <a:gd name="connsiteY1" fmla="*/ 1920240 h 4823460"/>
              <a:gd name="connsiteX2" fmla="*/ 320040 w 320040"/>
              <a:gd name="connsiteY2" fmla="*/ 2407920 h 4823460"/>
              <a:gd name="connsiteX3" fmla="*/ 0 w 320040"/>
              <a:gd name="connsiteY3" fmla="*/ 2849880 h 4823460"/>
              <a:gd name="connsiteX4" fmla="*/ 0 w 320040"/>
              <a:gd name="connsiteY4" fmla="*/ 4823460 h 4823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 h="4823460">
                <a:moveTo>
                  <a:pt x="0" y="0"/>
                </a:moveTo>
                <a:lnTo>
                  <a:pt x="0" y="1920240"/>
                </a:lnTo>
                <a:lnTo>
                  <a:pt x="320040" y="2407920"/>
                </a:lnTo>
                <a:lnTo>
                  <a:pt x="0" y="2849880"/>
                </a:lnTo>
                <a:lnTo>
                  <a:pt x="0" y="4823460"/>
                </a:lnTo>
              </a:path>
            </a:pathLst>
          </a:custGeom>
          <a:noFill/>
          <a:ln w="9525" cap="flat" cmpd="sng" algn="ctr">
            <a:solidFill>
              <a:srgbClr val="104B6B"/>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chemeClr val="bg1"/>
              </a:solidFill>
              <a:highlight>
                <a:srgbClr val="104B6B"/>
              </a:highlight>
            </a:endParaRPr>
          </a:p>
        </p:txBody>
      </p:sp>
      <p:pic>
        <p:nvPicPr>
          <p:cNvPr id="5" name="Grafik 4" descr="Ein Bild, das Karte enthält.&#10;&#10;Automatisch generierte Beschreibung">
            <a:extLst>
              <a:ext uri="{FF2B5EF4-FFF2-40B4-BE49-F238E27FC236}">
                <a16:creationId xmlns:a16="http://schemas.microsoft.com/office/drawing/2014/main" id="{D72EC86B-DAA5-FE98-E40A-F1DB93D3EB8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1108" y="1283692"/>
            <a:ext cx="6377391" cy="4405814"/>
          </a:xfrm>
          <a:prstGeom prst="rect">
            <a:avLst/>
          </a:prstGeom>
        </p:spPr>
      </p:pic>
      <p:pic>
        <p:nvPicPr>
          <p:cNvPr id="2" name="Picture 3" descr="Graphical user interface, text&#10;&#10;Description automatically generated with medium confidence">
            <a:extLst>
              <a:ext uri="{FF2B5EF4-FFF2-40B4-BE49-F238E27FC236}">
                <a16:creationId xmlns:a16="http://schemas.microsoft.com/office/drawing/2014/main" id="{837D0FB8-2F02-D2A9-A1FC-576011E761F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79245" y="6158976"/>
            <a:ext cx="1625611" cy="480888"/>
          </a:xfrm>
          <a:prstGeom prst="rect">
            <a:avLst/>
          </a:prstGeom>
        </p:spPr>
      </p:pic>
      <p:pic>
        <p:nvPicPr>
          <p:cNvPr id="4" name="Imagen 11">
            <a:extLst>
              <a:ext uri="{FF2B5EF4-FFF2-40B4-BE49-F238E27FC236}">
                <a16:creationId xmlns:a16="http://schemas.microsoft.com/office/drawing/2014/main" id="{8D6687B0-3278-9653-B10D-3D8163435E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388851" y="6158976"/>
            <a:ext cx="2733377" cy="480888"/>
          </a:xfrm>
          <a:prstGeom prst="rect">
            <a:avLst/>
          </a:prstGeom>
        </p:spPr>
      </p:pic>
    </p:spTree>
    <p:extLst>
      <p:ext uri="{BB962C8B-B14F-4D97-AF65-F5344CB8AC3E}">
        <p14:creationId xmlns:p14="http://schemas.microsoft.com/office/powerpoint/2010/main" val="411601571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90217E80-D58A-D448-BCE4-0E77F6AF6F1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8892" y="6191625"/>
            <a:ext cx="3372791" cy="381953"/>
          </a:xfrm>
          <a:prstGeom prst="rect">
            <a:avLst/>
          </a:prstGeom>
        </p:spPr>
      </p:pic>
      <p:sp>
        <p:nvSpPr>
          <p:cNvPr id="9" name="Título 1">
            <a:extLst>
              <a:ext uri="{FF2B5EF4-FFF2-40B4-BE49-F238E27FC236}">
                <a16:creationId xmlns:a16="http://schemas.microsoft.com/office/drawing/2014/main" id="{A7D8940C-0D47-453A-983D-172380F3AE16}"/>
              </a:ext>
            </a:extLst>
          </p:cNvPr>
          <p:cNvSpPr txBox="1">
            <a:spLocks/>
          </p:cNvSpPr>
          <p:nvPr/>
        </p:nvSpPr>
        <p:spPr>
          <a:xfrm>
            <a:off x="368892" y="347797"/>
            <a:ext cx="10690488" cy="7794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sz="3200" b="1">
                <a:solidFill>
                  <a:srgbClr val="104B6B"/>
                </a:solidFill>
                <a:latin typeface="Montserrat" pitchFamily="2" charset="77"/>
                <a:cs typeface="Arial" panose="020B0604020202020204" pitchFamily="34" charset="0"/>
              </a:rPr>
              <a:t>Key findings on the Croatian S3 Strategy 2014-2020: Croatia as ‘Moderate S3+’ </a:t>
            </a:r>
            <a:r>
              <a:rPr lang="es-ES" sz="3200" b="1">
                <a:solidFill>
                  <a:srgbClr val="104B6B"/>
                </a:solidFill>
                <a:latin typeface="Montserrat" pitchFamily="2" charset="77"/>
                <a:cs typeface="Arial" panose="020B0604020202020204" pitchFamily="34" charset="0"/>
              </a:rPr>
              <a:t>    </a:t>
            </a:r>
          </a:p>
        </p:txBody>
      </p:sp>
      <p:sp>
        <p:nvSpPr>
          <p:cNvPr id="4" name="Textfeld 3">
            <a:extLst>
              <a:ext uri="{FF2B5EF4-FFF2-40B4-BE49-F238E27FC236}">
                <a16:creationId xmlns:a16="http://schemas.microsoft.com/office/drawing/2014/main" id="{695B0D4F-DE05-76AE-08AB-96B1AB7E3692}"/>
              </a:ext>
            </a:extLst>
          </p:cNvPr>
          <p:cNvSpPr txBox="1"/>
          <p:nvPr/>
        </p:nvSpPr>
        <p:spPr>
          <a:xfrm>
            <a:off x="368892" y="5652971"/>
            <a:ext cx="8491061" cy="230832"/>
          </a:xfrm>
          <a:prstGeom prst="rect">
            <a:avLst/>
          </a:prstGeom>
          <a:noFill/>
        </p:spPr>
        <p:txBody>
          <a:bodyPr wrap="square" rtlCol="0">
            <a:spAutoFit/>
          </a:bodyPr>
          <a:lstStyle/>
          <a:p>
            <a:r>
              <a:rPr lang="de-DE" sz="900">
                <a:solidFill>
                  <a:srgbClr val="1D5573"/>
                </a:solidFill>
                <a:latin typeface="Montserrat" panose="00000500000000000000" pitchFamily="2" charset="0"/>
              </a:rPr>
              <a:t>Source: ECCP (2022) </a:t>
            </a:r>
            <a:r>
              <a:rPr lang="de-DE" sz="900" err="1">
                <a:solidFill>
                  <a:srgbClr val="1D5573"/>
                </a:solidFill>
                <a:latin typeface="Montserrat" panose="00000500000000000000" pitchFamily="2" charset="0"/>
              </a:rPr>
              <a:t>based</a:t>
            </a:r>
            <a:r>
              <a:rPr lang="de-DE" sz="900">
                <a:solidFill>
                  <a:srgbClr val="1D5573"/>
                </a:solidFill>
                <a:latin typeface="Montserrat" panose="00000500000000000000" pitchFamily="2" charset="0"/>
              </a:rPr>
              <a:t> on </a:t>
            </a:r>
            <a:r>
              <a:rPr lang="de-DE" sz="900" err="1">
                <a:solidFill>
                  <a:srgbClr val="1D5573"/>
                </a:solidFill>
                <a:latin typeface="Montserrat" panose="00000500000000000000" pitchFamily="2" charset="0"/>
              </a:rPr>
              <a:t>the</a:t>
            </a:r>
            <a:r>
              <a:rPr lang="de-DE" sz="900">
                <a:solidFill>
                  <a:srgbClr val="1D5573"/>
                </a:solidFill>
                <a:latin typeface="Montserrat" panose="00000500000000000000" pitchFamily="2" charset="0"/>
              </a:rPr>
              <a:t> </a:t>
            </a:r>
            <a:r>
              <a:rPr lang="en-US" sz="900">
                <a:solidFill>
                  <a:srgbClr val="1D5573"/>
                </a:solidFill>
                <a:latin typeface="Montserrat" panose="00000500000000000000" pitchFamily="2" charset="0"/>
              </a:rPr>
              <a:t>Study on </a:t>
            </a:r>
            <a:r>
              <a:rPr lang="en-US" sz="900" err="1">
                <a:solidFill>
                  <a:srgbClr val="1D5573"/>
                </a:solidFill>
                <a:latin typeface="Montserrat" panose="00000500000000000000" pitchFamily="2" charset="0"/>
              </a:rPr>
              <a:t>prioritisation</a:t>
            </a:r>
            <a:r>
              <a:rPr lang="en-US" sz="900">
                <a:solidFill>
                  <a:srgbClr val="1D5573"/>
                </a:solidFill>
                <a:latin typeface="Montserrat" panose="00000500000000000000" pitchFamily="2" charset="0"/>
              </a:rPr>
              <a:t> in Smart </a:t>
            </a:r>
            <a:r>
              <a:rPr lang="en-US" sz="900" err="1">
                <a:solidFill>
                  <a:srgbClr val="1D5573"/>
                </a:solidFill>
                <a:latin typeface="Montserrat" panose="00000500000000000000" pitchFamily="2" charset="0"/>
              </a:rPr>
              <a:t>Specialisation</a:t>
            </a:r>
            <a:r>
              <a:rPr lang="en-US" sz="900">
                <a:solidFill>
                  <a:srgbClr val="1D5573"/>
                </a:solidFill>
                <a:latin typeface="Montserrat" panose="00000500000000000000" pitchFamily="2" charset="0"/>
              </a:rPr>
              <a:t> Strategies in the EU (</a:t>
            </a:r>
            <a:r>
              <a:rPr lang="en-US" sz="900" err="1">
                <a:solidFill>
                  <a:srgbClr val="1D5573"/>
                </a:solidFill>
                <a:latin typeface="Montserrat" panose="00000500000000000000" pitchFamily="2" charset="0"/>
              </a:rPr>
              <a:t>Prognos</a:t>
            </a:r>
            <a:r>
              <a:rPr lang="en-US" sz="900">
                <a:solidFill>
                  <a:srgbClr val="1D5573"/>
                </a:solidFill>
                <a:latin typeface="Montserrat" panose="00000500000000000000" pitchFamily="2" charset="0"/>
              </a:rPr>
              <a:t> / CSIL 2021)</a:t>
            </a:r>
            <a:endParaRPr lang="de-DE" sz="900">
              <a:solidFill>
                <a:srgbClr val="1D5573"/>
              </a:solidFill>
              <a:latin typeface="Montserrat" panose="00000500000000000000" pitchFamily="2" charset="0"/>
            </a:endParaRPr>
          </a:p>
        </p:txBody>
      </p:sp>
      <p:sp>
        <p:nvSpPr>
          <p:cNvPr id="11" name="Freihandform: Form 10">
            <a:extLst>
              <a:ext uri="{FF2B5EF4-FFF2-40B4-BE49-F238E27FC236}">
                <a16:creationId xmlns:a16="http://schemas.microsoft.com/office/drawing/2014/main" id="{12C50A3A-8E1F-F639-6C54-FD1E7AE57330}"/>
              </a:ext>
            </a:extLst>
          </p:cNvPr>
          <p:cNvSpPr/>
          <p:nvPr/>
        </p:nvSpPr>
        <p:spPr>
          <a:xfrm>
            <a:off x="7988798" y="1613711"/>
            <a:ext cx="147533" cy="3431464"/>
          </a:xfrm>
          <a:custGeom>
            <a:avLst/>
            <a:gdLst>
              <a:gd name="connsiteX0" fmla="*/ 0 w 320040"/>
              <a:gd name="connsiteY0" fmla="*/ 0 h 4823460"/>
              <a:gd name="connsiteX1" fmla="*/ 0 w 320040"/>
              <a:gd name="connsiteY1" fmla="*/ 1920240 h 4823460"/>
              <a:gd name="connsiteX2" fmla="*/ 320040 w 320040"/>
              <a:gd name="connsiteY2" fmla="*/ 2407920 h 4823460"/>
              <a:gd name="connsiteX3" fmla="*/ 0 w 320040"/>
              <a:gd name="connsiteY3" fmla="*/ 2849880 h 4823460"/>
              <a:gd name="connsiteX4" fmla="*/ 0 w 320040"/>
              <a:gd name="connsiteY4" fmla="*/ 4823460 h 4823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 h="4823460">
                <a:moveTo>
                  <a:pt x="0" y="0"/>
                </a:moveTo>
                <a:lnTo>
                  <a:pt x="0" y="1920240"/>
                </a:lnTo>
                <a:lnTo>
                  <a:pt x="320040" y="2407920"/>
                </a:lnTo>
                <a:lnTo>
                  <a:pt x="0" y="2849880"/>
                </a:lnTo>
                <a:lnTo>
                  <a:pt x="0" y="4823460"/>
                </a:lnTo>
              </a:path>
            </a:pathLst>
          </a:custGeom>
          <a:noFill/>
          <a:ln w="9525" cap="flat" cmpd="sng" algn="ctr">
            <a:solidFill>
              <a:srgbClr val="104B6B"/>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chemeClr val="bg1"/>
              </a:solidFill>
              <a:highlight>
                <a:srgbClr val="104B6B"/>
              </a:highlight>
            </a:endParaRPr>
          </a:p>
        </p:txBody>
      </p:sp>
      <p:pic>
        <p:nvPicPr>
          <p:cNvPr id="8" name="Grafik 7">
            <a:extLst>
              <a:ext uri="{FF2B5EF4-FFF2-40B4-BE49-F238E27FC236}">
                <a16:creationId xmlns:a16="http://schemas.microsoft.com/office/drawing/2014/main" id="{DE426AE0-75B3-17CE-24CB-6465982DF304}"/>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bwMode="auto">
          <a:xfrm>
            <a:off x="300998" y="1557530"/>
            <a:ext cx="7518596" cy="3742940"/>
          </a:xfrm>
          <a:prstGeom prst="rect">
            <a:avLst/>
          </a:prstGeom>
          <a:noFill/>
          <a:ln>
            <a:noFill/>
          </a:ln>
        </p:spPr>
      </p:pic>
      <p:pic>
        <p:nvPicPr>
          <p:cNvPr id="12" name="Grafik 11">
            <a:extLst>
              <a:ext uri="{FF2B5EF4-FFF2-40B4-BE49-F238E27FC236}">
                <a16:creationId xmlns:a16="http://schemas.microsoft.com/office/drawing/2014/main" id="{FDC6F2CC-4469-436D-DF24-E73FFDC50D21}"/>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8210551" y="1798250"/>
            <a:ext cx="3859438" cy="3264062"/>
          </a:xfrm>
          <a:prstGeom prst="rect">
            <a:avLst/>
          </a:prstGeom>
          <a:noFill/>
          <a:ln>
            <a:noFill/>
          </a:ln>
        </p:spPr>
      </p:pic>
      <p:pic>
        <p:nvPicPr>
          <p:cNvPr id="3" name="Picture 3" descr="Graphical user interface, text&#10;&#10;Description automatically generated with medium confidence">
            <a:extLst>
              <a:ext uri="{FF2B5EF4-FFF2-40B4-BE49-F238E27FC236}">
                <a16:creationId xmlns:a16="http://schemas.microsoft.com/office/drawing/2014/main" id="{24C63DE1-3552-BFB3-1263-07920902CAF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079245" y="6158976"/>
            <a:ext cx="1625611" cy="480888"/>
          </a:xfrm>
          <a:prstGeom prst="rect">
            <a:avLst/>
          </a:prstGeom>
        </p:spPr>
      </p:pic>
      <p:pic>
        <p:nvPicPr>
          <p:cNvPr id="6" name="Imagen 11">
            <a:extLst>
              <a:ext uri="{FF2B5EF4-FFF2-40B4-BE49-F238E27FC236}">
                <a16:creationId xmlns:a16="http://schemas.microsoft.com/office/drawing/2014/main" id="{723370B3-C854-27C1-72E9-5C11EBF2C58C}"/>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7388851" y="6158976"/>
            <a:ext cx="2733377" cy="480888"/>
          </a:xfrm>
          <a:prstGeom prst="rect">
            <a:avLst/>
          </a:prstGeom>
        </p:spPr>
      </p:pic>
    </p:spTree>
    <p:extLst>
      <p:ext uri="{BB962C8B-B14F-4D97-AF65-F5344CB8AC3E}">
        <p14:creationId xmlns:p14="http://schemas.microsoft.com/office/powerpoint/2010/main" val="258804710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90217E80-D58A-D448-BCE4-0E77F6AF6F1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8892" y="6191625"/>
            <a:ext cx="3372791" cy="381953"/>
          </a:xfrm>
          <a:prstGeom prst="rect">
            <a:avLst/>
          </a:prstGeom>
        </p:spPr>
      </p:pic>
      <p:sp>
        <p:nvSpPr>
          <p:cNvPr id="9" name="Título 1">
            <a:extLst>
              <a:ext uri="{FF2B5EF4-FFF2-40B4-BE49-F238E27FC236}">
                <a16:creationId xmlns:a16="http://schemas.microsoft.com/office/drawing/2014/main" id="{A7D8940C-0D47-453A-983D-172380F3AE16}"/>
              </a:ext>
            </a:extLst>
          </p:cNvPr>
          <p:cNvSpPr txBox="1">
            <a:spLocks/>
          </p:cNvSpPr>
          <p:nvPr/>
        </p:nvSpPr>
        <p:spPr>
          <a:xfrm>
            <a:off x="368892" y="270499"/>
            <a:ext cx="9626601" cy="7794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ES" sz="3200" b="1">
                <a:solidFill>
                  <a:srgbClr val="104B6B"/>
                </a:solidFill>
                <a:latin typeface="Montserrat" pitchFamily="2" charset="77"/>
                <a:cs typeface="Arial" panose="020B0604020202020204" pitchFamily="34" charset="0"/>
              </a:rPr>
              <a:t>Final Remarks     </a:t>
            </a:r>
          </a:p>
        </p:txBody>
      </p:sp>
      <p:sp>
        <p:nvSpPr>
          <p:cNvPr id="10" name="Textfeld 9">
            <a:extLst>
              <a:ext uri="{FF2B5EF4-FFF2-40B4-BE49-F238E27FC236}">
                <a16:creationId xmlns:a16="http://schemas.microsoft.com/office/drawing/2014/main" id="{437D1020-4969-44FC-A96E-4CC82AFFDAF4}"/>
              </a:ext>
            </a:extLst>
          </p:cNvPr>
          <p:cNvSpPr txBox="1"/>
          <p:nvPr/>
        </p:nvSpPr>
        <p:spPr>
          <a:xfrm>
            <a:off x="368892" y="735772"/>
            <a:ext cx="11823108" cy="5455853"/>
          </a:xfrm>
          <a:prstGeom prst="rect">
            <a:avLst/>
          </a:prstGeom>
          <a:noFill/>
        </p:spPr>
        <p:txBody>
          <a:bodyPr wrap="square">
            <a:spAutoFit/>
          </a:bodyPr>
          <a:lstStyle/>
          <a:p>
            <a:pPr marL="457200" indent="-457200">
              <a:lnSpc>
                <a:spcPct val="90000"/>
              </a:lnSpc>
              <a:spcBef>
                <a:spcPts val="1000"/>
              </a:spcBef>
              <a:buAutoNum type="arabicPeriod"/>
            </a:pPr>
            <a:r>
              <a:rPr lang="en-GB" b="1">
                <a:solidFill>
                  <a:srgbClr val="104B6B"/>
                </a:solidFill>
                <a:latin typeface="Montserrat" panose="00000500000000000000" pitchFamily="2" charset="0"/>
              </a:rPr>
              <a:t>Economic profile of Croatia</a:t>
            </a:r>
          </a:p>
          <a:p>
            <a:pPr marL="742950" lvl="1" indent="-285750">
              <a:lnSpc>
                <a:spcPct val="90000"/>
              </a:lnSpc>
              <a:spcBef>
                <a:spcPts val="600"/>
              </a:spcBef>
              <a:buFont typeface="Arial" panose="020B0604020202020204" pitchFamily="34" charset="0"/>
              <a:buChar char="•"/>
            </a:pPr>
            <a:r>
              <a:rPr lang="de-DE" sz="1600">
                <a:solidFill>
                  <a:srgbClr val="104B6B"/>
                </a:solidFill>
                <a:latin typeface="Montserrat" panose="00000500000000000000" pitchFamily="2" charset="0"/>
              </a:rPr>
              <a:t>Overall, </a:t>
            </a:r>
            <a:r>
              <a:rPr lang="de-DE" sz="1600" err="1">
                <a:solidFill>
                  <a:srgbClr val="104B6B"/>
                </a:solidFill>
                <a:latin typeface="Montserrat" panose="00000500000000000000" pitchFamily="2" charset="0"/>
              </a:rPr>
              <a:t>Croatia</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can</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be</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defined</a:t>
            </a:r>
            <a:r>
              <a:rPr lang="de-DE" sz="1600">
                <a:solidFill>
                  <a:srgbClr val="104B6B"/>
                </a:solidFill>
                <a:latin typeface="Montserrat" panose="00000500000000000000" pitchFamily="2" charset="0"/>
              </a:rPr>
              <a:t> as an </a:t>
            </a:r>
            <a:r>
              <a:rPr lang="de-DE" sz="1600" err="1">
                <a:solidFill>
                  <a:srgbClr val="104B6B"/>
                </a:solidFill>
                <a:latin typeface="Montserrat" panose="00000500000000000000" pitchFamily="2" charset="0"/>
              </a:rPr>
              <a:t>agriculture-driven</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economy</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with</a:t>
            </a:r>
            <a:r>
              <a:rPr lang="de-DE" sz="1600">
                <a:solidFill>
                  <a:srgbClr val="104B6B"/>
                </a:solidFill>
                <a:latin typeface="Montserrat" panose="00000500000000000000" pitchFamily="2" charset="0"/>
              </a:rPr>
              <a:t> an </a:t>
            </a:r>
            <a:r>
              <a:rPr lang="de-DE" sz="1600" err="1">
                <a:solidFill>
                  <a:srgbClr val="104B6B"/>
                </a:solidFill>
                <a:latin typeface="Montserrat" panose="00000500000000000000" pitchFamily="2" charset="0"/>
              </a:rPr>
              <a:t>industrial</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ecosystem</a:t>
            </a:r>
            <a:r>
              <a:rPr lang="de-DE" sz="1600">
                <a:solidFill>
                  <a:srgbClr val="104B6B"/>
                </a:solidFill>
                <a:latin typeface="Montserrat" panose="00000500000000000000" pitchFamily="2" charset="0"/>
              </a:rPr>
              <a:t> specialisation in Agri-textile &amp; Agri-</a:t>
            </a:r>
            <a:r>
              <a:rPr lang="de-DE" sz="1600" err="1">
                <a:solidFill>
                  <a:srgbClr val="104B6B"/>
                </a:solidFill>
                <a:latin typeface="Montserrat" panose="00000500000000000000" pitchFamily="2" charset="0"/>
              </a:rPr>
              <a:t>tourism</a:t>
            </a:r>
            <a:endParaRPr lang="de-DE" sz="1600">
              <a:solidFill>
                <a:srgbClr val="104B6B"/>
              </a:solidFill>
              <a:latin typeface="Montserrat" panose="00000500000000000000" pitchFamily="2" charset="0"/>
            </a:endParaRPr>
          </a:p>
          <a:p>
            <a:pPr marL="742950" lvl="1" indent="-285750">
              <a:lnSpc>
                <a:spcPct val="90000"/>
              </a:lnSpc>
              <a:spcBef>
                <a:spcPts val="400"/>
              </a:spcBef>
              <a:buFont typeface="Arial" panose="020B0604020202020204" pitchFamily="34" charset="0"/>
              <a:buChar char="•"/>
            </a:pPr>
            <a:r>
              <a:rPr lang="de-DE" sz="1600" err="1">
                <a:solidFill>
                  <a:srgbClr val="104B6B"/>
                </a:solidFill>
                <a:latin typeface="Montserrat" panose="00000500000000000000" pitchFamily="2" charset="0"/>
              </a:rPr>
              <a:t>Croatia</a:t>
            </a:r>
            <a:r>
              <a:rPr lang="de-DE" sz="1600">
                <a:solidFill>
                  <a:srgbClr val="104B6B"/>
                </a:solidFill>
                <a:latin typeface="Montserrat" panose="00000500000000000000" pitchFamily="2" charset="0"/>
              </a:rPr>
              <a:t> &amp; </a:t>
            </a:r>
            <a:r>
              <a:rPr lang="de-DE" sz="1600" err="1">
                <a:solidFill>
                  <a:srgbClr val="104B6B"/>
                </a:solidFill>
                <a:latin typeface="Montserrat" panose="00000500000000000000" pitchFamily="2" charset="0"/>
              </a:rPr>
              <a:t>Adriatic</a:t>
            </a:r>
            <a:r>
              <a:rPr lang="de-DE" sz="1600">
                <a:solidFill>
                  <a:srgbClr val="104B6B"/>
                </a:solidFill>
                <a:latin typeface="Montserrat" panose="00000500000000000000" pitchFamily="2" charset="0"/>
              </a:rPr>
              <a:t> </a:t>
            </a:r>
            <a:r>
              <a:rPr lang="de-DE" sz="1600" err="1">
                <a:solidFill>
                  <a:srgbClr val="104B6B"/>
                </a:solidFill>
                <a:latin typeface="Montserrat" panose="00000500000000000000" pitchFamily="2" charset="0"/>
              </a:rPr>
              <a:t>Croatia</a:t>
            </a:r>
            <a:r>
              <a:rPr lang="de-DE" sz="1600">
                <a:solidFill>
                  <a:srgbClr val="104B6B"/>
                </a:solidFill>
                <a:latin typeface="Montserrat" panose="00000500000000000000" pitchFamily="2" charset="0"/>
              </a:rPr>
              <a:t> as “Emerging Innovators“ in </a:t>
            </a:r>
            <a:r>
              <a:rPr lang="de-DE" sz="1600" err="1">
                <a:solidFill>
                  <a:srgbClr val="104B6B"/>
                </a:solidFill>
                <a:latin typeface="Montserrat" panose="00000500000000000000" pitchFamily="2" charset="0"/>
              </a:rPr>
              <a:t>the</a:t>
            </a:r>
            <a:r>
              <a:rPr lang="de-DE" sz="1600">
                <a:solidFill>
                  <a:srgbClr val="104B6B"/>
                </a:solidFill>
                <a:latin typeface="Montserrat" panose="00000500000000000000" pitchFamily="2" charset="0"/>
              </a:rPr>
              <a:t> EIS22/RIS21;</a:t>
            </a:r>
            <a:r>
              <a:rPr lang="it-IT" sz="1600">
                <a:solidFill>
                  <a:srgbClr val="104B6B"/>
                </a:solidFill>
                <a:latin typeface="Montserrat" panose="00000500000000000000" pitchFamily="2" charset="0"/>
              </a:rPr>
              <a:t> Continental </a:t>
            </a:r>
            <a:r>
              <a:rPr lang="it-IT" sz="1600" err="1">
                <a:solidFill>
                  <a:srgbClr val="104B6B"/>
                </a:solidFill>
                <a:latin typeface="Montserrat" panose="00000500000000000000" pitchFamily="2" charset="0"/>
              </a:rPr>
              <a:t>Croatia</a:t>
            </a:r>
            <a:r>
              <a:rPr lang="it-IT" sz="1600">
                <a:solidFill>
                  <a:srgbClr val="104B6B"/>
                </a:solidFill>
                <a:latin typeface="Montserrat" panose="00000500000000000000" pitchFamily="2" charset="0"/>
              </a:rPr>
              <a:t> </a:t>
            </a:r>
            <a:r>
              <a:rPr lang="it-IT" sz="1600" err="1">
                <a:solidFill>
                  <a:srgbClr val="104B6B"/>
                </a:solidFill>
                <a:latin typeface="Montserrat" panose="00000500000000000000" pitchFamily="2" charset="0"/>
              </a:rPr>
              <a:t>as</a:t>
            </a:r>
            <a:r>
              <a:rPr lang="it-IT" sz="1600">
                <a:solidFill>
                  <a:srgbClr val="104B6B"/>
                </a:solidFill>
                <a:latin typeface="Montserrat" panose="00000500000000000000" pitchFamily="2" charset="0"/>
              </a:rPr>
              <a:t> “Moderate Innovator“ </a:t>
            </a:r>
            <a:endParaRPr lang="en-GB" sz="1600">
              <a:solidFill>
                <a:srgbClr val="104B6B"/>
              </a:solidFill>
              <a:latin typeface="Montserrat" panose="00000500000000000000" pitchFamily="2" charset="0"/>
            </a:endParaRPr>
          </a:p>
          <a:p>
            <a:pPr marL="457200" indent="-457200">
              <a:lnSpc>
                <a:spcPct val="90000"/>
              </a:lnSpc>
              <a:spcBef>
                <a:spcPts val="600"/>
              </a:spcBef>
              <a:buAutoNum type="arabicPeriod"/>
            </a:pPr>
            <a:r>
              <a:rPr lang="en-GB" b="1">
                <a:solidFill>
                  <a:srgbClr val="104B6B"/>
                </a:solidFill>
                <a:latin typeface="Montserrat" panose="00000500000000000000" pitchFamily="2" charset="0"/>
              </a:rPr>
              <a:t>Croatian clusters and their importance for regional economic development</a:t>
            </a:r>
          </a:p>
          <a:p>
            <a:pPr marL="742950" lvl="1" indent="-285750">
              <a:lnSpc>
                <a:spcPct val="90000"/>
              </a:lnSpc>
              <a:spcBef>
                <a:spcPts val="600"/>
              </a:spcBef>
              <a:buFont typeface="Arial" panose="020B0604020202020204" pitchFamily="34" charset="0"/>
              <a:buChar char="•"/>
            </a:pPr>
            <a:r>
              <a:rPr lang="en-US" sz="1600">
                <a:solidFill>
                  <a:srgbClr val="104B6B"/>
                </a:solidFill>
                <a:latin typeface="Montserrat" panose="00000500000000000000" pitchFamily="2" charset="0"/>
              </a:rPr>
              <a:t>15 cluster Croatian cluster organisations are registered on the ECCP. The majority of them is located in Zagreb.</a:t>
            </a:r>
          </a:p>
          <a:p>
            <a:pPr marL="742950" lvl="1" indent="-285750">
              <a:lnSpc>
                <a:spcPct val="90000"/>
              </a:lnSpc>
              <a:spcBef>
                <a:spcPts val="400"/>
              </a:spcBef>
              <a:buFont typeface="Arial" panose="020B0604020202020204" pitchFamily="34" charset="0"/>
              <a:buChar char="•"/>
            </a:pPr>
            <a:r>
              <a:rPr lang="en-US" sz="1600">
                <a:solidFill>
                  <a:srgbClr val="104B6B"/>
                </a:solidFill>
                <a:latin typeface="Montserrat" panose="00000500000000000000" pitchFamily="2" charset="0"/>
              </a:rPr>
              <a:t>In the context of high structural economic disparities Croatia faces difficulties its cluster development efforts. This underlines the necessity for effective &amp; collaborative cluster initiatives to overcome them. </a:t>
            </a:r>
          </a:p>
          <a:p>
            <a:pPr marL="457200" indent="-457200">
              <a:lnSpc>
                <a:spcPct val="90000"/>
              </a:lnSpc>
              <a:spcBef>
                <a:spcPts val="600"/>
              </a:spcBef>
              <a:buAutoNum type="arabicPeriod"/>
            </a:pPr>
            <a:r>
              <a:rPr lang="en-GB" b="1">
                <a:solidFill>
                  <a:srgbClr val="104B6B"/>
                </a:solidFill>
                <a:latin typeface="Montserrat" panose="00000500000000000000" pitchFamily="2" charset="0"/>
              </a:rPr>
              <a:t>Cross-border cooperation &amp; European networks</a:t>
            </a:r>
          </a:p>
          <a:p>
            <a:pPr marL="742950" lvl="1" indent="-285750">
              <a:lnSpc>
                <a:spcPct val="90000"/>
              </a:lnSpc>
              <a:spcBef>
                <a:spcPts val="600"/>
              </a:spcBef>
              <a:buFont typeface="Arial" panose="020B0604020202020204" pitchFamily="34" charset="0"/>
              <a:buChar char="•"/>
            </a:pPr>
            <a:r>
              <a:rPr lang="en-US" sz="1600">
                <a:solidFill>
                  <a:srgbClr val="104B6B"/>
                </a:solidFill>
                <a:latin typeface="Montserrat" panose="00000500000000000000" pitchFamily="2" charset="0"/>
              </a:rPr>
              <a:t>No Croatian cluster organisation was neither part of a European Strategic Cluster Partnership nor an INNOSUP-1 project in the 2014-2020 funding period. </a:t>
            </a:r>
          </a:p>
          <a:p>
            <a:pPr marL="742950" lvl="1" indent="-285750">
              <a:lnSpc>
                <a:spcPct val="90000"/>
              </a:lnSpc>
              <a:spcBef>
                <a:spcPts val="600"/>
              </a:spcBef>
              <a:buFont typeface="Arial" panose="020B0604020202020204" pitchFamily="34" charset="0"/>
              <a:buChar char="•"/>
            </a:pPr>
            <a:r>
              <a:rPr lang="en-US" sz="1600">
                <a:solidFill>
                  <a:srgbClr val="104B6B"/>
                </a:solidFill>
                <a:latin typeface="Montserrat" panose="00000500000000000000" pitchFamily="2" charset="0"/>
              </a:rPr>
              <a:t>In the 2021-2027 period, the Croatian Defense Industry Competitiveness Cluster participates in the </a:t>
            </a:r>
            <a:r>
              <a:rPr lang="en-US" sz="1600" err="1">
                <a:solidFill>
                  <a:srgbClr val="104B6B"/>
                </a:solidFill>
                <a:latin typeface="Montserrat" panose="00000500000000000000" pitchFamily="2" charset="0"/>
              </a:rPr>
              <a:t>Eurocluster</a:t>
            </a:r>
            <a:r>
              <a:rPr lang="en-US" sz="1600">
                <a:solidFill>
                  <a:srgbClr val="104B6B"/>
                </a:solidFill>
                <a:latin typeface="Montserrat" panose="00000500000000000000" pitchFamily="2" charset="0"/>
              </a:rPr>
              <a:t> consortium of the project LEVIATAD that aims at creating the first </a:t>
            </a:r>
            <a:r>
              <a:rPr lang="en-US" sz="1600" err="1">
                <a:solidFill>
                  <a:srgbClr val="104B6B"/>
                </a:solidFill>
                <a:latin typeface="Montserrat" panose="00000500000000000000" pitchFamily="2" charset="0"/>
              </a:rPr>
              <a:t>Eurocluster</a:t>
            </a:r>
            <a:r>
              <a:rPr lang="en-US" sz="1600">
                <a:solidFill>
                  <a:srgbClr val="104B6B"/>
                </a:solidFill>
                <a:latin typeface="Montserrat" panose="00000500000000000000" pitchFamily="2" charset="0"/>
              </a:rPr>
              <a:t> of Excellence on Naval Defense. </a:t>
            </a:r>
          </a:p>
          <a:p>
            <a:pPr marL="457200" indent="-457200">
              <a:lnSpc>
                <a:spcPct val="90000"/>
              </a:lnSpc>
              <a:spcBef>
                <a:spcPts val="600"/>
              </a:spcBef>
              <a:buAutoNum type="arabicPeriod"/>
            </a:pPr>
            <a:r>
              <a:rPr lang="en-GB" b="1">
                <a:solidFill>
                  <a:srgbClr val="104B6B"/>
                </a:solidFill>
                <a:latin typeface="Montserrat" panose="00000500000000000000" pitchFamily="2" charset="0"/>
              </a:rPr>
              <a:t>The S3 Strategy of Croatia</a:t>
            </a:r>
          </a:p>
          <a:p>
            <a:pPr marL="742950" lvl="1" indent="-285750">
              <a:lnSpc>
                <a:spcPct val="90000"/>
              </a:lnSpc>
              <a:spcBef>
                <a:spcPts val="600"/>
              </a:spcBef>
              <a:buFont typeface="Arial" panose="020B0604020202020204" pitchFamily="34" charset="0"/>
              <a:buChar char="•"/>
            </a:pPr>
            <a:r>
              <a:rPr lang="en-US" sz="1600">
                <a:solidFill>
                  <a:srgbClr val="104B6B"/>
                </a:solidFill>
                <a:latin typeface="Montserrat" panose="00000500000000000000" pitchFamily="2" charset="0"/>
              </a:rPr>
              <a:t>The Strategy 2014-2020 of Croatia covers 5 priority areas: Energy &amp; Sustainable Development, Food &amp; Bioeconomy, Health &amp; Life Quality, Security, Transport &amp; Mobility. The Croatian S3 Strategy for the 2021-2027 period is currently being drafted and has not yet been published.</a:t>
            </a:r>
          </a:p>
        </p:txBody>
      </p:sp>
      <p:pic>
        <p:nvPicPr>
          <p:cNvPr id="2" name="Picture 3" descr="Graphical user interface, text&#10;&#10;Description automatically generated with medium confidence">
            <a:extLst>
              <a:ext uri="{FF2B5EF4-FFF2-40B4-BE49-F238E27FC236}">
                <a16:creationId xmlns:a16="http://schemas.microsoft.com/office/drawing/2014/main" id="{D122B787-A6BE-9542-5F65-B046AB03B94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079245" y="6158976"/>
            <a:ext cx="1625611" cy="480888"/>
          </a:xfrm>
          <a:prstGeom prst="rect">
            <a:avLst/>
          </a:prstGeom>
        </p:spPr>
      </p:pic>
      <p:pic>
        <p:nvPicPr>
          <p:cNvPr id="3" name="Imagen 11">
            <a:extLst>
              <a:ext uri="{FF2B5EF4-FFF2-40B4-BE49-F238E27FC236}">
                <a16:creationId xmlns:a16="http://schemas.microsoft.com/office/drawing/2014/main" id="{56B07ED6-9F41-1DCE-8D78-CCAB1E43FEF7}"/>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388851" y="6158976"/>
            <a:ext cx="2733377" cy="480888"/>
          </a:xfrm>
          <a:prstGeom prst="rect">
            <a:avLst/>
          </a:prstGeom>
        </p:spPr>
      </p:pic>
    </p:spTree>
    <p:extLst>
      <p:ext uri="{BB962C8B-B14F-4D97-AF65-F5344CB8AC3E}">
        <p14:creationId xmlns:p14="http://schemas.microsoft.com/office/powerpoint/2010/main" val="234163443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1944914" y="2921168"/>
            <a:ext cx="8302172" cy="1015663"/>
          </a:xfrm>
          <a:prstGeom prst="rect">
            <a:avLst/>
          </a:prstGeom>
          <a:noFill/>
        </p:spPr>
        <p:txBody>
          <a:bodyPr wrap="square" rtlCol="0">
            <a:spAutoFit/>
          </a:bodyPr>
          <a:lstStyle/>
          <a:p>
            <a:pPr algn="ctr"/>
            <a:r>
              <a:rPr lang="es-ES" sz="6000" b="1">
                <a:solidFill>
                  <a:schemeClr val="bg1"/>
                </a:solidFill>
                <a:latin typeface="Arial" panose="020B0604020202020204" pitchFamily="34" charset="0"/>
                <a:cs typeface="Arial" panose="020B0604020202020204" pitchFamily="34" charset="0"/>
              </a:rPr>
              <a:t>THANK YOU</a:t>
            </a:r>
          </a:p>
        </p:txBody>
      </p:sp>
    </p:spTree>
    <p:extLst>
      <p:ext uri="{BB962C8B-B14F-4D97-AF65-F5344CB8AC3E}">
        <p14:creationId xmlns:p14="http://schemas.microsoft.com/office/powerpoint/2010/main" val="279563608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Ekaterina </a:t>
            </a:r>
            <a:r>
              <a:rPr lang="es-ES" err="1"/>
              <a:t>Travkina</a:t>
            </a:r>
            <a:endParaRPr lang="es-ES"/>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404334"/>
          </a:xfrm>
          <a:prstGeom prst="rect">
            <a:avLst/>
          </a:prstGeom>
        </p:spPr>
        <p:txBody>
          <a:bodyPr anchor="ctr" anchorCtr="0">
            <a:normAutofit fontScale="775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s-ES" err="1"/>
              <a:t>Coordinator</a:t>
            </a:r>
            <a:r>
              <a:rPr lang="es-ES"/>
              <a:t> Culture, Creative Industries and Local </a:t>
            </a:r>
            <a:r>
              <a:rPr lang="es-ES" err="1"/>
              <a:t>Development</a:t>
            </a:r>
            <a:r>
              <a:rPr lang="es-ES"/>
              <a:t>, OECD Paris</a:t>
            </a:r>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10936705"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sz="3600" err="1"/>
              <a:t>Improving</a:t>
            </a:r>
            <a:r>
              <a:rPr lang="es-ES" sz="3600"/>
              <a:t> </a:t>
            </a:r>
            <a:r>
              <a:rPr lang="es-ES" sz="3600" err="1"/>
              <a:t>Collaboration</a:t>
            </a:r>
            <a:r>
              <a:rPr lang="es-ES" sz="3600"/>
              <a:t> </a:t>
            </a:r>
            <a:r>
              <a:rPr lang="es-ES" sz="3600" err="1"/>
              <a:t>between</a:t>
            </a:r>
            <a:r>
              <a:rPr lang="es-ES" sz="3600"/>
              <a:t> </a:t>
            </a:r>
            <a:r>
              <a:rPr lang="es-ES" sz="3600" err="1"/>
              <a:t>Clusters</a:t>
            </a:r>
            <a:r>
              <a:rPr lang="es-ES" sz="3600"/>
              <a:t> and </a:t>
            </a:r>
            <a:r>
              <a:rPr lang="es-ES" sz="3600" err="1"/>
              <a:t>National</a:t>
            </a:r>
            <a:r>
              <a:rPr lang="es-ES" sz="3600"/>
              <a:t> &amp; Regional </a:t>
            </a:r>
            <a:r>
              <a:rPr lang="es-ES" sz="3600" err="1"/>
              <a:t>Authorities</a:t>
            </a:r>
            <a:endParaRPr lang="es-ES" sz="3600"/>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205442378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90175" y="1832647"/>
            <a:ext cx="5760000" cy="108000"/>
          </a:xfrm>
          <a:prstGeom prst="rect">
            <a:avLst/>
          </a:prstGeom>
          <a:solidFill>
            <a:srgbClr val="F9B31C">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Content Placeholder 1"/>
          <p:cNvSpPr txBox="1">
            <a:spLocks/>
          </p:cNvSpPr>
          <p:nvPr/>
        </p:nvSpPr>
        <p:spPr>
          <a:xfrm>
            <a:off x="179210" y="1456673"/>
            <a:ext cx="6581929" cy="4908213"/>
          </a:xfrm>
          <a:prstGeom prst="rect">
            <a:avLst/>
          </a:prstGeom>
        </p:spPr>
        <p:txBody>
          <a:bodyPr vert="horz">
            <a:normAutofit fontScale="55000" lnSpcReduction="20000"/>
          </a:bodyPr>
          <a:lstStyle>
            <a:lvl1pPr marL="342000" indent="-342000" algn="l" rtl="0" eaLnBrk="1" latinLnBrk="0" hangingPunct="1">
              <a:spcBef>
                <a:spcPts val="768"/>
              </a:spcBef>
              <a:buClr>
                <a:schemeClr val="tx1"/>
              </a:buClr>
              <a:buFont typeface="Arial" pitchFamily="34" charset="0"/>
              <a:buChar char="•"/>
              <a:defRPr kumimoji="0" sz="3200" kern="1200">
                <a:solidFill>
                  <a:schemeClr val="tx1"/>
                </a:solidFill>
                <a:latin typeface="+mn-lt"/>
                <a:ea typeface="+mn-ea"/>
                <a:cs typeface="+mn-cs"/>
              </a:defRPr>
            </a:lvl1pPr>
            <a:lvl2pPr marL="741600" indent="-284400" algn="l" rtl="0" eaLnBrk="1" latinLnBrk="0" hangingPunct="1">
              <a:spcBef>
                <a:spcPts val="672"/>
              </a:spcBef>
              <a:buClr>
                <a:schemeClr val="tx1"/>
              </a:buClr>
              <a:buFont typeface="Arial" pitchFamily="34" charset="0"/>
              <a:buChar char="–"/>
              <a:defRPr kumimoji="0" sz="2800" kern="1200">
                <a:solidFill>
                  <a:schemeClr val="tx1"/>
                </a:solidFill>
                <a:latin typeface="+mn-lt"/>
                <a:ea typeface="+mn-ea"/>
                <a:cs typeface="+mn-cs"/>
              </a:defRPr>
            </a:lvl2pPr>
            <a:lvl3pPr marL="1144800" indent="-230400" algn="l" rtl="0" eaLnBrk="1" latinLnBrk="0" hangingPunct="1">
              <a:spcBef>
                <a:spcPts val="576"/>
              </a:spcBef>
              <a:buClr>
                <a:schemeClr val="tx1"/>
              </a:buClr>
              <a:buFont typeface="Arial" pitchFamily="34" charset="0"/>
              <a:buChar char="•"/>
              <a:defRPr kumimoji="0" sz="2400" kern="1200">
                <a:solidFill>
                  <a:schemeClr val="tx1"/>
                </a:solidFill>
                <a:latin typeface="+mn-lt"/>
                <a:ea typeface="+mn-ea"/>
                <a:cs typeface="+mn-cs"/>
              </a:defRPr>
            </a:lvl3pPr>
            <a:lvl4pPr marL="1602000" indent="-230400" algn="l" rtl="0" eaLnBrk="1" latinLnBrk="0" hangingPunct="1">
              <a:spcBef>
                <a:spcPts val="480"/>
              </a:spcBef>
              <a:buClr>
                <a:schemeClr val="tx1"/>
              </a:buClr>
              <a:buFont typeface="Arial" pitchFamily="34" charset="0"/>
              <a:buChar char="–"/>
              <a:defRPr kumimoji="0" sz="2000" kern="1200">
                <a:solidFill>
                  <a:schemeClr val="tx1"/>
                </a:solidFill>
                <a:latin typeface="+mn-lt"/>
                <a:ea typeface="+mn-ea"/>
                <a:cs typeface="+mn-cs"/>
              </a:defRPr>
            </a:lvl4pPr>
            <a:lvl5pPr marL="2059200" indent="-230400" algn="l" rtl="0" eaLnBrk="1" latinLnBrk="0" hangingPunct="1">
              <a:spcBef>
                <a:spcPts val="480"/>
              </a:spcBef>
              <a:buClr>
                <a:schemeClr val="tx1"/>
              </a:buClr>
              <a:buFont typeface="Arial" pitchFamily="34" charset="0"/>
              <a:buChar char="»"/>
              <a:defRPr kumimoji="0" sz="2000" kern="1200">
                <a:solidFill>
                  <a:schemeClr val="tx1"/>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a:lstStyle>
          <a:p>
            <a:endParaRPr lang="en-GB" sz="1500"/>
          </a:p>
          <a:p>
            <a:pPr marL="0" indent="0">
              <a:buFont typeface="Arial" pitchFamily="34" charset="0"/>
              <a:buNone/>
            </a:pPr>
            <a:r>
              <a:rPr lang="en-GB" sz="4400">
                <a:solidFill>
                  <a:srgbClr val="103D65"/>
                </a:solidFill>
                <a:latin typeface="+mj-lt"/>
              </a:rPr>
              <a:t>OECD strives to support governments to</a:t>
            </a:r>
            <a:r>
              <a:rPr lang="en-GB" sz="4000">
                <a:solidFill>
                  <a:srgbClr val="103D65"/>
                </a:solidFill>
                <a:latin typeface="+mj-lt"/>
              </a:rPr>
              <a:t>:</a:t>
            </a:r>
            <a:endParaRPr lang="en-GB">
              <a:solidFill>
                <a:srgbClr val="103D65"/>
              </a:solidFill>
              <a:latin typeface="+mj-lt"/>
            </a:endParaRPr>
          </a:p>
          <a:p>
            <a:pPr>
              <a:lnSpc>
                <a:spcPct val="120000"/>
              </a:lnSpc>
              <a:spcBef>
                <a:spcPts val="1800"/>
              </a:spcBef>
              <a:buFont typeface="Wingdings" panose="05000000000000000000" pitchFamily="2" charset="2"/>
              <a:buChar char=""/>
            </a:pPr>
            <a:r>
              <a:rPr lang="en-GB" sz="3600" b="1">
                <a:solidFill>
                  <a:srgbClr val="103D65"/>
                </a:solidFill>
                <a:latin typeface="+mj-lt"/>
              </a:rPr>
              <a:t>Mainstream</a:t>
            </a:r>
            <a:r>
              <a:rPr lang="en-GB">
                <a:latin typeface="+mj-lt"/>
              </a:rPr>
              <a:t> culture beyond cultural policies and as an integral part of wider policy agendas, such as employment, social cohesion, innovation, well-being, the environment and sustainable local development.</a:t>
            </a:r>
          </a:p>
          <a:p>
            <a:pPr>
              <a:lnSpc>
                <a:spcPct val="120000"/>
              </a:lnSpc>
              <a:spcBef>
                <a:spcPts val="1800"/>
              </a:spcBef>
              <a:buFont typeface="Wingdings" panose="05000000000000000000" pitchFamily="2" charset="2"/>
              <a:buChar char=""/>
            </a:pPr>
            <a:r>
              <a:rPr lang="en-GB" b="1">
                <a:solidFill>
                  <a:srgbClr val="103D65"/>
                </a:solidFill>
                <a:latin typeface="+mj-lt"/>
              </a:rPr>
              <a:t>Adapt</a:t>
            </a:r>
            <a:r>
              <a:rPr lang="en-GB">
                <a:latin typeface="+mj-lt"/>
              </a:rPr>
              <a:t> policies on employment, social protection, innovation and entrepreneurship to the needs of CCS.</a:t>
            </a:r>
          </a:p>
          <a:p>
            <a:pPr>
              <a:lnSpc>
                <a:spcPct val="120000"/>
              </a:lnSpc>
              <a:spcBef>
                <a:spcPts val="1800"/>
              </a:spcBef>
              <a:buFont typeface="Wingdings" panose="05000000000000000000" pitchFamily="2" charset="2"/>
              <a:buChar char=""/>
            </a:pPr>
            <a:r>
              <a:rPr lang="en-GB" b="1">
                <a:solidFill>
                  <a:srgbClr val="103D65"/>
                </a:solidFill>
                <a:latin typeface="+mj-lt"/>
              </a:rPr>
              <a:t>Improve internationally comparable statistics </a:t>
            </a:r>
            <a:r>
              <a:rPr lang="en-GB">
                <a:latin typeface="+mj-lt"/>
              </a:rPr>
              <a:t>and the evidence base on the scale, scope and impacts of CCS.</a:t>
            </a:r>
          </a:p>
          <a:p>
            <a:pPr>
              <a:lnSpc>
                <a:spcPct val="120000"/>
              </a:lnSpc>
              <a:spcBef>
                <a:spcPts val="1800"/>
              </a:spcBef>
              <a:buFont typeface="Wingdings" panose="05000000000000000000" pitchFamily="2" charset="2"/>
              <a:buChar char=""/>
            </a:pPr>
            <a:r>
              <a:rPr lang="en-GB" b="1">
                <a:solidFill>
                  <a:srgbClr val="103D65"/>
                </a:solidFill>
                <a:latin typeface="+mj-lt"/>
              </a:rPr>
              <a:t>Build the capacity </a:t>
            </a:r>
            <a:r>
              <a:rPr lang="en-GB">
                <a:latin typeface="+mj-lt"/>
              </a:rPr>
              <a:t>of national and local governments to integrate culture into broader economic and social development strategies.</a:t>
            </a:r>
            <a:endParaRPr lang="en-GB"/>
          </a:p>
        </p:txBody>
      </p:sp>
      <p:sp>
        <p:nvSpPr>
          <p:cNvPr id="3" name="Title 2"/>
          <p:cNvSpPr>
            <a:spLocks noGrp="1"/>
          </p:cNvSpPr>
          <p:nvPr>
            <p:ph type="title"/>
          </p:nvPr>
        </p:nvSpPr>
        <p:spPr>
          <a:xfrm>
            <a:off x="1334493" y="249323"/>
            <a:ext cx="9888000" cy="1022400"/>
          </a:xfrm>
        </p:spPr>
        <p:txBody>
          <a:bodyPr/>
          <a:lstStyle/>
          <a:p>
            <a:r>
              <a:rPr lang="en-GB" sz="3600" b="1">
                <a:solidFill>
                  <a:srgbClr val="C00000"/>
                </a:solidFill>
              </a:rPr>
              <a:t>OECD &amp; Culture </a:t>
            </a:r>
          </a:p>
        </p:txBody>
      </p:sp>
      <p:pic>
        <p:nvPicPr>
          <p:cNvPr id="1028" name="Picture 4" descr="https://www.oecd.org/media/oecdorg/directorates/centreforentrepreneurshipsmesandlocaldevelopment/2020/icon-.job-potential.pn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952000" y="-166421"/>
            <a:ext cx="3240000" cy="2384152"/>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b="-1"/>
          <a:stretch/>
        </p:blipFill>
        <p:spPr>
          <a:xfrm>
            <a:off x="7933770" y="1687467"/>
            <a:ext cx="2307539" cy="2520000"/>
          </a:xfrm>
          <a:prstGeom prst="rect">
            <a:avLst/>
          </a:prstGeom>
        </p:spPr>
      </p:pic>
      <p:pic>
        <p:nvPicPr>
          <p:cNvPr id="9" name="Picture 8"/>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8952000" y="3260916"/>
            <a:ext cx="2234578" cy="2520000"/>
          </a:xfrm>
          <a:prstGeom prst="rect">
            <a:avLst/>
          </a:prstGeom>
        </p:spPr>
      </p:pic>
      <p:pic>
        <p:nvPicPr>
          <p:cNvPr id="10" name="Picture 9"/>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9934336" y="4354411"/>
            <a:ext cx="2289828" cy="2520000"/>
          </a:xfrm>
          <a:prstGeom prst="rect">
            <a:avLst/>
          </a:prstGeom>
        </p:spPr>
      </p:pic>
    </p:spTree>
    <p:extLst>
      <p:ext uri="{BB962C8B-B14F-4D97-AF65-F5344CB8AC3E}">
        <p14:creationId xmlns:p14="http://schemas.microsoft.com/office/powerpoint/2010/main" val="209168151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GB" b="1">
                <a:solidFill>
                  <a:srgbClr val="D63557"/>
                </a:solidFill>
              </a:rPr>
              <a:t>Highlights from the “The Culture Fix”</a:t>
            </a:r>
          </a:p>
        </p:txBody>
      </p:sp>
      <p:pic>
        <p:nvPicPr>
          <p:cNvPr id="11" name="Picture 10"/>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7390120" y="1456830"/>
            <a:ext cx="2962398" cy="3340784"/>
          </a:xfrm>
          <a:prstGeom prst="rect">
            <a:avLst/>
          </a:prstGeom>
        </p:spPr>
      </p:pic>
      <p:pic>
        <p:nvPicPr>
          <p:cNvPr id="12" name="Picture 11"/>
          <p:cNvPicPr>
            <a:picLocks noChangeAspect="1"/>
          </p:cNvPicPr>
          <p:nvPr/>
        </p:nvPicPr>
        <p:blipFill rotWithShape="1">
          <a:blip r:embed="rId3" cstate="email">
            <a:extLst>
              <a:ext uri="{28A0092B-C50C-407E-A947-70E740481C1C}">
                <a14:useLocalDpi xmlns:a14="http://schemas.microsoft.com/office/drawing/2010/main"/>
              </a:ext>
            </a:extLst>
          </a:blip>
          <a:srcRect b="-1"/>
          <a:stretch/>
        </p:blipFill>
        <p:spPr>
          <a:xfrm>
            <a:off x="8976006" y="2890389"/>
            <a:ext cx="2499429" cy="2729558"/>
          </a:xfrm>
          <a:prstGeom prst="rect">
            <a:avLst/>
          </a:prstGeom>
        </p:spPr>
      </p:pic>
      <p:pic>
        <p:nvPicPr>
          <p:cNvPr id="10" name="Picture 9"/>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9826905" y="4255168"/>
            <a:ext cx="2365093" cy="2602831"/>
          </a:xfrm>
          <a:prstGeom prst="rect">
            <a:avLst/>
          </a:prstGeom>
        </p:spPr>
      </p:pic>
      <mc:AlternateContent xmlns:mc="http://schemas.openxmlformats.org/markup-compatibility/2006" xmlns:p14="http://schemas.microsoft.com/office/powerpoint/2010/main">
        <mc:Choice Requires="p14">
          <p:contentPart p14:bwMode="auto" r:id="rId5">
            <p14:nvContentPartPr>
              <p14:cNvPr id="6" name="Ink 5"/>
              <p14:cNvContentPartPr/>
              <p14:nvPr/>
            </p14:nvContentPartPr>
            <p14:xfrm>
              <a:off x="9944100" y="434430"/>
              <a:ext cx="360" cy="360"/>
            </p14:xfrm>
          </p:contentPart>
        </mc:Choice>
        <mc:Fallback xmlns="">
          <p:pic>
            <p:nvPicPr>
              <p:cNvPr id="6" name="Ink 5"/>
              <p:cNvPicPr/>
              <p:nvPr/>
            </p:nvPicPr>
            <p:blipFill>
              <a:blip r:embed="rId6"/>
              <a:stretch>
                <a:fillRect/>
              </a:stretch>
            </p:blipFill>
            <p:spPr>
              <a:xfrm>
                <a:off x="9926100" y="416430"/>
                <a:ext cx="36000" cy="36000"/>
              </a:xfrm>
              <a:prstGeom prst="rect">
                <a:avLst/>
              </a:prstGeom>
            </p:spPr>
          </p:pic>
        </mc:Fallback>
      </mc:AlternateContent>
      <p:pic>
        <p:nvPicPr>
          <p:cNvPr id="13" name="Picture 12" descr="https://assets.oecdcode.org/covers/340/991bb520.jpeg"/>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94831" y="1625963"/>
            <a:ext cx="3644412" cy="485564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4705004" y="5958388"/>
            <a:ext cx="3685747" cy="523220"/>
          </a:xfrm>
          <a:prstGeom prst="rect">
            <a:avLst/>
          </a:prstGeom>
          <a:noFill/>
        </p:spPr>
        <p:txBody>
          <a:bodyPr wrap="square" rtlCol="0">
            <a:spAutoFit/>
          </a:bodyPr>
          <a:lstStyle/>
          <a:p>
            <a:r>
              <a:rPr lang="fr-FR" sz="2800" b="1">
                <a:solidFill>
                  <a:srgbClr val="D63557"/>
                </a:solidFill>
              </a:rPr>
              <a:t>oe.cd/pub/culture</a:t>
            </a:r>
            <a:endParaRPr lang="en-GB" sz="2800" b="1">
              <a:solidFill>
                <a:srgbClr val="D63557"/>
              </a:solidFill>
            </a:endParaRPr>
          </a:p>
        </p:txBody>
      </p:sp>
      <p:pic>
        <p:nvPicPr>
          <p:cNvPr id="2050" name="Picture 1" descr="image002"/>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705004" y="3892029"/>
            <a:ext cx="1953471" cy="1941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3131976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456609" y="472296"/>
            <a:ext cx="997590" cy="290722"/>
          </a:xfrm>
          <a:prstGeom prst="rect">
            <a:avLst/>
          </a:prstGeom>
          <a:solidFill>
            <a:srgbClr val="F9B31C">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itle 2"/>
          <p:cNvSpPr>
            <a:spLocks noGrp="1"/>
          </p:cNvSpPr>
          <p:nvPr>
            <p:ph type="title"/>
          </p:nvPr>
        </p:nvSpPr>
        <p:spPr>
          <a:xfrm>
            <a:off x="1439999" y="200840"/>
            <a:ext cx="10434843" cy="1022400"/>
          </a:xfrm>
        </p:spPr>
        <p:txBody>
          <a:bodyPr/>
          <a:lstStyle/>
          <a:p>
            <a:r>
              <a:rPr lang="en-US" b="1">
                <a:solidFill>
                  <a:srgbClr val="103D65"/>
                </a:solidFill>
              </a:rPr>
              <a:t>Culture &amp; creative industries, cluster policies and regional development</a:t>
            </a:r>
            <a:endParaRPr lang="en-GB" b="1">
              <a:solidFill>
                <a:srgbClr val="103D65"/>
              </a:solidFill>
            </a:endParaRPr>
          </a:p>
        </p:txBody>
      </p:sp>
      <p:sp>
        <p:nvSpPr>
          <p:cNvPr id="21" name="Rectangle 20"/>
          <p:cNvSpPr/>
          <p:nvPr/>
        </p:nvSpPr>
        <p:spPr>
          <a:xfrm>
            <a:off x="3984707" y="6381736"/>
            <a:ext cx="5955289" cy="177132"/>
          </a:xfrm>
          <a:prstGeom prst="rect">
            <a:avLst/>
          </a:prstGeom>
          <a:solidFill>
            <a:srgbClr val="F9B31C">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TextBox 3"/>
          <p:cNvSpPr txBox="1"/>
          <p:nvPr/>
        </p:nvSpPr>
        <p:spPr>
          <a:xfrm>
            <a:off x="4138011" y="4001459"/>
            <a:ext cx="3659108" cy="1938992"/>
          </a:xfrm>
          <a:prstGeom prst="rect">
            <a:avLst/>
          </a:prstGeom>
          <a:noFill/>
        </p:spPr>
        <p:txBody>
          <a:bodyPr wrap="square" rtlCol="0">
            <a:spAutoFit/>
          </a:bodyPr>
          <a:lstStyle/>
          <a:p>
            <a:pPr marL="285750" indent="-285750">
              <a:buFont typeface="Arial" panose="020B0604020202020204" pitchFamily="34" charset="0"/>
              <a:buChar char="•"/>
            </a:pPr>
            <a:r>
              <a:rPr lang="en-GB" sz="1500" b="1">
                <a:solidFill>
                  <a:schemeClr val="bg1">
                    <a:lumMod val="50000"/>
                  </a:schemeClr>
                </a:solidFill>
                <a:latin typeface="+mj-lt"/>
              </a:rPr>
              <a:t>Drives innovation </a:t>
            </a:r>
            <a:r>
              <a:rPr lang="en-GB" sz="1400">
                <a:solidFill>
                  <a:schemeClr val="bg1">
                    <a:lumMod val="50000"/>
                  </a:schemeClr>
                </a:solidFill>
                <a:latin typeface="+mj-lt"/>
              </a:rPr>
              <a:t>across the economy </a:t>
            </a:r>
          </a:p>
          <a:p>
            <a:pPr marL="285750" indent="-285750">
              <a:buFont typeface="Arial" panose="020B0604020202020204" pitchFamily="34" charset="0"/>
              <a:buChar char="•"/>
            </a:pPr>
            <a:r>
              <a:rPr lang="en-GB" sz="1500" b="1">
                <a:solidFill>
                  <a:schemeClr val="bg1">
                    <a:lumMod val="50000"/>
                  </a:schemeClr>
                </a:solidFill>
                <a:latin typeface="+mj-lt"/>
              </a:rPr>
              <a:t>Drives local regeneration </a:t>
            </a:r>
          </a:p>
          <a:p>
            <a:pPr marL="285750" indent="-285750">
              <a:buFont typeface="Arial" panose="020B0604020202020204" pitchFamily="34" charset="0"/>
              <a:buChar char="•"/>
            </a:pPr>
            <a:endParaRPr lang="en-GB" sz="1500" b="1">
              <a:solidFill>
                <a:schemeClr val="bg1">
                  <a:lumMod val="50000"/>
                </a:schemeClr>
              </a:solidFill>
              <a:latin typeface="+mj-lt"/>
            </a:endParaRPr>
          </a:p>
          <a:p>
            <a:pPr marL="285750" indent="-285750">
              <a:buFont typeface="Arial" panose="020B0604020202020204" pitchFamily="34" charset="0"/>
              <a:buChar char="•"/>
            </a:pPr>
            <a:r>
              <a:rPr lang="en-GB" sz="1500" b="1">
                <a:solidFill>
                  <a:schemeClr val="bg1">
                    <a:lumMod val="50000"/>
                  </a:schemeClr>
                </a:solidFill>
                <a:latin typeface="+mj-lt"/>
              </a:rPr>
              <a:t>Social impact:</a:t>
            </a:r>
          </a:p>
          <a:p>
            <a:pPr marL="285750" indent="-285750">
              <a:buFont typeface="Arial" panose="020B0604020202020204" pitchFamily="34" charset="0"/>
              <a:buChar char="•"/>
            </a:pPr>
            <a:r>
              <a:rPr lang="en-GB" sz="1400">
                <a:solidFill>
                  <a:schemeClr val="bg1">
                    <a:lumMod val="50000"/>
                  </a:schemeClr>
                </a:solidFill>
                <a:latin typeface="+mj-lt"/>
              </a:rPr>
              <a:t>Health and well being </a:t>
            </a:r>
          </a:p>
          <a:p>
            <a:pPr marL="285750" indent="-285750">
              <a:buFont typeface="Arial" panose="020B0604020202020204" pitchFamily="34" charset="0"/>
              <a:buChar char="•"/>
            </a:pPr>
            <a:r>
              <a:rPr lang="en-GB" sz="1400">
                <a:solidFill>
                  <a:schemeClr val="bg1">
                    <a:lumMod val="50000"/>
                  </a:schemeClr>
                </a:solidFill>
                <a:latin typeface="+mj-lt"/>
              </a:rPr>
              <a:t>Behavioural change</a:t>
            </a:r>
          </a:p>
          <a:p>
            <a:pPr marL="285750" indent="-285750">
              <a:buFont typeface="Arial" panose="020B0604020202020204" pitchFamily="34" charset="0"/>
              <a:buChar char="•"/>
            </a:pPr>
            <a:r>
              <a:rPr lang="en-GB" sz="1400">
                <a:solidFill>
                  <a:schemeClr val="bg1">
                    <a:lumMod val="50000"/>
                  </a:schemeClr>
                </a:solidFill>
                <a:latin typeface="+mj-lt"/>
              </a:rPr>
              <a:t>Inclusion &amp; social cohesion</a:t>
            </a:r>
            <a:r>
              <a:rPr lang="en-GB">
                <a:solidFill>
                  <a:schemeClr val="bg1">
                    <a:lumMod val="50000"/>
                  </a:schemeClr>
                </a:solidFill>
                <a:latin typeface="+mj-lt"/>
              </a:rPr>
              <a:t> </a:t>
            </a:r>
            <a:r>
              <a:rPr lang="en-GB">
                <a:solidFill>
                  <a:schemeClr val="bg1">
                    <a:lumMod val="50000"/>
                  </a:schemeClr>
                </a:solidFill>
              </a:rPr>
              <a:t> </a:t>
            </a:r>
          </a:p>
        </p:txBody>
      </p:sp>
      <p:sp>
        <p:nvSpPr>
          <p:cNvPr id="5" name="TextBox 4"/>
          <p:cNvSpPr txBox="1"/>
          <p:nvPr/>
        </p:nvSpPr>
        <p:spPr>
          <a:xfrm>
            <a:off x="8019042" y="1392082"/>
            <a:ext cx="3716866" cy="1384995"/>
          </a:xfrm>
          <a:prstGeom prst="rect">
            <a:avLst/>
          </a:prstGeom>
          <a:noFill/>
        </p:spPr>
        <p:txBody>
          <a:bodyPr wrap="square" rtlCol="0">
            <a:spAutoFit/>
          </a:bodyPr>
          <a:lstStyle/>
          <a:p>
            <a:pPr algn="ctr"/>
            <a:r>
              <a:rPr lang="en-GB" sz="2400" b="1">
                <a:solidFill>
                  <a:srgbClr val="103D65"/>
                </a:solidFill>
                <a:latin typeface="+mj-lt"/>
              </a:rPr>
              <a:t>Not like the others</a:t>
            </a:r>
          </a:p>
          <a:p>
            <a:pPr algn="ctr"/>
            <a:endParaRPr lang="en-GB" sz="2400" b="1">
              <a:solidFill>
                <a:srgbClr val="103D65"/>
              </a:solidFill>
              <a:latin typeface="+mj-lt"/>
            </a:endParaRPr>
          </a:p>
          <a:p>
            <a:pPr marL="285750" indent="-285750">
              <a:buFont typeface="Arial" panose="020B0604020202020204" pitchFamily="34" charset="0"/>
              <a:buChar char="•"/>
            </a:pPr>
            <a:endParaRPr lang="en-GB">
              <a:latin typeface="+mj-lt"/>
            </a:endParaRPr>
          </a:p>
          <a:p>
            <a:endParaRPr lang="en-GB">
              <a:latin typeface="+mj-lt"/>
            </a:endParaRPr>
          </a:p>
        </p:txBody>
      </p:sp>
      <p:sp>
        <p:nvSpPr>
          <p:cNvPr id="6" name="TextBox 5"/>
          <p:cNvSpPr txBox="1"/>
          <p:nvPr/>
        </p:nvSpPr>
        <p:spPr>
          <a:xfrm>
            <a:off x="3765505" y="6129333"/>
            <a:ext cx="6455379" cy="461665"/>
          </a:xfrm>
          <a:prstGeom prst="rect">
            <a:avLst/>
          </a:prstGeom>
          <a:noFill/>
        </p:spPr>
        <p:txBody>
          <a:bodyPr wrap="square" rtlCol="0">
            <a:spAutoFit/>
          </a:bodyPr>
          <a:lstStyle/>
          <a:p>
            <a:r>
              <a:rPr lang="en-GB" sz="2400" b="1">
                <a:solidFill>
                  <a:srgbClr val="103D65"/>
                </a:solidFill>
                <a:latin typeface="+mj-lt"/>
              </a:rPr>
              <a:t>Need tailored policies and better evidence  </a:t>
            </a:r>
          </a:p>
        </p:txBody>
      </p:sp>
      <p:pic>
        <p:nvPicPr>
          <p:cNvPr id="8" name="Content Placeholder 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213854" y="4509289"/>
            <a:ext cx="3129743" cy="3240087"/>
          </a:xfrm>
          <a:prstGeom prst="rect">
            <a:avLst/>
          </a:prstGeom>
        </p:spPr>
      </p:pic>
      <p:sp>
        <p:nvSpPr>
          <p:cNvPr id="13" name="TextBox 12"/>
          <p:cNvSpPr txBox="1"/>
          <p:nvPr/>
        </p:nvSpPr>
        <p:spPr>
          <a:xfrm>
            <a:off x="122665" y="2084580"/>
            <a:ext cx="1752601" cy="2523768"/>
          </a:xfrm>
          <a:prstGeom prst="rect">
            <a:avLst/>
          </a:prstGeom>
          <a:noFill/>
        </p:spPr>
        <p:txBody>
          <a:bodyPr wrap="square" rtlCol="0">
            <a:spAutoFit/>
          </a:bodyPr>
          <a:lstStyle/>
          <a:p>
            <a:r>
              <a:rPr lang="en-GB" sz="1500" b="1">
                <a:solidFill>
                  <a:srgbClr val="103D65"/>
                </a:solidFill>
                <a:latin typeface="+mj-lt"/>
              </a:rPr>
              <a:t>Employment: 1.4% - 5.7% </a:t>
            </a:r>
            <a:r>
              <a:rPr lang="en-GB" sz="1400">
                <a:latin typeface="+mj-lt"/>
              </a:rPr>
              <a:t>across OECD; over </a:t>
            </a:r>
            <a:r>
              <a:rPr lang="en-GB" sz="1500" b="1">
                <a:solidFill>
                  <a:srgbClr val="103D65"/>
                </a:solidFill>
                <a:latin typeface="+mj-lt"/>
              </a:rPr>
              <a:t>10% </a:t>
            </a:r>
            <a:r>
              <a:rPr lang="en-GB" sz="1400">
                <a:latin typeface="+mj-lt"/>
              </a:rPr>
              <a:t>in some mega cities</a:t>
            </a:r>
          </a:p>
          <a:p>
            <a:r>
              <a:rPr lang="en-GB" sz="1400">
                <a:latin typeface="+mj-lt"/>
              </a:rPr>
              <a:t>Growth outpaced the rest of the economy prior to crisis: employment grew by </a:t>
            </a:r>
            <a:r>
              <a:rPr lang="en-GB" sz="1500" b="1">
                <a:solidFill>
                  <a:srgbClr val="103D65"/>
                </a:solidFill>
                <a:latin typeface="+mj-lt"/>
              </a:rPr>
              <a:t>13.4%</a:t>
            </a:r>
            <a:r>
              <a:rPr lang="en-GB" sz="1400">
                <a:latin typeface="+mj-lt"/>
              </a:rPr>
              <a:t> vs  9.1% total  </a:t>
            </a:r>
          </a:p>
        </p:txBody>
      </p:sp>
      <p:sp>
        <p:nvSpPr>
          <p:cNvPr id="14" name="TextBox 13"/>
          <p:cNvSpPr txBox="1"/>
          <p:nvPr/>
        </p:nvSpPr>
        <p:spPr>
          <a:xfrm>
            <a:off x="234952" y="2642121"/>
            <a:ext cx="1820334" cy="338554"/>
          </a:xfrm>
          <a:prstGeom prst="rect">
            <a:avLst/>
          </a:prstGeom>
          <a:noFill/>
        </p:spPr>
        <p:txBody>
          <a:bodyPr wrap="square" rtlCol="0">
            <a:spAutoFit/>
          </a:bodyPr>
          <a:lstStyle/>
          <a:p>
            <a:endParaRPr lang="en-GB" sz="1600">
              <a:latin typeface="+mj-lt"/>
            </a:endParaRPr>
          </a:p>
        </p:txBody>
      </p:sp>
      <p:sp>
        <p:nvSpPr>
          <p:cNvPr id="15" name="TextBox 14"/>
          <p:cNvSpPr txBox="1"/>
          <p:nvPr/>
        </p:nvSpPr>
        <p:spPr>
          <a:xfrm>
            <a:off x="51596" y="5644584"/>
            <a:ext cx="1949448" cy="969496"/>
          </a:xfrm>
          <a:prstGeom prst="rect">
            <a:avLst/>
          </a:prstGeom>
          <a:noFill/>
        </p:spPr>
        <p:txBody>
          <a:bodyPr wrap="square" rtlCol="0">
            <a:spAutoFit/>
          </a:bodyPr>
          <a:lstStyle/>
          <a:p>
            <a:r>
              <a:rPr lang="en-GB" sz="1500" b="1">
                <a:solidFill>
                  <a:srgbClr val="103D65"/>
                </a:solidFill>
                <a:latin typeface="+mj-lt"/>
              </a:rPr>
              <a:t>Firms: 7% </a:t>
            </a:r>
            <a:r>
              <a:rPr lang="en-GB" sz="1400">
                <a:latin typeface="+mj-lt"/>
              </a:rPr>
              <a:t>of all enterprises (OECD); higher birth rates, similar survival rates </a:t>
            </a:r>
          </a:p>
        </p:txBody>
      </p:sp>
      <p:sp>
        <p:nvSpPr>
          <p:cNvPr id="17" name="TextBox 16"/>
          <p:cNvSpPr txBox="1"/>
          <p:nvPr/>
        </p:nvSpPr>
        <p:spPr>
          <a:xfrm>
            <a:off x="2149025" y="2084580"/>
            <a:ext cx="1955800" cy="2708434"/>
          </a:xfrm>
          <a:prstGeom prst="rect">
            <a:avLst/>
          </a:prstGeom>
          <a:noFill/>
        </p:spPr>
        <p:txBody>
          <a:bodyPr wrap="square" rtlCol="0">
            <a:spAutoFit/>
          </a:bodyPr>
          <a:lstStyle/>
          <a:p>
            <a:r>
              <a:rPr lang="en-GB" sz="1500" b="1" err="1">
                <a:solidFill>
                  <a:srgbClr val="103D65"/>
                </a:solidFill>
                <a:latin typeface="+mj-lt"/>
              </a:rPr>
              <a:t>GVA</a:t>
            </a:r>
            <a:r>
              <a:rPr lang="en-GB" sz="1500" b="1">
                <a:solidFill>
                  <a:srgbClr val="103D65"/>
                </a:solidFill>
                <a:latin typeface="+mj-lt"/>
              </a:rPr>
              <a:t>: 2.2%</a:t>
            </a:r>
            <a:r>
              <a:rPr lang="en-GB" sz="1400">
                <a:latin typeface="+mj-lt"/>
              </a:rPr>
              <a:t> of </a:t>
            </a:r>
            <a:r>
              <a:rPr lang="en-GB" sz="1400" err="1">
                <a:latin typeface="+mj-lt"/>
              </a:rPr>
              <a:t>GVA</a:t>
            </a:r>
            <a:r>
              <a:rPr lang="en-GB" sz="1400">
                <a:latin typeface="+mj-lt"/>
              </a:rPr>
              <a:t> (OECD) </a:t>
            </a:r>
          </a:p>
          <a:p>
            <a:r>
              <a:rPr lang="en-GB" sz="1500" b="1">
                <a:solidFill>
                  <a:srgbClr val="103D65"/>
                </a:solidFill>
                <a:latin typeface="+mj-lt"/>
              </a:rPr>
              <a:t>5.5%</a:t>
            </a:r>
            <a:r>
              <a:rPr lang="en-GB" sz="1400">
                <a:latin typeface="+mj-lt"/>
              </a:rPr>
              <a:t> of EU’s total economy </a:t>
            </a:r>
            <a:r>
              <a:rPr lang="en-GB" sz="1400" err="1">
                <a:latin typeface="+mj-lt"/>
              </a:rPr>
              <a:t>GVA</a:t>
            </a:r>
            <a:r>
              <a:rPr lang="en-GB" sz="1400">
                <a:latin typeface="+mj-lt"/>
              </a:rPr>
              <a:t> higher than the total contribution of the accommodation and food services sector (3.7%) and only slightly less than the contribution of the ICT (6.3%)</a:t>
            </a:r>
          </a:p>
        </p:txBody>
      </p:sp>
      <p:sp>
        <p:nvSpPr>
          <p:cNvPr id="18" name="TextBox 17"/>
          <p:cNvSpPr txBox="1"/>
          <p:nvPr/>
        </p:nvSpPr>
        <p:spPr>
          <a:xfrm>
            <a:off x="2186030" y="4832764"/>
            <a:ext cx="1667933" cy="1569660"/>
          </a:xfrm>
          <a:prstGeom prst="rect">
            <a:avLst/>
          </a:prstGeom>
          <a:noFill/>
        </p:spPr>
        <p:txBody>
          <a:bodyPr wrap="square" rtlCol="0">
            <a:spAutoFit/>
          </a:bodyPr>
          <a:lstStyle/>
          <a:p>
            <a:r>
              <a:rPr lang="en-GB" sz="1500" b="1">
                <a:solidFill>
                  <a:srgbClr val="103D65"/>
                </a:solidFill>
                <a:latin typeface="+mj-lt"/>
              </a:rPr>
              <a:t>Driver of trade</a:t>
            </a:r>
            <a:r>
              <a:rPr lang="en-GB" sz="1600">
                <a:latin typeface="Arial Narrow" panose="020B0606020202030204" pitchFamily="34" charset="0"/>
              </a:rPr>
              <a:t>: 2002 and 2015, the size of the global market for creative goods </a:t>
            </a:r>
            <a:r>
              <a:rPr lang="en-GB" sz="1500" b="1">
                <a:solidFill>
                  <a:srgbClr val="103D65"/>
                </a:solidFill>
                <a:latin typeface="+mj-lt"/>
              </a:rPr>
              <a:t>more than doubled</a:t>
            </a:r>
          </a:p>
        </p:txBody>
      </p:sp>
      <p:sp>
        <p:nvSpPr>
          <p:cNvPr id="19" name="TextBox 18"/>
          <p:cNvSpPr txBox="1"/>
          <p:nvPr/>
        </p:nvSpPr>
        <p:spPr>
          <a:xfrm>
            <a:off x="123091" y="1460055"/>
            <a:ext cx="2319867" cy="692497"/>
          </a:xfrm>
          <a:prstGeom prst="rect">
            <a:avLst/>
          </a:prstGeom>
          <a:noFill/>
        </p:spPr>
        <p:txBody>
          <a:bodyPr wrap="square" rtlCol="0">
            <a:spAutoFit/>
          </a:bodyPr>
          <a:lstStyle/>
          <a:p>
            <a:r>
              <a:rPr lang="en-GB" sz="2400" b="1">
                <a:solidFill>
                  <a:srgbClr val="103D65"/>
                </a:solidFill>
                <a:latin typeface="+mj-lt"/>
              </a:rPr>
              <a:t>Big business</a:t>
            </a:r>
          </a:p>
          <a:p>
            <a:endParaRPr lang="en-GB" sz="1500" b="1">
              <a:solidFill>
                <a:srgbClr val="103D65"/>
              </a:solidFill>
              <a:latin typeface="+mj-lt"/>
            </a:endParaRPr>
          </a:p>
        </p:txBody>
      </p:sp>
      <p:sp>
        <p:nvSpPr>
          <p:cNvPr id="20" name="TextBox 19"/>
          <p:cNvSpPr txBox="1"/>
          <p:nvPr/>
        </p:nvSpPr>
        <p:spPr>
          <a:xfrm>
            <a:off x="4497109" y="2045980"/>
            <a:ext cx="2359528" cy="1200329"/>
          </a:xfrm>
          <a:prstGeom prst="rect">
            <a:avLst/>
          </a:prstGeom>
          <a:noFill/>
        </p:spPr>
        <p:txBody>
          <a:bodyPr wrap="square" rtlCol="0">
            <a:spAutoFit/>
          </a:bodyPr>
          <a:lstStyle/>
          <a:p>
            <a:r>
              <a:rPr lang="en-GB" sz="1500" b="1">
                <a:solidFill>
                  <a:srgbClr val="103D65"/>
                </a:solidFill>
                <a:latin typeface="+mj-lt"/>
              </a:rPr>
              <a:t>In high demand: </a:t>
            </a:r>
            <a:r>
              <a:rPr lang="en-GB" sz="1400">
                <a:latin typeface="Arial Narrow" panose="020B0606020202030204" pitchFamily="34" charset="0"/>
              </a:rPr>
              <a:t>Household spending on recreation and culture grew by </a:t>
            </a:r>
            <a:r>
              <a:rPr lang="en-GB" sz="1500" b="1">
                <a:solidFill>
                  <a:srgbClr val="103D65"/>
                </a:solidFill>
                <a:latin typeface="+mj-lt"/>
              </a:rPr>
              <a:t>18% </a:t>
            </a:r>
            <a:r>
              <a:rPr lang="en-GB" sz="1400">
                <a:latin typeface="Arial Narrow" panose="020B0606020202030204" pitchFamily="34" charset="0"/>
              </a:rPr>
              <a:t>between 2011 and 2019, twice as fast as overall spending</a:t>
            </a:r>
          </a:p>
        </p:txBody>
      </p:sp>
      <p:sp>
        <p:nvSpPr>
          <p:cNvPr id="22" name="TextBox 21"/>
          <p:cNvSpPr txBox="1"/>
          <p:nvPr/>
        </p:nvSpPr>
        <p:spPr>
          <a:xfrm>
            <a:off x="7451350" y="2100302"/>
            <a:ext cx="4174187" cy="3554819"/>
          </a:xfrm>
          <a:prstGeom prst="rect">
            <a:avLst/>
          </a:prstGeom>
          <a:noFill/>
        </p:spPr>
        <p:txBody>
          <a:bodyPr wrap="square" rtlCol="0">
            <a:spAutoFit/>
          </a:bodyPr>
          <a:lstStyle/>
          <a:p>
            <a:pPr marL="285750" indent="-285750">
              <a:buFont typeface="Arial" panose="020B0604020202020204" pitchFamily="34" charset="0"/>
              <a:buChar char="•"/>
            </a:pPr>
            <a:r>
              <a:rPr lang="en-GB" sz="1400">
                <a:latin typeface="+mj-lt"/>
              </a:rPr>
              <a:t>Very diverse, including non- and for profit, diverse motivations </a:t>
            </a:r>
          </a:p>
          <a:p>
            <a:pPr marL="285750" indent="-285750">
              <a:buFont typeface="Arial" panose="020B0604020202020204" pitchFamily="34" charset="0"/>
              <a:buChar char="•"/>
            </a:pPr>
            <a:r>
              <a:rPr lang="en-GB" sz="1400">
                <a:latin typeface="+mj-lt"/>
              </a:rPr>
              <a:t>Predominance of micro-firms … along with big players</a:t>
            </a:r>
          </a:p>
          <a:p>
            <a:pPr marL="285750" indent="-285750">
              <a:buFont typeface="Arial" panose="020B0604020202020204" pitchFamily="34" charset="0"/>
              <a:buChar char="•"/>
            </a:pPr>
            <a:r>
              <a:rPr lang="en-GB" sz="1400">
                <a:latin typeface="+mj-lt"/>
              </a:rPr>
              <a:t>High shares of non-standard work (</a:t>
            </a:r>
            <a:r>
              <a:rPr lang="en-GB" sz="1500" b="1">
                <a:solidFill>
                  <a:srgbClr val="103D65"/>
                </a:solidFill>
                <a:latin typeface="+mj-lt"/>
              </a:rPr>
              <a:t>29%</a:t>
            </a:r>
            <a:r>
              <a:rPr lang="en-GB" sz="1400">
                <a:latin typeface="+mj-lt"/>
              </a:rPr>
              <a:t> are self-employed) / precariousness </a:t>
            </a:r>
          </a:p>
          <a:p>
            <a:pPr marL="285750" indent="-285750">
              <a:buFont typeface="Arial" panose="020B0604020202020204" pitchFamily="34" charset="0"/>
              <a:buChar char="•"/>
            </a:pPr>
            <a:r>
              <a:rPr lang="en-GB" sz="1400">
                <a:latin typeface="+mj-lt"/>
              </a:rPr>
              <a:t>Highly skilled (</a:t>
            </a:r>
            <a:r>
              <a:rPr lang="en-GB" sz="1400" b="1">
                <a:solidFill>
                  <a:srgbClr val="103D65"/>
                </a:solidFill>
                <a:latin typeface="+mj-lt"/>
              </a:rPr>
              <a:t>62%</a:t>
            </a:r>
            <a:r>
              <a:rPr lang="en-GB" sz="1400">
                <a:latin typeface="+mj-lt"/>
              </a:rPr>
              <a:t> tertiary degree vs </a:t>
            </a:r>
            <a:r>
              <a:rPr lang="en-GB" sz="1400" b="1">
                <a:solidFill>
                  <a:srgbClr val="103D65"/>
                </a:solidFill>
                <a:latin typeface="+mj-lt"/>
              </a:rPr>
              <a:t>40%</a:t>
            </a:r>
            <a:r>
              <a:rPr lang="en-GB" sz="1400">
                <a:latin typeface="+mj-lt"/>
              </a:rPr>
              <a:t> in general workforce)</a:t>
            </a:r>
          </a:p>
          <a:p>
            <a:pPr marL="285750" indent="-285750">
              <a:buFont typeface="Arial" panose="020B0604020202020204" pitchFamily="34" charset="0"/>
              <a:buChar char="•"/>
            </a:pPr>
            <a:r>
              <a:rPr lang="en-GB" sz="1400">
                <a:latin typeface="+mj-lt"/>
              </a:rPr>
              <a:t>Future proof  (</a:t>
            </a:r>
            <a:r>
              <a:rPr lang="en-GB" sz="1500" b="1">
                <a:solidFill>
                  <a:srgbClr val="103D65"/>
                </a:solidFill>
                <a:latin typeface="+mj-lt"/>
              </a:rPr>
              <a:t>10% </a:t>
            </a:r>
            <a:r>
              <a:rPr lang="en-GB" sz="1400">
                <a:latin typeface="+mj-lt"/>
              </a:rPr>
              <a:t>at high risk of automation vs 14%) </a:t>
            </a:r>
          </a:p>
          <a:p>
            <a:pPr marL="285750" indent="-285750">
              <a:buFont typeface="Arial" panose="020B0604020202020204" pitchFamily="34" charset="0"/>
              <a:buChar char="•"/>
            </a:pPr>
            <a:r>
              <a:rPr lang="en-GB" sz="1400">
                <a:latin typeface="+mj-lt"/>
              </a:rPr>
              <a:t>Project based, highly networked </a:t>
            </a:r>
          </a:p>
          <a:p>
            <a:pPr marL="285750" indent="-285750">
              <a:buFont typeface="Arial" panose="020B0604020202020204" pitchFamily="34" charset="0"/>
              <a:buChar char="•"/>
            </a:pPr>
            <a:r>
              <a:rPr lang="en-GB" sz="1400">
                <a:latin typeface="+mj-lt"/>
              </a:rPr>
              <a:t>Based on intangible assets </a:t>
            </a:r>
          </a:p>
          <a:p>
            <a:pPr marL="285750" indent="-285750">
              <a:buFont typeface="Arial" panose="020B0604020202020204" pitchFamily="34" charset="0"/>
              <a:buChar char="•"/>
            </a:pPr>
            <a:r>
              <a:rPr lang="en-GB" sz="1400">
                <a:latin typeface="+mj-lt"/>
              </a:rPr>
              <a:t>Difficult to measure </a:t>
            </a:r>
          </a:p>
          <a:p>
            <a:pPr marL="285750" indent="-285750">
              <a:buFont typeface="Arial" panose="020B0604020202020204" pitchFamily="34" charset="0"/>
              <a:buChar char="•"/>
            </a:pPr>
            <a:r>
              <a:rPr lang="en-GB" sz="1400">
                <a:latin typeface="+mj-lt"/>
              </a:rPr>
              <a:t>Hit hard by the crisis </a:t>
            </a:r>
          </a:p>
          <a:p>
            <a:pPr marL="285750" indent="-285750">
              <a:buFont typeface="Arial" panose="020B0604020202020204" pitchFamily="34" charset="0"/>
              <a:buChar char="•"/>
            </a:pPr>
            <a:r>
              <a:rPr lang="en-GB" sz="1400">
                <a:latin typeface="+mj-lt"/>
              </a:rPr>
              <a:t>Fall through the cracks of policy supports </a:t>
            </a:r>
          </a:p>
          <a:p>
            <a:endParaRPr lang="en-GB" sz="1400">
              <a:latin typeface="+mj-lt"/>
            </a:endParaRPr>
          </a:p>
        </p:txBody>
      </p:sp>
    </p:spTree>
    <p:extLst>
      <p:ext uri="{BB962C8B-B14F-4D97-AF65-F5344CB8AC3E}">
        <p14:creationId xmlns:p14="http://schemas.microsoft.com/office/powerpoint/2010/main" val="3953023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ppt_x"/>
                                          </p:val>
                                        </p:tav>
                                        <p:tav tm="100000">
                                          <p:val>
                                            <p:strVal val="#ppt_x"/>
                                          </p:val>
                                        </p:tav>
                                      </p:tavLst>
                                    </p:anim>
                                    <p:anim calcmode="lin" valueType="num">
                                      <p:cBhvr additive="base">
                                        <p:cTn id="3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fill="hold"/>
                                        <p:tgtEl>
                                          <p:spTgt spid="22"/>
                                        </p:tgtEl>
                                        <p:attrNameLst>
                                          <p:attrName>ppt_x</p:attrName>
                                        </p:attrNameLst>
                                      </p:cBhvr>
                                      <p:tavLst>
                                        <p:tav tm="0">
                                          <p:val>
                                            <p:strVal val="#ppt_x"/>
                                          </p:val>
                                        </p:tav>
                                        <p:tav tm="100000">
                                          <p:val>
                                            <p:strVal val="#ppt_x"/>
                                          </p:val>
                                        </p:tav>
                                      </p:tavLst>
                                    </p:anim>
                                    <p:anim calcmode="lin" valueType="num">
                                      <p:cBhvr additive="base">
                                        <p:cTn id="4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 grpId="0"/>
      <p:bldP spid="15" grpId="0"/>
      <p:bldP spid="17" grpId="0"/>
      <p:bldP spid="18" grpId="0"/>
      <p:bldP spid="20" grpId="0"/>
      <p:bldP spid="2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401474" y="1488295"/>
            <a:ext cx="5022932" cy="4525200"/>
          </a:xfrm>
        </p:spPr>
        <p:txBody>
          <a:bodyPr>
            <a:noAutofit/>
          </a:bodyPr>
          <a:lstStyle/>
          <a:p>
            <a:pPr marL="0" indent="0">
              <a:buNone/>
            </a:pPr>
            <a:r>
              <a:rPr lang="en-GB" sz="1800" b="1">
                <a:latin typeface="+mj-lt"/>
              </a:rPr>
              <a:t>Creative industries are a source of innovation </a:t>
            </a:r>
          </a:p>
          <a:p>
            <a:r>
              <a:rPr lang="en-GB" sz="1800">
                <a:latin typeface="+mj-lt"/>
              </a:rPr>
              <a:t>New products, services &amp; content</a:t>
            </a:r>
          </a:p>
          <a:p>
            <a:r>
              <a:rPr lang="en-GB" sz="1800">
                <a:latin typeface="+mj-lt"/>
              </a:rPr>
              <a:t>New business models and ways of working </a:t>
            </a:r>
          </a:p>
          <a:p>
            <a:pPr marL="0" indent="0">
              <a:buNone/>
            </a:pPr>
            <a:r>
              <a:rPr lang="en-GB" sz="1800" b="1">
                <a:latin typeface="+mj-lt"/>
              </a:rPr>
              <a:t>Contribute to innovation in other sectors</a:t>
            </a:r>
          </a:p>
          <a:p>
            <a:r>
              <a:rPr lang="en-GB" sz="1800">
                <a:latin typeface="+mj-lt"/>
              </a:rPr>
              <a:t>Skills</a:t>
            </a:r>
          </a:p>
          <a:p>
            <a:r>
              <a:rPr lang="en-GB" sz="1800">
                <a:latin typeface="+mj-lt"/>
              </a:rPr>
              <a:t>Services and goods</a:t>
            </a:r>
          </a:p>
          <a:p>
            <a:r>
              <a:rPr lang="en-GB" sz="1800">
                <a:latin typeface="+mj-lt"/>
              </a:rPr>
              <a:t>Supply chain linkages </a:t>
            </a:r>
          </a:p>
          <a:p>
            <a:r>
              <a:rPr lang="en-GB" sz="1800">
                <a:latin typeface="+mj-lt"/>
              </a:rPr>
              <a:t>Interdisciplinary innovation  (e.g. health, education …) </a:t>
            </a:r>
          </a:p>
          <a:p>
            <a:endParaRPr lang="en-GB" sz="1800">
              <a:latin typeface="+mj-lt"/>
            </a:endParaRPr>
          </a:p>
          <a:p>
            <a:pPr marL="0" indent="0">
              <a:buNone/>
            </a:pPr>
            <a:r>
              <a:rPr lang="en-GB" sz="1800" b="1">
                <a:latin typeface="+mj-lt"/>
              </a:rPr>
              <a:t>This innovation is underrepresented in official data:</a:t>
            </a:r>
          </a:p>
          <a:p>
            <a:r>
              <a:rPr lang="en-GB" sz="1800">
                <a:latin typeface="+mj-lt"/>
              </a:rPr>
              <a:t>R&amp;D expenditure </a:t>
            </a:r>
          </a:p>
          <a:p>
            <a:r>
              <a:rPr lang="en-GB" sz="1800">
                <a:latin typeface="+mj-lt"/>
              </a:rPr>
              <a:t>Patent vs copyright </a:t>
            </a:r>
          </a:p>
        </p:txBody>
      </p:sp>
      <p:sp>
        <p:nvSpPr>
          <p:cNvPr id="3" name="Title 2"/>
          <p:cNvSpPr>
            <a:spLocks noGrp="1"/>
          </p:cNvSpPr>
          <p:nvPr>
            <p:ph type="title"/>
          </p:nvPr>
        </p:nvSpPr>
        <p:spPr/>
        <p:txBody>
          <a:bodyPr/>
          <a:lstStyle/>
          <a:p>
            <a:r>
              <a:rPr lang="en-GB" b="1">
                <a:solidFill>
                  <a:srgbClr val="103D65"/>
                </a:solidFill>
              </a:rPr>
              <a:t>Creative industries and innovation </a:t>
            </a:r>
          </a:p>
        </p:txBody>
      </p:sp>
      <p:sp>
        <p:nvSpPr>
          <p:cNvPr id="5" name="TextBox 4"/>
          <p:cNvSpPr txBox="1"/>
          <p:nvPr/>
        </p:nvSpPr>
        <p:spPr>
          <a:xfrm>
            <a:off x="805912" y="1735810"/>
            <a:ext cx="2419202" cy="896179"/>
          </a:xfrm>
          <a:prstGeom prst="rect">
            <a:avLst/>
          </a:prstGeom>
          <a:noFill/>
        </p:spPr>
        <p:txBody>
          <a:bodyPr wrap="square" rtlCol="0">
            <a:spAutoFit/>
          </a:bodyPr>
          <a:lstStyle/>
          <a:p>
            <a:endParaRPr lang="en-GB"/>
          </a:p>
        </p:txBody>
      </p:sp>
      <p:sp>
        <p:nvSpPr>
          <p:cNvPr id="6" name="TextBox 5"/>
          <p:cNvSpPr txBox="1"/>
          <p:nvPr/>
        </p:nvSpPr>
        <p:spPr>
          <a:xfrm>
            <a:off x="6297759" y="1496835"/>
            <a:ext cx="5651433" cy="1200329"/>
          </a:xfrm>
          <a:prstGeom prst="rect">
            <a:avLst/>
          </a:prstGeom>
          <a:noFill/>
        </p:spPr>
        <p:txBody>
          <a:bodyPr wrap="square" rtlCol="0">
            <a:spAutoFit/>
          </a:bodyPr>
          <a:lstStyle/>
          <a:p>
            <a:r>
              <a:rPr lang="en-GB" b="1">
                <a:latin typeface="+mj-lt"/>
              </a:rPr>
              <a:t>Need tailored cluster &amp; business development policies:</a:t>
            </a:r>
          </a:p>
          <a:p>
            <a:pPr marL="285750" indent="-285750">
              <a:buFont typeface="Arial" panose="020B0604020202020204" pitchFamily="34" charset="0"/>
              <a:buChar char="•"/>
            </a:pPr>
            <a:r>
              <a:rPr lang="en-GB">
                <a:latin typeface="+mj-lt"/>
              </a:rPr>
              <a:t>Smaller, project based, highly networked, based on intangible assets  </a:t>
            </a:r>
          </a:p>
        </p:txBody>
      </p:sp>
      <p:sp>
        <p:nvSpPr>
          <p:cNvPr id="7" name="TextBox 6"/>
          <p:cNvSpPr txBox="1"/>
          <p:nvPr/>
        </p:nvSpPr>
        <p:spPr>
          <a:xfrm>
            <a:off x="6297760" y="2838898"/>
            <a:ext cx="4955060" cy="1477328"/>
          </a:xfrm>
          <a:prstGeom prst="rect">
            <a:avLst/>
          </a:prstGeom>
          <a:noFill/>
        </p:spPr>
        <p:txBody>
          <a:bodyPr wrap="square" rtlCol="0">
            <a:spAutoFit/>
          </a:bodyPr>
          <a:lstStyle/>
          <a:p>
            <a:r>
              <a:rPr lang="en-GB" b="1">
                <a:latin typeface="+mj-lt"/>
              </a:rPr>
              <a:t>Access to finance: </a:t>
            </a:r>
          </a:p>
          <a:p>
            <a:pPr marL="285750" indent="-285750">
              <a:buFont typeface="Arial" panose="020B0604020202020204" pitchFamily="34" charset="0"/>
              <a:buChar char="•"/>
            </a:pPr>
            <a:r>
              <a:rPr lang="en-GB">
                <a:latin typeface="+mj-lt"/>
              </a:rPr>
              <a:t>Information</a:t>
            </a:r>
          </a:p>
          <a:p>
            <a:pPr marL="285750" indent="-285750">
              <a:buFont typeface="Arial" panose="020B0604020202020204" pitchFamily="34" charset="0"/>
              <a:buChar char="•"/>
            </a:pPr>
            <a:r>
              <a:rPr lang="en-GB">
                <a:latin typeface="+mj-lt"/>
              </a:rPr>
              <a:t>De-risking strategies</a:t>
            </a:r>
          </a:p>
          <a:p>
            <a:pPr marL="285750" indent="-285750">
              <a:buFont typeface="Arial" panose="020B0604020202020204" pitchFamily="34" charset="0"/>
              <a:buChar char="•"/>
            </a:pPr>
            <a:r>
              <a:rPr lang="en-GB">
                <a:latin typeface="+mj-lt"/>
              </a:rPr>
              <a:t>Capacity building for CCS and landing institutions</a:t>
            </a:r>
          </a:p>
        </p:txBody>
      </p:sp>
      <p:sp>
        <p:nvSpPr>
          <p:cNvPr id="8" name="Rectangle 7"/>
          <p:cNvSpPr/>
          <p:nvPr/>
        </p:nvSpPr>
        <p:spPr>
          <a:xfrm>
            <a:off x="6297760" y="4448428"/>
            <a:ext cx="5256567" cy="646331"/>
          </a:xfrm>
          <a:prstGeom prst="rect">
            <a:avLst/>
          </a:prstGeom>
        </p:spPr>
        <p:txBody>
          <a:bodyPr wrap="none">
            <a:spAutoFit/>
          </a:bodyPr>
          <a:lstStyle/>
          <a:p>
            <a:r>
              <a:rPr lang="en-US" b="1">
                <a:latin typeface="+mj-lt"/>
              </a:rPr>
              <a:t>Advice, coaching and mentoring:</a:t>
            </a:r>
          </a:p>
          <a:p>
            <a:pPr marL="285750" indent="-285750">
              <a:buFont typeface="Arial" panose="020B0604020202020204" pitchFamily="34" charset="0"/>
              <a:buChar char="•"/>
            </a:pPr>
            <a:r>
              <a:rPr lang="en-US">
                <a:latin typeface="+mj-lt"/>
              </a:rPr>
              <a:t>generic business advice is only of limited value</a:t>
            </a:r>
            <a:endParaRPr lang="en-GB">
              <a:latin typeface="+mj-lt"/>
            </a:endParaRPr>
          </a:p>
        </p:txBody>
      </p:sp>
      <p:sp>
        <p:nvSpPr>
          <p:cNvPr id="10" name="Rectangle 9"/>
          <p:cNvSpPr/>
          <p:nvPr/>
        </p:nvSpPr>
        <p:spPr>
          <a:xfrm>
            <a:off x="6297759" y="5330048"/>
            <a:ext cx="3666388" cy="646331"/>
          </a:xfrm>
          <a:prstGeom prst="rect">
            <a:avLst/>
          </a:prstGeom>
        </p:spPr>
        <p:txBody>
          <a:bodyPr wrap="none">
            <a:spAutoFit/>
          </a:bodyPr>
          <a:lstStyle/>
          <a:p>
            <a:r>
              <a:rPr lang="en-GB" b="1">
                <a:latin typeface="+mj-lt"/>
              </a:rPr>
              <a:t>Education and training:</a:t>
            </a:r>
          </a:p>
          <a:p>
            <a:pPr marL="285750" indent="-285750">
              <a:buFont typeface="Arial" panose="020B0604020202020204" pitchFamily="34" charset="0"/>
              <a:buChar char="•"/>
            </a:pPr>
            <a:r>
              <a:rPr lang="en-GB">
                <a:latin typeface="+mj-lt"/>
              </a:rPr>
              <a:t>Higher need for business skills </a:t>
            </a:r>
          </a:p>
        </p:txBody>
      </p:sp>
      <p:sp>
        <p:nvSpPr>
          <p:cNvPr id="11" name="Rectangle 10"/>
          <p:cNvSpPr/>
          <p:nvPr/>
        </p:nvSpPr>
        <p:spPr>
          <a:xfrm>
            <a:off x="6384000" y="6136425"/>
            <a:ext cx="4006225" cy="646331"/>
          </a:xfrm>
          <a:prstGeom prst="rect">
            <a:avLst/>
          </a:prstGeom>
        </p:spPr>
        <p:txBody>
          <a:bodyPr wrap="none">
            <a:spAutoFit/>
          </a:bodyPr>
          <a:lstStyle/>
          <a:p>
            <a:r>
              <a:rPr lang="en-GB" b="1">
                <a:latin typeface="+mj-lt"/>
              </a:rPr>
              <a:t>Exporting and internationalisation:</a:t>
            </a:r>
          </a:p>
          <a:p>
            <a:pPr marL="285750" indent="-285750">
              <a:buFont typeface="Arial" panose="020B0604020202020204" pitchFamily="34" charset="0"/>
              <a:buChar char="•"/>
            </a:pPr>
            <a:r>
              <a:rPr lang="en-GB">
                <a:latin typeface="+mj-lt"/>
              </a:rPr>
              <a:t>Copyright protection </a:t>
            </a:r>
          </a:p>
        </p:txBody>
      </p:sp>
    </p:spTree>
    <p:extLst>
      <p:ext uri="{BB962C8B-B14F-4D97-AF65-F5344CB8AC3E}">
        <p14:creationId xmlns:p14="http://schemas.microsoft.com/office/powerpoint/2010/main" val="716240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anim calcmode="lin" valueType="num">
                                      <p:cBhvr additive="base">
                                        <p:cTn id="11"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 calcmode="lin" valueType="num">
                                      <p:cBhvr additive="base">
                                        <p:cTn id="15"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anim calcmode="lin" valueType="num">
                                      <p:cBhvr additive="base">
                                        <p:cTn id="19"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anim calcmode="lin" valueType="num">
                                      <p:cBhvr additive="base">
                                        <p:cTn id="23"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
                                            <p:txEl>
                                              <p:pRg st="5" end="5"/>
                                            </p:txEl>
                                          </p:spTgt>
                                        </p:tgtEl>
                                        <p:attrNameLst>
                                          <p:attrName>style.visibility</p:attrName>
                                        </p:attrNameLst>
                                      </p:cBhvr>
                                      <p:to>
                                        <p:strVal val="visible"/>
                                      </p:to>
                                    </p:set>
                                    <p:anim calcmode="lin" valueType="num">
                                      <p:cBhvr additive="base">
                                        <p:cTn id="27"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
                                            <p:txEl>
                                              <p:pRg st="6" end="6"/>
                                            </p:txEl>
                                          </p:spTgt>
                                        </p:tgtEl>
                                        <p:attrNameLst>
                                          <p:attrName>style.visibility</p:attrName>
                                        </p:attrNameLst>
                                      </p:cBhvr>
                                      <p:to>
                                        <p:strVal val="visible"/>
                                      </p:to>
                                    </p:set>
                                    <p:anim calcmode="lin" valueType="num">
                                      <p:cBhvr additive="base">
                                        <p:cTn id="31"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
                                            <p:txEl>
                                              <p:pRg st="7" end="7"/>
                                            </p:txEl>
                                          </p:spTgt>
                                        </p:tgtEl>
                                        <p:attrNameLst>
                                          <p:attrName>style.visibility</p:attrName>
                                        </p:attrNameLst>
                                      </p:cBhvr>
                                      <p:to>
                                        <p:strVal val="visible"/>
                                      </p:to>
                                    </p:set>
                                    <p:anim calcmode="lin" valueType="num">
                                      <p:cBhvr additive="base">
                                        <p:cTn id="35"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
                                            <p:txEl>
                                              <p:pRg st="7" end="7"/>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
                                            <p:txEl>
                                              <p:pRg st="9" end="9"/>
                                            </p:txEl>
                                          </p:spTgt>
                                        </p:tgtEl>
                                        <p:attrNameLst>
                                          <p:attrName>style.visibility</p:attrName>
                                        </p:attrNameLst>
                                      </p:cBhvr>
                                      <p:to>
                                        <p:strVal val="visible"/>
                                      </p:to>
                                    </p:set>
                                    <p:anim calcmode="lin" valueType="num">
                                      <p:cBhvr additive="base">
                                        <p:cTn id="39" dur="500" fill="hold"/>
                                        <p:tgtEl>
                                          <p:spTgt spid="2">
                                            <p:txEl>
                                              <p:pRg st="9" end="9"/>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
                                            <p:txEl>
                                              <p:pRg st="9" end="9"/>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2">
                                            <p:txEl>
                                              <p:pRg st="10" end="10"/>
                                            </p:txEl>
                                          </p:spTgt>
                                        </p:tgtEl>
                                        <p:attrNameLst>
                                          <p:attrName>style.visibility</p:attrName>
                                        </p:attrNameLst>
                                      </p:cBhvr>
                                      <p:to>
                                        <p:strVal val="visible"/>
                                      </p:to>
                                    </p:set>
                                    <p:anim calcmode="lin" valueType="num">
                                      <p:cBhvr additive="base">
                                        <p:cTn id="43" dur="500" fill="hold"/>
                                        <p:tgtEl>
                                          <p:spTgt spid="2">
                                            <p:txEl>
                                              <p:pRg st="10" end="1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
                                            <p:txEl>
                                              <p:pRg st="10" end="10"/>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
                                            <p:txEl>
                                              <p:pRg st="11" end="11"/>
                                            </p:txEl>
                                          </p:spTgt>
                                        </p:tgtEl>
                                        <p:attrNameLst>
                                          <p:attrName>style.visibility</p:attrName>
                                        </p:attrNameLst>
                                      </p:cBhvr>
                                      <p:to>
                                        <p:strVal val="visible"/>
                                      </p:to>
                                    </p:set>
                                    <p:anim calcmode="lin" valueType="num">
                                      <p:cBhvr additive="base">
                                        <p:cTn id="47" dur="500" fill="hold"/>
                                        <p:tgtEl>
                                          <p:spTgt spid="2">
                                            <p:txEl>
                                              <p:pRg st="11" end="1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6"/>
                                        </p:tgtEl>
                                        <p:attrNameLst>
                                          <p:attrName>style.visibility</p:attrName>
                                        </p:attrNameLst>
                                      </p:cBhvr>
                                      <p:to>
                                        <p:strVal val="visible"/>
                                      </p:to>
                                    </p:set>
                                    <p:anim calcmode="lin" valueType="num">
                                      <p:cBhvr additive="base">
                                        <p:cTn id="53" dur="500" fill="hold"/>
                                        <p:tgtEl>
                                          <p:spTgt spid="6"/>
                                        </p:tgtEl>
                                        <p:attrNameLst>
                                          <p:attrName>ppt_x</p:attrName>
                                        </p:attrNameLst>
                                      </p:cBhvr>
                                      <p:tavLst>
                                        <p:tav tm="0">
                                          <p:val>
                                            <p:strVal val="#ppt_x"/>
                                          </p:val>
                                        </p:tav>
                                        <p:tav tm="100000">
                                          <p:val>
                                            <p:strVal val="#ppt_x"/>
                                          </p:val>
                                        </p:tav>
                                      </p:tavLst>
                                    </p:anim>
                                    <p:anim calcmode="lin" valueType="num">
                                      <p:cBhvr additive="base">
                                        <p:cTn id="5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7">
                                            <p:txEl>
                                              <p:pRg st="0" end="0"/>
                                            </p:txEl>
                                          </p:spTgt>
                                        </p:tgtEl>
                                        <p:attrNameLst>
                                          <p:attrName>style.visibility</p:attrName>
                                        </p:attrNameLst>
                                      </p:cBhvr>
                                      <p:to>
                                        <p:strVal val="visible"/>
                                      </p:to>
                                    </p:set>
                                    <p:anim calcmode="lin" valueType="num">
                                      <p:cBhvr additive="base">
                                        <p:cTn id="59"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7">
                                            <p:txEl>
                                              <p:pRg st="0" end="0"/>
                                            </p:txEl>
                                          </p:spTgt>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7">
                                            <p:txEl>
                                              <p:pRg st="1" end="1"/>
                                            </p:txEl>
                                          </p:spTgt>
                                        </p:tgtEl>
                                        <p:attrNameLst>
                                          <p:attrName>style.visibility</p:attrName>
                                        </p:attrNameLst>
                                      </p:cBhvr>
                                      <p:to>
                                        <p:strVal val="visible"/>
                                      </p:to>
                                    </p:set>
                                    <p:anim calcmode="lin" valueType="num">
                                      <p:cBhvr additive="base">
                                        <p:cTn id="63"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7">
                                            <p:txEl>
                                              <p:pRg st="1" end="1"/>
                                            </p:txEl>
                                          </p:spTgt>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7">
                                            <p:txEl>
                                              <p:pRg st="2" end="2"/>
                                            </p:txEl>
                                          </p:spTgt>
                                        </p:tgtEl>
                                        <p:attrNameLst>
                                          <p:attrName>style.visibility</p:attrName>
                                        </p:attrNameLst>
                                      </p:cBhvr>
                                      <p:to>
                                        <p:strVal val="visible"/>
                                      </p:to>
                                    </p:set>
                                    <p:anim calcmode="lin" valueType="num">
                                      <p:cBhvr additive="base">
                                        <p:cTn id="6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7">
                                            <p:txEl>
                                              <p:pRg st="2" end="2"/>
                                            </p:txEl>
                                          </p:spTgt>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7">
                                            <p:txEl>
                                              <p:pRg st="3" end="3"/>
                                            </p:txEl>
                                          </p:spTgt>
                                        </p:tgtEl>
                                        <p:attrNameLst>
                                          <p:attrName>style.visibility</p:attrName>
                                        </p:attrNameLst>
                                      </p:cBhvr>
                                      <p:to>
                                        <p:strVal val="visible"/>
                                      </p:to>
                                    </p:set>
                                    <p:anim calcmode="lin" valueType="num">
                                      <p:cBhvr additive="base">
                                        <p:cTn id="71"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8">
                                            <p:txEl>
                                              <p:pRg st="0" end="0"/>
                                            </p:txEl>
                                          </p:spTgt>
                                        </p:tgtEl>
                                        <p:attrNameLst>
                                          <p:attrName>style.visibility</p:attrName>
                                        </p:attrNameLst>
                                      </p:cBhvr>
                                      <p:to>
                                        <p:strVal val="visible"/>
                                      </p:to>
                                    </p:set>
                                    <p:anim calcmode="lin" valueType="num">
                                      <p:cBhvr additive="base">
                                        <p:cTn id="7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8">
                                            <p:txEl>
                                              <p:pRg st="1" end="1"/>
                                            </p:txEl>
                                          </p:spTgt>
                                        </p:tgtEl>
                                        <p:attrNameLst>
                                          <p:attrName>style.visibility</p:attrName>
                                        </p:attrNameLst>
                                      </p:cBhvr>
                                      <p:to>
                                        <p:strVal val="visible"/>
                                      </p:to>
                                    </p:set>
                                    <p:anim calcmode="lin" valueType="num">
                                      <p:cBhvr additive="base">
                                        <p:cTn id="8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10">
                                            <p:txEl>
                                              <p:pRg st="0" end="0"/>
                                            </p:txEl>
                                          </p:spTgt>
                                        </p:tgtEl>
                                        <p:attrNameLst>
                                          <p:attrName>style.visibility</p:attrName>
                                        </p:attrNameLst>
                                      </p:cBhvr>
                                      <p:to>
                                        <p:strVal val="visible"/>
                                      </p:to>
                                    </p:set>
                                    <p:anim calcmode="lin" valueType="num">
                                      <p:cBhvr additive="base">
                                        <p:cTn id="8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0">
                                            <p:txEl>
                                              <p:pRg st="1" end="1"/>
                                            </p:txEl>
                                          </p:spTgt>
                                        </p:tgtEl>
                                        <p:attrNameLst>
                                          <p:attrName>style.visibility</p:attrName>
                                        </p:attrNameLst>
                                      </p:cBhvr>
                                      <p:to>
                                        <p:strVal val="visible"/>
                                      </p:to>
                                    </p:set>
                                    <p:anim calcmode="lin" valueType="num">
                                      <p:cBhvr additive="base">
                                        <p:cTn id="91"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11">
                                            <p:txEl>
                                              <p:pRg st="0" end="0"/>
                                            </p:txEl>
                                          </p:spTgt>
                                        </p:tgtEl>
                                        <p:attrNameLst>
                                          <p:attrName>style.visibility</p:attrName>
                                        </p:attrNameLst>
                                      </p:cBhvr>
                                      <p:to>
                                        <p:strVal val="visible"/>
                                      </p:to>
                                    </p:set>
                                    <p:anim calcmode="lin" valueType="num">
                                      <p:cBhvr additive="base">
                                        <p:cTn id="9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99" presetID="2" presetClass="entr" presetSubtype="4" fill="hold" nodeType="withEffect">
                                  <p:stCondLst>
                                    <p:cond delay="0"/>
                                  </p:stCondLst>
                                  <p:childTnLst>
                                    <p:set>
                                      <p:cBhvr>
                                        <p:cTn id="100" dur="1" fill="hold">
                                          <p:stCondLst>
                                            <p:cond delay="0"/>
                                          </p:stCondLst>
                                        </p:cTn>
                                        <p:tgtEl>
                                          <p:spTgt spid="11">
                                            <p:txEl>
                                              <p:pRg st="1" end="1"/>
                                            </p:txEl>
                                          </p:spTgt>
                                        </p:tgtEl>
                                        <p:attrNameLst>
                                          <p:attrName>style.visibility</p:attrName>
                                        </p:attrNameLst>
                                      </p:cBhvr>
                                      <p:to>
                                        <p:strVal val="visible"/>
                                      </p:to>
                                    </p:set>
                                    <p:anim calcmode="lin" valueType="num">
                                      <p:cBhvr additive="base">
                                        <p:cTn id="101"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n-IE"/>
              <a:t>Clusters meet Regions</a:t>
            </a:r>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990600" y="2349203"/>
            <a:ext cx="4749800" cy="2779580"/>
          </a:xfrm>
          <a:prstGeom prst="rect">
            <a:avLst/>
          </a:prstGeom>
        </p:spPr>
        <p:txBody>
          <a:bodyPr vert="horz" lIns="91440" tIns="45720" rIns="91440" bIns="45720" rtlCol="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t>Your</a:t>
            </a:r>
            <a:r>
              <a:rPr lang="es-ES"/>
              <a:t> </a:t>
            </a:r>
            <a:r>
              <a:rPr lang="es-ES" err="1"/>
              <a:t>text</a:t>
            </a:r>
            <a:r>
              <a:rPr lang="es-ES"/>
              <a:t> </a:t>
            </a:r>
            <a:r>
              <a:rPr lang="es-ES" err="1"/>
              <a:t>here</a:t>
            </a:r>
            <a:endParaRPr lang="es-ES"/>
          </a:p>
        </p:txBody>
      </p:sp>
      <p:sp>
        <p:nvSpPr>
          <p:cNvPr id="15" name="Marcador de posición de imagen 3">
            <a:extLst>
              <a:ext uri="{FF2B5EF4-FFF2-40B4-BE49-F238E27FC236}">
                <a16:creationId xmlns:a16="http://schemas.microsoft.com/office/drawing/2014/main" id="{2D1CF859-C643-255F-B45C-206E35E0154F}"/>
              </a:ext>
            </a:extLst>
          </p:cNvPr>
          <p:cNvSpPr txBox="1">
            <a:spLocks/>
          </p:cNvSpPr>
          <p:nvPr/>
        </p:nvSpPr>
        <p:spPr>
          <a:xfrm>
            <a:off x="5943600" y="2349201"/>
            <a:ext cx="5472113" cy="277958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err="1"/>
              <a:t>Image</a:t>
            </a:r>
            <a:endParaRPr lang="es-ES"/>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16" name="Rectangle 15"/>
          <p:cNvSpPr/>
          <p:nvPr/>
        </p:nvSpPr>
        <p:spPr>
          <a:xfrm>
            <a:off x="0" y="1507022"/>
            <a:ext cx="12192000" cy="4031873"/>
          </a:xfrm>
          <a:prstGeom prst="rect">
            <a:avLst/>
          </a:prstGeom>
          <a:solidFill>
            <a:schemeClr val="bg1">
              <a:lumMod val="95000"/>
            </a:schemeClr>
          </a:solidFill>
          <a:ln>
            <a:solidFill>
              <a:schemeClr val="tx2"/>
            </a:solidFill>
          </a:ln>
        </p:spPr>
        <p:txBody>
          <a:bodyPr wrap="square">
            <a:spAutoFit/>
          </a:bodyPr>
          <a:lstStyle/>
          <a:p>
            <a:pPr>
              <a:spcAft>
                <a:spcPts val="1200"/>
              </a:spcAft>
            </a:pPr>
            <a:r>
              <a:rPr lang="en-US" sz="2800" b="1">
                <a:solidFill>
                  <a:srgbClr val="0070C0"/>
                </a:solidFill>
                <a:latin typeface="Montserrat"/>
              </a:rPr>
              <a:t>Objective: support clusters and their related partners in the region to better respond to the economic challenges they face. </a:t>
            </a:r>
            <a:endParaRPr lang="en-US" sz="2800" b="1">
              <a:solidFill>
                <a:srgbClr val="464646"/>
              </a:solidFill>
              <a:latin typeface="Montserrat"/>
            </a:endParaRPr>
          </a:p>
          <a:p>
            <a:pPr>
              <a:spcAft>
                <a:spcPts val="1200"/>
              </a:spcAft>
            </a:pPr>
            <a:r>
              <a:rPr lang="en-US" sz="3200">
                <a:solidFill>
                  <a:schemeClr val="accent1"/>
                </a:solidFill>
              </a:rPr>
              <a:t>15 </a:t>
            </a:r>
            <a:r>
              <a:rPr lang="en-IE" sz="3200">
                <a:solidFill>
                  <a:schemeClr val="accent1"/>
                </a:solidFill>
              </a:rPr>
              <a:t>workshops </a:t>
            </a:r>
            <a:r>
              <a:rPr lang="en-IE" sz="3200"/>
              <a:t>are planned in 2022-23</a:t>
            </a:r>
          </a:p>
          <a:p>
            <a:pPr>
              <a:spcAft>
                <a:spcPts val="1200"/>
              </a:spcAft>
            </a:pPr>
            <a:r>
              <a:rPr lang="en-IE" sz="3200">
                <a:solidFill>
                  <a:schemeClr val="accent1"/>
                </a:solidFill>
              </a:rPr>
              <a:t>PAST:</a:t>
            </a:r>
            <a:r>
              <a:rPr lang="en-IE" sz="3200"/>
              <a:t> Vilnius, Lithuania / Malaga, Spain / Katowice, Poland</a:t>
            </a:r>
          </a:p>
          <a:p>
            <a:pPr>
              <a:spcAft>
                <a:spcPts val="1200"/>
              </a:spcAft>
            </a:pPr>
            <a:r>
              <a:rPr lang="en-US" sz="3200">
                <a:solidFill>
                  <a:schemeClr val="accent1"/>
                </a:solidFill>
              </a:rPr>
              <a:t>UPCOMING:</a:t>
            </a:r>
            <a:r>
              <a:rPr lang="en-US" sz="3200"/>
              <a:t> Barcelona, 14-16 December 2022, Slovakia with Ukraine, Finland, Germany, Romania, France in 2023</a:t>
            </a:r>
            <a:endParaRPr lang="en-IE" sz="3200"/>
          </a:p>
          <a:p>
            <a:pPr>
              <a:spcAft>
                <a:spcPts val="1200"/>
              </a:spcAft>
            </a:pPr>
            <a:r>
              <a:rPr lang="en-US" sz="3200">
                <a:solidFill>
                  <a:schemeClr val="accent1"/>
                </a:solidFill>
              </a:rPr>
              <a:t>Call for Expression of Interest </a:t>
            </a:r>
            <a:r>
              <a:rPr lang="en-US" sz="3200"/>
              <a:t>for future events: DEADLINE: 2 Dec 2022</a:t>
            </a:r>
          </a:p>
        </p:txBody>
      </p:sp>
    </p:spTree>
    <p:extLst>
      <p:ext uri="{BB962C8B-B14F-4D97-AF65-F5344CB8AC3E}">
        <p14:creationId xmlns:p14="http://schemas.microsoft.com/office/powerpoint/2010/main" val="311694196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Goran </a:t>
            </a:r>
            <a:r>
              <a:rPr lang="es-ES" err="1"/>
              <a:t>Basarac</a:t>
            </a:r>
            <a:endParaRPr lang="es-ES"/>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404334"/>
          </a:xfrm>
          <a:prstGeom prst="rect">
            <a:avLst/>
          </a:prstGeom>
        </p:spPr>
        <p:txBody>
          <a:bodyPr anchor="ctr" anchorCtr="0">
            <a:normAutofit fontScale="8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s-ES" err="1"/>
              <a:t>President</a:t>
            </a:r>
            <a:r>
              <a:rPr lang="es-ES"/>
              <a:t>, </a:t>
            </a:r>
            <a:r>
              <a:rPr lang="es-ES" err="1"/>
              <a:t>Croatian</a:t>
            </a:r>
            <a:r>
              <a:rPr lang="es-ES"/>
              <a:t> </a:t>
            </a:r>
            <a:r>
              <a:rPr lang="es-ES" err="1"/>
              <a:t>Defence</a:t>
            </a:r>
            <a:r>
              <a:rPr lang="es-ES"/>
              <a:t> and Security </a:t>
            </a:r>
            <a:r>
              <a:rPr lang="es-ES" err="1"/>
              <a:t>Industry</a:t>
            </a:r>
            <a:r>
              <a:rPr lang="es-ES"/>
              <a:t> </a:t>
            </a:r>
            <a:r>
              <a:rPr lang="es-ES" err="1"/>
              <a:t>Cluster</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10936705"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sz="3600" err="1"/>
              <a:t>Improving</a:t>
            </a:r>
            <a:r>
              <a:rPr lang="es-ES" sz="3600"/>
              <a:t> </a:t>
            </a:r>
            <a:r>
              <a:rPr lang="es-ES" sz="3600" err="1"/>
              <a:t>Collaboration</a:t>
            </a:r>
            <a:r>
              <a:rPr lang="es-ES" sz="3600"/>
              <a:t> </a:t>
            </a:r>
            <a:r>
              <a:rPr lang="es-ES" sz="3600" err="1"/>
              <a:t>between</a:t>
            </a:r>
            <a:r>
              <a:rPr lang="es-ES" sz="3600"/>
              <a:t> </a:t>
            </a:r>
            <a:r>
              <a:rPr lang="es-ES" sz="3600" err="1"/>
              <a:t>Clusters</a:t>
            </a:r>
            <a:r>
              <a:rPr lang="es-ES" sz="3600"/>
              <a:t> and </a:t>
            </a:r>
            <a:r>
              <a:rPr lang="es-ES" sz="3600" err="1"/>
              <a:t>National</a:t>
            </a:r>
            <a:r>
              <a:rPr lang="es-ES" sz="3600"/>
              <a:t> &amp; Regional </a:t>
            </a:r>
            <a:r>
              <a:rPr lang="es-ES" sz="3600" err="1"/>
              <a:t>Authorities</a:t>
            </a:r>
            <a:endParaRPr lang="es-ES" sz="3600"/>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107554192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hr-HR"/>
              <a:t>Goran Basarac</a:t>
            </a:r>
            <a:endParaRPr lang="es-ES"/>
          </a:p>
        </p:txBody>
      </p:sp>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247481" y="2001915"/>
            <a:ext cx="4672477" cy="3410866"/>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0"/>
              <a:t>Croatian </a:t>
            </a:r>
            <a:r>
              <a:rPr lang="en-US" sz="2000" err="1"/>
              <a:t>defence</a:t>
            </a:r>
            <a:r>
              <a:rPr lang="en-US" sz="2000"/>
              <a:t> industry </a:t>
            </a:r>
            <a:r>
              <a:rPr lang="en-US" sz="2000" err="1"/>
              <a:t>competitivness</a:t>
            </a:r>
            <a:r>
              <a:rPr lang="en-US" sz="2000"/>
              <a:t> cluster </a:t>
            </a:r>
          </a:p>
          <a:p>
            <a:endParaRPr lang="en-US" sz="2000"/>
          </a:p>
          <a:p>
            <a:r>
              <a:rPr lang="en-US" sz="2000"/>
              <a:t>Umbrella Croatian association for </a:t>
            </a:r>
            <a:r>
              <a:rPr lang="en-US" sz="2000" err="1"/>
              <a:t>defence</a:t>
            </a:r>
            <a:r>
              <a:rPr lang="en-US" sz="2000"/>
              <a:t> and security </a:t>
            </a:r>
          </a:p>
          <a:p>
            <a:endParaRPr lang="en-US" sz="2000"/>
          </a:p>
          <a:p>
            <a:r>
              <a:rPr lang="en-US" sz="2000" err="1"/>
              <a:t>Competitivness</a:t>
            </a:r>
            <a:r>
              <a:rPr lang="en-US" sz="2000"/>
              <a:t> and EU programs for </a:t>
            </a:r>
            <a:r>
              <a:rPr lang="en-US" sz="2000" err="1"/>
              <a:t>defence&amp;security</a:t>
            </a:r>
            <a:r>
              <a:rPr lang="en-US" sz="2000"/>
              <a:t> – since 2013</a:t>
            </a:r>
            <a:r>
              <a:rPr lang="es-ES" sz="2000"/>
              <a:t>
</a:t>
            </a: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n-US" sz="2400"/>
              <a:t>“Improving Collaboration between Clusters and National and Regional Authorities”</a:t>
            </a:r>
            <a:endParaRPr lang="es-ES"/>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11" name="Picture 10">
            <a:extLst>
              <a:ext uri="{FF2B5EF4-FFF2-40B4-BE49-F238E27FC236}">
                <a16:creationId xmlns:a16="http://schemas.microsoft.com/office/drawing/2014/main" id="{961E590E-70C6-DD1F-E290-7BCCC69E7AE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726860" y="2820303"/>
            <a:ext cx="1955894" cy="2267590"/>
          </a:xfrm>
          <a:prstGeom prst="rect">
            <a:avLst/>
          </a:prstGeom>
        </p:spPr>
      </p:pic>
      <p:pic>
        <p:nvPicPr>
          <p:cNvPr id="12" name="Slika 11">
            <a:extLst>
              <a:ext uri="{FF2B5EF4-FFF2-40B4-BE49-F238E27FC236}">
                <a16:creationId xmlns:a16="http://schemas.microsoft.com/office/drawing/2014/main" id="{679B6AC1-2A9F-3A19-DF50-2EFC335C30C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9165128" y="3429713"/>
            <a:ext cx="1984742" cy="1263667"/>
          </a:xfrm>
          <a:prstGeom prst="rect">
            <a:avLst/>
          </a:prstGeom>
        </p:spPr>
      </p:pic>
    </p:spTree>
    <p:extLst>
      <p:ext uri="{BB962C8B-B14F-4D97-AF65-F5344CB8AC3E}">
        <p14:creationId xmlns:p14="http://schemas.microsoft.com/office/powerpoint/2010/main" val="282016184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kumimoji="0" lang="en-US" sz="2400" b="1" i="0" u="none" strike="noStrike" kern="1200" cap="none" spc="0" normalizeH="0" baseline="0" noProof="0">
                <a:ln>
                  <a:noFill/>
                </a:ln>
                <a:solidFill>
                  <a:prstClr val="white"/>
                </a:solidFill>
                <a:effectLst/>
                <a:uLnTx/>
                <a:uFillTx/>
                <a:latin typeface="Montserrat" pitchFamily="2" charset="77"/>
                <a:ea typeface="+mj-ea"/>
                <a:cs typeface="Arial" panose="020B0604020202020204" pitchFamily="34" charset="0"/>
              </a:rPr>
              <a:t>“Improving Collaboration between Clusters and National and Regional Authorities”</a:t>
            </a:r>
            <a:endParaRPr lang="es-ES"/>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4" name="Content Placeholder 2">
            <a:extLst>
              <a:ext uri="{FF2B5EF4-FFF2-40B4-BE49-F238E27FC236}">
                <a16:creationId xmlns:a16="http://schemas.microsoft.com/office/drawing/2014/main" id="{3E41987A-8C4A-BFE7-32DA-3434FFBDCCD1}"/>
              </a:ext>
            </a:extLst>
          </p:cNvPr>
          <p:cNvSpPr txBox="1">
            <a:spLocks/>
          </p:cNvSpPr>
          <p:nvPr/>
        </p:nvSpPr>
        <p:spPr>
          <a:xfrm>
            <a:off x="438943" y="2279480"/>
            <a:ext cx="5071733" cy="2851159"/>
          </a:xfrm>
          <a:prstGeom prst="rect">
            <a:avLst/>
          </a:prstGeom>
        </p:spPr>
        <p:txBody>
          <a:bodyPr>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t>Formed: May 6th, 2013</a:t>
            </a:r>
          </a:p>
          <a:p>
            <a:r>
              <a:rPr lang="en-US"/>
              <a:t>Triple </a:t>
            </a:r>
            <a:r>
              <a:rPr lang="en-US" err="1"/>
              <a:t>Hellix</a:t>
            </a:r>
            <a:r>
              <a:rPr lang="en-US"/>
              <a:t> model</a:t>
            </a:r>
          </a:p>
          <a:p>
            <a:r>
              <a:rPr lang="en-US"/>
              <a:t>Focus on Industry stakeholders</a:t>
            </a:r>
          </a:p>
          <a:p>
            <a:r>
              <a:rPr lang="en-US"/>
              <a:t>Legal Form: Not-for-profit</a:t>
            </a:r>
          </a:p>
          <a:p>
            <a:r>
              <a:rPr lang="en-US"/>
              <a:t>Modality: Innovation cluster</a:t>
            </a:r>
          </a:p>
          <a:p>
            <a:r>
              <a:rPr lang="en-US"/>
              <a:t>Network: ENDR, EDA, CCP, </a:t>
            </a:r>
            <a:r>
              <a:rPr lang="hr-HR"/>
              <a:t>NDIA</a:t>
            </a:r>
            <a:r>
              <a:rPr lang="en-US"/>
              <a:t> EDA</a:t>
            </a:r>
          </a:p>
          <a:p>
            <a:r>
              <a:rPr lang="en-US"/>
              <a:t>R&amp;D&amp;I and EU funding expertise</a:t>
            </a:r>
          </a:p>
          <a:p>
            <a:endParaRPr lang="en-NL"/>
          </a:p>
        </p:txBody>
      </p:sp>
      <p:pic>
        <p:nvPicPr>
          <p:cNvPr id="5" name="Slika 4">
            <a:extLst>
              <a:ext uri="{FF2B5EF4-FFF2-40B4-BE49-F238E27FC236}">
                <a16:creationId xmlns:a16="http://schemas.microsoft.com/office/drawing/2014/main" id="{8D7332E3-13A6-D6D8-2F4E-99547664F6E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81326" y="2001915"/>
            <a:ext cx="2811997" cy="3294764"/>
          </a:xfrm>
          <a:prstGeom prst="rect">
            <a:avLst/>
          </a:prstGeom>
        </p:spPr>
      </p:pic>
    </p:spTree>
    <p:extLst>
      <p:ext uri="{BB962C8B-B14F-4D97-AF65-F5344CB8AC3E}">
        <p14:creationId xmlns:p14="http://schemas.microsoft.com/office/powerpoint/2010/main" val="130924279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p:txBody>
          <a:bodyPr/>
          <a:lstStyle>
            <a:lvl1pPr>
              <a:defRPr b="1">
                <a:solidFill>
                  <a:schemeClr val="bg1"/>
                </a:solidFill>
                <a:latin typeface="Montserrat" pitchFamily="2" charset="77"/>
                <a:cs typeface="Arial" panose="020B0604020202020204" pitchFamily="34" charset="0"/>
              </a:defRPr>
            </a:lvl1pPr>
          </a:lstStyle>
          <a:p>
            <a:r>
              <a:rPr kumimoji="0" lang="en-US" sz="2400" b="1" i="0" u="none" strike="noStrike" kern="1200" cap="none" spc="0" normalizeH="0" baseline="0" noProof="0">
                <a:ln>
                  <a:noFill/>
                </a:ln>
                <a:solidFill>
                  <a:prstClr val="white"/>
                </a:solidFill>
                <a:effectLst/>
                <a:uLnTx/>
                <a:uFillTx/>
                <a:latin typeface="Montserrat" pitchFamily="2" charset="77"/>
                <a:ea typeface="+mj-ea"/>
                <a:cs typeface="Arial" panose="020B0604020202020204" pitchFamily="34" charset="0"/>
              </a:rPr>
              <a:t>“Improving Collaboration between Clusters and National and Regional Authorities”</a:t>
            </a:r>
            <a:endParaRPr lang="es-ES"/>
          </a:p>
        </p:txBody>
      </p:sp>
      <p:sp>
        <p:nvSpPr>
          <p:cNvPr id="4" name="Text Placeholder 3">
            <a:extLst>
              <a:ext uri="{FF2B5EF4-FFF2-40B4-BE49-F238E27FC236}">
                <a16:creationId xmlns:a16="http://schemas.microsoft.com/office/drawing/2014/main" id="{64A5EE13-8917-32C2-5AD1-0C91DB2B6391}"/>
              </a:ext>
            </a:extLst>
          </p:cNvPr>
          <p:cNvSpPr>
            <a:spLocks noGrp="1"/>
          </p:cNvSpPr>
          <p:nvPr>
            <p:ph type="body" sz="quarter" idx="16"/>
          </p:nvPr>
        </p:nvSpPr>
        <p:spPr/>
        <p:txBody>
          <a:bodyPr>
            <a:normAutofit lnSpcReduction="10000"/>
          </a:bodyPr>
          <a:lstStyle/>
          <a:p>
            <a:r>
              <a:rPr lang="hr-HR" err="1"/>
              <a:t>Our</a:t>
            </a:r>
            <a:r>
              <a:rPr lang="hr-HR"/>
              <a:t> </a:t>
            </a:r>
            <a:r>
              <a:rPr lang="hr-HR" err="1"/>
              <a:t>services</a:t>
            </a:r>
            <a:r>
              <a:rPr lang="hr-HR"/>
              <a:t> </a:t>
            </a:r>
            <a:r>
              <a:rPr lang="hr-HR" err="1"/>
              <a:t>and</a:t>
            </a:r>
            <a:r>
              <a:rPr lang="hr-HR"/>
              <a:t> </a:t>
            </a:r>
            <a:r>
              <a:rPr lang="hr-HR" err="1"/>
              <a:t>support</a:t>
            </a:r>
            <a:endParaRPr lang="en-NL"/>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s-ES"/>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graphicFrame>
        <p:nvGraphicFramePr>
          <p:cNvPr id="16" name="Diagram 1">
            <a:extLst>
              <a:ext uri="{FF2B5EF4-FFF2-40B4-BE49-F238E27FC236}">
                <a16:creationId xmlns:a16="http://schemas.microsoft.com/office/drawing/2014/main" id="{D4535AE4-AFE7-A38A-D1BF-1C055A58A36B}"/>
              </a:ext>
            </a:extLst>
          </p:cNvPr>
          <p:cNvGraphicFramePr/>
          <p:nvPr>
            <p:extLst>
              <p:ext uri="{D42A27DB-BD31-4B8C-83A1-F6EECF244321}">
                <p14:modId xmlns:p14="http://schemas.microsoft.com/office/powerpoint/2010/main" val="1762797987"/>
              </p:ext>
            </p:extLst>
          </p:nvPr>
        </p:nvGraphicFramePr>
        <p:xfrm>
          <a:off x="312996" y="2001915"/>
          <a:ext cx="5281402" cy="3521879"/>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17" name="Slika 16">
            <a:extLst>
              <a:ext uri="{FF2B5EF4-FFF2-40B4-BE49-F238E27FC236}">
                <a16:creationId xmlns:a16="http://schemas.microsoft.com/office/drawing/2014/main" id="{380ECE89-68B5-D113-5DFF-AD58C2681E47}"/>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5832927" y="2587549"/>
            <a:ext cx="6284270" cy="2779580"/>
          </a:xfrm>
          <a:prstGeom prst="rect">
            <a:avLst/>
          </a:prstGeom>
        </p:spPr>
      </p:pic>
    </p:spTree>
    <p:extLst>
      <p:ext uri="{BB962C8B-B14F-4D97-AF65-F5344CB8AC3E}">
        <p14:creationId xmlns:p14="http://schemas.microsoft.com/office/powerpoint/2010/main" val="323048665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kumimoji="0" lang="en-US" sz="2400" b="1" i="0" u="none" strike="noStrike" kern="1200" cap="none" spc="0" normalizeH="0" baseline="0" noProof="0">
                <a:ln>
                  <a:noFill/>
                </a:ln>
                <a:solidFill>
                  <a:prstClr val="white"/>
                </a:solidFill>
                <a:effectLst/>
                <a:uLnTx/>
                <a:uFillTx/>
                <a:latin typeface="Montserrat" pitchFamily="2" charset="77"/>
                <a:ea typeface="+mj-ea"/>
                <a:cs typeface="Arial" panose="020B0604020202020204" pitchFamily="34" charset="0"/>
              </a:rPr>
              <a:t>“Improving Collaboration between Clusters and National and Regional Authorities”</a:t>
            </a:r>
            <a:endParaRPr lang="es-ES"/>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3" name="Picture 22">
            <a:extLst>
              <a:ext uri="{FF2B5EF4-FFF2-40B4-BE49-F238E27FC236}">
                <a16:creationId xmlns:a16="http://schemas.microsoft.com/office/drawing/2014/main" id="{636F10DF-B9EF-52D1-9C4F-64A2802D503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8138550" y="5809050"/>
            <a:ext cx="933450" cy="971550"/>
          </a:xfrm>
          <a:prstGeom prst="rect">
            <a:avLst/>
          </a:prstGeom>
        </p:spPr>
      </p:pic>
      <p:sp>
        <p:nvSpPr>
          <p:cNvPr id="4" name="Rectangle: Rounded Corners 8">
            <a:extLst>
              <a:ext uri="{FF2B5EF4-FFF2-40B4-BE49-F238E27FC236}">
                <a16:creationId xmlns:a16="http://schemas.microsoft.com/office/drawing/2014/main" id="{701E2650-8220-5C27-ED0D-2C4DDE922C90}"/>
              </a:ext>
            </a:extLst>
          </p:cNvPr>
          <p:cNvSpPr/>
          <p:nvPr/>
        </p:nvSpPr>
        <p:spPr>
          <a:xfrm>
            <a:off x="158979" y="1964968"/>
            <a:ext cx="2228843" cy="879720"/>
          </a:xfrm>
          <a:prstGeom prst="roundRect">
            <a:avLst>
              <a:gd name="adj" fmla="val 10184"/>
            </a:avLst>
          </a:prstGeom>
          <a:solidFill>
            <a:sysClr val="window" lastClr="FFFFFF"/>
          </a:solidFill>
          <a:ln w="3175" cap="flat" cmpd="sng" algn="ctr">
            <a:noFill/>
            <a:prstDash val="solid"/>
          </a:ln>
          <a:effectLst>
            <a:outerShdw blurRad="317500" algn="ctr" rotWithShape="0">
              <a:prstClr val="black">
                <a:alpha val="7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hr-HR" sz="2400" b="0" kern="0">
                <a:solidFill>
                  <a:srgbClr val="000000"/>
                </a:solidFill>
                <a:latin typeface="Arial"/>
                <a:cs typeface="Calibri" panose="020F0502020204030204" pitchFamily="34" charset="0"/>
              </a:rPr>
              <a:t>590</a:t>
            </a:r>
            <a:r>
              <a:rPr kumimoji="0" lang="hr-HR" sz="2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 mil EUR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9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Aggregated turnover  - Industry</a:t>
            </a:r>
            <a:endParaRPr kumimoji="0" lang="en-US" sz="9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endParaRPr>
          </a:p>
        </p:txBody>
      </p:sp>
      <p:sp>
        <p:nvSpPr>
          <p:cNvPr id="5" name="Rectangle: Rounded Corners 8">
            <a:extLst>
              <a:ext uri="{FF2B5EF4-FFF2-40B4-BE49-F238E27FC236}">
                <a16:creationId xmlns:a16="http://schemas.microsoft.com/office/drawing/2014/main" id="{B7242B30-2CE4-02DD-0D65-B595E2E3C887}"/>
              </a:ext>
            </a:extLst>
          </p:cNvPr>
          <p:cNvSpPr/>
          <p:nvPr/>
        </p:nvSpPr>
        <p:spPr>
          <a:xfrm>
            <a:off x="159958" y="3810154"/>
            <a:ext cx="2228843" cy="879720"/>
          </a:xfrm>
          <a:prstGeom prst="roundRect">
            <a:avLst>
              <a:gd name="adj" fmla="val 10184"/>
            </a:avLst>
          </a:prstGeom>
          <a:solidFill>
            <a:sysClr val="window" lastClr="FFFFFF"/>
          </a:solidFill>
          <a:ln w="3175" cap="flat" cmpd="sng" algn="ctr">
            <a:noFill/>
            <a:prstDash val="solid"/>
          </a:ln>
          <a:effectLst>
            <a:outerShdw blurRad="317500" algn="ctr" rotWithShape="0">
              <a:prstClr val="black">
                <a:alpha val="7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&gt;3,16%</a:t>
            </a:r>
            <a:br>
              <a:rPr kumimoji="0" lang="en-US" sz="1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br>
            <a:r>
              <a:rPr kumimoji="0" lang="hr-HR" sz="9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 of contribution in overall Croatian export </a:t>
            </a:r>
            <a:endParaRPr kumimoji="0" lang="en-US" sz="9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endParaRPr>
          </a:p>
        </p:txBody>
      </p:sp>
      <p:sp>
        <p:nvSpPr>
          <p:cNvPr id="6" name="Rectangle: Rounded Corners 8">
            <a:extLst>
              <a:ext uri="{FF2B5EF4-FFF2-40B4-BE49-F238E27FC236}">
                <a16:creationId xmlns:a16="http://schemas.microsoft.com/office/drawing/2014/main" id="{BE663E26-DAA4-EFCE-3037-3D44B24FD984}"/>
              </a:ext>
            </a:extLst>
          </p:cNvPr>
          <p:cNvSpPr/>
          <p:nvPr/>
        </p:nvSpPr>
        <p:spPr>
          <a:xfrm>
            <a:off x="132285" y="4713091"/>
            <a:ext cx="2228843" cy="879720"/>
          </a:xfrm>
          <a:prstGeom prst="roundRect">
            <a:avLst>
              <a:gd name="adj" fmla="val 10184"/>
            </a:avLst>
          </a:prstGeom>
          <a:solidFill>
            <a:sysClr val="window" lastClr="FFFFFF"/>
          </a:solidFill>
          <a:ln w="3175" cap="flat" cmpd="sng" algn="ctr">
            <a:noFill/>
            <a:prstDash val="solid"/>
          </a:ln>
          <a:effectLst>
            <a:outerShdw blurRad="317500" algn="ctr" rotWithShape="0">
              <a:prstClr val="black">
                <a:alpha val="7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0,78%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9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 in overall CRO Industrial employment </a:t>
            </a:r>
            <a:endParaRPr kumimoji="0" lang="en-US" sz="9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endParaRPr>
          </a:p>
        </p:txBody>
      </p:sp>
      <p:sp>
        <p:nvSpPr>
          <p:cNvPr id="8" name="Rectangle: Rounded Corners 8">
            <a:extLst>
              <a:ext uri="{FF2B5EF4-FFF2-40B4-BE49-F238E27FC236}">
                <a16:creationId xmlns:a16="http://schemas.microsoft.com/office/drawing/2014/main" id="{F649EEAE-AE00-AE88-3D20-4755FA835DAD}"/>
              </a:ext>
            </a:extLst>
          </p:cNvPr>
          <p:cNvSpPr/>
          <p:nvPr/>
        </p:nvSpPr>
        <p:spPr>
          <a:xfrm>
            <a:off x="158979" y="2907217"/>
            <a:ext cx="2228843" cy="879720"/>
          </a:xfrm>
          <a:prstGeom prst="roundRect">
            <a:avLst>
              <a:gd name="adj" fmla="val 10184"/>
            </a:avLst>
          </a:prstGeom>
          <a:solidFill>
            <a:sysClr val="window" lastClr="FFFFFF"/>
          </a:solidFill>
          <a:ln w="3175" cap="flat" cmpd="sng" algn="ctr">
            <a:noFill/>
            <a:prstDash val="solid"/>
          </a:ln>
          <a:effectLst>
            <a:outerShdw blurRad="317500" algn="ctr" rotWithShape="0">
              <a:prstClr val="black">
                <a:alpha val="7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hr-HR" sz="2400" b="0" kern="0">
                <a:solidFill>
                  <a:srgbClr val="000000"/>
                </a:solidFill>
                <a:latin typeface="Arial"/>
                <a:cs typeface="Calibri" panose="020F0502020204030204" pitchFamily="34" charset="0"/>
              </a:rPr>
              <a:t>290 mil EUR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Export </a:t>
            </a:r>
            <a:endParaRPr kumimoji="0" lang="en-US" sz="9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endParaRPr>
          </a:p>
        </p:txBody>
      </p:sp>
      <p:sp>
        <p:nvSpPr>
          <p:cNvPr id="9" name="Rectangle: Rounded Corners 8">
            <a:extLst>
              <a:ext uri="{FF2B5EF4-FFF2-40B4-BE49-F238E27FC236}">
                <a16:creationId xmlns:a16="http://schemas.microsoft.com/office/drawing/2014/main" id="{C68CFF78-C248-A0D4-132B-29CADB2319B2}"/>
              </a:ext>
            </a:extLst>
          </p:cNvPr>
          <p:cNvSpPr/>
          <p:nvPr/>
        </p:nvSpPr>
        <p:spPr>
          <a:xfrm>
            <a:off x="2518400" y="2876742"/>
            <a:ext cx="2228843" cy="879720"/>
          </a:xfrm>
          <a:prstGeom prst="roundRect">
            <a:avLst>
              <a:gd name="adj" fmla="val 10184"/>
            </a:avLst>
          </a:prstGeom>
          <a:solidFill>
            <a:sysClr val="window" lastClr="FFFFFF"/>
          </a:solidFill>
          <a:ln w="3175" cap="flat" cmpd="sng" algn="ctr">
            <a:noFill/>
            <a:prstDash val="solid"/>
          </a:ln>
          <a:effectLst>
            <a:outerShdw blurRad="317500" algn="ctr" rotWithShape="0">
              <a:prstClr val="black">
                <a:alpha val="7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+65%</a:t>
            </a:r>
            <a:br>
              <a:rPr kumimoji="0" lang="en-US" sz="1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br>
            <a:r>
              <a:rPr kumimoji="0" lang="hr-HR" sz="1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membership growth</a:t>
            </a:r>
            <a:r>
              <a:rPr kumimoji="0" lang="hr-HR" sz="9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 </a:t>
            </a:r>
            <a:endParaRPr kumimoji="0" lang="en-US" sz="9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endParaRPr>
          </a:p>
        </p:txBody>
      </p:sp>
      <p:sp>
        <p:nvSpPr>
          <p:cNvPr id="16" name="Rectangle: Rounded Corners 8">
            <a:extLst>
              <a:ext uri="{FF2B5EF4-FFF2-40B4-BE49-F238E27FC236}">
                <a16:creationId xmlns:a16="http://schemas.microsoft.com/office/drawing/2014/main" id="{F2D21382-D22C-E22E-70F2-A7396E3B816A}"/>
              </a:ext>
            </a:extLst>
          </p:cNvPr>
          <p:cNvSpPr/>
          <p:nvPr/>
        </p:nvSpPr>
        <p:spPr>
          <a:xfrm>
            <a:off x="2518401" y="4704526"/>
            <a:ext cx="2228843" cy="879720"/>
          </a:xfrm>
          <a:prstGeom prst="roundRect">
            <a:avLst>
              <a:gd name="adj" fmla="val 10184"/>
            </a:avLst>
          </a:prstGeom>
          <a:solidFill>
            <a:sysClr val="window" lastClr="FFFFFF"/>
          </a:solidFill>
          <a:ln w="3175" cap="flat" cmpd="sng" algn="ctr">
            <a:noFill/>
            <a:prstDash val="solid"/>
          </a:ln>
          <a:effectLst>
            <a:outerShdw blurRad="317500" algn="ctr" rotWithShape="0">
              <a:prstClr val="black">
                <a:alpha val="7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9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International partnership with other defence&amp;security associations</a:t>
            </a:r>
            <a:endParaRPr kumimoji="0" lang="en-US" sz="9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endParaRPr>
          </a:p>
        </p:txBody>
      </p:sp>
      <p:sp>
        <p:nvSpPr>
          <p:cNvPr id="17" name="Rectangle: Rounded Corners 8">
            <a:extLst>
              <a:ext uri="{FF2B5EF4-FFF2-40B4-BE49-F238E27FC236}">
                <a16:creationId xmlns:a16="http://schemas.microsoft.com/office/drawing/2014/main" id="{21D1FBA3-9301-1A82-A636-821137EF3A12}"/>
              </a:ext>
            </a:extLst>
          </p:cNvPr>
          <p:cNvSpPr/>
          <p:nvPr/>
        </p:nvSpPr>
        <p:spPr>
          <a:xfrm>
            <a:off x="2518400" y="1929106"/>
            <a:ext cx="2228843" cy="879720"/>
          </a:xfrm>
          <a:prstGeom prst="roundRect">
            <a:avLst>
              <a:gd name="adj" fmla="val 10184"/>
            </a:avLst>
          </a:prstGeom>
          <a:solidFill>
            <a:sysClr val="window" lastClr="FFFFFF"/>
          </a:solidFill>
          <a:ln w="3175" cap="flat" cmpd="sng" algn="ctr">
            <a:noFill/>
            <a:prstDash val="solid"/>
          </a:ln>
          <a:effectLst>
            <a:outerShdw blurRad="317500" algn="ctr" rotWithShape="0">
              <a:prstClr val="black">
                <a:alpha val="7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72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Members</a:t>
            </a:r>
            <a:endParaRPr kumimoji="0" lang="en-US" sz="2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endParaRPr>
          </a:p>
        </p:txBody>
      </p:sp>
      <p:sp>
        <p:nvSpPr>
          <p:cNvPr id="19" name="Rectangle: Rounded Corners 8">
            <a:extLst>
              <a:ext uri="{FF2B5EF4-FFF2-40B4-BE49-F238E27FC236}">
                <a16:creationId xmlns:a16="http://schemas.microsoft.com/office/drawing/2014/main" id="{D9874B72-C55C-61B9-93F7-ED6F018B0BC1}"/>
              </a:ext>
            </a:extLst>
          </p:cNvPr>
          <p:cNvSpPr/>
          <p:nvPr/>
        </p:nvSpPr>
        <p:spPr>
          <a:xfrm>
            <a:off x="2518401" y="3790634"/>
            <a:ext cx="2228843" cy="879720"/>
          </a:xfrm>
          <a:prstGeom prst="roundRect">
            <a:avLst>
              <a:gd name="adj" fmla="val 10184"/>
            </a:avLst>
          </a:prstGeom>
          <a:solidFill>
            <a:sysClr val="window" lastClr="FFFFFF"/>
          </a:solidFill>
          <a:ln w="3175" cap="flat" cmpd="sng" algn="ctr">
            <a:noFill/>
            <a:prstDash val="solid"/>
          </a:ln>
          <a:effectLst>
            <a:outerShdw blurRad="317500" algn="ctr" rotWithShape="0">
              <a:prstClr val="black">
                <a:alpha val="7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#3</a:t>
            </a:r>
            <a:br>
              <a:rPr kumimoji="0" lang="en-US" sz="14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br>
            <a:r>
              <a:rPr kumimoji="0" lang="hr-HR" sz="9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Global players: HS Produkt,Šestan Busch and DOK-ING</a:t>
            </a:r>
            <a:endParaRPr kumimoji="0" lang="en-US" sz="9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endParaRPr>
          </a:p>
        </p:txBody>
      </p:sp>
      <p:pic>
        <p:nvPicPr>
          <p:cNvPr id="20" name="Picture 5">
            <a:extLst>
              <a:ext uri="{FF2B5EF4-FFF2-40B4-BE49-F238E27FC236}">
                <a16:creationId xmlns:a16="http://schemas.microsoft.com/office/drawing/2014/main" id="{4AD3B3BD-612E-515E-E2BC-FD4C99FFA2C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261577" y="2001915"/>
            <a:ext cx="3014568" cy="3540411"/>
          </a:xfrm>
          <a:prstGeom prst="rect">
            <a:avLst/>
          </a:prstGeom>
        </p:spPr>
      </p:pic>
      <p:sp>
        <p:nvSpPr>
          <p:cNvPr id="21" name="Rectangle: Rounded Corners 8">
            <a:extLst>
              <a:ext uri="{FF2B5EF4-FFF2-40B4-BE49-F238E27FC236}">
                <a16:creationId xmlns:a16="http://schemas.microsoft.com/office/drawing/2014/main" id="{69A81429-8222-4055-7B91-07CF38880009}"/>
              </a:ext>
            </a:extLst>
          </p:cNvPr>
          <p:cNvSpPr/>
          <p:nvPr/>
        </p:nvSpPr>
        <p:spPr>
          <a:xfrm>
            <a:off x="8661919" y="2208028"/>
            <a:ext cx="3030583" cy="971549"/>
          </a:xfrm>
          <a:prstGeom prst="roundRect">
            <a:avLst>
              <a:gd name="adj" fmla="val 10184"/>
            </a:avLst>
          </a:prstGeom>
          <a:solidFill>
            <a:sysClr val="window" lastClr="FFFFFF"/>
          </a:solidFill>
          <a:ln w="3175" cap="flat" cmpd="sng" algn="ctr">
            <a:noFill/>
            <a:prstDash val="solid"/>
          </a:ln>
          <a:effectLst>
            <a:outerShdw blurRad="317500" algn="ctr" rotWithShape="0">
              <a:prstClr val="black">
                <a:alpha val="7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2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75 mil EUR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2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ESIF Project pipeline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2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(Contracted) </a:t>
            </a:r>
            <a:endParaRPr kumimoji="0" lang="en-US" sz="22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endParaRPr>
          </a:p>
        </p:txBody>
      </p:sp>
      <p:sp>
        <p:nvSpPr>
          <p:cNvPr id="22" name="Rectangle: Rounded Corners 8">
            <a:extLst>
              <a:ext uri="{FF2B5EF4-FFF2-40B4-BE49-F238E27FC236}">
                <a16:creationId xmlns:a16="http://schemas.microsoft.com/office/drawing/2014/main" id="{E67FA1F2-9CCC-D9C5-CC2B-5A929D70C1CE}"/>
              </a:ext>
            </a:extLst>
          </p:cNvPr>
          <p:cNvSpPr/>
          <p:nvPr/>
        </p:nvSpPr>
        <p:spPr>
          <a:xfrm>
            <a:off x="8661919" y="3310463"/>
            <a:ext cx="3030583" cy="971549"/>
          </a:xfrm>
          <a:prstGeom prst="roundRect">
            <a:avLst>
              <a:gd name="adj" fmla="val 10184"/>
            </a:avLst>
          </a:prstGeom>
          <a:solidFill>
            <a:sysClr val="window" lastClr="FFFFFF"/>
          </a:solidFill>
          <a:ln w="3175" cap="flat" cmpd="sng" algn="ctr">
            <a:noFill/>
            <a:prstDash val="solid"/>
          </a:ln>
          <a:effectLst>
            <a:outerShdw blurRad="317500" algn="ctr" rotWithShape="0">
              <a:prstClr val="black">
                <a:alpha val="7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hr-HR" sz="2200" kern="0">
                <a:solidFill>
                  <a:srgbClr val="000000"/>
                </a:solidFill>
                <a:latin typeface="Arial"/>
                <a:ea typeface="MS PGothic" pitchFamily="34" charset="-128"/>
                <a:cs typeface="Calibri" panose="020F0502020204030204" pitchFamily="34" charset="0"/>
              </a:rPr>
              <a:t>COSME LEVIATAD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2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(France, </a:t>
            </a:r>
            <a:r>
              <a:rPr kumimoji="0" lang="hr-HR" sz="2200" b="0" i="1" u="none" strike="noStrike" kern="0" cap="none" spc="0" normalizeH="0" baseline="0" noProof="0" err="1">
                <a:ln>
                  <a:noFill/>
                </a:ln>
                <a:solidFill>
                  <a:srgbClr val="000000"/>
                </a:solidFill>
                <a:effectLst/>
                <a:uLnTx/>
                <a:uFillTx/>
                <a:latin typeface="Arial"/>
                <a:ea typeface="MS PGothic" pitchFamily="34" charset="-128"/>
                <a:cs typeface="Calibri" panose="020F0502020204030204" pitchFamily="34" charset="0"/>
              </a:rPr>
              <a:t>Italy</a:t>
            </a:r>
            <a:r>
              <a:rPr kumimoji="0" lang="hr-HR" sz="22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 Bel</a:t>
            </a:r>
            <a:r>
              <a:rPr lang="hr-HR" sz="2200" i="1" kern="0" err="1">
                <a:solidFill>
                  <a:srgbClr val="000000"/>
                </a:solidFill>
                <a:latin typeface="Arial"/>
                <a:ea typeface="MS PGothic" pitchFamily="34" charset="-128"/>
                <a:cs typeface="Calibri" panose="020F0502020204030204" pitchFamily="34" charset="0"/>
              </a:rPr>
              <a:t>gium</a:t>
            </a:r>
            <a:r>
              <a:rPr lang="hr-HR" sz="2200" i="1" kern="0">
                <a:solidFill>
                  <a:srgbClr val="000000"/>
                </a:solidFill>
                <a:latin typeface="Arial"/>
                <a:ea typeface="MS PGothic" pitchFamily="34" charset="-128"/>
                <a:cs typeface="Calibri" panose="020F0502020204030204" pitchFamily="34" charset="0"/>
              </a:rPr>
              <a:t>)</a:t>
            </a:r>
            <a:endParaRPr kumimoji="0" lang="en-US" sz="22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endParaRPr>
          </a:p>
        </p:txBody>
      </p:sp>
      <p:sp>
        <p:nvSpPr>
          <p:cNvPr id="23" name="Rectangle: Rounded Corners 8">
            <a:extLst>
              <a:ext uri="{FF2B5EF4-FFF2-40B4-BE49-F238E27FC236}">
                <a16:creationId xmlns:a16="http://schemas.microsoft.com/office/drawing/2014/main" id="{236FEFC0-C669-07B4-30E2-A84D40596F38}"/>
              </a:ext>
            </a:extLst>
          </p:cNvPr>
          <p:cNvSpPr/>
          <p:nvPr/>
        </p:nvSpPr>
        <p:spPr>
          <a:xfrm>
            <a:off x="8689592" y="4509124"/>
            <a:ext cx="3370123" cy="971549"/>
          </a:xfrm>
          <a:prstGeom prst="roundRect">
            <a:avLst>
              <a:gd name="adj" fmla="val 10184"/>
            </a:avLst>
          </a:prstGeom>
          <a:solidFill>
            <a:sysClr val="window" lastClr="FFFFFF"/>
          </a:solidFill>
          <a:ln w="3175" cap="flat" cmpd="sng" algn="ctr">
            <a:noFill/>
            <a:prstDash val="solid"/>
          </a:ln>
          <a:effectLst>
            <a:outerShdw blurRad="317500" algn="ctr" rotWithShape="0">
              <a:prstClr val="black">
                <a:alpha val="7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r-HR" sz="22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EDF – National </a:t>
            </a:r>
            <a:r>
              <a:rPr kumimoji="0" lang="hr-HR" sz="2200" b="0" i="0" u="none" strike="noStrike" kern="0" cap="none" spc="0" normalizeH="0" baseline="0" noProof="0" err="1">
                <a:ln>
                  <a:noFill/>
                </a:ln>
                <a:solidFill>
                  <a:srgbClr val="000000"/>
                </a:solidFill>
                <a:effectLst/>
                <a:uLnTx/>
                <a:uFillTx/>
                <a:latin typeface="Arial"/>
                <a:ea typeface="MS PGothic" pitchFamily="34" charset="-128"/>
                <a:cs typeface="Calibri" panose="020F0502020204030204" pitchFamily="34" charset="0"/>
              </a:rPr>
              <a:t>Focal</a:t>
            </a:r>
            <a:r>
              <a:rPr kumimoji="0" lang="hr-HR" sz="22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 </a:t>
            </a:r>
            <a:r>
              <a:rPr kumimoji="0" lang="hr-HR" sz="2200" b="0" i="0" u="none" strike="noStrike" kern="0" cap="none" spc="0" normalizeH="0" baseline="0" noProof="0" err="1">
                <a:ln>
                  <a:noFill/>
                </a:ln>
                <a:solidFill>
                  <a:srgbClr val="000000"/>
                </a:solidFill>
                <a:effectLst/>
                <a:uLnTx/>
                <a:uFillTx/>
                <a:latin typeface="Arial"/>
                <a:ea typeface="MS PGothic" pitchFamily="34" charset="-128"/>
                <a:cs typeface="Calibri" panose="020F0502020204030204" pitchFamily="34" charset="0"/>
              </a:rPr>
              <a:t>Point</a:t>
            </a:r>
            <a:r>
              <a:rPr kumimoji="0" lang="hr-HR" sz="2200" b="0" i="0"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hr-HR" sz="2200" kern="0">
                <a:solidFill>
                  <a:srgbClr val="000000"/>
                </a:solidFill>
                <a:latin typeface="Arial"/>
                <a:ea typeface="MS PGothic" pitchFamily="34" charset="-128"/>
                <a:cs typeface="Calibri" panose="020F0502020204030204" pitchFamily="34" charset="0"/>
              </a:rPr>
              <a:t>1 EDF </a:t>
            </a:r>
            <a:r>
              <a:rPr lang="hr-HR" sz="2200" kern="0" err="1">
                <a:solidFill>
                  <a:srgbClr val="000000"/>
                </a:solidFill>
                <a:latin typeface="Arial"/>
                <a:ea typeface="MS PGothic" pitchFamily="34" charset="-128"/>
                <a:cs typeface="Calibri" panose="020F0502020204030204" pitchFamily="34" charset="0"/>
              </a:rPr>
              <a:t>project</a:t>
            </a:r>
            <a:r>
              <a:rPr lang="hr-HR" sz="2200" kern="0">
                <a:solidFill>
                  <a:srgbClr val="000000"/>
                </a:solidFill>
                <a:latin typeface="Arial"/>
                <a:ea typeface="MS PGothic" pitchFamily="34" charset="-128"/>
                <a:cs typeface="Calibri" panose="020F0502020204030204" pitchFamily="34" charset="0"/>
              </a:rPr>
              <a:t> </a:t>
            </a:r>
            <a:r>
              <a:rPr lang="hr-HR" sz="2200" kern="0" err="1">
                <a:solidFill>
                  <a:srgbClr val="000000"/>
                </a:solidFill>
                <a:latin typeface="Arial"/>
                <a:ea typeface="MS PGothic" pitchFamily="34" charset="-128"/>
                <a:cs typeface="Calibri" panose="020F0502020204030204" pitchFamily="34" charset="0"/>
              </a:rPr>
              <a:t>application</a:t>
            </a:r>
            <a:endParaRPr kumimoji="0" lang="en-US" sz="2200" b="0" i="1" u="none" strike="noStrike" kern="0" cap="none" spc="0" normalizeH="0" baseline="0" noProof="0">
              <a:ln>
                <a:noFill/>
              </a:ln>
              <a:solidFill>
                <a:srgbClr val="000000"/>
              </a:solidFill>
              <a:effectLst/>
              <a:uLnTx/>
              <a:uFillTx/>
              <a:latin typeface="Arial"/>
              <a:ea typeface="MS PGothic" pitchFamily="34" charset="-128"/>
              <a:cs typeface="Calibri" panose="020F0502020204030204" pitchFamily="34" charset="0"/>
            </a:endParaRPr>
          </a:p>
        </p:txBody>
      </p:sp>
    </p:spTree>
    <p:extLst>
      <p:ext uri="{BB962C8B-B14F-4D97-AF65-F5344CB8AC3E}">
        <p14:creationId xmlns:p14="http://schemas.microsoft.com/office/powerpoint/2010/main" val="167927192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9A95404-AD38-EE48-B3FB-0616DBF7156A}"/>
              </a:ext>
            </a:extLst>
          </p:cNvPr>
          <p:cNvSpPr>
            <a:spLocks noGrp="1"/>
          </p:cNvSpPr>
          <p:nvPr>
            <p:ph type="title"/>
          </p:nvPr>
        </p:nvSpPr>
        <p:spPr>
          <a:xfrm>
            <a:off x="838200" y="365125"/>
            <a:ext cx="9626601" cy="1289504"/>
          </a:xfrm>
        </p:spPr>
        <p:txBody>
          <a:bodyPr/>
          <a:lstStyle/>
          <a:p>
            <a:endParaRPr lang="es-ES"/>
          </a:p>
        </p:txBody>
      </p:sp>
      <p:pic>
        <p:nvPicPr>
          <p:cNvPr id="9" name="Picture 2" descr="Logo&#10;&#10;Description automatically generated">
            <a:extLst>
              <a:ext uri="{FF2B5EF4-FFF2-40B4-BE49-F238E27FC236}">
                <a16:creationId xmlns:a16="http://schemas.microsoft.com/office/drawing/2014/main" id="{87C0271F-05A6-ED4C-B9D3-DBD36D1C96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0" name="Picture 3" descr="Graphical user interface, text&#10;&#10;Description automatically generated with medium confidence">
            <a:extLst>
              <a:ext uri="{FF2B5EF4-FFF2-40B4-BE49-F238E27FC236}">
                <a16:creationId xmlns:a16="http://schemas.microsoft.com/office/drawing/2014/main" id="{CB0C71B1-4D25-A74A-8301-C25345DB4D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1" name="Imagen 10">
            <a:extLst>
              <a:ext uri="{FF2B5EF4-FFF2-40B4-BE49-F238E27FC236}">
                <a16:creationId xmlns:a16="http://schemas.microsoft.com/office/drawing/2014/main" id="{5C6042EA-CDFA-7043-A37D-4ABD861A839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5" name="Rectangle: Rounded Corners 8">
            <a:extLst>
              <a:ext uri="{FF2B5EF4-FFF2-40B4-BE49-F238E27FC236}">
                <a16:creationId xmlns:a16="http://schemas.microsoft.com/office/drawing/2014/main" id="{50433C71-F842-5BCB-207E-4C6EA963EA39}"/>
              </a:ext>
            </a:extLst>
          </p:cNvPr>
          <p:cNvSpPr/>
          <p:nvPr/>
        </p:nvSpPr>
        <p:spPr>
          <a:xfrm>
            <a:off x="38280" y="2001915"/>
            <a:ext cx="5585686" cy="3491495"/>
          </a:xfrm>
          <a:prstGeom prst="roundRect">
            <a:avLst>
              <a:gd name="adj" fmla="val 10184"/>
            </a:avLst>
          </a:prstGeom>
          <a:solidFill>
            <a:schemeClr val="bg1"/>
          </a:solidFill>
          <a:ln w="3175" cmpd="sng">
            <a:noFill/>
            <a:prstDash val="solid"/>
          </a:ln>
          <a:effectLst>
            <a:outerShdw blurRad="317500" algn="ctr" rotWithShape="0">
              <a:prstClr val="black">
                <a:alpha val="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defTabSz="685800">
              <a:buFont typeface="Arial" panose="020B0604020202020204" pitchFamily="34" charset="0"/>
              <a:buChar char="•"/>
            </a:pPr>
            <a:endParaRPr lang="hr-HR" sz="1800">
              <a:solidFill>
                <a:prstClr val="black"/>
              </a:solidFill>
              <a:latin typeface="Calibri"/>
            </a:endParaRPr>
          </a:p>
        </p:txBody>
      </p:sp>
      <p:grpSp>
        <p:nvGrpSpPr>
          <p:cNvPr id="6" name="Group 3">
            <a:extLst>
              <a:ext uri="{FF2B5EF4-FFF2-40B4-BE49-F238E27FC236}">
                <a16:creationId xmlns:a16="http://schemas.microsoft.com/office/drawing/2014/main" id="{856B9757-1416-FA72-9FBC-45502880649C}"/>
              </a:ext>
            </a:extLst>
          </p:cNvPr>
          <p:cNvGrpSpPr/>
          <p:nvPr/>
        </p:nvGrpSpPr>
        <p:grpSpPr>
          <a:xfrm>
            <a:off x="128277" y="1946994"/>
            <a:ext cx="5600170" cy="2964012"/>
            <a:chOff x="1136131" y="927389"/>
            <a:chExt cx="8878909" cy="5328270"/>
          </a:xfrm>
        </p:grpSpPr>
        <p:grpSp>
          <p:nvGrpSpPr>
            <p:cNvPr id="7" name="Group 70">
              <a:extLst>
                <a:ext uri="{FF2B5EF4-FFF2-40B4-BE49-F238E27FC236}">
                  <a16:creationId xmlns:a16="http://schemas.microsoft.com/office/drawing/2014/main" id="{24E5B48A-E001-FD33-5D25-1ADD860829AA}"/>
                </a:ext>
              </a:extLst>
            </p:cNvPr>
            <p:cNvGrpSpPr/>
            <p:nvPr/>
          </p:nvGrpSpPr>
          <p:grpSpPr>
            <a:xfrm>
              <a:off x="3409741" y="935343"/>
              <a:ext cx="5379950" cy="5320316"/>
              <a:chOff x="3409741" y="1154899"/>
              <a:chExt cx="5379950" cy="5320316"/>
            </a:xfrm>
          </p:grpSpPr>
          <p:sp>
            <p:nvSpPr>
              <p:cNvPr id="24" name="Freeform 82">
                <a:extLst>
                  <a:ext uri="{FF2B5EF4-FFF2-40B4-BE49-F238E27FC236}">
                    <a16:creationId xmlns:a16="http://schemas.microsoft.com/office/drawing/2014/main" id="{A068454A-36E7-3F0A-D911-CFC12BD26573}"/>
                  </a:ext>
                </a:extLst>
              </p:cNvPr>
              <p:cNvSpPr/>
              <p:nvPr/>
            </p:nvSpPr>
            <p:spPr>
              <a:xfrm rot="10800000">
                <a:off x="3607353" y="1521623"/>
                <a:ext cx="4977295" cy="4355810"/>
              </a:xfrm>
              <a:custGeom>
                <a:avLst/>
                <a:gdLst>
                  <a:gd name="connsiteX0" fmla="*/ 3028889 w 3028889"/>
                  <a:gd name="connsiteY0" fmla="*/ 2650690 h 2650690"/>
                  <a:gd name="connsiteX1" fmla="*/ 0 w 3028889"/>
                  <a:gd name="connsiteY1" fmla="*/ 2650690 h 2650690"/>
                  <a:gd name="connsiteX2" fmla="*/ 1153657 w 3028889"/>
                  <a:gd name="connsiteY2" fmla="*/ 607031 h 2650690"/>
                  <a:gd name="connsiteX3" fmla="*/ 1153657 w 3028889"/>
                  <a:gd name="connsiteY3" fmla="*/ 0 h 2650690"/>
                  <a:gd name="connsiteX4" fmla="*/ 1873073 w 3028889"/>
                  <a:gd name="connsiteY4" fmla="*/ 0 h 2650690"/>
                  <a:gd name="connsiteX5" fmla="*/ 1873073 w 3028889"/>
                  <a:gd name="connsiteY5" fmla="*/ 609824 h 2650690"/>
                  <a:gd name="connsiteX6" fmla="*/ 2439766 w 3028889"/>
                  <a:gd name="connsiteY6" fmla="*/ 1610454 h 2650690"/>
                  <a:gd name="connsiteX7" fmla="*/ 3028889 w 3028889"/>
                  <a:gd name="connsiteY7" fmla="*/ 2650690 h 265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8889" h="2650690">
                    <a:moveTo>
                      <a:pt x="3028889" y="2650690"/>
                    </a:moveTo>
                    <a:lnTo>
                      <a:pt x="0" y="2650690"/>
                    </a:lnTo>
                    <a:lnTo>
                      <a:pt x="1153657" y="607031"/>
                    </a:lnTo>
                    <a:lnTo>
                      <a:pt x="1153657" y="0"/>
                    </a:lnTo>
                    <a:lnTo>
                      <a:pt x="1873073" y="0"/>
                    </a:lnTo>
                    <a:lnTo>
                      <a:pt x="1873073" y="609824"/>
                    </a:lnTo>
                    <a:lnTo>
                      <a:pt x="2439766" y="1610454"/>
                    </a:lnTo>
                    <a:cubicBezTo>
                      <a:pt x="2637410" y="1957199"/>
                      <a:pt x="2835055" y="2303945"/>
                      <a:pt x="3028889" y="265069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2400" b="0">
                  <a:solidFill>
                    <a:prstClr val="black"/>
                  </a:solidFill>
                  <a:latin typeface="Montserrat (Body)"/>
                </a:endParaRPr>
              </a:p>
            </p:txBody>
          </p:sp>
          <p:sp>
            <p:nvSpPr>
              <p:cNvPr id="25" name="Arrow: Right 31">
                <a:extLst>
                  <a:ext uri="{FF2B5EF4-FFF2-40B4-BE49-F238E27FC236}">
                    <a16:creationId xmlns:a16="http://schemas.microsoft.com/office/drawing/2014/main" id="{FA0DBCB2-70D9-F9E0-29E4-4FAF7FAE1383}"/>
                  </a:ext>
                </a:extLst>
              </p:cNvPr>
              <p:cNvSpPr/>
              <p:nvPr/>
            </p:nvSpPr>
            <p:spPr>
              <a:xfrm rot="16200000" flipH="1">
                <a:off x="3183819" y="3648349"/>
                <a:ext cx="5320302" cy="333401"/>
              </a:xfrm>
              <a:prstGeom prst="rightArrow">
                <a:avLst>
                  <a:gd name="adj1" fmla="val 50000"/>
                  <a:gd name="adj2" fmla="val 8859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b="0">
                  <a:solidFill>
                    <a:prstClr val="black"/>
                  </a:solidFill>
                  <a:latin typeface="Montserrat (Body)"/>
                </a:endParaRPr>
              </a:p>
            </p:txBody>
          </p:sp>
          <p:sp>
            <p:nvSpPr>
              <p:cNvPr id="26" name="Arrow: Right 31">
                <a:extLst>
                  <a:ext uri="{FF2B5EF4-FFF2-40B4-BE49-F238E27FC236}">
                    <a16:creationId xmlns:a16="http://schemas.microsoft.com/office/drawing/2014/main" id="{A560B5DD-1444-AEBF-2DAD-29EA5F9ACF33}"/>
                  </a:ext>
                </a:extLst>
              </p:cNvPr>
              <p:cNvSpPr/>
              <p:nvPr/>
            </p:nvSpPr>
            <p:spPr>
              <a:xfrm rot="16200000" flipH="1">
                <a:off x="3687881" y="3648363"/>
                <a:ext cx="5320302" cy="333401"/>
              </a:xfrm>
              <a:prstGeom prst="rightArrow">
                <a:avLst>
                  <a:gd name="adj1" fmla="val 50000"/>
                  <a:gd name="adj2" fmla="val 8859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b="0">
                  <a:solidFill>
                    <a:prstClr val="black"/>
                  </a:solidFill>
                  <a:latin typeface="Montserrat (Body)"/>
                </a:endParaRPr>
              </a:p>
            </p:txBody>
          </p:sp>
          <p:sp>
            <p:nvSpPr>
              <p:cNvPr id="27" name="Freeform 45">
                <a:extLst>
                  <a:ext uri="{FF2B5EF4-FFF2-40B4-BE49-F238E27FC236}">
                    <a16:creationId xmlns:a16="http://schemas.microsoft.com/office/drawing/2014/main" id="{01B658CE-B528-48AE-EBF6-45722E5D0BF8}"/>
                  </a:ext>
                </a:extLst>
              </p:cNvPr>
              <p:cNvSpPr>
                <a:spLocks/>
              </p:cNvSpPr>
              <p:nvPr/>
            </p:nvSpPr>
            <p:spPr bwMode="auto">
              <a:xfrm>
                <a:off x="3409741" y="1521626"/>
                <a:ext cx="5379950" cy="1572387"/>
              </a:xfrm>
              <a:custGeom>
                <a:avLst/>
                <a:gdLst>
                  <a:gd name="connsiteX0" fmla="*/ 0 w 2224088"/>
                  <a:gd name="connsiteY0" fmla="*/ 0 h 703118"/>
                  <a:gd name="connsiteX1" fmla="*/ 2224088 w 2224088"/>
                  <a:gd name="connsiteY1" fmla="*/ 0 h 703118"/>
                  <a:gd name="connsiteX2" fmla="*/ 1826182 w 2224088"/>
                  <a:gd name="connsiteY2" fmla="*/ 703118 h 703118"/>
                  <a:gd name="connsiteX3" fmla="*/ 397906 w 2224088"/>
                  <a:gd name="connsiteY3" fmla="*/ 703118 h 703118"/>
                </a:gdLst>
                <a:ahLst/>
                <a:cxnLst>
                  <a:cxn ang="0">
                    <a:pos x="connsiteX0" y="connsiteY0"/>
                  </a:cxn>
                  <a:cxn ang="0">
                    <a:pos x="connsiteX1" y="connsiteY1"/>
                  </a:cxn>
                  <a:cxn ang="0">
                    <a:pos x="connsiteX2" y="connsiteY2"/>
                  </a:cxn>
                  <a:cxn ang="0">
                    <a:pos x="connsiteX3" y="connsiteY3"/>
                  </a:cxn>
                </a:cxnLst>
                <a:rect l="l" t="t" r="r" b="b"/>
                <a:pathLst>
                  <a:path w="2224088" h="703118">
                    <a:moveTo>
                      <a:pt x="0" y="0"/>
                    </a:moveTo>
                    <a:lnTo>
                      <a:pt x="2224088" y="0"/>
                    </a:lnTo>
                    <a:lnTo>
                      <a:pt x="1826182" y="703118"/>
                    </a:lnTo>
                    <a:lnTo>
                      <a:pt x="397906" y="703118"/>
                    </a:lnTo>
                    <a:close/>
                  </a:path>
                </a:pathLst>
              </a:custGeom>
              <a:solidFill>
                <a:schemeClr val="accent1">
                  <a:lumMod val="50000"/>
                  <a:alpha val="85000"/>
                </a:schemeClr>
              </a:solidFill>
              <a:ln>
                <a:noFill/>
              </a:ln>
            </p:spPr>
            <p:txBody>
              <a:bodyPr vert="horz" wrap="square" lIns="91440" tIns="45720" rIns="91440" bIns="45720" numCol="1" anchor="t" anchorCtr="0" compatLnSpc="1">
                <a:prstTxWarp prst="textNoShape">
                  <a:avLst/>
                </a:prstTxWarp>
                <a:noAutofit/>
              </a:bodyPr>
              <a:lstStyle/>
              <a:p>
                <a:pPr defTabSz="685800"/>
                <a:endParaRPr lang="en-US" sz="2400" b="0">
                  <a:solidFill>
                    <a:prstClr val="black"/>
                  </a:solidFill>
                  <a:latin typeface="Montserrat (Body)"/>
                  <a:ea typeface="+mn-ea"/>
                  <a:cs typeface="Arial" charset="0"/>
                </a:endParaRPr>
              </a:p>
            </p:txBody>
          </p:sp>
          <p:sp>
            <p:nvSpPr>
              <p:cNvPr id="28" name="Rectangle 21">
                <a:extLst>
                  <a:ext uri="{FF2B5EF4-FFF2-40B4-BE49-F238E27FC236}">
                    <a16:creationId xmlns:a16="http://schemas.microsoft.com/office/drawing/2014/main" id="{EF51A7DA-C043-1DD4-E99A-03120878B38E}"/>
                  </a:ext>
                </a:extLst>
              </p:cNvPr>
              <p:cNvSpPr>
                <a:spLocks noChangeArrowheads="1"/>
              </p:cNvSpPr>
              <p:nvPr/>
            </p:nvSpPr>
            <p:spPr bwMode="auto">
              <a:xfrm>
                <a:off x="5520070" y="4794808"/>
                <a:ext cx="1182198" cy="1033092"/>
              </a:xfrm>
              <a:prstGeom prst="rect">
                <a:avLst/>
              </a:prstGeom>
              <a:solidFill>
                <a:schemeClr val="accent1">
                  <a:lumMod val="60000"/>
                  <a:lumOff val="40000"/>
                  <a:alpha val="85000"/>
                </a:schemeClr>
              </a:solidFill>
              <a:ln>
                <a:noFill/>
              </a:ln>
            </p:spPr>
            <p:txBody>
              <a:bodyPr vert="horz" wrap="square" lIns="91440" tIns="45720" rIns="91440" bIns="45720" numCol="1" anchor="t" anchorCtr="0" compatLnSpc="1">
                <a:prstTxWarp prst="textNoShape">
                  <a:avLst/>
                </a:prstTxWarp>
              </a:bodyPr>
              <a:lstStyle/>
              <a:p>
                <a:pPr defTabSz="685800"/>
                <a:endParaRPr lang="en-US" sz="2400" b="0">
                  <a:solidFill>
                    <a:prstClr val="black"/>
                  </a:solidFill>
                  <a:latin typeface="Montserrat (Body)"/>
                  <a:ea typeface="+mn-ea"/>
                  <a:cs typeface="Arial" charset="0"/>
                </a:endParaRPr>
              </a:p>
            </p:txBody>
          </p:sp>
          <p:sp>
            <p:nvSpPr>
              <p:cNvPr id="29" name="Freeform 47">
                <a:extLst>
                  <a:ext uri="{FF2B5EF4-FFF2-40B4-BE49-F238E27FC236}">
                    <a16:creationId xmlns:a16="http://schemas.microsoft.com/office/drawing/2014/main" id="{4819E4CF-97C6-8EB7-9103-F3806B76B23A}"/>
                  </a:ext>
                </a:extLst>
              </p:cNvPr>
              <p:cNvSpPr>
                <a:spLocks/>
              </p:cNvSpPr>
              <p:nvPr/>
            </p:nvSpPr>
            <p:spPr bwMode="auto">
              <a:xfrm>
                <a:off x="4435267" y="3154489"/>
                <a:ext cx="3334112" cy="1577791"/>
              </a:xfrm>
              <a:custGeom>
                <a:avLst/>
                <a:gdLst>
                  <a:gd name="connsiteX0" fmla="*/ 0 w 1346234"/>
                  <a:gd name="connsiteY0" fmla="*/ 0 h 705534"/>
                  <a:gd name="connsiteX1" fmla="*/ 1346234 w 1346234"/>
                  <a:gd name="connsiteY1" fmla="*/ 0 h 705534"/>
                  <a:gd name="connsiteX2" fmla="*/ 946961 w 1346234"/>
                  <a:gd name="connsiteY2" fmla="*/ 705534 h 705534"/>
                  <a:gd name="connsiteX3" fmla="*/ 399273 w 1346234"/>
                  <a:gd name="connsiteY3" fmla="*/ 705534 h 705534"/>
                </a:gdLst>
                <a:ahLst/>
                <a:cxnLst>
                  <a:cxn ang="0">
                    <a:pos x="connsiteX0" y="connsiteY0"/>
                  </a:cxn>
                  <a:cxn ang="0">
                    <a:pos x="connsiteX1" y="connsiteY1"/>
                  </a:cxn>
                  <a:cxn ang="0">
                    <a:pos x="connsiteX2" y="connsiteY2"/>
                  </a:cxn>
                  <a:cxn ang="0">
                    <a:pos x="connsiteX3" y="connsiteY3"/>
                  </a:cxn>
                </a:cxnLst>
                <a:rect l="l" t="t" r="r" b="b"/>
                <a:pathLst>
                  <a:path w="1346234" h="705534">
                    <a:moveTo>
                      <a:pt x="0" y="0"/>
                    </a:moveTo>
                    <a:lnTo>
                      <a:pt x="1346234" y="0"/>
                    </a:lnTo>
                    <a:lnTo>
                      <a:pt x="946961" y="705534"/>
                    </a:lnTo>
                    <a:lnTo>
                      <a:pt x="399273" y="705534"/>
                    </a:lnTo>
                    <a:close/>
                  </a:path>
                </a:pathLst>
              </a:custGeom>
              <a:solidFill>
                <a:schemeClr val="accent1">
                  <a:lumMod val="75000"/>
                  <a:alpha val="85000"/>
                </a:schemeClr>
              </a:solidFill>
              <a:ln>
                <a:noFill/>
              </a:ln>
            </p:spPr>
            <p:txBody>
              <a:bodyPr vert="horz" wrap="square" lIns="91440" tIns="45720" rIns="91440" bIns="45720" numCol="1" anchor="t" anchorCtr="0" compatLnSpc="1">
                <a:prstTxWarp prst="textNoShape">
                  <a:avLst/>
                </a:prstTxWarp>
                <a:noAutofit/>
              </a:bodyPr>
              <a:lstStyle/>
              <a:p>
                <a:pPr defTabSz="685800"/>
                <a:endParaRPr lang="en-US" sz="2400" b="0">
                  <a:solidFill>
                    <a:prstClr val="black"/>
                  </a:solidFill>
                  <a:latin typeface="Montserrat (Body)"/>
                  <a:ea typeface="+mn-ea"/>
                  <a:cs typeface="Arial" charset="0"/>
                </a:endParaRPr>
              </a:p>
            </p:txBody>
          </p:sp>
        </p:grpSp>
        <p:sp>
          <p:nvSpPr>
            <p:cNvPr id="8" name="Inhaltsplatzhalter 4">
              <a:extLst>
                <a:ext uri="{FF2B5EF4-FFF2-40B4-BE49-F238E27FC236}">
                  <a16:creationId xmlns:a16="http://schemas.microsoft.com/office/drawing/2014/main" id="{9BA755E3-D05C-ABC5-0CB2-30D3A9B0B760}"/>
                </a:ext>
              </a:extLst>
            </p:cNvPr>
            <p:cNvSpPr txBox="1">
              <a:spLocks/>
            </p:cNvSpPr>
            <p:nvPr/>
          </p:nvSpPr>
          <p:spPr>
            <a:xfrm rot="18310447">
              <a:off x="6858997" y="3129137"/>
              <a:ext cx="1946468" cy="237886"/>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defTabSz="685595">
                <a:lnSpc>
                  <a:spcPct val="100000"/>
                </a:lnSpc>
                <a:spcAft>
                  <a:spcPts val="0"/>
                </a:spcAft>
                <a:buNone/>
              </a:pPr>
              <a:r>
                <a:rPr lang="hr-HR" sz="975">
                  <a:solidFill>
                    <a:srgbClr val="E7E6E6">
                      <a:lumMod val="50000"/>
                    </a:srgbClr>
                  </a:solidFill>
                  <a:latin typeface="Montserrat (Body)"/>
                </a:rPr>
                <a:t>Project pipeline </a:t>
              </a:r>
              <a:endParaRPr lang="en-US" sz="975">
                <a:solidFill>
                  <a:srgbClr val="E7E6E6">
                    <a:lumMod val="50000"/>
                  </a:srgbClr>
                </a:solidFill>
                <a:latin typeface="Montserrat (Body)"/>
              </a:endParaRPr>
            </a:p>
          </p:txBody>
        </p:sp>
        <p:sp>
          <p:nvSpPr>
            <p:cNvPr id="12" name="Freeform 74">
              <a:extLst>
                <a:ext uri="{FF2B5EF4-FFF2-40B4-BE49-F238E27FC236}">
                  <a16:creationId xmlns:a16="http://schemas.microsoft.com/office/drawing/2014/main" id="{82775D19-7112-2FDD-BB8D-AD7FC36FB684}"/>
                </a:ext>
              </a:extLst>
            </p:cNvPr>
            <p:cNvSpPr/>
            <p:nvPr/>
          </p:nvSpPr>
          <p:spPr>
            <a:xfrm rot="7508263">
              <a:off x="8070837" y="1937916"/>
              <a:ext cx="1040628" cy="120470"/>
            </a:xfrm>
            <a:custGeom>
              <a:avLst/>
              <a:gdLst>
                <a:gd name="connsiteX0" fmla="*/ 0 w 805762"/>
                <a:gd name="connsiteY0" fmla="*/ 0 h 101444"/>
                <a:gd name="connsiteX1" fmla="*/ 805762 w 805762"/>
                <a:gd name="connsiteY1" fmla="*/ 0 h 101444"/>
                <a:gd name="connsiteX2" fmla="*/ 805762 w 805762"/>
                <a:gd name="connsiteY2" fmla="*/ 101444 h 101444"/>
                <a:gd name="connsiteX3" fmla="*/ 0 w 805762"/>
                <a:gd name="connsiteY3" fmla="*/ 101444 h 101444"/>
              </a:gdLst>
              <a:ahLst/>
              <a:cxnLst>
                <a:cxn ang="0">
                  <a:pos x="connsiteX0" y="connsiteY0"/>
                </a:cxn>
                <a:cxn ang="0">
                  <a:pos x="connsiteX1" y="connsiteY1"/>
                </a:cxn>
                <a:cxn ang="0">
                  <a:pos x="connsiteX2" y="connsiteY2"/>
                </a:cxn>
                <a:cxn ang="0">
                  <a:pos x="connsiteX3" y="connsiteY3"/>
                </a:cxn>
              </a:cxnLst>
              <a:rect l="l" t="t" r="r" b="b"/>
              <a:pathLst>
                <a:path w="805762" h="101444">
                  <a:moveTo>
                    <a:pt x="0" y="0"/>
                  </a:moveTo>
                  <a:lnTo>
                    <a:pt x="805762" y="0"/>
                  </a:lnTo>
                  <a:lnTo>
                    <a:pt x="805762" y="101444"/>
                  </a:lnTo>
                  <a:lnTo>
                    <a:pt x="0" y="101444"/>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US" b="0">
                <a:solidFill>
                  <a:prstClr val="black"/>
                </a:solidFill>
                <a:latin typeface="Montserrat (Body)"/>
              </a:endParaRPr>
            </a:p>
          </p:txBody>
        </p:sp>
        <p:sp>
          <p:nvSpPr>
            <p:cNvPr id="13" name="Arrow: Right 102">
              <a:extLst>
                <a:ext uri="{FF2B5EF4-FFF2-40B4-BE49-F238E27FC236}">
                  <a16:creationId xmlns:a16="http://schemas.microsoft.com/office/drawing/2014/main" id="{0A0A947B-2204-965B-8C11-A8809A035121}"/>
                </a:ext>
              </a:extLst>
            </p:cNvPr>
            <p:cNvSpPr/>
            <p:nvPr/>
          </p:nvSpPr>
          <p:spPr>
            <a:xfrm rot="7545167">
              <a:off x="6656609" y="4302950"/>
              <a:ext cx="922828" cy="243643"/>
            </a:xfrm>
            <a:prstGeom prst="rightArrow">
              <a:avLst>
                <a:gd name="adj1" fmla="val 50000"/>
                <a:gd name="adj2" fmla="val 65903"/>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b="0">
                <a:solidFill>
                  <a:prstClr val="black"/>
                </a:solidFill>
                <a:latin typeface="Montserrat (Body)"/>
              </a:endParaRPr>
            </a:p>
          </p:txBody>
        </p:sp>
        <p:sp>
          <p:nvSpPr>
            <p:cNvPr id="14" name="Inhaltsplatzhalter 4">
              <a:extLst>
                <a:ext uri="{FF2B5EF4-FFF2-40B4-BE49-F238E27FC236}">
                  <a16:creationId xmlns:a16="http://schemas.microsoft.com/office/drawing/2014/main" id="{6C1D39CA-E75B-5CE7-DA48-106602000171}"/>
                </a:ext>
              </a:extLst>
            </p:cNvPr>
            <p:cNvSpPr txBox="1">
              <a:spLocks/>
            </p:cNvSpPr>
            <p:nvPr/>
          </p:nvSpPr>
          <p:spPr>
            <a:xfrm rot="14184014" flipV="1">
              <a:off x="3478964" y="3226643"/>
              <a:ext cx="1847107" cy="237886"/>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defTabSz="685595">
                <a:lnSpc>
                  <a:spcPct val="100000"/>
                </a:lnSpc>
                <a:spcAft>
                  <a:spcPts val="0"/>
                </a:spcAft>
                <a:buNone/>
              </a:pPr>
              <a:r>
                <a:rPr lang="hr-HR" sz="975">
                  <a:solidFill>
                    <a:srgbClr val="E7E6E6">
                      <a:lumMod val="50000"/>
                    </a:srgbClr>
                  </a:solidFill>
                  <a:latin typeface="Montserrat (Body)"/>
                </a:rPr>
                <a:t>Project pipeline</a:t>
              </a:r>
              <a:endParaRPr lang="en-US" sz="975">
                <a:solidFill>
                  <a:srgbClr val="E7E6E6">
                    <a:lumMod val="50000"/>
                  </a:srgbClr>
                </a:solidFill>
                <a:latin typeface="Montserrat (Body)"/>
              </a:endParaRPr>
            </a:p>
          </p:txBody>
        </p:sp>
        <p:sp>
          <p:nvSpPr>
            <p:cNvPr id="15" name="Freeform 77">
              <a:extLst>
                <a:ext uri="{FF2B5EF4-FFF2-40B4-BE49-F238E27FC236}">
                  <a16:creationId xmlns:a16="http://schemas.microsoft.com/office/drawing/2014/main" id="{99DE45F5-4004-7794-87D6-E08CBC001AF5}"/>
                </a:ext>
              </a:extLst>
            </p:cNvPr>
            <p:cNvSpPr/>
            <p:nvPr/>
          </p:nvSpPr>
          <p:spPr>
            <a:xfrm rot="3426744" flipV="1">
              <a:off x="3008527" y="1917373"/>
              <a:ext cx="1221115" cy="144977"/>
            </a:xfrm>
            <a:custGeom>
              <a:avLst/>
              <a:gdLst>
                <a:gd name="connsiteX0" fmla="*/ 0 w 805762"/>
                <a:gd name="connsiteY0" fmla="*/ 0 h 101444"/>
                <a:gd name="connsiteX1" fmla="*/ 805762 w 805762"/>
                <a:gd name="connsiteY1" fmla="*/ 0 h 101444"/>
                <a:gd name="connsiteX2" fmla="*/ 805762 w 805762"/>
                <a:gd name="connsiteY2" fmla="*/ 101444 h 101444"/>
                <a:gd name="connsiteX3" fmla="*/ 0 w 805762"/>
                <a:gd name="connsiteY3" fmla="*/ 101444 h 101444"/>
              </a:gdLst>
              <a:ahLst/>
              <a:cxnLst>
                <a:cxn ang="0">
                  <a:pos x="connsiteX0" y="connsiteY0"/>
                </a:cxn>
                <a:cxn ang="0">
                  <a:pos x="connsiteX1" y="connsiteY1"/>
                </a:cxn>
                <a:cxn ang="0">
                  <a:pos x="connsiteX2" y="connsiteY2"/>
                </a:cxn>
                <a:cxn ang="0">
                  <a:pos x="connsiteX3" y="connsiteY3"/>
                </a:cxn>
              </a:cxnLst>
              <a:rect l="l" t="t" r="r" b="b"/>
              <a:pathLst>
                <a:path w="805762" h="101444">
                  <a:moveTo>
                    <a:pt x="0" y="0"/>
                  </a:moveTo>
                  <a:lnTo>
                    <a:pt x="805762" y="0"/>
                  </a:lnTo>
                  <a:lnTo>
                    <a:pt x="805762" y="101444"/>
                  </a:lnTo>
                  <a:lnTo>
                    <a:pt x="0" y="101444"/>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85800"/>
              <a:endParaRPr lang="en-US" b="0">
                <a:solidFill>
                  <a:prstClr val="black"/>
                </a:solidFill>
                <a:latin typeface="Montserrat (Body)"/>
              </a:endParaRPr>
            </a:p>
          </p:txBody>
        </p:sp>
        <p:sp>
          <p:nvSpPr>
            <p:cNvPr id="16" name="Arrow: Right 102">
              <a:extLst>
                <a:ext uri="{FF2B5EF4-FFF2-40B4-BE49-F238E27FC236}">
                  <a16:creationId xmlns:a16="http://schemas.microsoft.com/office/drawing/2014/main" id="{DE904ACF-313F-2746-5F73-080222320ECB}"/>
                </a:ext>
              </a:extLst>
            </p:cNvPr>
            <p:cNvSpPr/>
            <p:nvPr/>
          </p:nvSpPr>
          <p:spPr>
            <a:xfrm rot="3283609" flipV="1">
              <a:off x="4635012" y="4370478"/>
              <a:ext cx="901321" cy="284491"/>
            </a:xfrm>
            <a:prstGeom prst="rightArrow">
              <a:avLst>
                <a:gd name="adj1" fmla="val 50000"/>
                <a:gd name="adj2" fmla="val 65903"/>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b="0">
                <a:solidFill>
                  <a:prstClr val="black"/>
                </a:solidFill>
                <a:latin typeface="Montserrat (Body)"/>
              </a:endParaRPr>
            </a:p>
          </p:txBody>
        </p:sp>
        <p:sp>
          <p:nvSpPr>
            <p:cNvPr id="17" name="Inhaltsplatzhalter 4">
              <a:extLst>
                <a:ext uri="{FF2B5EF4-FFF2-40B4-BE49-F238E27FC236}">
                  <a16:creationId xmlns:a16="http://schemas.microsoft.com/office/drawing/2014/main" id="{C88A613B-4B6E-1C50-D55E-C7D838874E4D}"/>
                </a:ext>
              </a:extLst>
            </p:cNvPr>
            <p:cNvSpPr txBox="1">
              <a:spLocks/>
            </p:cNvSpPr>
            <p:nvPr/>
          </p:nvSpPr>
          <p:spPr>
            <a:xfrm>
              <a:off x="5172448" y="2010786"/>
              <a:ext cx="1847107" cy="200679"/>
            </a:xfrm>
            <a:prstGeom prst="rect">
              <a:avLst/>
            </a:prstGeom>
          </p:spPr>
          <p:txBody>
            <a:bodyPr wrap="square" lIns="0" tIns="0" rIns="0" bIns="0" anchor="ctr">
              <a:spAutoFit/>
            </a:bodyPr>
            <a:lstStyle>
              <a:lvl1pPr marL="272967" indent="-272967" algn="l" defTabSz="914127" rtl="0" eaLnBrk="1" latinLnBrk="0" hangingPunct="1">
                <a:lnSpc>
                  <a:spcPct val="90000"/>
                </a:lnSpc>
                <a:spcBef>
                  <a:spcPts val="0"/>
                </a:spcBef>
                <a:spcAft>
                  <a:spcPts val="1000"/>
                </a:spcAft>
                <a:buFont typeface="Wingdings" panose="05000000000000000000" pitchFamily="2" charset="2"/>
                <a:buChar char="§"/>
                <a:defRPr sz="2300" kern="1200">
                  <a:solidFill>
                    <a:schemeClr val="bg1"/>
                  </a:solidFill>
                  <a:latin typeface="Calibri Light" panose="020F0302020204030204" pitchFamily="34" charset="0"/>
                  <a:ea typeface="+mn-ea"/>
                  <a:cs typeface="+mn-cs"/>
                </a:defRPr>
              </a:lvl1pPr>
              <a:lvl2pPr marL="807798" indent="-272967" algn="l" defTabSz="914127" rtl="0" eaLnBrk="1" latinLnBrk="0" hangingPunct="1">
                <a:lnSpc>
                  <a:spcPct val="90000"/>
                </a:lnSpc>
                <a:spcBef>
                  <a:spcPts val="0"/>
                </a:spcBef>
                <a:spcAft>
                  <a:spcPts val="1000"/>
                </a:spcAft>
                <a:buFont typeface="Symbol" panose="05050102010706020507" pitchFamily="18" charset="2"/>
                <a:buChar char="-"/>
                <a:defRPr sz="2000" kern="1200">
                  <a:solidFill>
                    <a:schemeClr val="bg1"/>
                  </a:solidFill>
                  <a:latin typeface="Calibri Light" panose="020F0302020204030204" pitchFamily="34" charset="0"/>
                  <a:ea typeface="+mn-ea"/>
                  <a:cs typeface="+mn-cs"/>
                </a:defRPr>
              </a:lvl2pPr>
              <a:lvl3pPr marL="1080764" indent="-177748" algn="l" defTabSz="914127" rtl="0" eaLnBrk="1" latinLnBrk="0" hangingPunct="1">
                <a:lnSpc>
                  <a:spcPct val="90000"/>
                </a:lnSpc>
                <a:spcBef>
                  <a:spcPts val="0"/>
                </a:spcBef>
                <a:spcAft>
                  <a:spcPts val="1000"/>
                </a:spcAft>
                <a:buFont typeface="Symbol" panose="05050102010706020507" pitchFamily="18" charset="2"/>
                <a:buChar char="-"/>
                <a:defRPr sz="1900" kern="1200">
                  <a:solidFill>
                    <a:schemeClr val="bg1"/>
                  </a:solidFill>
                  <a:latin typeface="Calibri Light" panose="020F0302020204030204" pitchFamily="34" charset="0"/>
                  <a:ea typeface="+mn-ea"/>
                  <a:cs typeface="+mn-cs"/>
                </a:defRPr>
              </a:lvl3pPr>
              <a:lvl4pPr marL="1436256" indent="-177748"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4pPr>
              <a:lvl5pPr marL="1793335" indent="-179335" algn="l" defTabSz="914127" rtl="0" eaLnBrk="1" latinLnBrk="0" hangingPunct="1">
                <a:lnSpc>
                  <a:spcPct val="90000"/>
                </a:lnSpc>
                <a:spcBef>
                  <a:spcPts val="0"/>
                </a:spcBef>
                <a:spcAft>
                  <a:spcPts val="1000"/>
                </a:spcAft>
                <a:buFont typeface="Symbol" panose="05050102010706020507" pitchFamily="18" charset="2"/>
                <a:buChar char="-"/>
                <a:defRPr sz="1600" kern="1200">
                  <a:solidFill>
                    <a:schemeClr val="bg1"/>
                  </a:solidFill>
                  <a:latin typeface="Calibri Light" panose="020F0302020204030204" pitchFamily="34" charset="0"/>
                  <a:ea typeface="+mn-ea"/>
                  <a:cs typeface="+mn-cs"/>
                </a:defRPr>
              </a:lvl5pPr>
              <a:lvl6pPr marL="2513847"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910"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972"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034" indent="-228532" algn="l" defTabSz="91412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defTabSz="685595">
                <a:lnSpc>
                  <a:spcPct val="100000"/>
                </a:lnSpc>
                <a:spcAft>
                  <a:spcPts val="0"/>
                </a:spcAft>
                <a:buNone/>
              </a:pPr>
              <a:r>
                <a:rPr lang="hr-HR" sz="825">
                  <a:solidFill>
                    <a:prstClr val="black"/>
                  </a:solidFill>
                  <a:latin typeface="Montserrat (Body)"/>
                </a:rPr>
                <a:t>EU</a:t>
              </a:r>
              <a:endParaRPr lang="en-US" sz="825">
                <a:solidFill>
                  <a:prstClr val="black"/>
                </a:solidFill>
                <a:latin typeface="Montserrat (Body)"/>
              </a:endParaRPr>
            </a:p>
          </p:txBody>
        </p:sp>
        <p:sp>
          <p:nvSpPr>
            <p:cNvPr id="18" name="TextBox 98">
              <a:extLst>
                <a:ext uri="{FF2B5EF4-FFF2-40B4-BE49-F238E27FC236}">
                  <a16:creationId xmlns:a16="http://schemas.microsoft.com/office/drawing/2014/main" id="{63B44764-4964-7C40-F22B-38CE3820AB06}"/>
                </a:ext>
              </a:extLst>
            </p:cNvPr>
            <p:cNvSpPr txBox="1"/>
            <p:nvPr/>
          </p:nvSpPr>
          <p:spPr>
            <a:xfrm>
              <a:off x="1136131" y="927389"/>
              <a:ext cx="2517804" cy="2623451"/>
            </a:xfrm>
            <a:prstGeom prst="rect">
              <a:avLst/>
            </a:prstGeom>
            <a:noFill/>
          </p:spPr>
          <p:txBody>
            <a:bodyPr wrap="square" anchor="ctr">
              <a:spAutoFit/>
            </a:bodyPr>
            <a:lstStyle/>
            <a:p>
              <a:pPr defTabSz="685800">
                <a:spcAft>
                  <a:spcPts val="150"/>
                </a:spcAft>
              </a:pPr>
              <a:r>
                <a:rPr lang="hr-HR" sz="1200">
                  <a:solidFill>
                    <a:srgbClr val="E7E6E6">
                      <a:lumMod val="50000"/>
                    </a:srgbClr>
                  </a:solidFill>
                  <a:latin typeface="Calibri"/>
                  <a:ea typeface="+mn-ea"/>
                  <a:cs typeface="Mongolian Baiti" panose="03000500000000000000" pitchFamily="66" charset="0"/>
                </a:rPr>
                <a:t>EUROPEAN UNION</a:t>
              </a:r>
            </a:p>
            <a:p>
              <a:pPr marL="128588" indent="-128588" defTabSz="685800">
                <a:spcAft>
                  <a:spcPts val="150"/>
                </a:spcAft>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HORIZON 2020</a:t>
              </a: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COSME </a:t>
              </a: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RESCEU</a:t>
              </a: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PESCO</a:t>
              </a: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EDF</a:t>
              </a: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EDA</a:t>
              </a: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European Peace Facility </a:t>
              </a: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EDIRP</a:t>
              </a:r>
            </a:p>
            <a:p>
              <a:pPr defTabSz="685800"/>
              <a:endParaRPr lang="hr-HR" sz="675" b="0">
                <a:solidFill>
                  <a:prstClr val="black"/>
                </a:solidFill>
                <a:latin typeface="Montserrat (Body)"/>
                <a:ea typeface="+mn-ea"/>
                <a:cs typeface="Mongolian Baiti" panose="03000500000000000000" pitchFamily="66" charset="0"/>
              </a:endParaRPr>
            </a:p>
            <a:p>
              <a:pPr defTabSz="685800"/>
              <a:endParaRPr lang="en-US" sz="675" b="0">
                <a:solidFill>
                  <a:prstClr val="black"/>
                </a:solidFill>
                <a:latin typeface="Montserrat (Body)"/>
                <a:ea typeface="+mn-ea"/>
                <a:cs typeface="Mongolian Baiti" panose="03000500000000000000" pitchFamily="66" charset="0"/>
              </a:endParaRPr>
            </a:p>
          </p:txBody>
        </p:sp>
        <p:cxnSp>
          <p:nvCxnSpPr>
            <p:cNvPr id="19" name="Straight Connector 99">
              <a:extLst>
                <a:ext uri="{FF2B5EF4-FFF2-40B4-BE49-F238E27FC236}">
                  <a16:creationId xmlns:a16="http://schemas.microsoft.com/office/drawing/2014/main" id="{87A9E0D3-3635-73A3-5F5F-1E1CD7A7092C}"/>
                </a:ext>
              </a:extLst>
            </p:cNvPr>
            <p:cNvCxnSpPr>
              <a:cxnSpLocks/>
            </p:cNvCxnSpPr>
            <p:nvPr/>
          </p:nvCxnSpPr>
          <p:spPr>
            <a:xfrm>
              <a:off x="2322072" y="1909030"/>
              <a:ext cx="753670"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0" name="TextBox 100">
              <a:extLst>
                <a:ext uri="{FF2B5EF4-FFF2-40B4-BE49-F238E27FC236}">
                  <a16:creationId xmlns:a16="http://schemas.microsoft.com/office/drawing/2014/main" id="{F2EAB5AD-84A2-FCCE-77EF-D7F592923C57}"/>
                </a:ext>
              </a:extLst>
            </p:cNvPr>
            <p:cNvSpPr txBox="1"/>
            <p:nvPr/>
          </p:nvSpPr>
          <p:spPr>
            <a:xfrm flipH="1">
              <a:off x="2698907" y="3555436"/>
              <a:ext cx="2175634" cy="843254"/>
            </a:xfrm>
            <a:prstGeom prst="rect">
              <a:avLst/>
            </a:prstGeom>
            <a:noFill/>
          </p:spPr>
          <p:txBody>
            <a:bodyPr wrap="square" anchor="ctr">
              <a:spAutoFit/>
            </a:bodyPr>
            <a:lstStyle/>
            <a:p>
              <a:pPr defTabSz="685800">
                <a:spcAft>
                  <a:spcPts val="150"/>
                </a:spcAft>
              </a:pPr>
              <a:r>
                <a:rPr lang="hr-HR" sz="1200">
                  <a:solidFill>
                    <a:srgbClr val="E7E6E6">
                      <a:lumMod val="50000"/>
                    </a:srgbClr>
                  </a:solidFill>
                  <a:latin typeface="Calibri"/>
                  <a:ea typeface="+mn-ea"/>
                  <a:cs typeface="Mongolian Baiti" panose="03000500000000000000" pitchFamily="66" charset="0"/>
                </a:rPr>
                <a:t>NATO</a:t>
              </a:r>
              <a:endParaRPr lang="en-US" sz="1200">
                <a:solidFill>
                  <a:srgbClr val="E7E6E6">
                    <a:lumMod val="50000"/>
                  </a:srgbClr>
                </a:solidFill>
                <a:latin typeface="Calibri"/>
                <a:ea typeface="+mn-ea"/>
                <a:cs typeface="Mongolian Baiti" panose="03000500000000000000" pitchFamily="66" charset="0"/>
              </a:endParaRP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DIANA </a:t>
              </a: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NATO </a:t>
              </a:r>
              <a:r>
                <a:rPr lang="hr-HR" sz="750" err="1">
                  <a:solidFill>
                    <a:srgbClr val="E7E6E6">
                      <a:lumMod val="50000"/>
                    </a:srgbClr>
                  </a:solidFill>
                  <a:latin typeface="Calibri"/>
                  <a:ea typeface="+mn-ea"/>
                  <a:cs typeface="Mongolian Baiti" panose="03000500000000000000" pitchFamily="66" charset="0"/>
                </a:rPr>
                <a:t>Innovation</a:t>
              </a:r>
              <a:r>
                <a:rPr lang="hr-HR" sz="750">
                  <a:solidFill>
                    <a:srgbClr val="E7E6E6">
                      <a:lumMod val="50000"/>
                    </a:srgbClr>
                  </a:solidFill>
                  <a:latin typeface="Calibri"/>
                  <a:ea typeface="+mn-ea"/>
                  <a:cs typeface="Mongolian Baiti" panose="03000500000000000000" pitchFamily="66" charset="0"/>
                </a:rPr>
                <a:t> </a:t>
              </a:r>
              <a:r>
                <a:rPr lang="hr-HR" sz="750" err="1">
                  <a:solidFill>
                    <a:srgbClr val="E7E6E6">
                      <a:lumMod val="50000"/>
                    </a:srgbClr>
                  </a:solidFill>
                  <a:latin typeface="Calibri"/>
                  <a:ea typeface="+mn-ea"/>
                  <a:cs typeface="Mongolian Baiti" panose="03000500000000000000" pitchFamily="66" charset="0"/>
                </a:rPr>
                <a:t>Fund</a:t>
              </a:r>
              <a:endParaRPr lang="en-US" sz="750">
                <a:solidFill>
                  <a:srgbClr val="E7E6E6">
                    <a:lumMod val="50000"/>
                  </a:srgbClr>
                </a:solidFill>
                <a:latin typeface="Calibri"/>
                <a:ea typeface="+mn-ea"/>
                <a:cs typeface="Mongolian Baiti" panose="03000500000000000000" pitchFamily="66" charset="0"/>
              </a:endParaRPr>
            </a:p>
          </p:txBody>
        </p:sp>
        <p:cxnSp>
          <p:nvCxnSpPr>
            <p:cNvPr id="21" name="Straight Connector 101">
              <a:extLst>
                <a:ext uri="{FF2B5EF4-FFF2-40B4-BE49-F238E27FC236}">
                  <a16:creationId xmlns:a16="http://schemas.microsoft.com/office/drawing/2014/main" id="{313CE107-B509-CA6E-3FFD-7E7974CFF59F}"/>
                </a:ext>
              </a:extLst>
            </p:cNvPr>
            <p:cNvCxnSpPr>
              <a:cxnSpLocks/>
            </p:cNvCxnSpPr>
            <p:nvPr/>
          </p:nvCxnSpPr>
          <p:spPr>
            <a:xfrm flipH="1">
              <a:off x="3540617" y="3844845"/>
              <a:ext cx="753671"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2" name="TextBox 102">
              <a:extLst>
                <a:ext uri="{FF2B5EF4-FFF2-40B4-BE49-F238E27FC236}">
                  <a16:creationId xmlns:a16="http://schemas.microsoft.com/office/drawing/2014/main" id="{4F5CB557-32DE-AF41-3A89-2521B01615F7}"/>
                </a:ext>
              </a:extLst>
            </p:cNvPr>
            <p:cNvSpPr txBox="1"/>
            <p:nvPr/>
          </p:nvSpPr>
          <p:spPr>
            <a:xfrm>
              <a:off x="7225690" y="4693383"/>
              <a:ext cx="2789350" cy="1208124"/>
            </a:xfrm>
            <a:prstGeom prst="rect">
              <a:avLst/>
            </a:prstGeom>
            <a:noFill/>
          </p:spPr>
          <p:txBody>
            <a:bodyPr wrap="square" anchor="ctr">
              <a:spAutoFit/>
            </a:bodyPr>
            <a:lstStyle/>
            <a:p>
              <a:pPr defTabSz="685800">
                <a:spcAft>
                  <a:spcPts val="150"/>
                </a:spcAft>
              </a:pPr>
              <a:r>
                <a:rPr lang="hr-HR" sz="1200">
                  <a:solidFill>
                    <a:srgbClr val="E7E6E6">
                      <a:lumMod val="50000"/>
                    </a:srgbClr>
                  </a:solidFill>
                  <a:latin typeface="Calibri"/>
                  <a:ea typeface="+mn-ea"/>
                  <a:cs typeface="Mongolian Baiti" panose="03000500000000000000" pitchFamily="66" charset="0"/>
                </a:rPr>
                <a:t>CROATIA</a:t>
              </a: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Long term development plan for armed forces modernization</a:t>
              </a: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ESIF </a:t>
              </a:r>
            </a:p>
            <a:p>
              <a:pPr marL="128588" indent="-128588" defTabSz="685800">
                <a:buFont typeface="Arial" panose="020B0604020202020204" pitchFamily="34" charset="0"/>
                <a:buChar char="•"/>
              </a:pPr>
              <a:r>
                <a:rPr lang="hr-HR" sz="750">
                  <a:solidFill>
                    <a:srgbClr val="E7E6E6">
                      <a:lumMod val="50000"/>
                    </a:srgbClr>
                  </a:solidFill>
                  <a:latin typeface="Calibri"/>
                  <a:ea typeface="+mn-ea"/>
                  <a:cs typeface="Mongolian Baiti" panose="03000500000000000000" pitchFamily="66" charset="0"/>
                </a:rPr>
                <a:t>PESCO</a:t>
              </a:r>
            </a:p>
          </p:txBody>
        </p:sp>
        <p:cxnSp>
          <p:nvCxnSpPr>
            <p:cNvPr id="23" name="Straight Connector 103">
              <a:extLst>
                <a:ext uri="{FF2B5EF4-FFF2-40B4-BE49-F238E27FC236}">
                  <a16:creationId xmlns:a16="http://schemas.microsoft.com/office/drawing/2014/main" id="{4D5E7E75-7500-DF1E-5C2D-4D31563BBDDC}"/>
                </a:ext>
              </a:extLst>
            </p:cNvPr>
            <p:cNvCxnSpPr>
              <a:cxnSpLocks/>
            </p:cNvCxnSpPr>
            <p:nvPr/>
          </p:nvCxnSpPr>
          <p:spPr>
            <a:xfrm>
              <a:off x="6870489" y="5240515"/>
              <a:ext cx="376006"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pic>
        <p:nvPicPr>
          <p:cNvPr id="30" name="Picture 6">
            <a:extLst>
              <a:ext uri="{FF2B5EF4-FFF2-40B4-BE49-F238E27FC236}">
                <a16:creationId xmlns:a16="http://schemas.microsoft.com/office/drawing/2014/main" id="{FB89337B-6F44-20F7-FC04-75EF0DDA153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579237" y="4924784"/>
            <a:ext cx="1281334" cy="710906"/>
          </a:xfrm>
          <a:prstGeom prst="rect">
            <a:avLst/>
          </a:prstGeom>
        </p:spPr>
      </p:pic>
      <p:pic>
        <p:nvPicPr>
          <p:cNvPr id="31" name="Picture 52">
            <a:extLst>
              <a:ext uri="{FF2B5EF4-FFF2-40B4-BE49-F238E27FC236}">
                <a16:creationId xmlns:a16="http://schemas.microsoft.com/office/drawing/2014/main" id="{DCBCB81E-B18E-9A13-0558-0DE073BC084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778726" y="3080691"/>
            <a:ext cx="893517" cy="446759"/>
          </a:xfrm>
          <a:prstGeom prst="rect">
            <a:avLst/>
          </a:prstGeom>
        </p:spPr>
      </p:pic>
      <p:pic>
        <p:nvPicPr>
          <p:cNvPr id="32" name="Picture 7">
            <a:extLst>
              <a:ext uri="{FF2B5EF4-FFF2-40B4-BE49-F238E27FC236}">
                <a16:creationId xmlns:a16="http://schemas.microsoft.com/office/drawing/2014/main" id="{90B7858A-381A-8066-FCDE-8D816AB0A60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030449" y="3959421"/>
            <a:ext cx="364040" cy="482050"/>
          </a:xfrm>
          <a:prstGeom prst="rect">
            <a:avLst/>
          </a:prstGeom>
        </p:spPr>
      </p:pic>
      <p:sp>
        <p:nvSpPr>
          <p:cNvPr id="33" name="Text Placeholder 3">
            <a:extLst>
              <a:ext uri="{FF2B5EF4-FFF2-40B4-BE49-F238E27FC236}">
                <a16:creationId xmlns:a16="http://schemas.microsoft.com/office/drawing/2014/main" id="{3869D9FF-CE7B-6AD8-E2FB-D5F6381183C2}"/>
              </a:ext>
            </a:extLst>
          </p:cNvPr>
          <p:cNvSpPr>
            <a:spLocks noGrp="1"/>
          </p:cNvSpPr>
          <p:nvPr>
            <p:ph type="body" sz="quarter" idx="16"/>
          </p:nvPr>
        </p:nvSpPr>
        <p:spPr>
          <a:xfrm>
            <a:off x="5832927" y="2001915"/>
            <a:ext cx="6046077" cy="347286"/>
          </a:xfrm>
        </p:spPr>
        <p:txBody>
          <a:bodyPr>
            <a:normAutofit lnSpcReduction="10000"/>
          </a:bodyPr>
          <a:lstStyle/>
          <a:p>
            <a:r>
              <a:rPr lang="hr-HR" err="1"/>
              <a:t>Challenge</a:t>
            </a:r>
            <a:r>
              <a:rPr lang="hr-HR"/>
              <a:t> for </a:t>
            </a:r>
            <a:r>
              <a:rPr lang="hr-HR" err="1"/>
              <a:t>Defence&amp;Security</a:t>
            </a:r>
            <a:r>
              <a:rPr lang="hr-HR"/>
              <a:t> </a:t>
            </a:r>
            <a:r>
              <a:rPr lang="hr-HR" err="1"/>
              <a:t>sector</a:t>
            </a:r>
            <a:endParaRPr lang="en-NL"/>
          </a:p>
        </p:txBody>
      </p:sp>
      <p:pic>
        <p:nvPicPr>
          <p:cNvPr id="34" name="Slika 33">
            <a:extLst>
              <a:ext uri="{FF2B5EF4-FFF2-40B4-BE49-F238E27FC236}">
                <a16:creationId xmlns:a16="http://schemas.microsoft.com/office/drawing/2014/main" id="{0FB3B409-48C9-ED16-4885-D390B70E82DC}"/>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6338367" y="2653745"/>
            <a:ext cx="3898562" cy="2751437"/>
          </a:xfrm>
          <a:prstGeom prst="rect">
            <a:avLst/>
          </a:prstGeom>
        </p:spPr>
      </p:pic>
    </p:spTree>
    <p:extLst>
      <p:ext uri="{BB962C8B-B14F-4D97-AF65-F5344CB8AC3E}">
        <p14:creationId xmlns:p14="http://schemas.microsoft.com/office/powerpoint/2010/main" val="44672621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ítulo 1">
            <a:extLst>
              <a:ext uri="{FF2B5EF4-FFF2-40B4-BE49-F238E27FC236}">
                <a16:creationId xmlns:a16="http://schemas.microsoft.com/office/drawing/2014/main" id="{C308BC14-1DE1-8756-20AD-7B52E587CEF8}"/>
              </a:ext>
            </a:extLst>
          </p:cNvPr>
          <p:cNvSpPr>
            <a:spLocks noGrp="1"/>
          </p:cNvSpPr>
          <p:nvPr>
            <p:ph type="title" hasCustomPrompt="1"/>
          </p:nvPr>
        </p:nvSpPr>
        <p:spPr>
          <a:xfrm>
            <a:off x="831850" y="2002631"/>
            <a:ext cx="10515600" cy="2852737"/>
          </a:xfrm>
        </p:spPr>
        <p:txBody>
          <a:bodyPr anchor="ctr" anchorCtr="0">
            <a:normAutofit/>
          </a:bodyPr>
          <a:lstStyle>
            <a:lvl1pPr algn="ctr">
              <a:defRPr sz="6000" b="1">
                <a:solidFill>
                  <a:schemeClr val="bg1"/>
                </a:solidFill>
                <a:latin typeface="Montserrat" pitchFamily="2" charset="77"/>
                <a:cs typeface="Arial" panose="020B0604020202020204" pitchFamily="34" charset="0"/>
              </a:defRPr>
            </a:lvl1pPr>
          </a:lstStyle>
          <a:p>
            <a:r>
              <a:rPr lang="es-ES"/>
              <a:t>“</a:t>
            </a:r>
            <a:r>
              <a:rPr lang="hr-HR"/>
              <a:t>All </a:t>
            </a:r>
            <a:r>
              <a:rPr lang="hr-HR" err="1"/>
              <a:t>together</a:t>
            </a:r>
            <a:r>
              <a:rPr lang="hr-HR"/>
              <a:t> </a:t>
            </a:r>
            <a:r>
              <a:rPr lang="hr-HR" err="1"/>
              <a:t>or</a:t>
            </a:r>
            <a:r>
              <a:rPr lang="hr-HR"/>
              <a:t> </a:t>
            </a:r>
            <a:r>
              <a:rPr lang="hr-HR" err="1"/>
              <a:t>not</a:t>
            </a:r>
            <a:r>
              <a:rPr lang="hr-HR"/>
              <a:t> at </a:t>
            </a:r>
            <a:r>
              <a:rPr lang="hr-HR" err="1"/>
              <a:t>all</a:t>
            </a:r>
            <a:r>
              <a:rPr lang="es-ES"/>
              <a:t>”</a:t>
            </a:r>
          </a:p>
        </p:txBody>
      </p:sp>
      <p:pic>
        <p:nvPicPr>
          <p:cNvPr id="11" name="Picture 10" descr="Graphical user interface, text&#10;&#10;Description automatically generated with medium confidence">
            <a:extLst>
              <a:ext uri="{FF2B5EF4-FFF2-40B4-BE49-F238E27FC236}">
                <a16:creationId xmlns:a16="http://schemas.microsoft.com/office/drawing/2014/main" id="{81649D6F-D940-8150-9682-835341BDBA1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78680C34-E458-3299-0584-4AF0FD6B64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13" name="Picture 12" descr="Logo&#10;&#10;Description automatically generated">
            <a:extLst>
              <a:ext uri="{FF2B5EF4-FFF2-40B4-BE49-F238E27FC236}">
                <a16:creationId xmlns:a16="http://schemas.microsoft.com/office/drawing/2014/main" id="{B61FB2D6-84D7-0A01-5AB4-4E9B62A1BF1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09582905-410C-B14F-9682-30594ABFDB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Tree>
    <p:extLst>
      <p:ext uri="{BB962C8B-B14F-4D97-AF65-F5344CB8AC3E}">
        <p14:creationId xmlns:p14="http://schemas.microsoft.com/office/powerpoint/2010/main" val="402705654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Marina </a:t>
            </a:r>
            <a:r>
              <a:rPr lang="es-ES" err="1"/>
              <a:t>Dujmović</a:t>
            </a:r>
            <a:r>
              <a:rPr lang="es-ES"/>
              <a:t> </a:t>
            </a:r>
            <a:r>
              <a:rPr lang="es-ES" err="1"/>
              <a:t>Vuković</a:t>
            </a:r>
            <a:endParaRPr lang="es-ES"/>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404334"/>
          </a:xfrm>
          <a:prstGeom prst="rect">
            <a:avLst/>
          </a:prstGeom>
        </p:spPr>
        <p:txBody>
          <a:bodyPr lIns="91440" tIns="45720" rIns="91440" bIns="45720" anchor="ctr" anchorCtr="0">
            <a:normAutofit fontScale="775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atin typeface="Montserrat"/>
                <a:cs typeface="Arial"/>
              </a:rPr>
              <a:t>Director of Zadar County Development Agency ZADRA NOVA</a:t>
            </a:r>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838200" y="365125"/>
            <a:ext cx="10936705" cy="1289504"/>
          </a:xfrm>
          <a:prstGeom prst="rect">
            <a:avLst/>
          </a:prstGeom>
        </p:spPr>
        <p:txBody>
          <a:bodyPr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sz="3600" err="1"/>
              <a:t>Improving</a:t>
            </a:r>
            <a:r>
              <a:rPr lang="es-ES" sz="3600"/>
              <a:t> </a:t>
            </a:r>
            <a:r>
              <a:rPr lang="es-ES" sz="3600" err="1"/>
              <a:t>Collaboration</a:t>
            </a:r>
            <a:r>
              <a:rPr lang="es-ES" sz="3600"/>
              <a:t> </a:t>
            </a:r>
            <a:r>
              <a:rPr lang="es-ES" sz="3600" err="1"/>
              <a:t>between</a:t>
            </a:r>
            <a:r>
              <a:rPr lang="es-ES" sz="3600"/>
              <a:t> </a:t>
            </a:r>
            <a:r>
              <a:rPr lang="es-ES" sz="3600" err="1"/>
              <a:t>Clusters</a:t>
            </a:r>
            <a:r>
              <a:rPr lang="es-ES" sz="3600"/>
              <a:t> and </a:t>
            </a:r>
            <a:r>
              <a:rPr lang="es-ES" sz="3600" err="1"/>
              <a:t>National</a:t>
            </a:r>
            <a:r>
              <a:rPr lang="es-ES" sz="3600"/>
              <a:t> &amp; Regional </a:t>
            </a:r>
            <a:r>
              <a:rPr lang="es-ES" sz="3600" err="1"/>
              <a:t>Authorities</a:t>
            </a:r>
            <a:endParaRPr lang="es-ES" sz="3600"/>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109978099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n-US" sz="3200"/>
              <a:t>Improving Collaboration between Clusters and National &amp; Regional Authorities</a:t>
            </a:r>
            <a:endParaRPr lang="es-ES" sz="3200"/>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312996" y="2065867"/>
            <a:ext cx="8885191" cy="3467946"/>
          </a:xfrm>
          <a:prstGeom prst="rect">
            <a:avLst/>
          </a:prstGeom>
        </p:spPr>
        <p:txBody>
          <a:bodyPr vert="horz" lIns="91440" tIns="45720" rIns="91440" bIns="45720" rtlCol="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gn="l">
              <a:buFont typeface="Arial" panose="020B0604020202020204" pitchFamily="34" charset="0"/>
              <a:buChar char="•"/>
            </a:pPr>
            <a:r>
              <a:rPr lang="en-US" sz="2800">
                <a:solidFill>
                  <a:schemeClr val="tx1"/>
                </a:solidFill>
                <a:latin typeface="Montserrat" panose="00000500000000000000" pitchFamily="2" charset="-18"/>
              </a:rPr>
              <a:t>Public institution Zadar County Development Agency ZADRA NOVA</a:t>
            </a:r>
            <a:r>
              <a:rPr lang="hr-HR" sz="2800">
                <a:solidFill>
                  <a:schemeClr val="tx1"/>
                </a:solidFill>
                <a:latin typeface="Montserrat" panose="00000500000000000000" pitchFamily="2" charset="-18"/>
              </a:rPr>
              <a:t> - </a:t>
            </a:r>
            <a:r>
              <a:rPr lang="hr-HR" sz="2800">
                <a:latin typeface="Montserrat" panose="00000500000000000000" pitchFamily="2" charset="-18"/>
                <a:ea typeface="Segoe UI Light" panose="020B0702040204020203" pitchFamily="34" charset="0"/>
              </a:rPr>
              <a:t>Regional </a:t>
            </a:r>
            <a:r>
              <a:rPr lang="hr-HR" sz="2800" err="1">
                <a:latin typeface="Montserrat" panose="00000500000000000000" pitchFamily="2" charset="-18"/>
                <a:ea typeface="Segoe UI Light" panose="020B0702040204020203" pitchFamily="34" charset="0"/>
              </a:rPr>
              <a:t>Coordinator</a:t>
            </a:r>
            <a:endParaRPr lang="hr-HR" sz="2800">
              <a:latin typeface="Montserrat" panose="00000500000000000000" pitchFamily="2" charset="-18"/>
              <a:ea typeface="Segoe UI Light" panose="020B0702040204020203" pitchFamily="34" charset="0"/>
            </a:endParaRPr>
          </a:p>
          <a:p>
            <a:pPr marL="457200" indent="-457200" algn="l">
              <a:buFont typeface="Arial" panose="020B0604020202020204" pitchFamily="34" charset="0"/>
              <a:buChar char="•"/>
            </a:pPr>
            <a:r>
              <a:rPr lang="en-US" sz="2800">
                <a:solidFill>
                  <a:schemeClr val="tx1"/>
                </a:solidFill>
                <a:latin typeface="Montserrat" panose="00000500000000000000" pitchFamily="2" charset="-18"/>
              </a:rPr>
              <a:t>Agency activities</a:t>
            </a:r>
            <a:r>
              <a:rPr lang="hr-HR" sz="2800">
                <a:solidFill>
                  <a:schemeClr val="tx1"/>
                </a:solidFill>
                <a:latin typeface="Montserrat" panose="00000500000000000000" pitchFamily="2" charset="-18"/>
              </a:rPr>
              <a:t>:</a:t>
            </a:r>
            <a:endParaRPr lang="en-US" sz="2800">
              <a:solidFill>
                <a:schemeClr val="tx1"/>
              </a:solidFill>
              <a:latin typeface="Montserrat" panose="00000500000000000000" pitchFamily="2" charset="-18"/>
            </a:endParaRPr>
          </a:p>
          <a:p>
            <a:pPr lvl="1"/>
            <a:r>
              <a:rPr lang="en-US">
                <a:solidFill>
                  <a:schemeClr val="tx1"/>
                </a:solidFill>
                <a:latin typeface="Montserrat" panose="00000500000000000000" pitchFamily="2" charset="-18"/>
                <a:cs typeface="Arial" pitchFamily="34" charset="0"/>
              </a:rPr>
              <a:t>Project preparation and implementation</a:t>
            </a:r>
          </a:p>
          <a:p>
            <a:pPr lvl="1"/>
            <a:r>
              <a:rPr lang="en-US">
                <a:solidFill>
                  <a:schemeClr val="tx1"/>
                </a:solidFill>
                <a:latin typeface="Montserrat" panose="00000500000000000000" pitchFamily="2" charset="-18"/>
                <a:cs typeface="Arial" pitchFamily="34" charset="0"/>
              </a:rPr>
              <a:t>Strategic planning</a:t>
            </a:r>
          </a:p>
          <a:p>
            <a:pPr lvl="1"/>
            <a:r>
              <a:rPr lang="en-US">
                <a:solidFill>
                  <a:schemeClr val="tx1"/>
                </a:solidFill>
                <a:latin typeface="Montserrat" panose="00000500000000000000" pitchFamily="2" charset="-18"/>
                <a:cs typeface="Arial" pitchFamily="34" charset="0"/>
              </a:rPr>
              <a:t>Regional development coordination</a:t>
            </a:r>
            <a:endParaRPr lang="hr-HR">
              <a:solidFill>
                <a:schemeClr val="tx1"/>
              </a:solidFill>
              <a:latin typeface="Montserrat" panose="00000500000000000000" pitchFamily="2" charset="-18"/>
              <a:cs typeface="Arial" pitchFamily="34" charset="0"/>
            </a:endParaRP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6" name="Slika 5">
            <a:extLst>
              <a:ext uri="{FF2B5EF4-FFF2-40B4-BE49-F238E27FC236}">
                <a16:creationId xmlns:a16="http://schemas.microsoft.com/office/drawing/2014/main" id="{D3A171AF-B582-3D43-5C78-04C3069103D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855965" y="3489282"/>
            <a:ext cx="2868798" cy="1726185"/>
          </a:xfrm>
          <a:prstGeom prst="rect">
            <a:avLst/>
          </a:prstGeom>
        </p:spPr>
      </p:pic>
    </p:spTree>
    <p:extLst>
      <p:ext uri="{BB962C8B-B14F-4D97-AF65-F5344CB8AC3E}">
        <p14:creationId xmlns:p14="http://schemas.microsoft.com/office/powerpoint/2010/main" val="23050567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870440" cy="1289504"/>
          </a:xfrm>
        </p:spPr>
        <p:txBody>
          <a:bodyPr/>
          <a:lstStyle>
            <a:lvl1pPr>
              <a:defRPr b="1">
                <a:solidFill>
                  <a:schemeClr val="bg1"/>
                </a:solidFill>
                <a:latin typeface="Montserrat" pitchFamily="2" charset="77"/>
                <a:cs typeface="Arial" panose="020B0604020202020204" pitchFamily="34" charset="0"/>
              </a:defRPr>
            </a:lvl1pPr>
          </a:lstStyle>
          <a:p>
            <a:r>
              <a:rPr lang="en-US" sz="3200"/>
              <a:t>Improving Collaboration between Clusters and National &amp; Regional Authorities</a:t>
            </a:r>
            <a:endParaRPr lang="es-ES" sz="3200"/>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990598" y="2349203"/>
            <a:ext cx="10415695" cy="2779580"/>
          </a:xfrm>
          <a:prstGeom prst="rect">
            <a:avLst/>
          </a:prstGeom>
        </p:spPr>
        <p:txBody>
          <a:bodyPr vert="horz" lIns="91440" tIns="45720" rIns="91440" bIns="45720" rtlCol="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gn="l">
              <a:buFont typeface="Arial" panose="020B0604020202020204" pitchFamily="34" charset="0"/>
              <a:buChar char="•"/>
            </a:pPr>
            <a:r>
              <a:rPr lang="en-US" b="1"/>
              <a:t>Clusters are the chance </a:t>
            </a:r>
            <a:r>
              <a:rPr lang="hr-HR">
                <a:sym typeface="Wingdings" panose="05000000000000000000" pitchFamily="2" charset="2"/>
              </a:rPr>
              <a:t> </a:t>
            </a:r>
            <a:r>
              <a:rPr lang="en-US">
                <a:sym typeface="Wingdings" panose="05000000000000000000" pitchFamily="2" charset="2"/>
              </a:rPr>
              <a:t>good solution for local and regional economies which drive economic growth</a:t>
            </a:r>
            <a:endParaRPr lang="hr-HR"/>
          </a:p>
          <a:p>
            <a:pPr marL="457200" indent="-457200" algn="l">
              <a:buFont typeface="Arial" panose="020B0604020202020204" pitchFamily="34" charset="0"/>
              <a:buChar char="•"/>
            </a:pPr>
            <a:endParaRPr lang="es-ES"/>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178715376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526474" y="365125"/>
            <a:ext cx="10584872" cy="994295"/>
          </a:xfrm>
        </p:spPr>
        <p:txBody>
          <a:bodyPr/>
          <a:lstStyle>
            <a:lvl1pPr>
              <a:defRPr b="1">
                <a:solidFill>
                  <a:schemeClr val="bg1"/>
                </a:solidFill>
                <a:latin typeface="Montserrat" pitchFamily="2" charset="77"/>
                <a:cs typeface="Arial" panose="020B0604020202020204" pitchFamily="34" charset="0"/>
              </a:defRPr>
            </a:lvl1pPr>
          </a:lstStyle>
          <a:p>
            <a:r>
              <a:rPr lang="es-ES" sz="3600"/>
              <a:t>EU actions for </a:t>
            </a:r>
            <a:r>
              <a:rPr lang="en-IE" sz="3600"/>
              <a:t>the green and digital transition and resilience </a:t>
            </a:r>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11" name="Rectangle 10"/>
          <p:cNvSpPr/>
          <p:nvPr/>
        </p:nvSpPr>
        <p:spPr>
          <a:xfrm>
            <a:off x="0" y="1985019"/>
            <a:ext cx="12192000" cy="3477875"/>
          </a:xfrm>
          <a:prstGeom prst="rect">
            <a:avLst/>
          </a:prstGeom>
          <a:solidFill>
            <a:schemeClr val="bg1">
              <a:lumMod val="95000"/>
            </a:schemeClr>
          </a:solidFill>
          <a:ln>
            <a:solidFill>
              <a:schemeClr val="tx2"/>
            </a:solidFill>
          </a:ln>
        </p:spPr>
        <p:txBody>
          <a:bodyPr wrap="square">
            <a:spAutoFit/>
          </a:bodyPr>
          <a:lstStyle/>
          <a:p>
            <a:pPr marL="457200" indent="-457200">
              <a:spcAft>
                <a:spcPts val="1200"/>
              </a:spcAft>
              <a:buFont typeface="Arial" panose="020B0604020202020204" pitchFamily="34" charset="0"/>
              <a:buChar char="•"/>
            </a:pPr>
            <a:r>
              <a:rPr lang="en-IE" sz="3600"/>
              <a:t>Recovery and Resilience Facility</a:t>
            </a:r>
            <a:endParaRPr lang="fr-BE" sz="3600"/>
          </a:p>
          <a:p>
            <a:pPr marL="457200" indent="-457200">
              <a:spcAft>
                <a:spcPts val="1200"/>
              </a:spcAft>
              <a:buFont typeface="Arial" panose="020B0604020202020204" pitchFamily="34" charset="0"/>
              <a:buChar char="•"/>
            </a:pPr>
            <a:r>
              <a:rPr lang="en-IE" sz="3600"/>
              <a:t>Repower EU and the Winter Preparedness Package </a:t>
            </a:r>
          </a:p>
          <a:p>
            <a:pPr marL="457200" indent="-457200">
              <a:spcAft>
                <a:spcPts val="1200"/>
              </a:spcAft>
              <a:buFont typeface="Arial" panose="020B0604020202020204" pitchFamily="34" charset="0"/>
              <a:buChar char="•"/>
            </a:pPr>
            <a:r>
              <a:rPr lang="en-IE" sz="3600"/>
              <a:t>European Green Deal and the Fit for 55</a:t>
            </a:r>
            <a:endParaRPr lang="fr-BE" sz="3600"/>
          </a:p>
          <a:p>
            <a:pPr marL="457200" indent="-457200">
              <a:spcAft>
                <a:spcPts val="1200"/>
              </a:spcAft>
              <a:buFont typeface="Arial" panose="020B0604020202020204" pitchFamily="34" charset="0"/>
              <a:buChar char="•"/>
            </a:pPr>
            <a:r>
              <a:rPr lang="en-IE" sz="3600"/>
              <a:t>Single Market Emergency Instrument</a:t>
            </a:r>
            <a:endParaRPr lang="fr-BE" sz="3600"/>
          </a:p>
          <a:p>
            <a:pPr marL="457200" indent="-457200">
              <a:spcAft>
                <a:spcPts val="1200"/>
              </a:spcAft>
              <a:buFont typeface="Arial" panose="020B0604020202020204" pitchFamily="34" charset="0"/>
              <a:buChar char="•"/>
            </a:pPr>
            <a:r>
              <a:rPr lang="en-IE" sz="3600"/>
              <a:t>SME Relief package</a:t>
            </a:r>
          </a:p>
        </p:txBody>
      </p:sp>
      <p:pic>
        <p:nvPicPr>
          <p:cNvPr id="13" name="Picture 12"/>
          <p:cNvPicPr/>
          <p:nvPr/>
        </p:nvPicPr>
        <p:blipFill>
          <a:blip r:embed="rId5"/>
          <a:stretch>
            <a:fillRect/>
          </a:stretch>
        </p:blipFill>
        <p:spPr>
          <a:xfrm>
            <a:off x="8165120" y="3329879"/>
            <a:ext cx="1819275" cy="1962150"/>
          </a:xfrm>
          <a:prstGeom prst="rect">
            <a:avLst/>
          </a:prstGeom>
        </p:spPr>
      </p:pic>
      <p:pic>
        <p:nvPicPr>
          <p:cNvPr id="14" name="Picture 13"/>
          <p:cNvPicPr>
            <a:picLocks noChangeAspect="1"/>
          </p:cNvPicPr>
          <p:nvPr/>
        </p:nvPicPr>
        <p:blipFill>
          <a:blip r:embed="rId6"/>
          <a:stretch>
            <a:fillRect/>
          </a:stretch>
        </p:blipFill>
        <p:spPr>
          <a:xfrm>
            <a:off x="10325100" y="2001915"/>
            <a:ext cx="1866900" cy="2028825"/>
          </a:xfrm>
          <a:prstGeom prst="rect">
            <a:avLst/>
          </a:prstGeom>
        </p:spPr>
      </p:pic>
    </p:spTree>
    <p:extLst>
      <p:ext uri="{BB962C8B-B14F-4D97-AF65-F5344CB8AC3E}">
        <p14:creationId xmlns:p14="http://schemas.microsoft.com/office/powerpoint/2010/main" val="98998956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870440" cy="1289504"/>
          </a:xfrm>
        </p:spPr>
        <p:txBody>
          <a:bodyPr/>
          <a:lstStyle>
            <a:lvl1pPr>
              <a:defRPr b="1">
                <a:solidFill>
                  <a:schemeClr val="bg1"/>
                </a:solidFill>
                <a:latin typeface="Montserrat" pitchFamily="2" charset="77"/>
                <a:cs typeface="Arial" panose="020B0604020202020204" pitchFamily="34" charset="0"/>
              </a:defRPr>
            </a:lvl1pPr>
          </a:lstStyle>
          <a:p>
            <a:r>
              <a:rPr lang="en-US" sz="3200"/>
              <a:t>Improving Collaboration between Clusters and National &amp; Regional Authorities</a:t>
            </a:r>
            <a:endParaRPr lang="es-ES" sz="3200"/>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494454" y="1490870"/>
            <a:ext cx="10911840" cy="3941343"/>
          </a:xfrm>
          <a:prstGeom prst="rect">
            <a:avLst/>
          </a:prstGeom>
        </p:spPr>
        <p:txBody>
          <a:bodyPr vert="horz" lIns="91440" tIns="45720" rIns="91440" bIns="45720" rtlCol="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gn="l">
              <a:buFont typeface="Arial" panose="020B0604020202020204" pitchFamily="34" charset="0"/>
              <a:buChar char="•"/>
            </a:pPr>
            <a:r>
              <a:rPr lang="en-US" b="1"/>
              <a:t>Challenges</a:t>
            </a:r>
            <a:r>
              <a:rPr lang="en-US"/>
              <a:t> of developing cluster initiatives at the regional level</a:t>
            </a:r>
            <a:endParaRPr lang="hr-HR"/>
          </a:p>
          <a:p>
            <a:pPr marL="1028700" lvl="1" indent="-342900"/>
            <a:r>
              <a:rPr lang="en-US" sz="2800">
                <a:latin typeface="Montserrat" panose="00000500000000000000" pitchFamily="2" charset="-18"/>
              </a:rPr>
              <a:t>Cluster initiatives are not recognized</a:t>
            </a:r>
            <a:endParaRPr lang="hr-HR" sz="2800">
              <a:latin typeface="Montserrat" panose="00000500000000000000" pitchFamily="2" charset="-18"/>
            </a:endParaRPr>
          </a:p>
          <a:p>
            <a:pPr marL="1028700" lvl="1" indent="-342900"/>
            <a:r>
              <a:rPr lang="en-US" sz="2800">
                <a:latin typeface="Montserrat" panose="00000500000000000000" pitchFamily="2" charset="-18"/>
              </a:rPr>
              <a:t>Regional decision makers </a:t>
            </a:r>
            <a:endParaRPr lang="hr-HR" sz="2800">
              <a:latin typeface="Montserrat" panose="00000500000000000000" pitchFamily="2" charset="-18"/>
            </a:endParaRPr>
          </a:p>
          <a:p>
            <a:pPr marL="1028700" lvl="1" indent="-342900"/>
            <a:r>
              <a:rPr lang="hr-HR" sz="2800">
                <a:latin typeface="Montserrat" panose="00000500000000000000" pitchFamily="2" charset="-18"/>
              </a:rPr>
              <a:t>N</a:t>
            </a:r>
            <a:r>
              <a:rPr lang="en-US" sz="2800" err="1">
                <a:latin typeface="Montserrat" panose="00000500000000000000" pitchFamily="2" charset="-18"/>
              </a:rPr>
              <a:t>egative</a:t>
            </a:r>
            <a:r>
              <a:rPr lang="en-US" sz="2800">
                <a:latin typeface="Montserrat" panose="00000500000000000000" pitchFamily="2" charset="-18"/>
              </a:rPr>
              <a:t> attitude towards associations </a:t>
            </a:r>
            <a:endParaRPr lang="es-ES" sz="2800">
              <a:latin typeface="Montserrat" panose="00000500000000000000" pitchFamily="2" charset="-18"/>
            </a:endParaRP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179795728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870440" cy="1289504"/>
          </a:xfrm>
        </p:spPr>
        <p:txBody>
          <a:bodyPr/>
          <a:lstStyle>
            <a:lvl1pPr>
              <a:defRPr b="1">
                <a:solidFill>
                  <a:schemeClr val="bg1"/>
                </a:solidFill>
                <a:latin typeface="Montserrat" pitchFamily="2" charset="77"/>
                <a:cs typeface="Arial" panose="020B0604020202020204" pitchFamily="34" charset="0"/>
              </a:defRPr>
            </a:lvl1pPr>
          </a:lstStyle>
          <a:p>
            <a:r>
              <a:rPr lang="en-US" sz="3200"/>
              <a:t>Improving Collaboration between Clusters and National &amp; Regional Authorities</a:t>
            </a:r>
            <a:endParaRPr lang="es-ES" sz="3200"/>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494454" y="1490870"/>
            <a:ext cx="10911840" cy="3941343"/>
          </a:xfrm>
          <a:prstGeom prst="rect">
            <a:avLst/>
          </a:prstGeom>
        </p:spPr>
        <p:txBody>
          <a:bodyPr vert="horz" lIns="91440" tIns="45720" rIns="91440" bIns="45720" rtlCol="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gn="l">
              <a:buFont typeface="Arial" panose="020B0604020202020204" pitchFamily="34" charset="0"/>
              <a:buChar char="•"/>
            </a:pPr>
            <a:r>
              <a:rPr lang="en-US"/>
              <a:t>How to </a:t>
            </a:r>
            <a:r>
              <a:rPr lang="en-US" b="1"/>
              <a:t>overcome</a:t>
            </a:r>
            <a:r>
              <a:rPr lang="en-US"/>
              <a:t> challenges</a:t>
            </a:r>
            <a:endParaRPr lang="hr-HR"/>
          </a:p>
          <a:p>
            <a:pPr marL="1143000" lvl="1" indent="-457200"/>
            <a:r>
              <a:rPr lang="en-AU" sz="2800">
                <a:latin typeface="Montserrat" panose="00000500000000000000" pitchFamily="2" charset="-18"/>
              </a:rPr>
              <a:t>Raising awareness</a:t>
            </a:r>
          </a:p>
          <a:p>
            <a:pPr marL="1143000" lvl="1" indent="-457200"/>
            <a:r>
              <a:rPr lang="en-AU" sz="2800">
                <a:latin typeface="Montserrat" panose="00000500000000000000" pitchFamily="2" charset="-18"/>
              </a:rPr>
              <a:t>Regional development agencies</a:t>
            </a:r>
          </a:p>
          <a:p>
            <a:pPr marL="1143000" lvl="1" indent="-457200"/>
            <a:r>
              <a:rPr lang="en-AU" sz="2800">
                <a:latin typeface="Montserrat" panose="00000500000000000000" pitchFamily="2" charset="-18"/>
              </a:rPr>
              <a:t>Industrial transition of Croatian regions   </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108713347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0" y="1485221"/>
            <a:ext cx="12192000" cy="1015663"/>
          </a:xfrm>
          <a:prstGeom prst="rect">
            <a:avLst/>
          </a:prstGeom>
          <a:noFill/>
        </p:spPr>
        <p:txBody>
          <a:bodyPr wrap="square" rtlCol="0">
            <a:spAutoFit/>
          </a:bodyPr>
          <a:lstStyle/>
          <a:p>
            <a:pPr algn="ctr"/>
            <a:r>
              <a:rPr lang="es-ES" sz="6000" b="1">
                <a:solidFill>
                  <a:schemeClr val="bg1"/>
                </a:solidFill>
                <a:latin typeface="Montserrat" pitchFamily="2" charset="77"/>
                <a:cs typeface="Arial" panose="020B0604020202020204" pitchFamily="34" charset="0"/>
              </a:rPr>
              <a:t>THANK YOU</a:t>
            </a: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
        <p:nvSpPr>
          <p:cNvPr id="10" name="TekstniOkvir 9">
            <a:extLst>
              <a:ext uri="{FF2B5EF4-FFF2-40B4-BE49-F238E27FC236}">
                <a16:creationId xmlns:a16="http://schemas.microsoft.com/office/drawing/2014/main" id="{65DC81DF-42AD-C60B-D6D8-E80CF13CA827}"/>
              </a:ext>
            </a:extLst>
          </p:cNvPr>
          <p:cNvSpPr txBox="1"/>
          <p:nvPr/>
        </p:nvSpPr>
        <p:spPr>
          <a:xfrm>
            <a:off x="3912597" y="2835608"/>
            <a:ext cx="4459243" cy="2031325"/>
          </a:xfrm>
          <a:prstGeom prst="rect">
            <a:avLst/>
          </a:prstGeom>
          <a:noFill/>
        </p:spPr>
        <p:txBody>
          <a:bodyPr wrap="square">
            <a:spAutoFit/>
          </a:bodyPr>
          <a:lstStyle/>
          <a:p>
            <a:pPr algn="ctr"/>
            <a:r>
              <a:rPr lang="hr-HR" sz="1800">
                <a:ln>
                  <a:solidFill>
                    <a:schemeClr val="bg1"/>
                  </a:solidFill>
                </a:ln>
                <a:solidFill>
                  <a:schemeClr val="bg1"/>
                </a:solidFill>
                <a:latin typeface="Montserrat" panose="00000500000000000000" pitchFamily="2" charset="-18"/>
                <a:cs typeface="Arial"/>
              </a:rPr>
              <a:t>Marina Dujmović Vuković</a:t>
            </a:r>
          </a:p>
          <a:p>
            <a:pPr algn="ctr"/>
            <a:r>
              <a:rPr lang="hr-HR" err="1">
                <a:ln>
                  <a:solidFill>
                    <a:schemeClr val="bg1"/>
                  </a:solidFill>
                </a:ln>
                <a:solidFill>
                  <a:schemeClr val="bg1"/>
                </a:solidFill>
                <a:latin typeface="Montserrat" panose="00000500000000000000" pitchFamily="2" charset="-18"/>
                <a:cs typeface="Arial"/>
              </a:rPr>
              <a:t>Director</a:t>
            </a:r>
            <a:endParaRPr lang="hr-HR">
              <a:ln>
                <a:solidFill>
                  <a:schemeClr val="bg1"/>
                </a:solidFill>
              </a:ln>
              <a:solidFill>
                <a:schemeClr val="bg1"/>
              </a:solidFill>
              <a:latin typeface="Montserrat" panose="00000500000000000000" pitchFamily="2" charset="-18"/>
              <a:cs typeface="Arial"/>
            </a:endParaRPr>
          </a:p>
          <a:p>
            <a:pPr algn="ctr"/>
            <a:r>
              <a:rPr lang="hr-HR" sz="1800">
                <a:ln>
                  <a:solidFill>
                    <a:schemeClr val="bg1"/>
                  </a:solidFill>
                </a:ln>
                <a:solidFill>
                  <a:schemeClr val="bg1"/>
                </a:solidFill>
                <a:latin typeface="Montserrat" panose="00000500000000000000" pitchFamily="2" charset="-18"/>
                <a:cs typeface="Arial"/>
              </a:rPr>
              <a:t>Zadar </a:t>
            </a:r>
            <a:r>
              <a:rPr lang="hr-HR" sz="1800" err="1">
                <a:ln>
                  <a:solidFill>
                    <a:schemeClr val="bg1"/>
                  </a:solidFill>
                </a:ln>
                <a:solidFill>
                  <a:schemeClr val="bg1"/>
                </a:solidFill>
                <a:latin typeface="Montserrat" panose="00000500000000000000" pitchFamily="2" charset="-18"/>
                <a:cs typeface="Arial"/>
              </a:rPr>
              <a:t>County</a:t>
            </a:r>
            <a:r>
              <a:rPr lang="hr-HR" sz="1800">
                <a:ln>
                  <a:solidFill>
                    <a:schemeClr val="bg1"/>
                  </a:solidFill>
                </a:ln>
                <a:solidFill>
                  <a:schemeClr val="bg1"/>
                </a:solidFill>
                <a:latin typeface="Montserrat" panose="00000500000000000000" pitchFamily="2" charset="-18"/>
                <a:cs typeface="Arial"/>
              </a:rPr>
              <a:t> Development </a:t>
            </a:r>
            <a:r>
              <a:rPr lang="hr-HR" sz="1800" err="1">
                <a:ln>
                  <a:solidFill>
                    <a:schemeClr val="bg1"/>
                  </a:solidFill>
                </a:ln>
                <a:solidFill>
                  <a:schemeClr val="bg1"/>
                </a:solidFill>
                <a:latin typeface="Montserrat" panose="00000500000000000000" pitchFamily="2" charset="-18"/>
                <a:cs typeface="Arial"/>
              </a:rPr>
              <a:t>Agency</a:t>
            </a:r>
            <a:endParaRPr lang="hr-HR" sz="1800">
              <a:ln>
                <a:solidFill>
                  <a:schemeClr val="bg1"/>
                </a:solidFill>
              </a:ln>
              <a:solidFill>
                <a:schemeClr val="bg1"/>
              </a:solidFill>
              <a:latin typeface="Montserrat" panose="00000500000000000000" pitchFamily="2" charset="-18"/>
              <a:cs typeface="Arial"/>
            </a:endParaRPr>
          </a:p>
          <a:p>
            <a:pPr algn="ctr"/>
            <a:r>
              <a:rPr lang="hr-HR" sz="1800">
                <a:ln>
                  <a:solidFill>
                    <a:schemeClr val="bg1"/>
                  </a:solidFill>
                </a:ln>
                <a:solidFill>
                  <a:schemeClr val="bg1"/>
                </a:solidFill>
                <a:latin typeface="Montserrat" panose="00000500000000000000" pitchFamily="2" charset="-18"/>
                <a:cs typeface="Arial"/>
              </a:rPr>
              <a:t>A: Put Murvice 14, 23000 Zadar</a:t>
            </a:r>
            <a:br>
              <a:rPr lang="hr-HR" sz="1800">
                <a:ln>
                  <a:solidFill>
                    <a:schemeClr val="bg1"/>
                  </a:solidFill>
                </a:ln>
                <a:solidFill>
                  <a:schemeClr val="bg1"/>
                </a:solidFill>
                <a:latin typeface="Montserrat" panose="00000500000000000000" pitchFamily="2" charset="-18"/>
                <a:cs typeface="Arial" panose="020B0604020202020204" pitchFamily="34" charset="0"/>
              </a:rPr>
            </a:br>
            <a:r>
              <a:rPr lang="hr-HR" sz="1800">
                <a:ln>
                  <a:solidFill>
                    <a:schemeClr val="bg1"/>
                  </a:solidFill>
                </a:ln>
                <a:solidFill>
                  <a:schemeClr val="bg1"/>
                </a:solidFill>
                <a:latin typeface="Montserrat" panose="00000500000000000000" pitchFamily="2" charset="-18"/>
                <a:cs typeface="Arial"/>
              </a:rPr>
              <a:t>T: +385 23 400 934 </a:t>
            </a:r>
            <a:br>
              <a:rPr lang="hr-HR" sz="1800">
                <a:ln>
                  <a:solidFill>
                    <a:schemeClr val="bg1"/>
                  </a:solidFill>
                </a:ln>
                <a:solidFill>
                  <a:schemeClr val="bg1"/>
                </a:solidFill>
                <a:latin typeface="Montserrat" panose="00000500000000000000" pitchFamily="2" charset="-18"/>
                <a:cs typeface="Arial" panose="020B0604020202020204" pitchFamily="34" charset="0"/>
              </a:rPr>
            </a:br>
            <a:r>
              <a:rPr lang="hr-HR" sz="1800">
                <a:ln>
                  <a:solidFill>
                    <a:schemeClr val="bg1"/>
                  </a:solidFill>
                </a:ln>
                <a:solidFill>
                  <a:schemeClr val="bg1"/>
                </a:solidFill>
                <a:latin typeface="Montserrat" panose="00000500000000000000" pitchFamily="2" charset="-18"/>
                <a:cs typeface="Arial"/>
              </a:rPr>
              <a:t>E: marina.dujmovic@zadra.hr</a:t>
            </a:r>
            <a:br>
              <a:rPr lang="hr-HR" sz="1800">
                <a:ln>
                  <a:solidFill>
                    <a:schemeClr val="bg1"/>
                  </a:solidFill>
                </a:ln>
                <a:solidFill>
                  <a:schemeClr val="bg1"/>
                </a:solidFill>
                <a:latin typeface="Montserrat" panose="00000500000000000000" pitchFamily="2" charset="-18"/>
                <a:cs typeface="Arial" panose="020B0604020202020204" pitchFamily="34" charset="0"/>
              </a:rPr>
            </a:br>
            <a:r>
              <a:rPr lang="hr-HR" sz="1800">
                <a:ln>
                  <a:solidFill>
                    <a:schemeClr val="bg1"/>
                  </a:solidFill>
                </a:ln>
                <a:solidFill>
                  <a:schemeClr val="bg1"/>
                </a:solidFill>
                <a:latin typeface="Montserrat" panose="00000500000000000000" pitchFamily="2" charset="-18"/>
                <a:cs typeface="Arial"/>
              </a:rPr>
              <a:t>W: </a:t>
            </a:r>
            <a:r>
              <a:rPr lang="hr-HR" sz="1800">
                <a:ln>
                  <a:solidFill>
                    <a:schemeClr val="bg1"/>
                  </a:solidFill>
                </a:ln>
                <a:solidFill>
                  <a:srgbClr val="0563C1"/>
                </a:solidFill>
                <a:latin typeface="Montserrat" panose="00000500000000000000" pitchFamily="2" charset="-18"/>
                <a:cs typeface="Arial"/>
                <a:hlinkClick r:id="rId6">
                  <a:extLst>
                    <a:ext uri="{A12FA001-AC4F-418D-AE19-62706E023703}">
                      <ahyp:hlinkClr xmlns:ahyp="http://schemas.microsoft.com/office/drawing/2018/hyperlinkcolor" val="tx"/>
                    </a:ext>
                  </a:extLst>
                </a:hlinkClick>
              </a:rPr>
              <a:t>www.zadra.</a:t>
            </a:r>
            <a:r>
              <a:rPr lang="hr-HR" sz="1800">
                <a:ln>
                  <a:solidFill>
                    <a:schemeClr val="bg1"/>
                  </a:solidFill>
                </a:ln>
                <a:solidFill>
                  <a:schemeClr val="bg1"/>
                </a:solidFill>
                <a:latin typeface="Montserrat" panose="00000500000000000000" pitchFamily="2" charset="-18"/>
                <a:cs typeface="Arial"/>
                <a:hlinkClick r:id="rId6">
                  <a:extLst>
                    <a:ext uri="{A12FA001-AC4F-418D-AE19-62706E023703}">
                      <ahyp:hlinkClr xmlns:ahyp="http://schemas.microsoft.com/office/drawing/2018/hyperlinkcolor" val="tx"/>
                    </a:ext>
                  </a:extLst>
                </a:hlinkClick>
              </a:rPr>
              <a:t>hr</a:t>
            </a:r>
            <a:r>
              <a:rPr lang="hr-HR" sz="1800">
                <a:ln>
                  <a:solidFill>
                    <a:schemeClr val="bg1"/>
                  </a:solidFill>
                </a:ln>
                <a:solidFill>
                  <a:schemeClr val="bg1"/>
                </a:solidFill>
                <a:latin typeface="Montserrat" panose="00000500000000000000" pitchFamily="2" charset="-18"/>
                <a:cs typeface="Arial"/>
              </a:rPr>
              <a:t> </a:t>
            </a:r>
            <a:endParaRPr lang="hr-HR" sz="1800" b="1">
              <a:ln>
                <a:solidFill>
                  <a:schemeClr val="bg1"/>
                </a:solidFill>
              </a:ln>
              <a:solidFill>
                <a:schemeClr val="bg1"/>
              </a:solidFill>
              <a:latin typeface="Montserrat" panose="00000500000000000000" pitchFamily="2" charset="-18"/>
            </a:endParaRPr>
          </a:p>
        </p:txBody>
      </p:sp>
    </p:spTree>
    <p:extLst>
      <p:ext uri="{BB962C8B-B14F-4D97-AF65-F5344CB8AC3E}">
        <p14:creationId xmlns:p14="http://schemas.microsoft.com/office/powerpoint/2010/main" val="312690853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A picture containing food, plate, dish, meal&#10;&#10;Description automatically generated">
            <a:extLst>
              <a:ext uri="{FF2B5EF4-FFF2-40B4-BE49-F238E27FC236}">
                <a16:creationId xmlns:a16="http://schemas.microsoft.com/office/drawing/2014/main" id="{1D980A34-DCF8-CE3C-ACEA-0D5EE3BFAE4D}"/>
              </a:ext>
            </a:extLst>
          </p:cNvPr>
          <p:cNvPicPr>
            <a:picLocks noChangeAspect="1"/>
          </p:cNvPicPr>
          <p:nvPr/>
        </p:nvPicPr>
        <p:blipFill>
          <a:blip r:embed="rId2" cstate="email">
            <a:alphaModFix amt="12000"/>
            <a:extLst>
              <a:ext uri="{28A0092B-C50C-407E-A947-70E740481C1C}">
                <a14:useLocalDpi xmlns:a14="http://schemas.microsoft.com/office/drawing/2010/main"/>
              </a:ext>
            </a:extLst>
          </a:blip>
          <a:stretch>
            <a:fillRect/>
          </a:stretch>
        </p:blipFill>
        <p:spPr>
          <a:xfrm>
            <a:off x="-60960" y="0"/>
            <a:ext cx="12313920" cy="6858000"/>
          </a:xfrm>
          <a:prstGeom prst="rect">
            <a:avLst/>
          </a:prstGeom>
        </p:spPr>
      </p:pic>
      <p:sp>
        <p:nvSpPr>
          <p:cNvPr id="2" name="CuadroTexto 12">
            <a:extLst>
              <a:ext uri="{FF2B5EF4-FFF2-40B4-BE49-F238E27FC236}">
                <a16:creationId xmlns:a16="http://schemas.microsoft.com/office/drawing/2014/main" id="{1FDE71F0-6E4F-34B8-D792-5EA2DA6B3A7F}"/>
              </a:ext>
            </a:extLst>
          </p:cNvPr>
          <p:cNvSpPr txBox="1"/>
          <p:nvPr/>
        </p:nvSpPr>
        <p:spPr>
          <a:xfrm>
            <a:off x="379378" y="2809696"/>
            <a:ext cx="11147898" cy="1028534"/>
          </a:xfrm>
          <a:prstGeom prst="rect">
            <a:avLst/>
          </a:prstGeom>
          <a:noFill/>
        </p:spPr>
        <p:txBody>
          <a:bodyPr wrap="square" rtlCol="0">
            <a:spAutoFit/>
          </a:bodyPr>
          <a:lstStyle/>
          <a:p>
            <a:pPr algn="ctr"/>
            <a:r>
              <a:rPr lang="es-ES" sz="6000" b="1">
                <a:solidFill>
                  <a:schemeClr val="bg1"/>
                </a:solidFill>
                <a:latin typeface="Montserrat SemiBold" pitchFamily="2" charset="77"/>
              </a:rPr>
              <a:t>NETWORKING LUNCH</a:t>
            </a:r>
          </a:p>
        </p:txBody>
      </p:sp>
      <p:pic>
        <p:nvPicPr>
          <p:cNvPr id="3" name="Picture 2" descr="Graphical user interface, text&#10;&#10;Description automatically generated with medium confidence">
            <a:extLst>
              <a:ext uri="{FF2B5EF4-FFF2-40B4-BE49-F238E27FC236}">
                <a16:creationId xmlns:a16="http://schemas.microsoft.com/office/drawing/2014/main" id="{ADEDA2B9-4486-628F-4DA6-A3E1BED9207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965349" y="5769785"/>
            <a:ext cx="1625611" cy="480888"/>
          </a:xfrm>
          <a:prstGeom prst="rect">
            <a:avLst/>
          </a:prstGeom>
        </p:spPr>
      </p:pic>
      <p:pic>
        <p:nvPicPr>
          <p:cNvPr id="4" name="Picture 3" descr="Shape&#10;&#10;Description automatically generated with low confidence">
            <a:extLst>
              <a:ext uri="{FF2B5EF4-FFF2-40B4-BE49-F238E27FC236}">
                <a16:creationId xmlns:a16="http://schemas.microsoft.com/office/drawing/2014/main" id="{E64608B6-8E72-BF01-49E1-7472C6E69AB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144304" y="5696607"/>
            <a:ext cx="904278" cy="627244"/>
          </a:xfrm>
          <a:prstGeom prst="rect">
            <a:avLst/>
          </a:prstGeom>
        </p:spPr>
      </p:pic>
      <p:pic>
        <p:nvPicPr>
          <p:cNvPr id="5" name="Imagen 3">
            <a:extLst>
              <a:ext uri="{FF2B5EF4-FFF2-40B4-BE49-F238E27FC236}">
                <a16:creationId xmlns:a16="http://schemas.microsoft.com/office/drawing/2014/main" id="{CA5349BA-D2D6-0568-7497-F1041DFA66D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01926" y="5810243"/>
            <a:ext cx="2273449" cy="399972"/>
          </a:xfrm>
          <a:prstGeom prst="rect">
            <a:avLst/>
          </a:prstGeom>
        </p:spPr>
      </p:pic>
      <p:pic>
        <p:nvPicPr>
          <p:cNvPr id="6" name="Picture 5" descr="Logo&#10;&#10;Description automatically generated">
            <a:extLst>
              <a:ext uri="{FF2B5EF4-FFF2-40B4-BE49-F238E27FC236}">
                <a16:creationId xmlns:a16="http://schemas.microsoft.com/office/drawing/2014/main" id="{52FE1D88-8439-8BB1-F131-AFE63122517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11580" y="157880"/>
            <a:ext cx="2305800" cy="1309694"/>
          </a:xfrm>
          <a:prstGeom prst="rect">
            <a:avLst/>
          </a:prstGeom>
        </p:spPr>
      </p:pic>
    </p:spTree>
    <p:extLst>
      <p:ext uri="{BB962C8B-B14F-4D97-AF65-F5344CB8AC3E}">
        <p14:creationId xmlns:p14="http://schemas.microsoft.com/office/powerpoint/2010/main" val="49547502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12">
            <a:extLst>
              <a:ext uri="{FF2B5EF4-FFF2-40B4-BE49-F238E27FC236}">
                <a16:creationId xmlns:a16="http://schemas.microsoft.com/office/drawing/2014/main" id="{86847884-1DF0-9AEB-0A28-478D220A637A}"/>
              </a:ext>
            </a:extLst>
          </p:cNvPr>
          <p:cNvSpPr txBox="1"/>
          <p:nvPr/>
        </p:nvSpPr>
        <p:spPr>
          <a:xfrm>
            <a:off x="0" y="2298731"/>
            <a:ext cx="12192000" cy="3091848"/>
          </a:xfrm>
          <a:prstGeom prst="rect">
            <a:avLst/>
          </a:prstGeom>
          <a:noFill/>
        </p:spPr>
        <p:txBody>
          <a:bodyPr wrap="square" rtlCol="0">
            <a:spAutoFit/>
          </a:bodyPr>
          <a:lstStyle/>
          <a:p>
            <a:pPr algn="ctr"/>
            <a:r>
              <a:rPr lang="es-ES" sz="6000" b="1" err="1">
                <a:solidFill>
                  <a:schemeClr val="bg1"/>
                </a:solidFill>
                <a:latin typeface="Montserrat SemiBold" pitchFamily="2" charset="77"/>
              </a:rPr>
              <a:t>Pitching</a:t>
            </a:r>
            <a:r>
              <a:rPr lang="es-ES" sz="6000" b="1">
                <a:solidFill>
                  <a:schemeClr val="bg1"/>
                </a:solidFill>
                <a:latin typeface="Montserrat SemiBold" pitchFamily="2" charset="77"/>
              </a:rPr>
              <a:t> </a:t>
            </a:r>
            <a:r>
              <a:rPr lang="es-ES" sz="6000" b="1" err="1">
                <a:solidFill>
                  <a:schemeClr val="bg1"/>
                </a:solidFill>
                <a:latin typeface="Montserrat SemiBold" pitchFamily="2" charset="77"/>
              </a:rPr>
              <a:t>Session</a:t>
            </a:r>
            <a:r>
              <a:rPr lang="es-ES" sz="6000" b="1">
                <a:solidFill>
                  <a:schemeClr val="bg1"/>
                </a:solidFill>
                <a:latin typeface="Montserrat SemiBold" pitchFamily="2" charset="77"/>
              </a:rPr>
              <a:t> </a:t>
            </a:r>
            <a:r>
              <a:rPr lang="es-ES" sz="6000" b="1" err="1">
                <a:solidFill>
                  <a:schemeClr val="bg1"/>
                </a:solidFill>
                <a:latin typeface="Montserrat SemiBold" pitchFamily="2" charset="77"/>
              </a:rPr>
              <a:t>for</a:t>
            </a:r>
            <a:r>
              <a:rPr lang="es-ES" sz="6000" b="1">
                <a:solidFill>
                  <a:schemeClr val="bg1"/>
                </a:solidFill>
                <a:latin typeface="Montserrat SemiBold" pitchFamily="2" charset="77"/>
              </a:rPr>
              <a:t> </a:t>
            </a:r>
            <a:r>
              <a:rPr lang="es-ES" sz="6000" b="1" err="1">
                <a:solidFill>
                  <a:schemeClr val="bg1"/>
                </a:solidFill>
                <a:latin typeface="Montserrat SemiBold" pitchFamily="2" charset="77"/>
              </a:rPr>
              <a:t>Collaborative</a:t>
            </a:r>
            <a:r>
              <a:rPr lang="es-ES" sz="6000" b="1">
                <a:solidFill>
                  <a:schemeClr val="bg1"/>
                </a:solidFill>
                <a:latin typeface="Montserrat SemiBold" pitchFamily="2" charset="77"/>
              </a:rPr>
              <a:t> </a:t>
            </a:r>
            <a:r>
              <a:rPr lang="es-ES" sz="6000" b="1" err="1">
                <a:solidFill>
                  <a:schemeClr val="bg1"/>
                </a:solidFill>
                <a:latin typeface="Montserrat SemiBold" pitchFamily="2" charset="77"/>
              </a:rPr>
              <a:t>Opportunities</a:t>
            </a:r>
            <a:endParaRPr lang="es-ES" sz="6000" b="1">
              <a:solidFill>
                <a:schemeClr val="bg1"/>
              </a:solidFill>
              <a:latin typeface="Montserrat SemiBold" pitchFamily="2" charset="77"/>
            </a:endParaRPr>
          </a:p>
        </p:txBody>
      </p:sp>
      <p:pic>
        <p:nvPicPr>
          <p:cNvPr id="8" name="Picture 7" descr="Logo&#10;&#10;Description automatically generated">
            <a:extLst>
              <a:ext uri="{FF2B5EF4-FFF2-40B4-BE49-F238E27FC236}">
                <a16:creationId xmlns:a16="http://schemas.microsoft.com/office/drawing/2014/main" id="{572DD041-4ED7-64D9-82CC-D7A83C71F70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1580" y="157880"/>
            <a:ext cx="2305800" cy="1309694"/>
          </a:xfrm>
          <a:prstGeom prst="rect">
            <a:avLst/>
          </a:prstGeom>
        </p:spPr>
      </p:pic>
      <p:pic>
        <p:nvPicPr>
          <p:cNvPr id="9" name="Picture 2" descr="Graphical user interface, text&#10;&#10;Description automatically generated with medium confidence">
            <a:extLst>
              <a:ext uri="{FF2B5EF4-FFF2-40B4-BE49-F238E27FC236}">
                <a16:creationId xmlns:a16="http://schemas.microsoft.com/office/drawing/2014/main" id="{553E4A09-0134-6B4A-93FB-0809082EC52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965349" y="5769785"/>
            <a:ext cx="1625611" cy="480888"/>
          </a:xfrm>
          <a:prstGeom prst="rect">
            <a:avLst/>
          </a:prstGeom>
        </p:spPr>
      </p:pic>
      <p:pic>
        <p:nvPicPr>
          <p:cNvPr id="10" name="Picture 4" descr="Shape&#10;&#10;Description automatically generated with low confidence">
            <a:extLst>
              <a:ext uri="{FF2B5EF4-FFF2-40B4-BE49-F238E27FC236}">
                <a16:creationId xmlns:a16="http://schemas.microsoft.com/office/drawing/2014/main" id="{DDB05BA2-828F-CB4C-982F-D86C5BC7E4A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144304" y="5696607"/>
            <a:ext cx="904278" cy="627244"/>
          </a:xfrm>
          <a:prstGeom prst="rect">
            <a:avLst/>
          </a:prstGeom>
        </p:spPr>
      </p:pic>
      <p:pic>
        <p:nvPicPr>
          <p:cNvPr id="11" name="Imagen 10">
            <a:extLst>
              <a:ext uri="{FF2B5EF4-FFF2-40B4-BE49-F238E27FC236}">
                <a16:creationId xmlns:a16="http://schemas.microsoft.com/office/drawing/2014/main" id="{986140F0-B203-F44B-8654-FA18EDC779D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01926" y="5810243"/>
            <a:ext cx="2273449" cy="399972"/>
          </a:xfrm>
          <a:prstGeom prst="rect">
            <a:avLst/>
          </a:prstGeom>
        </p:spPr>
      </p:pic>
    </p:spTree>
    <p:extLst>
      <p:ext uri="{BB962C8B-B14F-4D97-AF65-F5344CB8AC3E}">
        <p14:creationId xmlns:p14="http://schemas.microsoft.com/office/powerpoint/2010/main" val="278272577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245806" y="420720"/>
            <a:ext cx="10510683" cy="1420043"/>
          </a:xfrm>
        </p:spPr>
        <p:txBody>
          <a:bodyPr/>
          <a:lstStyle>
            <a:lvl1pPr>
              <a:defRPr b="1">
                <a:solidFill>
                  <a:schemeClr val="bg1"/>
                </a:solidFill>
                <a:latin typeface="Montserrat" pitchFamily="2" charset="77"/>
                <a:cs typeface="Arial" panose="020B0604020202020204" pitchFamily="34" charset="0"/>
              </a:defRPr>
            </a:lvl1pPr>
          </a:lstStyle>
          <a:p>
            <a:r>
              <a:rPr lang="en-US" sz="3200"/>
              <a:t>Pitching Session for Collaborative Opportunities</a:t>
            </a:r>
            <a:endParaRPr lang="es-ES" sz="3200"/>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6" name="CuadroTexto 5">
            <a:extLst>
              <a:ext uri="{FF2B5EF4-FFF2-40B4-BE49-F238E27FC236}">
                <a16:creationId xmlns:a16="http://schemas.microsoft.com/office/drawing/2014/main" id="{FA3C4B57-2E77-C464-027C-0FDBAF4EA9FC}"/>
              </a:ext>
            </a:extLst>
          </p:cNvPr>
          <p:cNvSpPr txBox="1"/>
          <p:nvPr/>
        </p:nvSpPr>
        <p:spPr>
          <a:xfrm>
            <a:off x="620040" y="1949732"/>
            <a:ext cx="11210843" cy="35737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300">
                <a:latin typeface="Montserrat"/>
                <a:cs typeface="Arial"/>
              </a:rPr>
              <a:t>Pitches: </a:t>
            </a:r>
            <a:endParaRPr lang="es-ES" sz="2300">
              <a:latin typeface="Montserrat"/>
              <a:cs typeface="Arial"/>
            </a:endParaRPr>
          </a:p>
          <a:p>
            <a:pPr>
              <a:lnSpc>
                <a:spcPct val="90000"/>
              </a:lnSpc>
              <a:spcBef>
                <a:spcPts val="1000"/>
              </a:spcBef>
            </a:pPr>
            <a:r>
              <a:rPr lang="en-US" sz="2300" b="1">
                <a:latin typeface="Montserrat"/>
                <a:ea typeface="+mn-lt"/>
                <a:cs typeface="Arial"/>
              </a:rPr>
              <a:t>Dimitri Ionescu</a:t>
            </a:r>
            <a:r>
              <a:rPr lang="en-US" sz="2300">
                <a:latin typeface="Montserrat"/>
                <a:ea typeface="+mn-lt"/>
                <a:cs typeface="Arial"/>
              </a:rPr>
              <a:t>, Director of </a:t>
            </a:r>
            <a:r>
              <a:rPr lang="en-US" sz="2300" err="1">
                <a:latin typeface="Montserrat"/>
                <a:ea typeface="+mn-lt"/>
                <a:cs typeface="Arial"/>
              </a:rPr>
              <a:t>Lightmirror</a:t>
            </a:r>
            <a:endParaRPr lang="es-ES" sz="2300">
              <a:latin typeface="Montserrat"/>
              <a:ea typeface="+mn-lt"/>
              <a:cs typeface="Arial"/>
            </a:endParaRPr>
          </a:p>
          <a:p>
            <a:pPr>
              <a:lnSpc>
                <a:spcPct val="90000"/>
              </a:lnSpc>
              <a:spcBef>
                <a:spcPts val="1000"/>
              </a:spcBef>
            </a:pPr>
            <a:r>
              <a:rPr lang="es-ES" sz="2300" b="1">
                <a:latin typeface="Montserrat"/>
                <a:cs typeface="Arial"/>
              </a:rPr>
              <a:t>Joanna Jakubowska-Łazęcka, </a:t>
            </a:r>
            <a:r>
              <a:rPr lang="es-ES" sz="2300">
                <a:latin typeface="Montserrat"/>
                <a:cs typeface="Arial"/>
              </a:rPr>
              <a:t>Małopolska Regional Development Agency</a:t>
            </a:r>
          </a:p>
          <a:p>
            <a:pPr>
              <a:lnSpc>
                <a:spcPct val="90000"/>
              </a:lnSpc>
              <a:spcBef>
                <a:spcPts val="1000"/>
              </a:spcBef>
            </a:pPr>
            <a:r>
              <a:rPr lang="es-ES" sz="2300" b="1">
                <a:latin typeface="Montserrat"/>
                <a:cs typeface="Arial"/>
              </a:rPr>
              <a:t>Ingrid Meijer</a:t>
            </a:r>
            <a:r>
              <a:rPr lang="es-ES" sz="2300">
                <a:latin typeface="Montserrat"/>
                <a:cs typeface="Arial"/>
              </a:rPr>
              <a:t>, Oost NL</a:t>
            </a:r>
          </a:p>
          <a:p>
            <a:pPr>
              <a:lnSpc>
                <a:spcPct val="90000"/>
              </a:lnSpc>
              <a:spcBef>
                <a:spcPts val="1000"/>
              </a:spcBef>
            </a:pPr>
            <a:r>
              <a:rPr lang="es-ES" sz="2300" b="1">
                <a:latin typeface="Montserrat"/>
                <a:cs typeface="Arial"/>
              </a:rPr>
              <a:t>Maša Tomašić</a:t>
            </a:r>
            <a:r>
              <a:rPr lang="es-ES" sz="2300">
                <a:latin typeface="Montserrat"/>
                <a:cs typeface="Arial"/>
              </a:rPr>
              <a:t>, REDEA</a:t>
            </a:r>
          </a:p>
          <a:p>
            <a:pPr>
              <a:lnSpc>
                <a:spcPct val="90000"/>
              </a:lnSpc>
              <a:spcBef>
                <a:spcPts val="1000"/>
              </a:spcBef>
            </a:pPr>
            <a:r>
              <a:rPr lang="es-ES" sz="2300" b="1">
                <a:latin typeface="Montserrat"/>
                <a:cs typeface="Arial"/>
              </a:rPr>
              <a:t>Klavdija Česnik</a:t>
            </a:r>
            <a:r>
              <a:rPr lang="es-ES" sz="2300">
                <a:latin typeface="Montserrat"/>
                <a:cs typeface="Arial"/>
              </a:rPr>
              <a:t>, Regional Development Agency ROD Ajdovščina</a:t>
            </a:r>
          </a:p>
          <a:p>
            <a:pPr>
              <a:lnSpc>
                <a:spcPct val="90000"/>
              </a:lnSpc>
              <a:spcBef>
                <a:spcPts val="1000"/>
              </a:spcBef>
            </a:pPr>
            <a:r>
              <a:rPr lang="en-US" sz="2300" b="1" err="1">
                <a:latin typeface="Montserrat"/>
                <a:cs typeface="Arial"/>
              </a:rPr>
              <a:t>Marija</a:t>
            </a:r>
            <a:r>
              <a:rPr lang="en-US" sz="2300" b="1">
                <a:latin typeface="Montserrat"/>
                <a:cs typeface="Arial"/>
              </a:rPr>
              <a:t> </a:t>
            </a:r>
            <a:r>
              <a:rPr lang="en-US" sz="2300" b="1" err="1">
                <a:latin typeface="Montserrat"/>
                <a:cs typeface="Arial"/>
              </a:rPr>
              <a:t>Dušević</a:t>
            </a:r>
            <a:r>
              <a:rPr lang="en-US" sz="2300">
                <a:latin typeface="Montserrat"/>
                <a:cs typeface="Arial"/>
              </a:rPr>
              <a:t>, Zadar County Development Agency</a:t>
            </a:r>
          </a:p>
          <a:p>
            <a:pPr>
              <a:lnSpc>
                <a:spcPct val="90000"/>
              </a:lnSpc>
              <a:spcBef>
                <a:spcPts val="1000"/>
              </a:spcBef>
            </a:pPr>
            <a:r>
              <a:rPr lang="es-ES" sz="2300" b="1">
                <a:latin typeface="Montserrat"/>
                <a:cs typeface="Arial"/>
              </a:rPr>
              <a:t>Magda Ribeiro Rodrigues</a:t>
            </a:r>
            <a:r>
              <a:rPr lang="es-ES" sz="2300">
                <a:latin typeface="Montserrat"/>
                <a:cs typeface="Arial"/>
              </a:rPr>
              <a:t>, EQA</a:t>
            </a:r>
          </a:p>
        </p:txBody>
      </p:sp>
      <p:sp>
        <p:nvSpPr>
          <p:cNvPr id="3" name="Marcador de texto 4">
            <a:extLst>
              <a:ext uri="{FF2B5EF4-FFF2-40B4-BE49-F238E27FC236}">
                <a16:creationId xmlns:a16="http://schemas.microsoft.com/office/drawing/2014/main" id="{F77BE8C8-630F-51A2-A9FA-8DDAB9465B1B}"/>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fontScale="92500"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Moderated by: Giacomo Frisanco, EURADA</a:t>
            </a:r>
          </a:p>
        </p:txBody>
      </p:sp>
    </p:spTree>
    <p:extLst>
      <p:ext uri="{BB962C8B-B14F-4D97-AF65-F5344CB8AC3E}">
        <p14:creationId xmlns:p14="http://schemas.microsoft.com/office/powerpoint/2010/main" val="306245756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latin typeface="Montserrat"/>
                <a:cs typeface="Arial"/>
              </a:rPr>
              <a:t>Dimitri Ionescu</a:t>
            </a:r>
            <a:endParaRPr lang="es-ES"/>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404334"/>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es-ES">
                <a:latin typeface="Montserrat"/>
                <a:cs typeface="Arial"/>
              </a:rPr>
              <a:t>Director of Lightmirror</a:t>
            </a:r>
            <a:endParaRPr lang="es-ES"/>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565031" y="681427"/>
            <a:ext cx="11209874" cy="1318258"/>
          </a:xfrm>
          <a:prstGeom prst="rect">
            <a:avLst/>
          </a:prstGeom>
        </p:spPr>
        <p:txBody>
          <a:bodyPr lIns="91440" tIns="45720" rIns="91440" bIns="45720"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pPr algn="ctr"/>
            <a:r>
              <a:rPr lang="es-ES" sz="4800">
                <a:latin typeface="Montserrat"/>
                <a:cs typeface="Arial"/>
              </a:rPr>
              <a:t>Pitching Session for Collaborative Opportunities</a:t>
            </a:r>
            <a:endParaRPr lang="es-ES" sz="4800" b="0">
              <a:latin typeface="Montserrat"/>
              <a:cs typeface="Arial"/>
            </a:endParaRPr>
          </a:p>
          <a:p>
            <a:endParaRPr lang="es-ES" sz="4800"/>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305309019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Dimitri Ionescu - Director </a:t>
            </a:r>
            <a:r>
              <a:rPr lang="es-ES" err="1"/>
              <a:t>of</a:t>
            </a:r>
            <a:r>
              <a:rPr lang="es-ES"/>
              <a:t> LightMirror</a:t>
            </a:r>
          </a:p>
        </p:txBody>
      </p:sp>
      <p:sp>
        <p:nvSpPr>
          <p:cNvPr id="3" name="Marcador de contenido 2">
            <a:extLst>
              <a:ext uri="{FF2B5EF4-FFF2-40B4-BE49-F238E27FC236}">
                <a16:creationId xmlns:a16="http://schemas.microsoft.com/office/drawing/2014/main" id="{5ABCC224-736C-D654-9F51-526C82A27719}"/>
              </a:ext>
            </a:extLst>
          </p:cNvPr>
          <p:cNvSpPr txBox="1">
            <a:spLocks/>
          </p:cNvSpPr>
          <p:nvPr/>
        </p:nvSpPr>
        <p:spPr>
          <a:xfrm>
            <a:off x="200099" y="2530008"/>
            <a:ext cx="11821213" cy="2851159"/>
          </a:xfrm>
          <a:prstGeom prst="rect">
            <a:avLst/>
          </a:prstGeo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sz="3200" kern="1200">
                <a:solidFill>
                  <a:schemeClr val="tx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s-ES"/>
          </a:p>
          <a:p>
            <a:pPr marL="0" indent="0">
              <a:buNone/>
            </a:pPr>
            <a:r>
              <a:rPr lang="es-ES" err="1"/>
              <a:t>Opportunity</a:t>
            </a:r>
            <a:r>
              <a:rPr lang="es-ES"/>
              <a:t> </a:t>
            </a:r>
            <a:r>
              <a:rPr lang="es-ES" err="1"/>
              <a:t>to</a:t>
            </a:r>
            <a:r>
              <a:rPr lang="es-ES"/>
              <a:t> </a:t>
            </a:r>
            <a:r>
              <a:rPr lang="es-ES" err="1"/>
              <a:t>integrate</a:t>
            </a:r>
            <a:r>
              <a:rPr lang="es-ES"/>
              <a:t> </a:t>
            </a:r>
            <a:r>
              <a:rPr lang="es-ES" err="1"/>
              <a:t>consortium</a:t>
            </a:r>
            <a:r>
              <a:rPr lang="es-ES"/>
              <a:t> </a:t>
            </a:r>
            <a:r>
              <a:rPr lang="es-ES" err="1"/>
              <a:t>to</a:t>
            </a:r>
            <a:r>
              <a:rPr lang="es-ES"/>
              <a:t> </a:t>
            </a:r>
            <a:r>
              <a:rPr lang="es-ES" err="1"/>
              <a:t>Rebuild</a:t>
            </a:r>
            <a:r>
              <a:rPr lang="es-ES"/>
              <a:t> </a:t>
            </a:r>
            <a:r>
              <a:rPr lang="es-ES" err="1"/>
              <a:t>Ukraine</a:t>
            </a:r>
            <a:endParaRPr lang="en-US" sz="1800" b="0" i="0" u="none" strike="noStrike" baseline="0">
              <a:solidFill>
                <a:srgbClr val="032C67"/>
              </a:solidFill>
              <a:latin typeface="Open Sans" panose="020B0606030504020204" pitchFamily="34" charset="0"/>
            </a:endParaRPr>
          </a:p>
          <a:p>
            <a:pPr marL="0" indent="0">
              <a:buNone/>
            </a:pPr>
            <a:endParaRPr lang="fr-FR" sz="1800" b="1" i="0" u="none" strike="noStrike" baseline="0">
              <a:solidFill>
                <a:srgbClr val="032C67"/>
              </a:solidFill>
              <a:latin typeface="Montserrat" panose="00000500000000000000" pitchFamily="2" charset="0"/>
            </a:endParaRPr>
          </a:p>
          <a:p>
            <a:r>
              <a:rPr lang="en-US" sz="1800" b="1">
                <a:solidFill>
                  <a:srgbClr val="032C67"/>
                </a:solidFill>
                <a:latin typeface="Montserrat" panose="00000500000000000000" pitchFamily="2" charset="0"/>
                <a:hlinkClick r:id="rId2"/>
              </a:rPr>
              <a:t>Recovery and Development Plan for Ukraine</a:t>
            </a:r>
            <a:endParaRPr lang="fr-FR" sz="1800" b="1">
              <a:solidFill>
                <a:srgbClr val="032C67"/>
              </a:solidFill>
              <a:latin typeface="Montserrat" panose="00000500000000000000" pitchFamily="2" charset="0"/>
            </a:endParaRPr>
          </a:p>
          <a:p>
            <a:pPr marL="0" indent="0">
              <a:buNone/>
            </a:pPr>
            <a:r>
              <a:rPr lang="fr-FR" sz="1800" b="1" i="0" u="none" strike="noStrike" baseline="0">
                <a:solidFill>
                  <a:srgbClr val="032C67"/>
                </a:solidFill>
                <a:latin typeface="Montserrat" panose="00000500000000000000" pitchFamily="2" charset="0"/>
              </a:rPr>
              <a:t>11. </a:t>
            </a:r>
            <a:r>
              <a:rPr lang="fr-FR" sz="1800" b="1" i="0" u="none" strike="noStrike" baseline="0" err="1">
                <a:solidFill>
                  <a:srgbClr val="032C67"/>
                </a:solidFill>
                <a:latin typeface="Montserrat" panose="00000500000000000000" pitchFamily="2" charset="0"/>
              </a:rPr>
              <a:t>Modernize</a:t>
            </a:r>
            <a:r>
              <a:rPr lang="fr-FR" sz="1800" b="1" i="0" u="none" strike="noStrike" baseline="0">
                <a:solidFill>
                  <a:srgbClr val="032C67"/>
                </a:solidFill>
                <a:latin typeface="Montserrat" panose="00000500000000000000" pitchFamily="2" charset="0"/>
              </a:rPr>
              <a:t> social infrastructure</a:t>
            </a:r>
            <a:endParaRPr lang="es-ES" sz="1800" b="1" i="0" u="none" strike="noStrike" baseline="0">
              <a:solidFill>
                <a:srgbClr val="032C67"/>
              </a:solidFill>
              <a:latin typeface="Montserrat" panose="00000500000000000000" pitchFamily="2" charset="0"/>
            </a:endParaRPr>
          </a:p>
          <a:p>
            <a:pPr marL="0" indent="0">
              <a:buNone/>
            </a:pPr>
            <a:r>
              <a:rPr lang="en-US" sz="1800" b="1" i="0" u="none" strike="noStrike" baseline="0">
                <a:solidFill>
                  <a:srgbClr val="032C67"/>
                </a:solidFill>
                <a:latin typeface="Montserrat" panose="00000500000000000000" pitchFamily="2" charset="0"/>
              </a:rPr>
              <a:t>13. Upgrade Health Care system to enable human capital growth*</a:t>
            </a:r>
          </a:p>
          <a:p>
            <a:pPr marL="0" indent="0">
              <a:buNone/>
            </a:pPr>
            <a:endParaRPr lang="es-ES">
              <a:latin typeface="Montserrat" panose="00000500000000000000" pitchFamily="2" charset="0"/>
            </a:endParaRP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a:xfrm>
            <a:off x="407773" y="365125"/>
            <a:ext cx="11471231" cy="1289504"/>
          </a:xfrm>
        </p:spPr>
        <p:txBody>
          <a:bodyPr/>
          <a:lstStyle>
            <a:lvl1pPr>
              <a:defRPr b="1">
                <a:solidFill>
                  <a:schemeClr val="bg1"/>
                </a:solidFill>
                <a:latin typeface="Montserrat" pitchFamily="2" charset="77"/>
                <a:cs typeface="Arial" panose="020B0604020202020204" pitchFamily="34" charset="0"/>
              </a:defRPr>
            </a:lvl1pPr>
          </a:lstStyle>
          <a:p>
            <a:r>
              <a:rPr lang="es-ES" err="1"/>
              <a:t>Pitching</a:t>
            </a:r>
            <a:r>
              <a:rPr lang="es-ES"/>
              <a:t> </a:t>
            </a:r>
            <a:r>
              <a:rPr lang="es-ES" err="1"/>
              <a:t>Session</a:t>
            </a:r>
            <a:r>
              <a:rPr lang="es-ES"/>
              <a:t> </a:t>
            </a:r>
            <a:r>
              <a:rPr lang="es-ES" err="1"/>
              <a:t>for</a:t>
            </a:r>
            <a:r>
              <a:rPr lang="es-ES"/>
              <a:t> </a:t>
            </a:r>
            <a:r>
              <a:rPr lang="es-ES" err="1"/>
              <a:t>Collaborative</a:t>
            </a:r>
            <a:r>
              <a:rPr lang="es-ES"/>
              <a:t> </a:t>
            </a:r>
            <a:r>
              <a:rPr lang="es-ES" err="1"/>
              <a:t>Opportunities</a:t>
            </a:r>
            <a:endParaRPr lang="es-ES"/>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181729179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838200" y="365125"/>
            <a:ext cx="9626601" cy="1289504"/>
          </a:xfrm>
        </p:spPr>
        <p:txBody>
          <a:bodyPr/>
          <a:lstStyle>
            <a:lvl1pPr>
              <a:defRPr b="1">
                <a:solidFill>
                  <a:schemeClr val="bg1"/>
                </a:solidFill>
                <a:latin typeface="Montserrat" pitchFamily="2" charset="77"/>
                <a:cs typeface="Arial" panose="020B0604020202020204" pitchFamily="34" charset="0"/>
              </a:defRPr>
            </a:lvl1pPr>
          </a:lstStyle>
          <a:p>
            <a:r>
              <a:rPr lang="es-ES" err="1"/>
              <a:t>Pitching</a:t>
            </a:r>
            <a:r>
              <a:rPr lang="es-ES"/>
              <a:t> </a:t>
            </a:r>
            <a:r>
              <a:rPr lang="es-ES" err="1"/>
              <a:t>Session</a:t>
            </a:r>
            <a:r>
              <a:rPr lang="es-ES"/>
              <a:t> </a:t>
            </a:r>
            <a:r>
              <a:rPr lang="es-ES" err="1"/>
              <a:t>for</a:t>
            </a:r>
            <a:r>
              <a:rPr lang="es-ES"/>
              <a:t> </a:t>
            </a:r>
            <a:r>
              <a:rPr lang="es-ES" err="1"/>
              <a:t>Collaborative</a:t>
            </a:r>
            <a:r>
              <a:rPr lang="es-ES"/>
              <a:t> </a:t>
            </a:r>
            <a:r>
              <a:rPr lang="es-ES" err="1"/>
              <a:t>Opportunities</a:t>
            </a:r>
            <a:endParaRPr lang="es-ES"/>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4" name="ZoneTexte 3">
            <a:extLst>
              <a:ext uri="{FF2B5EF4-FFF2-40B4-BE49-F238E27FC236}">
                <a16:creationId xmlns:a16="http://schemas.microsoft.com/office/drawing/2014/main" id="{19861D41-A46D-2749-C22C-B924D3FC94DB}"/>
              </a:ext>
            </a:extLst>
          </p:cNvPr>
          <p:cNvSpPr txBox="1"/>
          <p:nvPr/>
        </p:nvSpPr>
        <p:spPr>
          <a:xfrm>
            <a:off x="6512560" y="2009695"/>
            <a:ext cx="5679440" cy="3488134"/>
          </a:xfrm>
          <a:prstGeom prst="rect">
            <a:avLst/>
          </a:prstGeom>
          <a:noFill/>
        </p:spPr>
        <p:txBody>
          <a:bodyPr wrap="square">
            <a:spAutoFit/>
          </a:bodyPr>
          <a:lstStyle/>
          <a:p>
            <a:pPr marL="0" indent="0" algn="ctr">
              <a:spcBef>
                <a:spcPts val="1600"/>
              </a:spcBef>
              <a:buFont typeface="Arial" panose="020B0604020202020204" pitchFamily="34" charset="0"/>
              <a:buNone/>
            </a:pPr>
            <a:r>
              <a:rPr lang="en-US" sz="2800">
                <a:solidFill>
                  <a:schemeClr val="tx1"/>
                </a:solidFill>
                <a:latin typeface="Montserrat" panose="00000500000000000000" pitchFamily="2" charset="0"/>
              </a:rPr>
              <a:t>From a latent problem…</a:t>
            </a:r>
          </a:p>
          <a:p>
            <a:pPr marL="0" indent="0" algn="ctr">
              <a:spcBef>
                <a:spcPts val="1600"/>
              </a:spcBef>
              <a:buFont typeface="Arial" panose="020B0604020202020204" pitchFamily="34" charset="0"/>
              <a:buNone/>
            </a:pPr>
            <a:r>
              <a:rPr lang="en-US" sz="1400">
                <a:solidFill>
                  <a:schemeClr val="tx1"/>
                </a:solidFill>
                <a:latin typeface="Montserrat" panose="00000500000000000000" pitchFamily="2" charset="0"/>
              </a:rPr>
              <a:t>Hospitals consume 6 times more energy than the standards.</a:t>
            </a:r>
          </a:p>
          <a:p>
            <a:pPr marL="0" indent="0" algn="ctr">
              <a:spcBef>
                <a:spcPts val="1600"/>
              </a:spcBef>
              <a:buFont typeface="Arial" panose="020B0604020202020204" pitchFamily="34" charset="0"/>
              <a:buNone/>
            </a:pPr>
            <a:endParaRPr lang="en-US" sz="1400">
              <a:solidFill>
                <a:schemeClr val="tx1"/>
              </a:solidFill>
              <a:latin typeface="Montserrat" panose="00000500000000000000" pitchFamily="2" charset="0"/>
            </a:endParaRPr>
          </a:p>
          <a:p>
            <a:pPr marL="0" indent="0" algn="ctr">
              <a:spcBef>
                <a:spcPts val="1600"/>
              </a:spcBef>
              <a:buFont typeface="Arial" panose="020B0604020202020204" pitchFamily="34" charset="0"/>
              <a:buNone/>
            </a:pPr>
            <a:r>
              <a:rPr lang="en-US" sz="2800">
                <a:solidFill>
                  <a:schemeClr val="tx1"/>
                </a:solidFill>
                <a:latin typeface="Montserrat" panose="00000500000000000000" pitchFamily="2" charset="0"/>
              </a:rPr>
              <a:t>…To an emergency</a:t>
            </a:r>
          </a:p>
          <a:p>
            <a:pPr marL="0" indent="0" algn="ctr">
              <a:spcBef>
                <a:spcPts val="1600"/>
              </a:spcBef>
              <a:buFont typeface="Arial" panose="020B0604020202020204" pitchFamily="34" charset="0"/>
              <a:buNone/>
            </a:pPr>
            <a:r>
              <a:rPr lang="en-US" sz="1400" b="0" i="0" u="none" strike="noStrike">
                <a:solidFill>
                  <a:srgbClr val="202124"/>
                </a:solidFill>
                <a:effectLst/>
                <a:latin typeface="Montserrat" panose="00000500000000000000" pitchFamily="2" charset="0"/>
              </a:rPr>
              <a:t>Since Oct 10, 40% of Ukraine’s power stations have been destroyed, causing massive blackouts across the country. </a:t>
            </a:r>
          </a:p>
          <a:p>
            <a:pPr marL="0" indent="0" algn="ctr">
              <a:spcBef>
                <a:spcPts val="1600"/>
              </a:spcBef>
              <a:buFont typeface="Arial" panose="020B0604020202020204" pitchFamily="34" charset="0"/>
              <a:buNone/>
            </a:pPr>
            <a:r>
              <a:rPr lang="en-US" sz="1400">
                <a:solidFill>
                  <a:srgbClr val="202124"/>
                </a:solidFill>
                <a:latin typeface="Montserrat" panose="00000500000000000000" pitchFamily="2" charset="0"/>
              </a:rPr>
              <a:t>W</a:t>
            </a:r>
            <a:r>
              <a:rPr lang="en-US" sz="1400" b="0" i="0" u="none" strike="noStrike">
                <a:solidFill>
                  <a:srgbClr val="202124"/>
                </a:solidFill>
                <a:effectLst/>
                <a:latin typeface="Montserrat" panose="00000500000000000000" pitchFamily="2" charset="0"/>
              </a:rPr>
              <a:t>e decided to propose our help with our consortium for a fast renovation plan of critical facilities (healthcare, education...).</a:t>
            </a:r>
            <a:endParaRPr lang="en-US" sz="1400">
              <a:solidFill>
                <a:schemeClr val="tx1"/>
              </a:solidFill>
              <a:latin typeface="Montserrat" panose="00000500000000000000" pitchFamily="2" charset="0"/>
            </a:endParaRPr>
          </a:p>
        </p:txBody>
      </p:sp>
      <p:pic>
        <p:nvPicPr>
          <p:cNvPr id="3" name="Imagen 2">
            <a:extLst>
              <a:ext uri="{FF2B5EF4-FFF2-40B4-BE49-F238E27FC236}">
                <a16:creationId xmlns:a16="http://schemas.microsoft.com/office/drawing/2014/main" id="{ECBD4FDC-AB50-65D8-2DFE-2017E9A2C4BD}"/>
              </a:ext>
            </a:extLst>
          </p:cNvPr>
          <p:cNvPicPr>
            <a:picLocks noChangeAspect="1"/>
          </p:cNvPicPr>
          <p:nvPr/>
        </p:nvPicPr>
        <p:blipFill>
          <a:blip r:embed="rId5"/>
          <a:stretch>
            <a:fillRect/>
          </a:stretch>
        </p:blipFill>
        <p:spPr>
          <a:xfrm>
            <a:off x="0" y="1882356"/>
            <a:ext cx="6553199" cy="3725572"/>
          </a:xfrm>
          <a:prstGeom prst="rect">
            <a:avLst/>
          </a:prstGeom>
        </p:spPr>
      </p:pic>
    </p:spTree>
    <p:extLst>
      <p:ext uri="{BB962C8B-B14F-4D97-AF65-F5344CB8AC3E}">
        <p14:creationId xmlns:p14="http://schemas.microsoft.com/office/powerpoint/2010/main" val="405852533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3" name="Marcador de texto 4">
            <a:extLst>
              <a:ext uri="{FF2B5EF4-FFF2-40B4-BE49-F238E27FC236}">
                <a16:creationId xmlns:a16="http://schemas.microsoft.com/office/drawing/2014/main" id="{42FA8860-C237-E402-0C2E-793E9FB15A4B}"/>
              </a:ext>
            </a:extLst>
          </p:cNvPr>
          <p:cNvSpPr txBox="1">
            <a:spLocks/>
          </p:cNvSpPr>
          <p:nvPr/>
        </p:nvSpPr>
        <p:spPr>
          <a:xfrm>
            <a:off x="5832927" y="2001915"/>
            <a:ext cx="6046077" cy="347286"/>
          </a:xfrm>
          <a:prstGeom prst="rect">
            <a:avLst/>
          </a:prstGeom>
        </p:spPr>
        <p:txBody>
          <a:bodyPr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2" name="Picture 3" descr="Graphical user interface, text&#10;&#10;Description automatically generated with medium confidence">
            <a:extLst>
              <a:ext uri="{FF2B5EF4-FFF2-40B4-BE49-F238E27FC236}">
                <a16:creationId xmlns:a16="http://schemas.microsoft.com/office/drawing/2014/main" id="{98853780-6F9D-B8BF-BDCA-FF8FF026CFB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731931" y="5156528"/>
            <a:ext cx="1625611" cy="480888"/>
          </a:xfrm>
          <a:prstGeom prst="rect">
            <a:avLst/>
          </a:prstGeom>
        </p:spPr>
      </p:pic>
      <p:pic>
        <p:nvPicPr>
          <p:cNvPr id="3" name="Imagen 17">
            <a:extLst>
              <a:ext uri="{FF2B5EF4-FFF2-40B4-BE49-F238E27FC236}">
                <a16:creationId xmlns:a16="http://schemas.microsoft.com/office/drawing/2014/main" id="{7C0D6375-C3E8-93ED-34D6-54EA64F001E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041537" y="5156528"/>
            <a:ext cx="2733377" cy="480888"/>
          </a:xfrm>
          <a:prstGeom prst="rect">
            <a:avLst/>
          </a:prstGeom>
        </p:spPr>
      </p:pic>
      <p:sp>
        <p:nvSpPr>
          <p:cNvPr id="5" name="Espace réservé du contenu 3">
            <a:extLst>
              <a:ext uri="{FF2B5EF4-FFF2-40B4-BE49-F238E27FC236}">
                <a16:creationId xmlns:a16="http://schemas.microsoft.com/office/drawing/2014/main" id="{962F344F-7873-9D38-D5B0-E3ED12A771AC}"/>
              </a:ext>
            </a:extLst>
          </p:cNvPr>
          <p:cNvSpPr txBox="1">
            <a:spLocks/>
          </p:cNvSpPr>
          <p:nvPr/>
        </p:nvSpPr>
        <p:spPr>
          <a:xfrm>
            <a:off x="970280" y="197578"/>
            <a:ext cx="10515600" cy="5186905"/>
          </a:xfrm>
          <a:prstGeom prst="rect">
            <a:avLst/>
          </a:prstGeom>
          <a:solidFill>
            <a:schemeClr val="accent3">
              <a:alpha val="80000"/>
            </a:schemeClr>
          </a:solidFill>
        </p:spPr>
        <p:style>
          <a:lnRef idx="2">
            <a:schemeClr val="accent3">
              <a:shade val="50000"/>
            </a:schemeClr>
          </a:lnRef>
          <a:fillRef idx="1">
            <a:schemeClr val="accent3"/>
          </a:fillRef>
          <a:effectRef idx="0">
            <a:schemeClr val="accent3"/>
          </a:effectRef>
          <a:fontRef idx="minor">
            <a:schemeClr val="lt1"/>
          </a:fontRef>
        </p:style>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lt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lt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lt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marL="0" indent="0" algn="ctr">
              <a:spcBef>
                <a:spcPts val="1600"/>
              </a:spcBef>
              <a:buFont typeface="Arial" panose="020B0604020202020204" pitchFamily="34" charset="0"/>
              <a:buNone/>
            </a:pPr>
            <a:endParaRPr lang="en-US" sz="4400">
              <a:solidFill>
                <a:srgbClr val="202124"/>
              </a:solidFill>
              <a:latin typeface="Arial" panose="020B0604020202020204" pitchFamily="34" charset="0"/>
            </a:endParaRPr>
          </a:p>
          <a:p>
            <a:pPr marL="0" indent="0" algn="ctr">
              <a:spcBef>
                <a:spcPts val="1600"/>
              </a:spcBef>
              <a:buFont typeface="Arial" panose="020B0604020202020204" pitchFamily="34" charset="0"/>
              <a:buNone/>
            </a:pPr>
            <a:endParaRPr lang="en-US" sz="4400">
              <a:solidFill>
                <a:srgbClr val="202124"/>
              </a:solidFill>
              <a:latin typeface="Arial" panose="020B0604020202020204" pitchFamily="34" charset="0"/>
            </a:endParaRPr>
          </a:p>
        </p:txBody>
      </p:sp>
      <p:sp>
        <p:nvSpPr>
          <p:cNvPr id="6" name="Прямоугольник 40">
            <a:extLst>
              <a:ext uri="{FF2B5EF4-FFF2-40B4-BE49-F238E27FC236}">
                <a16:creationId xmlns:a16="http://schemas.microsoft.com/office/drawing/2014/main" id="{2AF2814F-AB72-D6EB-6ED2-DA0D3E55F634}"/>
              </a:ext>
            </a:extLst>
          </p:cNvPr>
          <p:cNvSpPr/>
          <p:nvPr/>
        </p:nvSpPr>
        <p:spPr>
          <a:xfrm>
            <a:off x="6467466" y="1833947"/>
            <a:ext cx="4365407" cy="830997"/>
          </a:xfrm>
          <a:prstGeom prst="rect">
            <a:avLst/>
          </a:prstGeom>
          <a:noFill/>
        </p:spPr>
        <p:txBody>
          <a:bodyPr wrap="square" lIns="91440" tIns="45720" rIns="91440" bIns="45720">
            <a:spAutoFit/>
          </a:bodyPr>
          <a:lstStyle/>
          <a:p>
            <a:pPr algn="ctr"/>
            <a:r>
              <a:rPr lang="en-US" sz="2400" b="0" cap="none" spc="0">
                <a:ln w="0"/>
                <a:solidFill>
                  <a:schemeClr val="tx1"/>
                </a:solidFill>
                <a:effectLst>
                  <a:outerShdw blurRad="38100" dist="19050" dir="2700000" algn="tl" rotWithShape="0">
                    <a:schemeClr val="dk1">
                      <a:alpha val="40000"/>
                    </a:schemeClr>
                  </a:outerShdw>
                </a:effectLst>
              </a:rPr>
              <a:t>INSTALLATION </a:t>
            </a:r>
            <a:r>
              <a:rPr lang="en-US" sz="2400">
                <a:ln w="0"/>
                <a:effectLst>
                  <a:outerShdw blurRad="38100" dist="19050" dir="2700000" algn="tl" rotWithShape="0">
                    <a:schemeClr val="dk1">
                      <a:alpha val="40000"/>
                    </a:schemeClr>
                  </a:outerShdw>
                </a:effectLst>
              </a:rPr>
              <a:t>IN A WEEK</a:t>
            </a:r>
            <a:r>
              <a:rPr lang="en-US" sz="2400" b="0" cap="none" spc="0">
                <a:ln w="0"/>
                <a:solidFill>
                  <a:schemeClr val="tx1"/>
                </a:solidFill>
                <a:effectLst>
                  <a:outerShdw blurRad="38100" dist="19050" dir="2700000" algn="tl" rotWithShape="0">
                    <a:schemeClr val="dk1">
                      <a:alpha val="40000"/>
                    </a:schemeClr>
                  </a:outerShdw>
                </a:effectLst>
              </a:rPr>
              <a:t> WITH </a:t>
            </a:r>
          </a:p>
          <a:p>
            <a:pPr algn="ctr"/>
            <a:r>
              <a:rPr lang="en-US" sz="2400" b="0" cap="none" spc="0">
                <a:ln w="0"/>
                <a:solidFill>
                  <a:schemeClr val="tx1"/>
                </a:solidFill>
                <a:effectLst>
                  <a:outerShdw blurRad="38100" dist="19050" dir="2700000" algn="tl" rotWithShape="0">
                    <a:schemeClr val="dk1">
                      <a:alpha val="40000"/>
                    </a:schemeClr>
                  </a:outerShdw>
                </a:effectLst>
              </a:rPr>
              <a:t>NON-STOP HOSPITAL OPERATION</a:t>
            </a:r>
            <a:endParaRPr lang="en-US" sz="2400">
              <a:ln w="0"/>
              <a:effectLst>
                <a:outerShdw blurRad="38100" dist="19050" dir="2700000" algn="tl" rotWithShape="0">
                  <a:schemeClr val="dk1">
                    <a:alpha val="40000"/>
                  </a:schemeClr>
                </a:outerShdw>
              </a:effectLst>
            </a:endParaRPr>
          </a:p>
        </p:txBody>
      </p:sp>
      <p:sp>
        <p:nvSpPr>
          <p:cNvPr id="8" name="TextBox 44">
            <a:extLst>
              <a:ext uri="{FF2B5EF4-FFF2-40B4-BE49-F238E27FC236}">
                <a16:creationId xmlns:a16="http://schemas.microsoft.com/office/drawing/2014/main" id="{4337F5B9-BEE2-0BEB-28E8-273EB598E6AE}"/>
              </a:ext>
            </a:extLst>
          </p:cNvPr>
          <p:cNvSpPr txBox="1"/>
          <p:nvPr/>
        </p:nvSpPr>
        <p:spPr>
          <a:xfrm>
            <a:off x="6003074" y="1167433"/>
            <a:ext cx="5048365" cy="461665"/>
          </a:xfrm>
          <a:prstGeom prst="rect">
            <a:avLst/>
          </a:prstGeom>
          <a:noFill/>
        </p:spPr>
        <p:txBody>
          <a:bodyPr wrap="square" rtlCol="0">
            <a:spAutoFit/>
          </a:bodyPr>
          <a:lstStyle/>
          <a:p>
            <a:pPr algn="ctr"/>
            <a:r>
              <a:rPr lang="en-US" sz="2400">
                <a:ln w="0"/>
                <a:effectLst>
                  <a:outerShdw blurRad="38100" dist="19050" dir="2700000" algn="tl" rotWithShape="0">
                    <a:schemeClr val="dk1">
                      <a:alpha val="40000"/>
                    </a:schemeClr>
                  </a:outerShdw>
                </a:effectLst>
              </a:rPr>
              <a:t>REDUCE ENERGY NEEDS BY 10 -</a:t>
            </a:r>
            <a:r>
              <a:rPr lang="ru-RU" sz="2400">
                <a:ln w="0"/>
                <a:effectLst>
                  <a:outerShdw blurRad="38100" dist="19050" dir="2700000" algn="tl" rotWithShape="0">
                    <a:schemeClr val="dk1">
                      <a:alpha val="40000"/>
                    </a:schemeClr>
                  </a:outerShdw>
                </a:effectLst>
              </a:rPr>
              <a:t> </a:t>
            </a:r>
            <a:r>
              <a:rPr lang="en-US" sz="2400">
                <a:ln w="0"/>
                <a:effectLst>
                  <a:outerShdw blurRad="38100" dist="19050" dir="2700000" algn="tl" rotWithShape="0">
                    <a:schemeClr val="dk1">
                      <a:alpha val="40000"/>
                    </a:schemeClr>
                  </a:outerShdw>
                </a:effectLst>
              </a:rPr>
              <a:t>30 %</a:t>
            </a:r>
            <a:endParaRPr lang="ru-RU" sz="2400">
              <a:ln w="0"/>
              <a:effectLst>
                <a:outerShdw blurRad="38100" dist="19050" dir="2700000" algn="tl" rotWithShape="0">
                  <a:schemeClr val="dk1">
                    <a:alpha val="40000"/>
                  </a:schemeClr>
                </a:outerShdw>
              </a:effectLst>
            </a:endParaRPr>
          </a:p>
        </p:txBody>
      </p:sp>
      <p:sp>
        <p:nvSpPr>
          <p:cNvPr id="9" name="TextBox 45">
            <a:extLst>
              <a:ext uri="{FF2B5EF4-FFF2-40B4-BE49-F238E27FC236}">
                <a16:creationId xmlns:a16="http://schemas.microsoft.com/office/drawing/2014/main" id="{1E767F1C-2DD4-C79F-F470-1D8E9640FCB0}"/>
              </a:ext>
            </a:extLst>
          </p:cNvPr>
          <p:cNvSpPr txBox="1"/>
          <p:nvPr/>
        </p:nvSpPr>
        <p:spPr>
          <a:xfrm>
            <a:off x="6296675" y="2758956"/>
            <a:ext cx="4706351" cy="461665"/>
          </a:xfrm>
          <a:prstGeom prst="rect">
            <a:avLst/>
          </a:prstGeom>
          <a:noFill/>
        </p:spPr>
        <p:txBody>
          <a:bodyPr wrap="square" rtlCol="0">
            <a:spAutoFit/>
          </a:bodyPr>
          <a:lstStyle/>
          <a:p>
            <a:pPr algn="ctr"/>
            <a:r>
              <a:rPr lang="en-US" sz="2400">
                <a:ln w="0"/>
                <a:effectLst>
                  <a:outerShdw blurRad="38100" dist="19050" dir="2700000" algn="tl" rotWithShape="0">
                    <a:schemeClr val="dk1">
                      <a:alpha val="40000"/>
                    </a:schemeClr>
                  </a:outerShdw>
                </a:effectLst>
              </a:rPr>
              <a:t>MATERIALS WEIGHT DIVIDED BY 100</a:t>
            </a:r>
            <a:endParaRPr lang="ru-RU" sz="2400">
              <a:ln w="0"/>
              <a:effectLst>
                <a:outerShdw blurRad="38100" dist="19050" dir="2700000" algn="tl" rotWithShape="0">
                  <a:schemeClr val="dk1">
                    <a:alpha val="40000"/>
                  </a:schemeClr>
                </a:outerShdw>
              </a:effectLst>
            </a:endParaRPr>
          </a:p>
        </p:txBody>
      </p:sp>
      <p:sp>
        <p:nvSpPr>
          <p:cNvPr id="14" name="TextBox 46">
            <a:extLst>
              <a:ext uri="{FF2B5EF4-FFF2-40B4-BE49-F238E27FC236}">
                <a16:creationId xmlns:a16="http://schemas.microsoft.com/office/drawing/2014/main" id="{26933A7D-6132-1E6D-0D62-E7AFA2F30FFC}"/>
              </a:ext>
            </a:extLst>
          </p:cNvPr>
          <p:cNvSpPr txBox="1"/>
          <p:nvPr/>
        </p:nvSpPr>
        <p:spPr>
          <a:xfrm>
            <a:off x="6960436" y="498513"/>
            <a:ext cx="3618935" cy="461665"/>
          </a:xfrm>
          <a:prstGeom prst="rect">
            <a:avLst/>
          </a:prstGeom>
          <a:noFill/>
        </p:spPr>
        <p:txBody>
          <a:bodyPr wrap="square" rtlCol="0">
            <a:spAutoFit/>
          </a:bodyPr>
          <a:lstStyle/>
          <a:p>
            <a:pPr algn="ctr"/>
            <a:r>
              <a:rPr lang="en-US" sz="2400">
                <a:ln w="0"/>
                <a:effectLst>
                  <a:outerShdw blurRad="38100" dist="19050" dir="2700000" algn="tl" rotWithShape="0">
                    <a:schemeClr val="dk1">
                      <a:alpha val="40000"/>
                    </a:schemeClr>
                  </a:outerShdw>
                </a:effectLst>
              </a:rPr>
              <a:t>UP TO 9</a:t>
            </a:r>
            <a:r>
              <a:rPr lang="ru-RU" sz="2400">
                <a:ln w="0"/>
                <a:effectLst>
                  <a:outerShdw blurRad="38100" dist="19050" dir="2700000" algn="tl" rotWithShape="0">
                    <a:schemeClr val="dk1">
                      <a:alpha val="40000"/>
                    </a:schemeClr>
                  </a:outerShdw>
                </a:effectLst>
              </a:rPr>
              <a:t>5 </a:t>
            </a:r>
            <a:r>
              <a:rPr lang="en-US" sz="2400">
                <a:ln w="0"/>
                <a:effectLst>
                  <a:outerShdw blurRad="38100" dist="19050" dir="2700000" algn="tl" rotWithShape="0">
                    <a:schemeClr val="dk1">
                      <a:alpha val="40000"/>
                    </a:schemeClr>
                  </a:outerShdw>
                </a:effectLst>
              </a:rPr>
              <a:t>% CHEAPER</a:t>
            </a:r>
            <a:endParaRPr lang="ru-UA" sz="2400"/>
          </a:p>
        </p:txBody>
      </p:sp>
      <p:graphicFrame>
        <p:nvGraphicFramePr>
          <p:cNvPr id="15" name="Объект 3">
            <a:extLst>
              <a:ext uri="{FF2B5EF4-FFF2-40B4-BE49-F238E27FC236}">
                <a16:creationId xmlns:a16="http://schemas.microsoft.com/office/drawing/2014/main" id="{A9B806ED-08E3-E36E-7D42-5BF6B496ADDD}"/>
              </a:ext>
            </a:extLst>
          </p:cNvPr>
          <p:cNvGraphicFramePr>
            <a:graphicFrameLocks/>
          </p:cNvGraphicFramePr>
          <p:nvPr>
            <p:extLst>
              <p:ext uri="{D42A27DB-BD31-4B8C-83A1-F6EECF244321}">
                <p14:modId xmlns:p14="http://schemas.microsoft.com/office/powerpoint/2010/main" val="2813400909"/>
              </p:ext>
            </p:extLst>
          </p:nvPr>
        </p:nvGraphicFramePr>
        <p:xfrm>
          <a:off x="975360" y="752242"/>
          <a:ext cx="10515600" cy="4632241"/>
        </p:xfrm>
        <a:graphic>
          <a:graphicData uri="http://schemas.openxmlformats.org/drawingml/2006/chart">
            <c:chart xmlns:c="http://schemas.openxmlformats.org/drawingml/2006/chart" xmlns:r="http://schemas.openxmlformats.org/officeDocument/2006/relationships" r:id="rId5"/>
          </a:graphicData>
        </a:graphic>
      </p:graphicFrame>
      <p:sp>
        <p:nvSpPr>
          <p:cNvPr id="16" name="TextBox 45">
            <a:extLst>
              <a:ext uri="{FF2B5EF4-FFF2-40B4-BE49-F238E27FC236}">
                <a16:creationId xmlns:a16="http://schemas.microsoft.com/office/drawing/2014/main" id="{B95706ED-BCB7-5CF5-5D33-5EA64B08409C}"/>
              </a:ext>
            </a:extLst>
          </p:cNvPr>
          <p:cNvSpPr txBox="1"/>
          <p:nvPr/>
        </p:nvSpPr>
        <p:spPr>
          <a:xfrm>
            <a:off x="6158549" y="3455207"/>
            <a:ext cx="5090945" cy="1200329"/>
          </a:xfrm>
          <a:prstGeom prst="rect">
            <a:avLst/>
          </a:prstGeom>
          <a:noFill/>
        </p:spPr>
        <p:txBody>
          <a:bodyPr wrap="square" rtlCol="0">
            <a:spAutoFit/>
          </a:bodyPr>
          <a:lstStyle/>
          <a:p>
            <a:pPr algn="ctr"/>
            <a:r>
              <a:rPr lang="fr-FR" sz="2400" u="sng">
                <a:effectLst>
                  <a:outerShdw blurRad="38100" dist="38100" dir="2700000" algn="tl">
                    <a:srgbClr val="000000">
                      <a:alpha val="43137"/>
                    </a:srgbClr>
                  </a:outerShdw>
                </a:effectLst>
              </a:rPr>
              <a:t>ADDITIONNAL VALUE: </a:t>
            </a:r>
          </a:p>
          <a:p>
            <a:pPr algn="ctr"/>
            <a:r>
              <a:rPr lang="ru-UA" sz="2400">
                <a:effectLst>
                  <a:outerShdw blurRad="38100" dist="38100" dir="2700000" algn="tl">
                    <a:srgbClr val="000000">
                      <a:alpha val="43137"/>
                    </a:srgbClr>
                  </a:outerShdw>
                </a:effectLst>
              </a:rPr>
              <a:t>AVERAGE </a:t>
            </a:r>
            <a:r>
              <a:rPr lang="ru-UA" sz="2400" b="1">
                <a:effectLst>
                  <a:outerShdw blurRad="38100" dist="38100" dir="2700000" algn="tl">
                    <a:srgbClr val="000000">
                      <a:alpha val="43137"/>
                    </a:srgbClr>
                  </a:outerShdw>
                </a:effectLst>
              </a:rPr>
              <a:t>LENGTH OF STAY SHORTER BY 16% - 41%</a:t>
            </a:r>
            <a:endParaRPr lang="ru-UA" sz="240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073425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5">
                                            <p:graphicEl>
                                              <a:chart seriesIdx="0" categoryIdx="0" bldStep="ptInSeries"/>
                                            </p:graphicEl>
                                          </p:spTgt>
                                        </p:tgtEl>
                                        <p:attrNameLst>
                                          <p:attrName>style.visibility</p:attrName>
                                        </p:attrNameLst>
                                      </p:cBhvr>
                                      <p:to>
                                        <p:strVal val="visible"/>
                                      </p:to>
                                    </p:set>
                                    <p:animEffect transition="in" filter="wipe(down)">
                                      <p:cBhvr>
                                        <p:cTn id="7" dur="1000"/>
                                        <p:tgtEl>
                                          <p:spTgt spid="15">
                                            <p:graphicEl>
                                              <a:chart seriesIdx="0" categoryIdx="0" bldStep="ptInSeries"/>
                                            </p:graphicEl>
                                          </p:spTgt>
                                        </p:tgtEl>
                                      </p:cBhvr>
                                    </p:animEffect>
                                  </p:childTnLst>
                                </p:cTn>
                              </p:par>
                              <p:par>
                                <p:cTn id="8" presetID="22" presetClass="entr" presetSubtype="4" fill="hold" grpId="0" nodeType="withEffect">
                                  <p:stCondLst>
                                    <p:cond delay="500"/>
                                  </p:stCondLst>
                                  <p:childTnLst>
                                    <p:set>
                                      <p:cBhvr>
                                        <p:cTn id="9" dur="1" fill="hold">
                                          <p:stCondLst>
                                            <p:cond delay="0"/>
                                          </p:stCondLst>
                                        </p:cTn>
                                        <p:tgtEl>
                                          <p:spTgt spid="15">
                                            <p:graphicEl>
                                              <a:chart seriesIdx="0" categoryIdx="1" bldStep="ptInSeries"/>
                                            </p:graphicEl>
                                          </p:spTgt>
                                        </p:tgtEl>
                                        <p:attrNameLst>
                                          <p:attrName>style.visibility</p:attrName>
                                        </p:attrNameLst>
                                      </p:cBhvr>
                                      <p:to>
                                        <p:strVal val="visible"/>
                                      </p:to>
                                    </p:set>
                                    <p:animEffect transition="in" filter="wipe(down)">
                                      <p:cBhvr>
                                        <p:cTn id="10" dur="1000"/>
                                        <p:tgtEl>
                                          <p:spTgt spid="15">
                                            <p:graphicEl>
                                              <a:chart seriesIdx="0" categoryIdx="1" bldStep="ptInSeries"/>
                                            </p:graphicEl>
                                          </p:spTgt>
                                        </p:tgtEl>
                                      </p:cBhvr>
                                    </p:animEffect>
                                  </p:childTnLst>
                                </p:cTn>
                              </p:par>
                              <p:par>
                                <p:cTn id="11" presetID="1" presetClass="entr" presetSubtype="0" fill="hold" grpId="0" nodeType="withEffect">
                                  <p:stCondLst>
                                    <p:cond delay="500"/>
                                  </p:stCondLst>
                                  <p:childTnLst>
                                    <p:set>
                                      <p:cBhvr>
                                        <p:cTn id="12" dur="1" fill="hold">
                                          <p:stCondLst>
                                            <p:cond delay="0"/>
                                          </p:stCondLst>
                                        </p:cTn>
                                        <p:tgtEl>
                                          <p:spTgt spid="14"/>
                                        </p:tgtEl>
                                        <p:attrNameLst>
                                          <p:attrName>style.visibility</p:attrName>
                                        </p:attrNameLst>
                                      </p:cBhvr>
                                      <p:to>
                                        <p:strVal val="visible"/>
                                      </p:to>
                                    </p:set>
                                  </p:childTnLst>
                                </p:cTn>
                              </p:par>
                              <p:par>
                                <p:cTn id="13" presetID="1" presetClass="entr" presetSubtype="0" fill="hold" nodeType="withEffect">
                                  <p:stCondLst>
                                    <p:cond delay="500"/>
                                  </p:stCondLst>
                                  <p:childTnLst>
                                    <p:set>
                                      <p:cBhvr>
                                        <p:cTn id="14"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500"/>
                                  </p:stCondLst>
                                  <p:childTnLst>
                                    <p:set>
                                      <p:cBhvr>
                                        <p:cTn id="18" dur="1" fill="hold">
                                          <p:stCondLst>
                                            <p:cond delay="0"/>
                                          </p:stCondLst>
                                        </p:cTn>
                                        <p:tgtEl>
                                          <p:spTgt spid="15">
                                            <p:graphicEl>
                                              <a:chart seriesIdx="0" categoryIdx="2" bldStep="ptInSeries"/>
                                            </p:graphicEl>
                                          </p:spTgt>
                                        </p:tgtEl>
                                        <p:attrNameLst>
                                          <p:attrName>style.visibility</p:attrName>
                                        </p:attrNameLst>
                                      </p:cBhvr>
                                      <p:to>
                                        <p:strVal val="visible"/>
                                      </p:to>
                                    </p:set>
                                    <p:animEffect transition="in" filter="wipe(down)">
                                      <p:cBhvr>
                                        <p:cTn id="19" dur="1000"/>
                                        <p:tgtEl>
                                          <p:spTgt spid="15">
                                            <p:graphicEl>
                                              <a:chart seriesIdx="0" categoryIdx="2" bldStep="ptInSeries"/>
                                            </p:graphicEl>
                                          </p:spTgt>
                                        </p:tgtEl>
                                      </p:cBhvr>
                                    </p:animEffect>
                                  </p:childTnLst>
                                </p:cTn>
                              </p:par>
                              <p:par>
                                <p:cTn id="20" presetID="22" presetClass="entr" presetSubtype="4" fill="hold" grpId="0" nodeType="withEffect">
                                  <p:stCondLst>
                                    <p:cond delay="500"/>
                                  </p:stCondLst>
                                  <p:childTnLst>
                                    <p:set>
                                      <p:cBhvr>
                                        <p:cTn id="21" dur="1" fill="hold">
                                          <p:stCondLst>
                                            <p:cond delay="0"/>
                                          </p:stCondLst>
                                        </p:cTn>
                                        <p:tgtEl>
                                          <p:spTgt spid="15">
                                            <p:graphicEl>
                                              <a:chart seriesIdx="0" categoryIdx="3" bldStep="ptInSeries"/>
                                            </p:graphicEl>
                                          </p:spTgt>
                                        </p:tgtEl>
                                        <p:attrNameLst>
                                          <p:attrName>style.visibility</p:attrName>
                                        </p:attrNameLst>
                                      </p:cBhvr>
                                      <p:to>
                                        <p:strVal val="visible"/>
                                      </p:to>
                                    </p:set>
                                    <p:animEffect transition="in" filter="wipe(down)">
                                      <p:cBhvr>
                                        <p:cTn id="22" dur="1000"/>
                                        <p:tgtEl>
                                          <p:spTgt spid="15">
                                            <p:graphicEl>
                                              <a:chart seriesIdx="0" categoryIdx="3" bldStep="ptInSeries"/>
                                            </p:graphicEl>
                                          </p:spTgt>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15">
                                            <p:graphicEl>
                                              <a:chart seriesIdx="1" categoryIdx="0" bldStep="ptInSeries"/>
                                            </p:graphicEl>
                                          </p:spTgt>
                                        </p:tgtEl>
                                        <p:attrNameLst>
                                          <p:attrName>style.visibility</p:attrName>
                                        </p:attrNameLst>
                                      </p:cBhvr>
                                      <p:to>
                                        <p:strVal val="visible"/>
                                      </p:to>
                                    </p:set>
                                    <p:animEffect transition="in" filter="wipe(down)">
                                      <p:cBhvr>
                                        <p:cTn id="25" dur="1000"/>
                                        <p:tgtEl>
                                          <p:spTgt spid="15">
                                            <p:graphicEl>
                                              <a:chart seriesIdx="1" categoryIdx="0" bldStep="ptInSeries"/>
                                            </p:graphicEl>
                                          </p:spTgt>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15">
                                            <p:graphicEl>
                                              <a:chart seriesIdx="1" categoryIdx="1" bldStep="ptInSeries"/>
                                            </p:graphicEl>
                                          </p:spTgt>
                                        </p:tgtEl>
                                        <p:attrNameLst>
                                          <p:attrName>style.visibility</p:attrName>
                                        </p:attrNameLst>
                                      </p:cBhvr>
                                      <p:to>
                                        <p:strVal val="visible"/>
                                      </p:to>
                                    </p:set>
                                    <p:animEffect transition="in" filter="wipe(down)">
                                      <p:cBhvr>
                                        <p:cTn id="28" dur="1000"/>
                                        <p:tgtEl>
                                          <p:spTgt spid="15">
                                            <p:graphicEl>
                                              <a:chart seriesIdx="1" categoryIdx="1" bldStep="ptInSeries"/>
                                            </p:graphicEl>
                                          </p:spTgt>
                                        </p:tgtEl>
                                      </p:cBhvr>
                                    </p:animEffect>
                                  </p:childTnLst>
                                </p:cTn>
                              </p:par>
                            </p:childTnLst>
                          </p:cTn>
                        </p:par>
                        <p:par>
                          <p:cTn id="29" fill="hold">
                            <p:stCondLst>
                              <p:cond delay="1500"/>
                            </p:stCondLst>
                            <p:childTnLst>
                              <p:par>
                                <p:cTn id="30" presetID="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500"/>
                                  </p:stCondLst>
                                  <p:childTnLst>
                                    <p:set>
                                      <p:cBhvr>
                                        <p:cTn id="35" dur="1" fill="hold">
                                          <p:stCondLst>
                                            <p:cond delay="0"/>
                                          </p:stCondLst>
                                        </p:cTn>
                                        <p:tgtEl>
                                          <p:spTgt spid="15">
                                            <p:graphicEl>
                                              <a:chart seriesIdx="1" categoryIdx="2" bldStep="ptInSeries"/>
                                            </p:graphicEl>
                                          </p:spTgt>
                                        </p:tgtEl>
                                        <p:attrNameLst>
                                          <p:attrName>style.visibility</p:attrName>
                                        </p:attrNameLst>
                                      </p:cBhvr>
                                      <p:to>
                                        <p:strVal val="visible"/>
                                      </p:to>
                                    </p:set>
                                    <p:animEffect transition="in" filter="wipe(down)">
                                      <p:cBhvr>
                                        <p:cTn id="36" dur="1000"/>
                                        <p:tgtEl>
                                          <p:spTgt spid="15">
                                            <p:graphicEl>
                                              <a:chart seriesIdx="1" categoryIdx="2" bldStep="ptInSeries"/>
                                            </p:graphicEl>
                                          </p:spTgt>
                                        </p:tgtEl>
                                      </p:cBhvr>
                                    </p:animEffect>
                                  </p:childTnLst>
                                </p:cTn>
                              </p:par>
                              <p:par>
                                <p:cTn id="37" presetID="22" presetClass="entr" presetSubtype="4" fill="hold" grpId="0" nodeType="withEffect">
                                  <p:stCondLst>
                                    <p:cond delay="500"/>
                                  </p:stCondLst>
                                  <p:childTnLst>
                                    <p:set>
                                      <p:cBhvr>
                                        <p:cTn id="38" dur="1" fill="hold">
                                          <p:stCondLst>
                                            <p:cond delay="0"/>
                                          </p:stCondLst>
                                        </p:cTn>
                                        <p:tgtEl>
                                          <p:spTgt spid="15">
                                            <p:graphicEl>
                                              <a:chart seriesIdx="1" categoryIdx="3" bldStep="ptInSeries"/>
                                            </p:graphicEl>
                                          </p:spTgt>
                                        </p:tgtEl>
                                        <p:attrNameLst>
                                          <p:attrName>style.visibility</p:attrName>
                                        </p:attrNameLst>
                                      </p:cBhvr>
                                      <p:to>
                                        <p:strVal val="visible"/>
                                      </p:to>
                                    </p:set>
                                    <p:animEffect transition="in" filter="wipe(down)">
                                      <p:cBhvr>
                                        <p:cTn id="39" dur="1000"/>
                                        <p:tgtEl>
                                          <p:spTgt spid="15">
                                            <p:graphicEl>
                                              <a:chart seriesIdx="1" categoryIdx="3" bldStep="ptInSeries"/>
                                            </p:graphicEl>
                                          </p:spTgt>
                                        </p:tgtEl>
                                      </p:cBhvr>
                                    </p:animEffect>
                                  </p:childTnLst>
                                </p:cTn>
                              </p:par>
                              <p:par>
                                <p:cTn id="40" presetID="22" presetClass="entr" presetSubtype="4" fill="hold" grpId="0" nodeType="withEffect">
                                  <p:stCondLst>
                                    <p:cond delay="500"/>
                                  </p:stCondLst>
                                  <p:childTnLst>
                                    <p:set>
                                      <p:cBhvr>
                                        <p:cTn id="41" dur="1" fill="hold">
                                          <p:stCondLst>
                                            <p:cond delay="0"/>
                                          </p:stCondLst>
                                        </p:cTn>
                                        <p:tgtEl>
                                          <p:spTgt spid="15">
                                            <p:graphicEl>
                                              <a:chart seriesIdx="2" categoryIdx="0" bldStep="ptInSeries"/>
                                            </p:graphicEl>
                                          </p:spTgt>
                                        </p:tgtEl>
                                        <p:attrNameLst>
                                          <p:attrName>style.visibility</p:attrName>
                                        </p:attrNameLst>
                                      </p:cBhvr>
                                      <p:to>
                                        <p:strVal val="visible"/>
                                      </p:to>
                                    </p:set>
                                    <p:animEffect transition="in" filter="wipe(down)">
                                      <p:cBhvr>
                                        <p:cTn id="42" dur="1000"/>
                                        <p:tgtEl>
                                          <p:spTgt spid="15">
                                            <p:graphicEl>
                                              <a:chart seriesIdx="2" categoryIdx="0" bldStep="ptInSeries"/>
                                            </p:graphicEl>
                                          </p:spTgt>
                                        </p:tgtEl>
                                      </p:cBhvr>
                                    </p:animEffect>
                                  </p:childTnLst>
                                </p:cTn>
                              </p:par>
                              <p:par>
                                <p:cTn id="43" presetID="22" presetClass="entr" presetSubtype="4" fill="hold" grpId="0" nodeType="withEffect">
                                  <p:stCondLst>
                                    <p:cond delay="500"/>
                                  </p:stCondLst>
                                  <p:childTnLst>
                                    <p:set>
                                      <p:cBhvr>
                                        <p:cTn id="44" dur="1" fill="hold">
                                          <p:stCondLst>
                                            <p:cond delay="0"/>
                                          </p:stCondLst>
                                        </p:cTn>
                                        <p:tgtEl>
                                          <p:spTgt spid="15">
                                            <p:graphicEl>
                                              <a:chart seriesIdx="2" categoryIdx="1" bldStep="ptInSeries"/>
                                            </p:graphicEl>
                                          </p:spTgt>
                                        </p:tgtEl>
                                        <p:attrNameLst>
                                          <p:attrName>style.visibility</p:attrName>
                                        </p:attrNameLst>
                                      </p:cBhvr>
                                      <p:to>
                                        <p:strVal val="visible"/>
                                      </p:to>
                                    </p:set>
                                    <p:animEffect transition="in" filter="wipe(down)">
                                      <p:cBhvr>
                                        <p:cTn id="45" dur="1000"/>
                                        <p:tgtEl>
                                          <p:spTgt spid="15">
                                            <p:graphicEl>
                                              <a:chart seriesIdx="2" categoryIdx="1" bldStep="ptInSeries"/>
                                            </p:graphicEl>
                                          </p:spTgt>
                                        </p:tgtEl>
                                      </p:cBhvr>
                                    </p:animEffect>
                                  </p:childTnLst>
                                </p:cTn>
                              </p:par>
                              <p:par>
                                <p:cTn id="46" presetID="22" presetClass="entr" presetSubtype="4" fill="hold" grpId="0" nodeType="withEffect">
                                  <p:stCondLst>
                                    <p:cond delay="500"/>
                                  </p:stCondLst>
                                  <p:childTnLst>
                                    <p:set>
                                      <p:cBhvr>
                                        <p:cTn id="47" dur="1" fill="hold">
                                          <p:stCondLst>
                                            <p:cond delay="0"/>
                                          </p:stCondLst>
                                        </p:cTn>
                                        <p:tgtEl>
                                          <p:spTgt spid="15">
                                            <p:graphicEl>
                                              <a:chart seriesIdx="2" categoryIdx="2" bldStep="ptInSeries"/>
                                            </p:graphicEl>
                                          </p:spTgt>
                                        </p:tgtEl>
                                        <p:attrNameLst>
                                          <p:attrName>style.visibility</p:attrName>
                                        </p:attrNameLst>
                                      </p:cBhvr>
                                      <p:to>
                                        <p:strVal val="visible"/>
                                      </p:to>
                                    </p:set>
                                    <p:animEffect transition="in" filter="wipe(down)">
                                      <p:cBhvr>
                                        <p:cTn id="48" dur="1000"/>
                                        <p:tgtEl>
                                          <p:spTgt spid="15">
                                            <p:graphicEl>
                                              <a:chart seriesIdx="2" categoryIdx="2" bldStep="ptInSeries"/>
                                            </p:graphicEl>
                                          </p:spTgt>
                                        </p:tgtEl>
                                      </p:cBhvr>
                                    </p:animEffect>
                                  </p:childTnLst>
                                </p:cTn>
                              </p:par>
                              <p:par>
                                <p:cTn id="49" presetID="1" presetClass="entr" presetSubtype="0" fill="hold" grpId="0" nodeType="withEffect">
                                  <p:stCondLst>
                                    <p:cond delay="500"/>
                                  </p:stCondLst>
                                  <p:childTnLst>
                                    <p:set>
                                      <p:cBhvr>
                                        <p:cTn id="50" dur="1" fill="hold">
                                          <p:stCondLst>
                                            <p:cond delay="0"/>
                                          </p:stCondLst>
                                        </p:cTn>
                                        <p:tgtEl>
                                          <p:spTgt spid="9"/>
                                        </p:tgtEl>
                                        <p:attrNameLst>
                                          <p:attrName>style.visibility</p:attrName>
                                        </p:attrNameLst>
                                      </p:cBhvr>
                                      <p:to>
                                        <p:strVal val="visible"/>
                                      </p:to>
                                    </p:set>
                                  </p:childTnLst>
                                </p:cTn>
                              </p:par>
                              <p:par>
                                <p:cTn id="51" presetID="22" presetClass="entr" presetSubtype="4" fill="hold" grpId="0" nodeType="withEffect">
                                  <p:stCondLst>
                                    <p:cond delay="500"/>
                                  </p:stCondLst>
                                  <p:childTnLst>
                                    <p:set>
                                      <p:cBhvr>
                                        <p:cTn id="52" dur="1" fill="hold">
                                          <p:stCondLst>
                                            <p:cond delay="0"/>
                                          </p:stCondLst>
                                        </p:cTn>
                                        <p:tgtEl>
                                          <p:spTgt spid="15">
                                            <p:graphicEl>
                                              <a:chart seriesIdx="2" categoryIdx="3" bldStep="ptInSeries"/>
                                            </p:graphicEl>
                                          </p:spTgt>
                                        </p:tgtEl>
                                        <p:attrNameLst>
                                          <p:attrName>style.visibility</p:attrName>
                                        </p:attrNameLst>
                                      </p:cBhvr>
                                      <p:to>
                                        <p:strVal val="visible"/>
                                      </p:to>
                                    </p:set>
                                    <p:animEffect transition="in" filter="wipe(down)">
                                      <p:cBhvr>
                                        <p:cTn id="53" dur="1000"/>
                                        <p:tgtEl>
                                          <p:spTgt spid="15">
                                            <p:graphicEl>
                                              <a:chart seriesIdx="2" categoryIdx="3" bldStep="ptInSeries"/>
                                            </p:graphicEl>
                                          </p:spTgt>
                                        </p:tgtEl>
                                      </p:cBhvr>
                                    </p:animEffect>
                                  </p:childTnLst>
                                </p:cTn>
                              </p:par>
                              <p:par>
                                <p:cTn id="54" presetID="1" presetClass="entr" presetSubtype="0" fill="hold" grpId="0" nodeType="withEffect">
                                  <p:stCondLst>
                                    <p:cond delay="5500"/>
                                  </p:stCondLst>
                                  <p:childTnLst>
                                    <p:set>
                                      <p:cBhvr>
                                        <p:cTn id="55"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P spid="14" grpId="0"/>
      <p:bldGraphic spid="15" grpId="0" uiExpand="1">
        <p:bldSub>
          <a:bldChart bld="seriesEl" animBg="0"/>
        </p:bldSub>
      </p:bldGraphic>
      <p:bldP spid="1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4">
            <a:extLst>
              <a:ext uri="{FF2B5EF4-FFF2-40B4-BE49-F238E27FC236}">
                <a16:creationId xmlns:a16="http://schemas.microsoft.com/office/drawing/2014/main" id="{3CEFF73D-C864-A424-A733-623F54CDFECF}"/>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Speaker name</a:t>
            </a:r>
          </a:p>
        </p:txBody>
      </p:sp>
      <p:sp>
        <p:nvSpPr>
          <p:cNvPr id="4" name="Título 1">
            <a:extLst>
              <a:ext uri="{FF2B5EF4-FFF2-40B4-BE49-F238E27FC236}">
                <a16:creationId xmlns:a16="http://schemas.microsoft.com/office/drawing/2014/main" id="{F3034433-23F8-7974-5E85-F62BDBA96F07}"/>
              </a:ext>
            </a:extLst>
          </p:cNvPr>
          <p:cNvSpPr>
            <a:spLocks noGrp="1"/>
          </p:cNvSpPr>
          <p:nvPr>
            <p:ph type="title" hasCustomPrompt="1"/>
          </p:nvPr>
        </p:nvSpPr>
        <p:spPr/>
        <p:txBody>
          <a:bodyPr/>
          <a:lstStyle>
            <a:lvl1pPr>
              <a:defRPr b="1">
                <a:solidFill>
                  <a:schemeClr val="bg1"/>
                </a:solidFill>
                <a:latin typeface="Montserrat" pitchFamily="2" charset="77"/>
                <a:cs typeface="Arial" panose="020B0604020202020204" pitchFamily="34" charset="0"/>
              </a:defRPr>
            </a:lvl1pPr>
          </a:lstStyle>
          <a:p>
            <a:r>
              <a:rPr lang="es-ES" sz="3600" err="1"/>
              <a:t>Euroclusters</a:t>
            </a:r>
            <a:r>
              <a:rPr lang="es-ES" sz="3600"/>
              <a:t> </a:t>
            </a:r>
            <a:r>
              <a:rPr lang="es-ES" sz="3600" err="1"/>
              <a:t>programme</a:t>
            </a:r>
            <a:endParaRPr lang="es-ES" sz="3600"/>
          </a:p>
        </p:txBody>
      </p:sp>
      <p:pic>
        <p:nvPicPr>
          <p:cNvPr id="7" name="Picture 2" descr="Logo&#10;&#10;Description automatically generated">
            <a:extLst>
              <a:ext uri="{FF2B5EF4-FFF2-40B4-BE49-F238E27FC236}">
                <a16:creationId xmlns:a16="http://schemas.microsoft.com/office/drawing/2014/main" id="{0E5BE7BC-24E6-B142-8D8A-2CCC2824141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8" name="Picture 3" descr="Graphical user interface, text&#10;&#10;Description automatically generated with medium confidence">
            <a:extLst>
              <a:ext uri="{FF2B5EF4-FFF2-40B4-BE49-F238E27FC236}">
                <a16:creationId xmlns:a16="http://schemas.microsoft.com/office/drawing/2014/main" id="{F2D1BF3F-48F8-8945-A51E-8FA3C3904E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0" name="Imagen 9">
            <a:extLst>
              <a:ext uri="{FF2B5EF4-FFF2-40B4-BE49-F238E27FC236}">
                <a16:creationId xmlns:a16="http://schemas.microsoft.com/office/drawing/2014/main" id="{A989A03D-9CD2-7843-A090-E456DE2321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pic>
        <p:nvPicPr>
          <p:cNvPr id="9" name="Picture 8"/>
          <p:cNvPicPr>
            <a:picLocks noChangeAspect="1"/>
          </p:cNvPicPr>
          <p:nvPr/>
        </p:nvPicPr>
        <p:blipFill>
          <a:blip r:embed="rId5"/>
          <a:stretch>
            <a:fillRect/>
          </a:stretch>
        </p:blipFill>
        <p:spPr>
          <a:xfrm>
            <a:off x="0" y="1468582"/>
            <a:ext cx="12191999" cy="4114799"/>
          </a:xfrm>
          <a:prstGeom prst="rect">
            <a:avLst/>
          </a:prstGeom>
        </p:spPr>
      </p:pic>
    </p:spTree>
    <p:extLst>
      <p:ext uri="{BB962C8B-B14F-4D97-AF65-F5344CB8AC3E}">
        <p14:creationId xmlns:p14="http://schemas.microsoft.com/office/powerpoint/2010/main" val="328764585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17" name="ZoneTexte 16">
            <a:extLst>
              <a:ext uri="{FF2B5EF4-FFF2-40B4-BE49-F238E27FC236}">
                <a16:creationId xmlns:a16="http://schemas.microsoft.com/office/drawing/2014/main" id="{A6271DA2-7DC6-93B3-2B77-995B245888AE}"/>
              </a:ext>
            </a:extLst>
          </p:cNvPr>
          <p:cNvSpPr txBox="1"/>
          <p:nvPr/>
        </p:nvSpPr>
        <p:spPr>
          <a:xfrm>
            <a:off x="355600" y="0"/>
            <a:ext cx="11480800" cy="2308324"/>
          </a:xfrm>
          <a:prstGeom prst="rect">
            <a:avLst/>
          </a:prstGeom>
          <a:noFill/>
        </p:spPr>
        <p:txBody>
          <a:bodyPr wrap="square">
            <a:spAutoFit/>
          </a:bodyPr>
          <a:lstStyle/>
          <a:p>
            <a:pPr algn="just">
              <a:spcBef>
                <a:spcPts val="0"/>
              </a:spcBef>
              <a:spcAft>
                <a:spcPts val="0"/>
              </a:spcAft>
            </a:pPr>
            <a:r>
              <a:rPr lang="en-US">
                <a:solidFill>
                  <a:srgbClr val="0E101A"/>
                </a:solidFill>
                <a:effectLst/>
                <a:latin typeface="Montserrat" panose="00000500000000000000" pitchFamily="2" charset="0"/>
              </a:rPr>
              <a:t>Allow the hospitals to ensure operation during a potential blackout, install LightMirror and low consumption infrared electrical heater, renovation of windows and thermal bridges, install generators and alternative off-grid energy sources.</a:t>
            </a:r>
          </a:p>
          <a:p>
            <a:pPr>
              <a:spcBef>
                <a:spcPts val="0"/>
              </a:spcBef>
              <a:spcAft>
                <a:spcPts val="0"/>
              </a:spcAft>
            </a:pPr>
            <a:r>
              <a:rPr lang="en-US" b="1">
                <a:solidFill>
                  <a:srgbClr val="0E101A"/>
                </a:solidFill>
                <a:effectLst/>
                <a:latin typeface="Montserrat" panose="00000500000000000000" pitchFamily="2" charset="0"/>
              </a:rPr>
              <a:t>Three million euros </a:t>
            </a:r>
            <a:endParaRPr lang="en-US">
              <a:solidFill>
                <a:srgbClr val="0E101A"/>
              </a:solidFill>
              <a:effectLst/>
              <a:latin typeface="Montserrat" panose="00000500000000000000" pitchFamily="2" charset="0"/>
            </a:endParaRPr>
          </a:p>
          <a:p>
            <a:pPr>
              <a:spcBef>
                <a:spcPts val="0"/>
              </a:spcBef>
              <a:spcAft>
                <a:spcPts val="0"/>
              </a:spcAft>
            </a:pPr>
            <a:r>
              <a:rPr lang="en-US">
                <a:solidFill>
                  <a:srgbClr val="0E101A"/>
                </a:solidFill>
                <a:effectLst/>
                <a:latin typeface="Montserrat" panose="00000500000000000000" pitchFamily="2" charset="0"/>
              </a:rPr>
              <a:t>Finalize the R&amp;D and have the operational team testing in the appropriate environment.</a:t>
            </a:r>
          </a:p>
          <a:p>
            <a:pPr>
              <a:spcBef>
                <a:spcPts val="0"/>
              </a:spcBef>
              <a:spcAft>
                <a:spcPts val="0"/>
              </a:spcAft>
            </a:pPr>
            <a:r>
              <a:rPr lang="en-US">
                <a:solidFill>
                  <a:srgbClr val="0E101A"/>
                </a:solidFill>
                <a:effectLst/>
                <a:latin typeface="Montserrat" panose="00000500000000000000" pitchFamily="2" charset="0"/>
              </a:rPr>
              <a:t> </a:t>
            </a:r>
          </a:p>
          <a:p>
            <a:pPr>
              <a:spcBef>
                <a:spcPts val="0"/>
              </a:spcBef>
              <a:spcAft>
                <a:spcPts val="0"/>
              </a:spcAft>
            </a:pPr>
            <a:r>
              <a:rPr lang="en-US" b="1">
                <a:solidFill>
                  <a:srgbClr val="0E101A"/>
                </a:solidFill>
                <a:effectLst/>
                <a:latin typeface="Montserrat" panose="00000500000000000000" pitchFamily="2" charset="0"/>
              </a:rPr>
              <a:t>Five million euros</a:t>
            </a:r>
            <a:endParaRPr lang="en-US">
              <a:solidFill>
                <a:srgbClr val="0E101A"/>
              </a:solidFill>
              <a:effectLst/>
              <a:latin typeface="Montserrat" panose="00000500000000000000" pitchFamily="2" charset="0"/>
            </a:endParaRPr>
          </a:p>
          <a:p>
            <a:pPr>
              <a:spcBef>
                <a:spcPts val="0"/>
              </a:spcBef>
              <a:spcAft>
                <a:spcPts val="0"/>
              </a:spcAft>
            </a:pPr>
            <a:r>
              <a:rPr lang="en-US">
                <a:solidFill>
                  <a:srgbClr val="0E101A"/>
                </a:solidFill>
                <a:effectLst/>
                <a:latin typeface="Montserrat" panose="00000500000000000000" pitchFamily="2" charset="0"/>
              </a:rPr>
              <a:t>2 Ukrainian hospital renovation near the border with Poland and 1 hospital renovation in Poland.</a:t>
            </a:r>
          </a:p>
        </p:txBody>
      </p:sp>
      <p:sp>
        <p:nvSpPr>
          <p:cNvPr id="20" name="ZoneTexte 19">
            <a:extLst>
              <a:ext uri="{FF2B5EF4-FFF2-40B4-BE49-F238E27FC236}">
                <a16:creationId xmlns:a16="http://schemas.microsoft.com/office/drawing/2014/main" id="{61EE0900-F115-ADC6-14C7-C59F2DEEA1B8}"/>
              </a:ext>
            </a:extLst>
          </p:cNvPr>
          <p:cNvSpPr txBox="1"/>
          <p:nvPr/>
        </p:nvSpPr>
        <p:spPr>
          <a:xfrm>
            <a:off x="355600" y="2308324"/>
            <a:ext cx="11480800" cy="3139321"/>
          </a:xfrm>
          <a:prstGeom prst="rect">
            <a:avLst/>
          </a:prstGeom>
          <a:noFill/>
        </p:spPr>
        <p:txBody>
          <a:bodyPr wrap="square">
            <a:spAutoFit/>
          </a:bodyPr>
          <a:lstStyle/>
          <a:p>
            <a:pPr>
              <a:spcBef>
                <a:spcPts val="0"/>
              </a:spcBef>
              <a:spcAft>
                <a:spcPts val="0"/>
              </a:spcAft>
            </a:pPr>
            <a:r>
              <a:rPr lang="en-US">
                <a:solidFill>
                  <a:srgbClr val="4A6EE0"/>
                </a:solidFill>
                <a:effectLst/>
                <a:latin typeface="Montserrat" panose="00000500000000000000" pitchFamily="2" charset="0"/>
                <a:hlinkClick r:id="rId5"/>
              </a:rPr>
              <a:t>European Urban Initiative – </a:t>
            </a:r>
            <a:r>
              <a:rPr lang="en-US">
                <a:solidFill>
                  <a:srgbClr val="4A6EE0"/>
                </a:solidFill>
                <a:latin typeface="Montserrat" panose="00000500000000000000" pitchFamily="2" charset="0"/>
                <a:hlinkClick r:id="rId5">
                  <a:extLst>
                    <a:ext uri="{A12FA001-AC4F-418D-AE19-62706E023703}">
                      <ahyp:hlinkClr xmlns:ahyp="http://schemas.microsoft.com/office/drawing/2018/hyperlinkcolor" val="tx"/>
                    </a:ext>
                  </a:extLst>
                </a:hlinkClick>
              </a:rPr>
              <a:t>Innovative Actions Cal</a:t>
            </a:r>
            <a:r>
              <a:rPr lang="en-US" u="sng">
                <a:solidFill>
                  <a:srgbClr val="4A6EE0"/>
                </a:solidFill>
                <a:latin typeface="Montserrat" panose="00000500000000000000" pitchFamily="2" charset="0"/>
              </a:rPr>
              <a:t>l</a:t>
            </a:r>
            <a:r>
              <a:rPr lang="en-US">
                <a:solidFill>
                  <a:srgbClr val="4A6EE0"/>
                </a:solidFill>
                <a:latin typeface="Montserrat" panose="00000500000000000000" pitchFamily="2" charset="0"/>
              </a:rPr>
              <a:t> </a:t>
            </a:r>
            <a:r>
              <a:rPr lang="en-US">
                <a:solidFill>
                  <a:srgbClr val="0E101A"/>
                </a:solidFill>
                <a:effectLst/>
                <a:latin typeface="Montserrat" panose="00000500000000000000" pitchFamily="2" charset="0"/>
              </a:rPr>
              <a:t>19/01/2023 </a:t>
            </a:r>
          </a:p>
          <a:p>
            <a:pPr>
              <a:spcBef>
                <a:spcPts val="0"/>
              </a:spcBef>
              <a:spcAft>
                <a:spcPts val="0"/>
              </a:spcAft>
            </a:pPr>
            <a:endParaRPr lang="en-US">
              <a:solidFill>
                <a:srgbClr val="0E101A"/>
              </a:solidFill>
              <a:latin typeface="Montserrat" panose="00000500000000000000" pitchFamily="2" charset="0"/>
              <a:hlinkClick r:id="rId6"/>
            </a:endParaRPr>
          </a:p>
          <a:p>
            <a:pPr>
              <a:spcBef>
                <a:spcPts val="0"/>
              </a:spcBef>
              <a:spcAft>
                <a:spcPts val="0"/>
              </a:spcAft>
            </a:pPr>
            <a:r>
              <a:rPr lang="en-US">
                <a:solidFill>
                  <a:srgbClr val="4A6EE0"/>
                </a:solidFill>
                <a:effectLst/>
                <a:latin typeface="Montserrat" panose="00000500000000000000" pitchFamily="2" charset="0"/>
                <a:hlinkClick r:id="rId6"/>
              </a:rPr>
              <a:t>More sustainable buildings with reduced embodied energy / carbon, high life-cycle performance and reduced life-cycle costs (Built4People)</a:t>
            </a:r>
            <a:r>
              <a:rPr lang="en-US">
                <a:solidFill>
                  <a:srgbClr val="0E101A"/>
                </a:solidFill>
                <a:effectLst/>
                <a:latin typeface="Montserrat" panose="00000500000000000000" pitchFamily="2" charset="0"/>
              </a:rPr>
              <a:t> 24/01/2023</a:t>
            </a:r>
          </a:p>
          <a:p>
            <a:pPr>
              <a:spcBef>
                <a:spcPts val="0"/>
              </a:spcBef>
              <a:spcAft>
                <a:spcPts val="0"/>
              </a:spcAft>
            </a:pPr>
            <a:endParaRPr lang="en-US">
              <a:solidFill>
                <a:srgbClr val="0E101A"/>
              </a:solidFill>
              <a:effectLst/>
              <a:latin typeface="Montserrat" panose="00000500000000000000" pitchFamily="2" charset="0"/>
            </a:endParaRPr>
          </a:p>
          <a:p>
            <a:r>
              <a:rPr lang="en-US">
                <a:solidFill>
                  <a:srgbClr val="4A6EE0"/>
                </a:solidFill>
                <a:effectLst/>
                <a:latin typeface="Montserrat" panose="00000500000000000000" pitchFamily="2" charset="0"/>
                <a:hlinkClick r:id="rId7"/>
              </a:rPr>
              <a:t>Designs, materials and solutions to improve resilience, preparedness &amp; responsiveness of the built environment for climate adaptation (Built4People)</a:t>
            </a:r>
            <a:r>
              <a:rPr lang="en-US">
                <a:solidFill>
                  <a:srgbClr val="0E101A"/>
                </a:solidFill>
                <a:effectLst/>
                <a:latin typeface="Montserrat" panose="00000500000000000000" pitchFamily="2" charset="0"/>
              </a:rPr>
              <a:t> 24/01/2023</a:t>
            </a:r>
          </a:p>
          <a:p>
            <a:pPr>
              <a:spcBef>
                <a:spcPts val="0"/>
              </a:spcBef>
              <a:spcAft>
                <a:spcPts val="0"/>
              </a:spcAft>
            </a:pPr>
            <a:br>
              <a:rPr lang="en-US">
                <a:solidFill>
                  <a:srgbClr val="0E101A"/>
                </a:solidFill>
                <a:effectLst/>
                <a:latin typeface="Montserrat" panose="00000500000000000000" pitchFamily="2" charset="0"/>
              </a:rPr>
            </a:br>
            <a:r>
              <a:rPr lang="en-US">
                <a:solidFill>
                  <a:srgbClr val="4A6EE0"/>
                </a:solidFill>
                <a:effectLst/>
                <a:latin typeface="Montserrat" panose="00000500000000000000" pitchFamily="2" charset="0"/>
                <a:hlinkClick r:id="rId8"/>
              </a:rPr>
              <a:t>Innovation Fund Large Scale Projects - Mid-sized pilots</a:t>
            </a:r>
            <a:r>
              <a:rPr lang="en-US">
                <a:solidFill>
                  <a:srgbClr val="0E101A"/>
                </a:solidFill>
                <a:effectLst/>
                <a:latin typeface="Montserrat" panose="00000500000000000000" pitchFamily="2" charset="0"/>
              </a:rPr>
              <a:t> 16/03/2023</a:t>
            </a:r>
          </a:p>
          <a:p>
            <a:pPr>
              <a:spcBef>
                <a:spcPts val="0"/>
              </a:spcBef>
              <a:spcAft>
                <a:spcPts val="0"/>
              </a:spcAft>
            </a:pPr>
            <a:endParaRPr lang="en-US">
              <a:solidFill>
                <a:srgbClr val="4A6EE0"/>
              </a:solidFill>
              <a:effectLst/>
              <a:latin typeface="Montserrat" panose="00000500000000000000" pitchFamily="2" charset="0"/>
              <a:hlinkClick r:id="rId9"/>
            </a:endParaRPr>
          </a:p>
          <a:p>
            <a:pPr>
              <a:spcBef>
                <a:spcPts val="0"/>
              </a:spcBef>
              <a:spcAft>
                <a:spcPts val="0"/>
              </a:spcAft>
            </a:pPr>
            <a:r>
              <a:rPr lang="en-US">
                <a:solidFill>
                  <a:srgbClr val="4A6EE0"/>
                </a:solidFill>
                <a:effectLst/>
                <a:latin typeface="Montserrat" panose="00000500000000000000" pitchFamily="2" charset="0"/>
                <a:hlinkClick r:id="rId9"/>
              </a:rPr>
              <a:t>Strategic Nature and Integrated Projects (SNAP/SIP) (LIFE-2022-STRAT-two-stage)</a:t>
            </a:r>
            <a:r>
              <a:rPr lang="en-US">
                <a:solidFill>
                  <a:srgbClr val="0E101A"/>
                </a:solidFill>
                <a:effectLst/>
                <a:latin typeface="Montserrat" panose="00000500000000000000" pitchFamily="2" charset="0"/>
              </a:rPr>
              <a:t> 30/03/2023</a:t>
            </a:r>
          </a:p>
        </p:txBody>
      </p:sp>
    </p:spTree>
    <p:extLst>
      <p:ext uri="{BB962C8B-B14F-4D97-AF65-F5344CB8AC3E}">
        <p14:creationId xmlns:p14="http://schemas.microsoft.com/office/powerpoint/2010/main" val="246629289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0" y="2921168"/>
            <a:ext cx="12192000" cy="1754326"/>
          </a:xfrm>
          <a:prstGeom prst="rect">
            <a:avLst/>
          </a:prstGeom>
          <a:noFill/>
        </p:spPr>
        <p:txBody>
          <a:bodyPr wrap="square" rtlCol="0">
            <a:spAutoFit/>
          </a:bodyPr>
          <a:lstStyle/>
          <a:p>
            <a:pPr algn="ctr"/>
            <a:r>
              <a:rPr lang="es-ES" sz="6000" b="1">
                <a:solidFill>
                  <a:schemeClr val="bg1"/>
                </a:solidFill>
                <a:latin typeface="Montserrat" pitchFamily="2" charset="77"/>
                <a:cs typeface="Arial" panose="020B0604020202020204" pitchFamily="34" charset="0"/>
              </a:rPr>
              <a:t>THANK YOU</a:t>
            </a:r>
          </a:p>
          <a:p>
            <a:pPr algn="ctr"/>
            <a:r>
              <a:rPr lang="es-ES" sz="4800" b="1" u="sng">
                <a:solidFill>
                  <a:schemeClr val="bg1"/>
                </a:solidFill>
                <a:latin typeface="Montserrat" pitchFamily="2" charset="77"/>
                <a:cs typeface="Arial" panose="020B0604020202020204" pitchFamily="34" charset="0"/>
              </a:rPr>
              <a:t>dimitri@light-mirror.eu</a:t>
            </a: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Tree>
    <p:extLst>
      <p:ext uri="{BB962C8B-B14F-4D97-AF65-F5344CB8AC3E}">
        <p14:creationId xmlns:p14="http://schemas.microsoft.com/office/powerpoint/2010/main" val="19799380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lIns="91440" tIns="45720" rIns="91440" bIns="45720" anchor="ctr" anchorCtr="0">
            <a:normAutofit fontScale="92500"/>
          </a:bodyPr>
          <a:lstStyle>
            <a:lvl1pPr marL="0" indent="0" algn="ctr" defTabSz="914400" rtl="0" eaLnBrk="1" latinLnBrk="0" hangingPunct="1">
              <a:lnSpc>
                <a:spcPct val="90000"/>
              </a:lnSpc>
              <a:spcBef>
                <a:spcPts val="1000"/>
              </a:spcBef>
              <a:buFont typeface="Arial" panose="020B0604020202020204" pitchFamily="34" charset="0"/>
              <a:buNone/>
              <a:defRPr sz="5400" b="1"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latin typeface="Montserrat"/>
                <a:cs typeface="Arial"/>
              </a:rPr>
              <a:t>Joanna </a:t>
            </a:r>
            <a:r>
              <a:rPr lang="es-ES" err="1">
                <a:latin typeface="Montserrat"/>
                <a:cs typeface="Arial"/>
              </a:rPr>
              <a:t>Jakubowska-Łazęcka</a:t>
            </a:r>
            <a:endParaRPr lang="es-ES"/>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388752" y="3799036"/>
            <a:ext cx="11483768" cy="1404334"/>
          </a:xfrm>
          <a:prstGeom prst="rect">
            <a:avLst/>
          </a:prstGeom>
        </p:spPr>
        <p:txBody>
          <a:bodyPr lIns="91440" tIns="45720" rIns="91440" bIns="4572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l-PL" sz="4100">
                <a:latin typeface="Montserrat"/>
                <a:cs typeface="Arial"/>
              </a:rPr>
              <a:t>Małopolska Regional Development Agency</a:t>
            </a:r>
            <a:endParaRPr lang="es-ES" sz="4100">
              <a:latin typeface="Montserrat"/>
              <a:cs typeface="Arial"/>
            </a:endParaRPr>
          </a:p>
        </p:txBody>
      </p:sp>
      <p:sp>
        <p:nvSpPr>
          <p:cNvPr id="16" name="Título 1">
            <a:extLst>
              <a:ext uri="{FF2B5EF4-FFF2-40B4-BE49-F238E27FC236}">
                <a16:creationId xmlns:a16="http://schemas.microsoft.com/office/drawing/2014/main" id="{E29737E9-8313-1EAB-E27F-79CEDAF1B41E}"/>
              </a:ext>
            </a:extLst>
          </p:cNvPr>
          <p:cNvSpPr txBox="1">
            <a:spLocks/>
          </p:cNvSpPr>
          <p:nvPr/>
        </p:nvSpPr>
        <p:spPr>
          <a:xfrm>
            <a:off x="565031" y="681427"/>
            <a:ext cx="11209874" cy="1318258"/>
          </a:xfrm>
          <a:prstGeom prst="rect">
            <a:avLst/>
          </a:prstGeom>
        </p:spPr>
        <p:txBody>
          <a:bodyPr lIns="91440" tIns="45720" rIns="91440" bIns="45720" anchor="ctr"/>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pPr algn="ctr"/>
            <a:r>
              <a:rPr lang="es-ES" sz="4800" err="1">
                <a:latin typeface="Montserrat"/>
                <a:cs typeface="Arial"/>
              </a:rPr>
              <a:t>Pitching</a:t>
            </a:r>
            <a:r>
              <a:rPr lang="es-ES" sz="4800">
                <a:latin typeface="Montserrat"/>
                <a:cs typeface="Arial"/>
              </a:rPr>
              <a:t> </a:t>
            </a:r>
            <a:r>
              <a:rPr lang="es-ES" sz="4800" err="1">
                <a:latin typeface="Montserrat"/>
                <a:cs typeface="Arial"/>
              </a:rPr>
              <a:t>Session</a:t>
            </a:r>
            <a:r>
              <a:rPr lang="es-ES" sz="4800">
                <a:latin typeface="Montserrat"/>
                <a:cs typeface="Arial"/>
              </a:rPr>
              <a:t> </a:t>
            </a:r>
            <a:r>
              <a:rPr lang="es-ES" sz="4800" err="1">
                <a:latin typeface="Montserrat"/>
                <a:cs typeface="Arial"/>
              </a:rPr>
              <a:t>for</a:t>
            </a:r>
            <a:r>
              <a:rPr lang="es-ES" sz="4800">
                <a:latin typeface="Montserrat"/>
                <a:cs typeface="Arial"/>
              </a:rPr>
              <a:t> </a:t>
            </a:r>
            <a:r>
              <a:rPr lang="es-ES" sz="4800" err="1">
                <a:latin typeface="Montserrat"/>
                <a:cs typeface="Arial"/>
              </a:rPr>
              <a:t>Collaborative</a:t>
            </a:r>
            <a:r>
              <a:rPr lang="es-ES" sz="4800">
                <a:latin typeface="Montserrat"/>
                <a:cs typeface="Arial"/>
              </a:rPr>
              <a:t> </a:t>
            </a:r>
            <a:r>
              <a:rPr lang="es-ES" sz="4800" err="1">
                <a:latin typeface="Montserrat"/>
                <a:cs typeface="Arial"/>
              </a:rPr>
              <a:t>Opportunities</a:t>
            </a:r>
            <a:endParaRPr lang="es-ES" sz="4800" b="0" err="1">
              <a:latin typeface="Montserrat"/>
              <a:cs typeface="Arial"/>
            </a:endParaRPr>
          </a:p>
          <a:p>
            <a:endParaRPr lang="es-ES" sz="4800"/>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405144533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2387822" y="365125"/>
            <a:ext cx="8076979" cy="1289504"/>
          </a:xfrm>
        </p:spPr>
        <p:txBody>
          <a:bodyPr/>
          <a:lstStyle>
            <a:lvl1pPr>
              <a:defRPr b="1">
                <a:solidFill>
                  <a:schemeClr val="bg1"/>
                </a:solidFill>
                <a:latin typeface="Montserrat" pitchFamily="2" charset="77"/>
                <a:cs typeface="Arial" panose="020B0604020202020204" pitchFamily="34" charset="0"/>
              </a:defRPr>
            </a:lvl1pPr>
          </a:lstStyle>
          <a:p>
            <a:br>
              <a:rPr lang="pl-PL" sz="4400" b="1"/>
            </a:br>
            <a:r>
              <a:rPr lang="pl-PL" sz="4400" b="1"/>
              <a:t>OUR ACTIVITIES</a:t>
            </a:r>
            <a:endParaRPr lang="pl-PL" b="1"/>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784194" y="2344181"/>
            <a:ext cx="8858640" cy="2779580"/>
          </a:xfrm>
          <a:prstGeom prst="rect">
            <a:avLst/>
          </a:prstGeom>
        </p:spPr>
        <p:txBody>
          <a:bodyPr vert="horz" lIns="91440" tIns="45720" rIns="91440" bIns="45720" rtlCol="0" anchor="ctr" anchorCtr="0">
            <a:normAutofit fontScale="8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pl-PL" b="1"/>
              <a:t>We </a:t>
            </a:r>
            <a:r>
              <a:rPr lang="pl-PL" b="1" err="1"/>
              <a:t>are</a:t>
            </a:r>
            <a:r>
              <a:rPr lang="pl-PL" b="1"/>
              <a:t> </a:t>
            </a:r>
            <a:r>
              <a:rPr lang="pl-PL" b="1" err="1"/>
              <a:t>here</a:t>
            </a:r>
            <a:r>
              <a:rPr lang="pl-PL" b="1"/>
              <a:t> from </a:t>
            </a:r>
            <a:r>
              <a:rPr lang="pl-PL" b="1" err="1"/>
              <a:t>an</a:t>
            </a:r>
            <a:r>
              <a:rPr lang="pl-PL" b="1"/>
              <a:t> </a:t>
            </a:r>
            <a:r>
              <a:rPr lang="pl-PL" b="1" err="1"/>
              <a:t>enterprise</a:t>
            </a:r>
            <a:r>
              <a:rPr lang="pl-PL" b="1"/>
              <a:t> start:  </a:t>
            </a:r>
          </a:p>
          <a:p>
            <a:pPr marL="457200" indent="-457200" algn="l">
              <a:buFont typeface="Arial" panose="020B0604020202020204" pitchFamily="34" charset="0"/>
              <a:buChar char="•"/>
            </a:pPr>
            <a:r>
              <a:rPr lang="en-GB" sz="3200"/>
              <a:t>know-how for new entrepreneurs</a:t>
            </a:r>
          </a:p>
          <a:p>
            <a:pPr marL="457200" indent="-457200" algn="l">
              <a:buFont typeface="Arial" panose="020B0604020202020204" pitchFamily="34" charset="0"/>
              <a:buChar char="•"/>
            </a:pPr>
            <a:r>
              <a:rPr lang="en-GB" sz="3200"/>
              <a:t>preparation of business plans and financial analyses</a:t>
            </a:r>
          </a:p>
          <a:p>
            <a:pPr marL="457200" indent="-457200" algn="l">
              <a:buFont typeface="Arial" panose="020B0604020202020204" pitchFamily="34" charset="0"/>
              <a:buChar char="•"/>
            </a:pPr>
            <a:r>
              <a:rPr lang="en-US" sz="3200"/>
              <a:t>business processes</a:t>
            </a:r>
            <a:r>
              <a:rPr lang="pl-PL" sz="3200"/>
              <a:t> </a:t>
            </a:r>
            <a:r>
              <a:rPr lang="en-US" sz="3200"/>
              <a:t>modeling</a:t>
            </a:r>
          </a:p>
          <a:p>
            <a:pPr marL="457200" indent="-457200" algn="l">
              <a:buFont typeface="Arial" panose="020B0604020202020204" pitchFamily="34" charset="0"/>
              <a:buChar char="•"/>
            </a:pPr>
            <a:r>
              <a:rPr lang="en-US" sz="3200"/>
              <a:t>direct financing of start-ups from </a:t>
            </a:r>
            <a:r>
              <a:rPr lang="pl-PL" sz="3200" err="1"/>
              <a:t>our</a:t>
            </a:r>
            <a:r>
              <a:rPr lang="en-US" sz="3200"/>
              <a:t> Seed Capital Fund</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387546359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2387822" y="365125"/>
            <a:ext cx="8076979" cy="1289504"/>
          </a:xfrm>
        </p:spPr>
        <p:txBody>
          <a:bodyPr/>
          <a:lstStyle>
            <a:lvl1pPr>
              <a:defRPr b="1">
                <a:solidFill>
                  <a:schemeClr val="bg1"/>
                </a:solidFill>
                <a:latin typeface="Montserrat" pitchFamily="2" charset="77"/>
                <a:cs typeface="Arial" panose="020B0604020202020204" pitchFamily="34" charset="0"/>
              </a:defRPr>
            </a:lvl1pPr>
          </a:lstStyle>
          <a:p>
            <a:br>
              <a:rPr lang="pl-PL" sz="4400" b="1"/>
            </a:br>
            <a:r>
              <a:rPr lang="pl-PL" sz="4400" b="1"/>
              <a:t>OUR ACTIVITIES</a:t>
            </a:r>
            <a:endParaRPr lang="pl-PL" b="1"/>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2387822" y="2344182"/>
            <a:ext cx="7255012" cy="2779580"/>
          </a:xfrm>
          <a:prstGeom prst="rect">
            <a:avLst/>
          </a:prstGeom>
        </p:spPr>
        <p:txBody>
          <a:bodyPr vert="horz" lIns="91440" tIns="45720" rIns="91440" bIns="45720" rtlCol="0" anchor="ctr" anchorCtr="0">
            <a:normAutofit fontScale="550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pl-PL" sz="3200" b="1"/>
              <a:t>M</a:t>
            </a:r>
            <a:r>
              <a:rPr lang="en-GB" sz="3200" b="1" err="1"/>
              <a:t>anagement</a:t>
            </a:r>
            <a:r>
              <a:rPr lang="pl-PL" sz="3200" b="1"/>
              <a:t> </a:t>
            </a:r>
            <a:r>
              <a:rPr lang="pl-PL" sz="3200" b="1" err="1"/>
              <a:t>improvement</a:t>
            </a:r>
            <a:r>
              <a:rPr lang="pl-PL" sz="3200" b="1"/>
              <a:t>:</a:t>
            </a:r>
            <a:endParaRPr lang="en-GB" sz="3200" b="1"/>
          </a:p>
          <a:p>
            <a:pPr marL="457200" indent="-457200" algn="l">
              <a:buFont typeface="Arial" panose="020B0604020202020204" pitchFamily="34" charset="0"/>
              <a:buChar char="•"/>
            </a:pPr>
            <a:r>
              <a:rPr lang="en-US" sz="3200"/>
              <a:t>cons</a:t>
            </a:r>
            <a:r>
              <a:rPr lang="pl-PL" sz="3200" err="1"/>
              <a:t>ulting</a:t>
            </a:r>
            <a:r>
              <a:rPr lang="en-US" sz="3200"/>
              <a:t> in the field of professional </a:t>
            </a:r>
            <a:r>
              <a:rPr lang="pl-PL" sz="3200" err="1"/>
              <a:t>company’s</a:t>
            </a:r>
            <a:r>
              <a:rPr lang="pl-PL" sz="3200"/>
              <a:t> management</a:t>
            </a:r>
          </a:p>
          <a:p>
            <a:pPr marL="457200" indent="-457200" algn="l">
              <a:buFont typeface="Arial" panose="020B0604020202020204" pitchFamily="34" charset="0"/>
              <a:buChar char="•"/>
            </a:pPr>
            <a:r>
              <a:rPr lang="en-US" sz="3200"/>
              <a:t>conducting audit</a:t>
            </a:r>
            <a:r>
              <a:rPr lang="pl-PL" sz="3200"/>
              <a:t>s</a:t>
            </a:r>
          </a:p>
          <a:p>
            <a:pPr marL="457200" indent="-457200" algn="l">
              <a:buFont typeface="Arial" panose="020B0604020202020204" pitchFamily="34" charset="0"/>
              <a:buChar char="•"/>
            </a:pPr>
            <a:r>
              <a:rPr lang="en-US" sz="3200"/>
              <a:t>finding optimal business solutions and increasing business efficiency</a:t>
            </a:r>
            <a:endParaRPr lang="pl-PL" sz="3200" b="1"/>
          </a:p>
          <a:p>
            <a:pPr marL="0" indent="0" algn="l">
              <a:buNone/>
            </a:pPr>
            <a:r>
              <a:rPr lang="en-GB" sz="3200" b="1"/>
              <a:t>We motivate you to develop</a:t>
            </a:r>
            <a:r>
              <a:rPr lang="pl-PL" sz="3200" b="1"/>
              <a:t> by:</a:t>
            </a:r>
            <a:endParaRPr lang="en-GB" sz="3200" b="1"/>
          </a:p>
          <a:p>
            <a:pPr marL="457200" indent="-457200" algn="l">
              <a:buFont typeface="Arial" panose="020B0604020202020204" pitchFamily="34" charset="0"/>
              <a:buChar char="•"/>
            </a:pPr>
            <a:r>
              <a:rPr lang="en-GB" sz="3200"/>
              <a:t>implementation of innovative projects</a:t>
            </a:r>
            <a:endParaRPr lang="pl-PL" sz="3200"/>
          </a:p>
          <a:p>
            <a:pPr marL="457200" indent="-457200" algn="l">
              <a:buFont typeface="Arial" panose="020B0604020202020204" pitchFamily="34" charset="0"/>
              <a:buChar char="•"/>
            </a:pPr>
            <a:r>
              <a:rPr lang="en-GB" sz="3200"/>
              <a:t>support</a:t>
            </a:r>
            <a:r>
              <a:rPr lang="pl-PL" sz="3200" err="1"/>
              <a:t>ing</a:t>
            </a:r>
            <a:r>
              <a:rPr lang="en-GB" sz="3200"/>
              <a:t> export and new investments</a:t>
            </a:r>
            <a:r>
              <a:rPr lang="en-GB" sz="3200" b="1"/>
              <a:t>     </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92163292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2387822" y="365125"/>
            <a:ext cx="8076979" cy="1289504"/>
          </a:xfrm>
        </p:spPr>
        <p:txBody>
          <a:bodyPr/>
          <a:lstStyle>
            <a:lvl1pPr>
              <a:defRPr b="1">
                <a:solidFill>
                  <a:schemeClr val="bg1"/>
                </a:solidFill>
                <a:latin typeface="Montserrat" pitchFamily="2" charset="77"/>
                <a:cs typeface="Arial" panose="020B0604020202020204" pitchFamily="34" charset="0"/>
              </a:defRPr>
            </a:lvl1pPr>
          </a:lstStyle>
          <a:p>
            <a:br>
              <a:rPr lang="pl-PL" sz="4400" b="1"/>
            </a:br>
            <a:r>
              <a:rPr lang="pl-PL" sz="4400" b="1"/>
              <a:t>EXPERIENCES</a:t>
            </a:r>
            <a:br>
              <a:rPr lang="pl-PL" sz="4400" b="1"/>
            </a:br>
            <a:endParaRPr lang="pl-PL" b="1"/>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2387822" y="2344182"/>
            <a:ext cx="7255012" cy="2779580"/>
          </a:xfrm>
          <a:prstGeom prst="rect">
            <a:avLst/>
          </a:prstGeom>
        </p:spPr>
        <p:txBody>
          <a:bodyPr vert="horz" lIns="91440" tIns="45720" rIns="91440" bIns="45720" rtlCol="0" anchor="ctr" anchorCtr="0">
            <a:normAutofit fontScale="85000" lnSpcReduction="10000"/>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gn="l">
              <a:buFont typeface="Arial" panose="020B0604020202020204" pitchFamily="34" charset="0"/>
              <a:buChar char="•"/>
            </a:pPr>
            <a:r>
              <a:rPr lang="en-US"/>
              <a:t>supporting business at every stage of development</a:t>
            </a:r>
            <a:endParaRPr lang="pl-PL"/>
          </a:p>
          <a:p>
            <a:pPr marL="457200" indent="-457200" algn="l">
              <a:buFont typeface="Arial" panose="020B0604020202020204" pitchFamily="34" charset="0"/>
              <a:buChar char="•"/>
            </a:pPr>
            <a:r>
              <a:rPr lang="pl-PL"/>
              <a:t>international cooperation</a:t>
            </a:r>
          </a:p>
          <a:p>
            <a:pPr marL="457200" indent="-457200" algn="l">
              <a:buFont typeface="Arial" panose="020B0604020202020204" pitchFamily="34" charset="0"/>
              <a:buChar char="•"/>
            </a:pPr>
            <a:r>
              <a:rPr lang="pl-PL"/>
              <a:t>i</a:t>
            </a:r>
            <a:r>
              <a:rPr lang="en-GB"/>
              <a:t>nnovative projects</a:t>
            </a:r>
          </a:p>
          <a:p>
            <a:pPr marL="457200" indent="-457200" algn="l">
              <a:buFont typeface="Arial" panose="020B0604020202020204" pitchFamily="34" charset="0"/>
              <a:buChar char="•"/>
            </a:pPr>
            <a:r>
              <a:rPr lang="en-GB"/>
              <a:t>support export and new investments</a:t>
            </a:r>
            <a:endParaRPr lang="pl-PL"/>
          </a:p>
          <a:p>
            <a:pPr marL="457200" indent="-457200" algn="l">
              <a:buFont typeface="Arial" panose="020B0604020202020204" pitchFamily="34" charset="0"/>
              <a:buChar char="•"/>
            </a:pPr>
            <a:r>
              <a:rPr lang="pl-PL"/>
              <a:t>cluster development</a:t>
            </a:r>
            <a:endParaRPr lang="en-GB"/>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239209416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A9F0980-0E28-4179-2342-5A166059988A}"/>
              </a:ext>
            </a:extLst>
          </p:cNvPr>
          <p:cNvSpPr>
            <a:spLocks noGrp="1"/>
          </p:cNvSpPr>
          <p:nvPr>
            <p:ph type="title" hasCustomPrompt="1"/>
          </p:nvPr>
        </p:nvSpPr>
        <p:spPr>
          <a:xfrm>
            <a:off x="2387822" y="365125"/>
            <a:ext cx="8076979" cy="1289504"/>
          </a:xfrm>
        </p:spPr>
        <p:txBody>
          <a:bodyPr/>
          <a:lstStyle>
            <a:lvl1pPr>
              <a:defRPr b="1">
                <a:solidFill>
                  <a:schemeClr val="bg1"/>
                </a:solidFill>
                <a:latin typeface="Montserrat" pitchFamily="2" charset="77"/>
                <a:cs typeface="Arial" panose="020B0604020202020204" pitchFamily="34" charset="0"/>
              </a:defRPr>
            </a:lvl1pPr>
          </a:lstStyle>
          <a:p>
            <a:br>
              <a:rPr lang="pl-PL" sz="4400" b="1"/>
            </a:br>
            <a:r>
              <a:rPr lang="pl-PL" b="1"/>
              <a:t>AREAS OF INTEREST</a:t>
            </a:r>
            <a:br>
              <a:rPr lang="pl-PL" sz="4400" b="1"/>
            </a:br>
            <a:endParaRPr lang="pl-PL" b="1"/>
          </a:p>
        </p:txBody>
      </p:sp>
      <p:sp>
        <p:nvSpPr>
          <p:cNvPr id="7" name="Marcador de posición de imagen 3">
            <a:extLst>
              <a:ext uri="{FF2B5EF4-FFF2-40B4-BE49-F238E27FC236}">
                <a16:creationId xmlns:a16="http://schemas.microsoft.com/office/drawing/2014/main" id="{74C64903-760D-C38D-E591-ECBF97B1D92F}"/>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2" name="Marcador de posición de imagen 3">
            <a:extLst>
              <a:ext uri="{FF2B5EF4-FFF2-40B4-BE49-F238E27FC236}">
                <a16:creationId xmlns:a16="http://schemas.microsoft.com/office/drawing/2014/main" id="{A5968D8B-B72B-A930-93DD-550D6CE89BEE}"/>
              </a:ext>
            </a:extLst>
          </p:cNvPr>
          <p:cNvSpPr txBox="1">
            <a:spLocks/>
          </p:cNvSpPr>
          <p:nvPr/>
        </p:nvSpPr>
        <p:spPr>
          <a:xfrm>
            <a:off x="5791200" y="2587549"/>
            <a:ext cx="5472113" cy="2779581"/>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Image</a:t>
            </a:r>
          </a:p>
        </p:txBody>
      </p:sp>
      <p:sp>
        <p:nvSpPr>
          <p:cNvPr id="14" name="Marcador de texto 4">
            <a:extLst>
              <a:ext uri="{FF2B5EF4-FFF2-40B4-BE49-F238E27FC236}">
                <a16:creationId xmlns:a16="http://schemas.microsoft.com/office/drawing/2014/main" id="{B4458336-6794-8F84-428A-4FC38CFEC7B6}"/>
              </a:ext>
            </a:extLst>
          </p:cNvPr>
          <p:cNvSpPr txBox="1">
            <a:spLocks/>
          </p:cNvSpPr>
          <p:nvPr/>
        </p:nvSpPr>
        <p:spPr>
          <a:xfrm>
            <a:off x="2387822" y="2344182"/>
            <a:ext cx="7255012" cy="2779580"/>
          </a:xfrm>
          <a:prstGeom prst="rect">
            <a:avLst/>
          </a:prstGeom>
        </p:spPr>
        <p:txBody>
          <a:bodyPr vert="horz" lIns="91440" tIns="45720" rIns="91440" bIns="45720" rtlCol="0" anchor="ctr" anchorCtr="0">
            <a:normAutofit/>
          </a:bodyPr>
          <a:lstStyle>
            <a:lvl1pPr marL="0" indent="0" algn="ctr" defTabSz="914400" rtl="0" eaLnBrk="1" latinLnBrk="0" hangingPunct="1">
              <a:lnSpc>
                <a:spcPct val="90000"/>
              </a:lnSpc>
              <a:spcBef>
                <a:spcPts val="1000"/>
              </a:spcBef>
              <a:buFont typeface="Arial" panose="020B0604020202020204" pitchFamily="34" charset="0"/>
              <a:buNone/>
              <a:defRPr sz="32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gn="l">
              <a:buFont typeface="Arial" panose="020B0604020202020204" pitchFamily="34" charset="0"/>
              <a:buChar char="•"/>
            </a:pPr>
            <a:r>
              <a:rPr lang="pl-PL"/>
              <a:t>i</a:t>
            </a:r>
            <a:r>
              <a:rPr lang="en-GB"/>
              <a:t>nnovative </a:t>
            </a:r>
            <a:r>
              <a:rPr lang="pl-PL"/>
              <a:t>international </a:t>
            </a:r>
            <a:r>
              <a:rPr lang="en-GB"/>
              <a:t>projects</a:t>
            </a:r>
          </a:p>
          <a:p>
            <a:pPr marL="457200" indent="-457200" algn="l">
              <a:buFont typeface="Arial" panose="020B0604020202020204" pitchFamily="34" charset="0"/>
              <a:buChar char="•"/>
            </a:pPr>
            <a:r>
              <a:rPr lang="pl-PL"/>
              <a:t>green business transformation</a:t>
            </a:r>
          </a:p>
          <a:p>
            <a:pPr marL="457200" indent="-457200" algn="l">
              <a:buFont typeface="Arial" panose="020B0604020202020204" pitchFamily="34" charset="0"/>
              <a:buChar char="•"/>
            </a:pPr>
            <a:r>
              <a:rPr lang="pl-PL"/>
              <a:t>alternative energy – hydrogen</a:t>
            </a:r>
          </a:p>
          <a:p>
            <a:pPr marL="457200" indent="-457200" algn="l">
              <a:buFont typeface="Arial" panose="020B0604020202020204" pitchFamily="34" charset="0"/>
              <a:buChar char="•"/>
            </a:pPr>
            <a:r>
              <a:rPr lang="en-US"/>
              <a:t>combining business and scientific projects</a:t>
            </a:r>
            <a:r>
              <a:rPr lang="pl-PL"/>
              <a:t> </a:t>
            </a:r>
          </a:p>
        </p:txBody>
      </p:sp>
      <p:pic>
        <p:nvPicPr>
          <p:cNvPr id="10" name="Picture 2" descr="Logo&#10;&#10;Description automatically generated">
            <a:extLst>
              <a:ext uri="{FF2B5EF4-FFF2-40B4-BE49-F238E27FC236}">
                <a16:creationId xmlns:a16="http://schemas.microsoft.com/office/drawing/2014/main" id="{E67B7B7B-FD22-0A44-A719-479F68B6C5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9E1BEA5C-B760-2D4A-AACA-9A1B65F186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8" name="Imagen 17">
            <a:extLst>
              <a:ext uri="{FF2B5EF4-FFF2-40B4-BE49-F238E27FC236}">
                <a16:creationId xmlns:a16="http://schemas.microsoft.com/office/drawing/2014/main" id="{C770A94F-F52D-BF43-AEFB-F38FA6A5593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Tree>
    <p:extLst>
      <p:ext uri="{BB962C8B-B14F-4D97-AF65-F5344CB8AC3E}">
        <p14:creationId xmlns:p14="http://schemas.microsoft.com/office/powerpoint/2010/main" val="115578380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A621AAD8-2D77-2E48-AFC6-3282B5F606C9}"/>
              </a:ext>
            </a:extLst>
          </p:cNvPr>
          <p:cNvSpPr txBox="1"/>
          <p:nvPr/>
        </p:nvSpPr>
        <p:spPr>
          <a:xfrm>
            <a:off x="2157525" y="2413337"/>
            <a:ext cx="12192000" cy="1015663"/>
          </a:xfrm>
          <a:prstGeom prst="rect">
            <a:avLst/>
          </a:prstGeom>
          <a:noFill/>
        </p:spPr>
        <p:txBody>
          <a:bodyPr wrap="square" rtlCol="0">
            <a:spAutoFit/>
          </a:bodyPr>
          <a:lstStyle/>
          <a:p>
            <a:r>
              <a:rPr lang="es-ES" sz="6000" b="1">
                <a:solidFill>
                  <a:schemeClr val="bg1"/>
                </a:solidFill>
                <a:latin typeface="Montserrat" pitchFamily="2" charset="77"/>
                <a:cs typeface="Arial" panose="020B0604020202020204" pitchFamily="34" charset="0"/>
              </a:rPr>
              <a:t>THANK YOU</a:t>
            </a:r>
          </a:p>
        </p:txBody>
      </p:sp>
      <p:pic>
        <p:nvPicPr>
          <p:cNvPr id="6" name="Picture 10" descr="Graphical user interface, text&#10;&#10;Description automatically generated with medium confidence">
            <a:extLst>
              <a:ext uri="{FF2B5EF4-FFF2-40B4-BE49-F238E27FC236}">
                <a16:creationId xmlns:a16="http://schemas.microsoft.com/office/drawing/2014/main" id="{0BB91DEB-031D-6A4B-B811-C89FC1C76D9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72546" y="5845614"/>
            <a:ext cx="1625611" cy="480888"/>
          </a:xfrm>
          <a:prstGeom prst="rect">
            <a:avLst/>
          </a:prstGeom>
        </p:spPr>
      </p:pic>
      <p:pic>
        <p:nvPicPr>
          <p:cNvPr id="7" name="Picture 11" descr="Shape&#10;&#10;Description automatically generated with low confidence">
            <a:extLst>
              <a:ext uri="{FF2B5EF4-FFF2-40B4-BE49-F238E27FC236}">
                <a16:creationId xmlns:a16="http://schemas.microsoft.com/office/drawing/2014/main" id="{24D5AAC9-E3E8-214C-983B-3176EB66B27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7345" y="5783718"/>
            <a:ext cx="904278" cy="627244"/>
          </a:xfrm>
          <a:prstGeom prst="rect">
            <a:avLst/>
          </a:prstGeom>
        </p:spPr>
      </p:pic>
      <p:pic>
        <p:nvPicPr>
          <p:cNvPr id="8" name="Picture 12" descr="Logo&#10;&#10;Description automatically generated">
            <a:extLst>
              <a:ext uri="{FF2B5EF4-FFF2-40B4-BE49-F238E27FC236}">
                <a16:creationId xmlns:a16="http://schemas.microsoft.com/office/drawing/2014/main" id="{82D99E48-33C7-D441-A52D-25331931471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157525" y="5761155"/>
            <a:ext cx="1305833" cy="741713"/>
          </a:xfrm>
          <a:prstGeom prst="rect">
            <a:avLst/>
          </a:prstGeom>
        </p:spPr>
      </p:pic>
      <p:pic>
        <p:nvPicPr>
          <p:cNvPr id="9" name="Imagen 8">
            <a:extLst>
              <a:ext uri="{FF2B5EF4-FFF2-40B4-BE49-F238E27FC236}">
                <a16:creationId xmlns:a16="http://schemas.microsoft.com/office/drawing/2014/main" id="{8474983E-66B2-E441-B09F-136B8097AE8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20810" y="5914957"/>
            <a:ext cx="2467483" cy="434109"/>
          </a:xfrm>
          <a:prstGeom prst="rect">
            <a:avLst/>
          </a:prstGeom>
        </p:spPr>
      </p:pic>
      <p:sp>
        <p:nvSpPr>
          <p:cNvPr id="4" name="pole tekstowe 3">
            <a:extLst>
              <a:ext uri="{FF2B5EF4-FFF2-40B4-BE49-F238E27FC236}">
                <a16:creationId xmlns:a16="http://schemas.microsoft.com/office/drawing/2014/main" id="{21108BD1-80B9-E617-E5C3-C7EF1E87F561}"/>
              </a:ext>
            </a:extLst>
          </p:cNvPr>
          <p:cNvSpPr txBox="1"/>
          <p:nvPr/>
        </p:nvSpPr>
        <p:spPr>
          <a:xfrm>
            <a:off x="2157525" y="3748735"/>
            <a:ext cx="4346145" cy="1323439"/>
          </a:xfrm>
          <a:prstGeom prst="rect">
            <a:avLst/>
          </a:prstGeom>
          <a:noFill/>
        </p:spPr>
        <p:txBody>
          <a:bodyPr wrap="square">
            <a:spAutoFit/>
          </a:bodyPr>
          <a:lstStyle/>
          <a:p>
            <a:r>
              <a:rPr lang="pl-PL" sz="2600" b="1">
                <a:solidFill>
                  <a:schemeClr val="bg1"/>
                </a:solidFill>
              </a:rPr>
              <a:t>Joanna Jakubowska - </a:t>
            </a:r>
            <a:r>
              <a:rPr lang="pl-PL" sz="2600" b="1" err="1">
                <a:solidFill>
                  <a:schemeClr val="bg1"/>
                </a:solidFill>
              </a:rPr>
              <a:t>Lazecka</a:t>
            </a:r>
            <a:endParaRPr lang="pl-PL" sz="2600" b="1">
              <a:solidFill>
                <a:schemeClr val="bg1"/>
              </a:solidFill>
            </a:endParaRPr>
          </a:p>
          <a:p>
            <a:r>
              <a:rPr lang="pl-PL" b="1" err="1">
                <a:solidFill>
                  <a:schemeClr val="bg1"/>
                </a:solidFill>
              </a:rPr>
              <a:t>Malopolska</a:t>
            </a:r>
            <a:r>
              <a:rPr lang="pl-PL" b="1">
                <a:solidFill>
                  <a:schemeClr val="bg1"/>
                </a:solidFill>
              </a:rPr>
              <a:t> </a:t>
            </a:r>
            <a:r>
              <a:rPr lang="pl-PL" b="1" err="1">
                <a:solidFill>
                  <a:schemeClr val="bg1"/>
                </a:solidFill>
              </a:rPr>
              <a:t>Regional</a:t>
            </a:r>
            <a:r>
              <a:rPr lang="pl-PL" b="1">
                <a:solidFill>
                  <a:schemeClr val="bg1"/>
                </a:solidFill>
              </a:rPr>
              <a:t> Development </a:t>
            </a:r>
            <a:r>
              <a:rPr lang="pl-PL" b="1" err="1">
                <a:solidFill>
                  <a:schemeClr val="bg1"/>
                </a:solidFill>
              </a:rPr>
              <a:t>Agency</a:t>
            </a:r>
            <a:endParaRPr lang="pl-PL" b="1">
              <a:solidFill>
                <a:schemeClr val="bg1"/>
              </a:solidFill>
            </a:endParaRPr>
          </a:p>
          <a:p>
            <a:r>
              <a:rPr lang="pl-PL">
                <a:solidFill>
                  <a:schemeClr val="bg1"/>
                </a:solidFill>
              </a:rPr>
              <a:t>+48 606 839 452</a:t>
            </a:r>
          </a:p>
          <a:p>
            <a:r>
              <a:rPr lang="pl-PL">
                <a:solidFill>
                  <a:schemeClr val="bg1">
                    <a:lumMod val="95000"/>
                  </a:schemeClr>
                </a:solidFill>
                <a:hlinkClick r:id="rId6">
                  <a:extLst>
                    <a:ext uri="{A12FA001-AC4F-418D-AE19-62706E023703}">
                      <ahyp:hlinkClr xmlns:ahyp="http://schemas.microsoft.com/office/drawing/2018/hyperlinkcolor" val="tx"/>
                    </a:ext>
                  </a:extLst>
                </a:hlinkClick>
              </a:rPr>
              <a:t>joanna.lazecka@marr.pl</a:t>
            </a:r>
            <a:endParaRPr lang="pl-PL">
              <a:solidFill>
                <a:schemeClr val="bg1">
                  <a:lumMod val="95000"/>
                </a:schemeClr>
              </a:solidFill>
            </a:endParaRPr>
          </a:p>
        </p:txBody>
      </p:sp>
      <p:sp>
        <p:nvSpPr>
          <p:cNvPr id="5" name="pole tekstowe 4">
            <a:extLst>
              <a:ext uri="{FF2B5EF4-FFF2-40B4-BE49-F238E27FC236}">
                <a16:creationId xmlns:a16="http://schemas.microsoft.com/office/drawing/2014/main" id="{92D413D2-099E-D6D0-B319-E6D87E4DEFF6}"/>
              </a:ext>
            </a:extLst>
          </p:cNvPr>
          <p:cNvSpPr txBox="1"/>
          <p:nvPr/>
        </p:nvSpPr>
        <p:spPr>
          <a:xfrm>
            <a:off x="6759484" y="3717950"/>
            <a:ext cx="4346145" cy="1323439"/>
          </a:xfrm>
          <a:prstGeom prst="rect">
            <a:avLst/>
          </a:prstGeom>
          <a:noFill/>
        </p:spPr>
        <p:txBody>
          <a:bodyPr wrap="square">
            <a:spAutoFit/>
          </a:bodyPr>
          <a:lstStyle/>
          <a:p>
            <a:r>
              <a:rPr lang="pl-PL" sz="2600" b="1">
                <a:solidFill>
                  <a:schemeClr val="bg1"/>
                </a:solidFill>
              </a:rPr>
              <a:t>Anna Sowa - Jadczyk</a:t>
            </a:r>
          </a:p>
          <a:p>
            <a:r>
              <a:rPr lang="pl-PL" b="1" err="1">
                <a:solidFill>
                  <a:schemeClr val="bg1"/>
                </a:solidFill>
              </a:rPr>
              <a:t>Malopolska</a:t>
            </a:r>
            <a:r>
              <a:rPr lang="pl-PL" b="1">
                <a:solidFill>
                  <a:schemeClr val="bg1"/>
                </a:solidFill>
              </a:rPr>
              <a:t> </a:t>
            </a:r>
            <a:r>
              <a:rPr lang="pl-PL" b="1" err="1">
                <a:solidFill>
                  <a:schemeClr val="bg1"/>
                </a:solidFill>
              </a:rPr>
              <a:t>Regional</a:t>
            </a:r>
            <a:r>
              <a:rPr lang="pl-PL" b="1">
                <a:solidFill>
                  <a:schemeClr val="bg1"/>
                </a:solidFill>
              </a:rPr>
              <a:t> Development </a:t>
            </a:r>
            <a:r>
              <a:rPr lang="pl-PL" b="1" err="1">
                <a:solidFill>
                  <a:schemeClr val="bg1"/>
                </a:solidFill>
              </a:rPr>
              <a:t>Agency</a:t>
            </a:r>
            <a:endParaRPr lang="pl-PL" b="1">
              <a:solidFill>
                <a:schemeClr val="bg1"/>
              </a:solidFill>
            </a:endParaRPr>
          </a:p>
          <a:p>
            <a:r>
              <a:rPr lang="pl-PL">
                <a:solidFill>
                  <a:schemeClr val="bg1"/>
                </a:solidFill>
              </a:rPr>
              <a:t>+48 664 733 213</a:t>
            </a:r>
          </a:p>
          <a:p>
            <a:r>
              <a:rPr lang="pl-PL">
                <a:solidFill>
                  <a:schemeClr val="bg1">
                    <a:lumMod val="95000"/>
                  </a:schemeClr>
                </a:solidFill>
                <a:hlinkClick r:id="rId7">
                  <a:extLst>
                    <a:ext uri="{A12FA001-AC4F-418D-AE19-62706E023703}">
                      <ahyp:hlinkClr xmlns:ahyp="http://schemas.microsoft.com/office/drawing/2018/hyperlinkcolor" val="tx"/>
                    </a:ext>
                  </a:extLst>
                </a:hlinkClick>
              </a:rPr>
              <a:t>anna.sowa-jadczyk@marr.pl</a:t>
            </a:r>
            <a:endParaRPr lang="pl-PL">
              <a:solidFill>
                <a:schemeClr val="bg1">
                  <a:lumMod val="95000"/>
                </a:schemeClr>
              </a:solidFill>
            </a:endParaRPr>
          </a:p>
        </p:txBody>
      </p:sp>
    </p:spTree>
    <p:extLst>
      <p:ext uri="{BB962C8B-B14F-4D97-AF65-F5344CB8AC3E}">
        <p14:creationId xmlns:p14="http://schemas.microsoft.com/office/powerpoint/2010/main" val="324136237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a:extLst>
              <a:ext uri="{FF2B5EF4-FFF2-40B4-BE49-F238E27FC236}">
                <a16:creationId xmlns:a16="http://schemas.microsoft.com/office/drawing/2014/main" id="{DDEA0D39-51C4-214C-89B4-846F9CA27DCD}"/>
              </a:ext>
            </a:extLst>
          </p:cNvPr>
          <p:cNvSpPr txBox="1"/>
          <p:nvPr/>
        </p:nvSpPr>
        <p:spPr>
          <a:xfrm>
            <a:off x="0" y="3105834"/>
            <a:ext cx="12192000" cy="646331"/>
          </a:xfrm>
          <a:prstGeom prst="rect">
            <a:avLst/>
          </a:prstGeom>
          <a:noFill/>
        </p:spPr>
        <p:txBody>
          <a:bodyPr wrap="square" rtlCol="0">
            <a:spAutoFit/>
          </a:bodyPr>
          <a:lstStyle/>
          <a:p>
            <a:pPr algn="ctr"/>
            <a:r>
              <a:rPr lang="es-ES" sz="3600" b="1">
                <a:solidFill>
                  <a:schemeClr val="bg1"/>
                </a:solidFill>
                <a:latin typeface="Montserrat SemiBold" pitchFamily="2" charset="77"/>
              </a:rPr>
              <a:t>COFFEE BREAK</a:t>
            </a:r>
          </a:p>
        </p:txBody>
      </p:sp>
      <p:sp>
        <p:nvSpPr>
          <p:cNvPr id="8" name="Marcador de texto 4">
            <a:extLst>
              <a:ext uri="{FF2B5EF4-FFF2-40B4-BE49-F238E27FC236}">
                <a16:creationId xmlns:a16="http://schemas.microsoft.com/office/drawing/2014/main" id="{030364D1-70FA-1506-0B4B-AB4EDAA5D4C8}"/>
              </a:ext>
            </a:extLst>
          </p:cNvPr>
          <p:cNvSpPr txBox="1">
            <a:spLocks/>
          </p:cNvSpPr>
          <p:nvPr/>
        </p:nvSpPr>
        <p:spPr>
          <a:xfrm>
            <a:off x="1101271" y="2660347"/>
            <a:ext cx="9989457" cy="1138689"/>
          </a:xfrm>
          <a:prstGeom prst="rect">
            <a:avLst/>
          </a:prstGeom>
        </p:spPr>
        <p:txBody>
          <a:bodyPr anchor="ctr" anchorCtr="0">
            <a:normAutofit fontScale="55000" lnSpcReduction="20000"/>
          </a:bodyPr>
          <a:lstStyle>
            <a:defPPr>
              <a:defRPr lang="es-ES"/>
            </a:defPPr>
            <a:lvl1pPr indent="0" algn="ctr">
              <a:lnSpc>
                <a:spcPct val="90000"/>
              </a:lnSpc>
              <a:spcBef>
                <a:spcPts val="1000"/>
              </a:spcBef>
              <a:buFont typeface="Arial" panose="020B0604020202020204" pitchFamily="34" charset="0"/>
              <a:buNone/>
              <a:defRPr sz="5400" b="1">
                <a:solidFill>
                  <a:srgbClr val="104B6B"/>
                </a:solidFill>
                <a:latin typeface="Montserrat" pitchFamily="2" charset="77"/>
                <a:cs typeface="Arial" panose="020B0604020202020204" pitchFamily="34" charset="0"/>
              </a:defRPr>
            </a:lvl1pPr>
            <a:lvl2pPr marL="685800" indent="-228600">
              <a:lnSpc>
                <a:spcPct val="90000"/>
              </a:lnSpc>
              <a:spcBef>
                <a:spcPts val="500"/>
              </a:spcBef>
              <a:buFont typeface="Arial" panose="020B0604020202020204" pitchFamily="34" charset="0"/>
              <a:buChar char="•"/>
              <a:defRPr sz="2400"/>
            </a:lvl2pPr>
            <a:lvl3pPr marL="1143000" indent="-228600">
              <a:lnSpc>
                <a:spcPct val="90000"/>
              </a:lnSpc>
              <a:spcBef>
                <a:spcPts val="500"/>
              </a:spcBef>
              <a:buFont typeface="Arial" panose="020B0604020202020204" pitchFamily="34" charset="0"/>
              <a:buChar char="•"/>
              <a:defRPr sz="2000"/>
            </a:lvl3pPr>
            <a:lvl4pPr marL="1600200" indent="-228600">
              <a:lnSpc>
                <a:spcPct val="90000"/>
              </a:lnSpc>
              <a:spcBef>
                <a:spcPts val="500"/>
              </a:spcBef>
              <a:buFont typeface="Arial" panose="020B0604020202020204" pitchFamily="34" charset="0"/>
              <a:buChar char="•"/>
            </a:lvl4pPr>
            <a:lvl5pPr marL="2057400" indent="-228600">
              <a:lnSpc>
                <a:spcPct val="90000"/>
              </a:lnSpc>
              <a:spcBef>
                <a:spcPts val="500"/>
              </a:spcBef>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s-ES" sz="9800"/>
              <a:t>Ingrid Meijer</a:t>
            </a:r>
          </a:p>
          <a:p>
            <a:br>
              <a:rPr lang="es-ES" sz="2800"/>
            </a:br>
            <a:endParaRPr lang="es-ES" sz="2800"/>
          </a:p>
        </p:txBody>
      </p:sp>
      <p:sp>
        <p:nvSpPr>
          <p:cNvPr id="9" name="Marcador de texto 4">
            <a:extLst>
              <a:ext uri="{FF2B5EF4-FFF2-40B4-BE49-F238E27FC236}">
                <a16:creationId xmlns:a16="http://schemas.microsoft.com/office/drawing/2014/main" id="{BFFF7174-390B-E3EF-C5B2-75C3E9A11B3A}"/>
              </a:ext>
            </a:extLst>
          </p:cNvPr>
          <p:cNvSpPr txBox="1">
            <a:spLocks/>
          </p:cNvSpPr>
          <p:nvPr/>
        </p:nvSpPr>
        <p:spPr>
          <a:xfrm>
            <a:off x="1101271" y="3799036"/>
            <a:ext cx="9989457" cy="1138689"/>
          </a:xfrm>
          <a:prstGeom prst="rect">
            <a:avLst/>
          </a:prstGeom>
        </p:spPr>
        <p:txBody>
          <a:bodyPr anchor="ctr" anchorCtr="0">
            <a:normAutofit fontScale="92500" lnSpcReduction="20000"/>
          </a:bodyPr>
          <a:lstStyle>
            <a:lvl1pPr marL="0" indent="0" algn="ctr" defTabSz="914400" rtl="0" eaLnBrk="1" latinLnBrk="0" hangingPunct="1">
              <a:lnSpc>
                <a:spcPct val="90000"/>
              </a:lnSpc>
              <a:spcBef>
                <a:spcPts val="1000"/>
              </a:spcBef>
              <a:buFont typeface="Arial" panose="020B0604020202020204" pitchFamily="34" charset="0"/>
              <a:buNone/>
              <a:defRPr sz="4800" b="0" kern="1200">
                <a:solidFill>
                  <a:srgbClr val="104B6B"/>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Project Manager Business Development Tech, Oost NL</a:t>
            </a:r>
          </a:p>
        </p:txBody>
      </p:sp>
      <p:pic>
        <p:nvPicPr>
          <p:cNvPr id="10" name="Picture 2" descr="Logo&#10;&#10;Description automatically generated">
            <a:extLst>
              <a:ext uri="{FF2B5EF4-FFF2-40B4-BE49-F238E27FC236}">
                <a16:creationId xmlns:a16="http://schemas.microsoft.com/office/drawing/2014/main" id="{A7AFDB5D-6D4D-3648-A9DA-B716B91D6A6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1" name="Picture 3" descr="Graphical user interface, text&#10;&#10;Description automatically generated with medium confidence">
            <a:extLst>
              <a:ext uri="{FF2B5EF4-FFF2-40B4-BE49-F238E27FC236}">
                <a16:creationId xmlns:a16="http://schemas.microsoft.com/office/drawing/2014/main" id="{8686CCA0-18C7-954F-9B4B-52DFEDAE07B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2" name="Imagen 11">
            <a:extLst>
              <a:ext uri="{FF2B5EF4-FFF2-40B4-BE49-F238E27FC236}">
                <a16:creationId xmlns:a16="http://schemas.microsoft.com/office/drawing/2014/main" id="{6729A5B5-85C8-F24A-81BF-290FF27FE6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4" name="Título 1">
            <a:extLst>
              <a:ext uri="{FF2B5EF4-FFF2-40B4-BE49-F238E27FC236}">
                <a16:creationId xmlns:a16="http://schemas.microsoft.com/office/drawing/2014/main" id="{5D9322C5-24D3-4358-E5AC-54FDA0854657}"/>
              </a:ext>
            </a:extLst>
          </p:cNvPr>
          <p:cNvSpPr txBox="1">
            <a:spLocks/>
          </p:cNvSpPr>
          <p:nvPr/>
        </p:nvSpPr>
        <p:spPr>
          <a:xfrm>
            <a:off x="838200" y="365125"/>
            <a:ext cx="10992852" cy="1289504"/>
          </a:xfrm>
          <a:prstGeom prst="rect">
            <a:avLst/>
          </a:prstGeom>
        </p:spPr>
        <p:txBody>
          <a:bodyPr lIns="91440" tIns="45720" rIns="91440" bIns="45720" anchor="t"/>
          <a:lstStyle>
            <a:lvl1pPr algn="l" defTabSz="914400" rtl="0" eaLnBrk="1" latinLnBrk="0" hangingPunct="1">
              <a:lnSpc>
                <a:spcPct val="90000"/>
              </a:lnSpc>
              <a:spcBef>
                <a:spcPct val="0"/>
              </a:spcBef>
              <a:buNone/>
              <a:defRPr sz="4400" b="1" kern="1200">
                <a:solidFill>
                  <a:schemeClr val="bg1"/>
                </a:solidFill>
                <a:latin typeface="Montserrat" pitchFamily="2" charset="77"/>
                <a:ea typeface="+mj-ea"/>
                <a:cs typeface="Arial" panose="020B0604020202020204" pitchFamily="34" charset="0"/>
              </a:defRPr>
            </a:lvl1pPr>
          </a:lstStyle>
          <a:p>
            <a:r>
              <a:rPr lang="es-ES" err="1">
                <a:latin typeface="Montserrat"/>
                <a:cs typeface="Arial"/>
              </a:rPr>
              <a:t>How</a:t>
            </a:r>
            <a:r>
              <a:rPr lang="es-ES">
                <a:latin typeface="Montserrat"/>
                <a:cs typeface="Arial"/>
              </a:rPr>
              <a:t> </a:t>
            </a:r>
            <a:r>
              <a:rPr lang="es-ES" err="1">
                <a:latin typeface="Montserrat"/>
                <a:cs typeface="Arial"/>
              </a:rPr>
              <a:t>RDAs</a:t>
            </a:r>
            <a:r>
              <a:rPr lang="es-ES">
                <a:latin typeface="Montserrat"/>
                <a:cs typeface="Arial"/>
              </a:rPr>
              <a:t> </a:t>
            </a:r>
            <a:r>
              <a:rPr lang="es-ES" err="1">
                <a:latin typeface="Montserrat"/>
                <a:cs typeface="Arial"/>
              </a:rPr>
              <a:t>facilitate</a:t>
            </a:r>
            <a:r>
              <a:rPr lang="es-ES">
                <a:latin typeface="Montserrat"/>
                <a:cs typeface="Arial"/>
              </a:rPr>
              <a:t> </a:t>
            </a:r>
            <a:r>
              <a:rPr lang="es-ES" err="1">
                <a:latin typeface="Montserrat"/>
                <a:cs typeface="Arial"/>
              </a:rPr>
              <a:t>cluster</a:t>
            </a:r>
            <a:r>
              <a:rPr lang="es-ES">
                <a:latin typeface="Montserrat"/>
                <a:cs typeface="Arial"/>
              </a:rPr>
              <a:t> </a:t>
            </a:r>
            <a:r>
              <a:rPr lang="es-ES" err="1">
                <a:latin typeface="Montserrat"/>
                <a:cs typeface="Arial"/>
              </a:rPr>
              <a:t>development</a:t>
            </a:r>
            <a:r>
              <a:rPr lang="es-ES">
                <a:latin typeface="Montserrat"/>
                <a:cs typeface="Arial"/>
              </a:rPr>
              <a:t> </a:t>
            </a:r>
            <a:r>
              <a:rPr lang="es-ES" err="1">
                <a:latin typeface="Montserrat"/>
                <a:cs typeface="Arial"/>
              </a:rPr>
              <a:t>through</a:t>
            </a:r>
            <a:r>
              <a:rPr lang="es-ES">
                <a:latin typeface="Montserrat"/>
                <a:cs typeface="Arial"/>
              </a:rPr>
              <a:t> S3 </a:t>
            </a:r>
            <a:r>
              <a:rPr lang="es-ES" err="1">
                <a:latin typeface="Montserrat"/>
                <a:cs typeface="Arial"/>
              </a:rPr>
              <a:t>priorities</a:t>
            </a:r>
            <a:endParaRPr lang="es-ES">
              <a:latin typeface="Montserrat"/>
              <a:cs typeface="Arial"/>
            </a:endParaRPr>
          </a:p>
        </p:txBody>
      </p:sp>
    </p:spTree>
    <p:extLst>
      <p:ext uri="{BB962C8B-B14F-4D97-AF65-F5344CB8AC3E}">
        <p14:creationId xmlns:p14="http://schemas.microsoft.com/office/powerpoint/2010/main" val="366626989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9A95404-AD38-EE48-B3FB-0616DBF7156A}"/>
              </a:ext>
            </a:extLst>
          </p:cNvPr>
          <p:cNvSpPr>
            <a:spLocks noGrp="1"/>
          </p:cNvSpPr>
          <p:nvPr>
            <p:ph type="title"/>
          </p:nvPr>
        </p:nvSpPr>
        <p:spPr>
          <a:xfrm>
            <a:off x="172995" y="365125"/>
            <a:ext cx="11706009" cy="1289504"/>
          </a:xfrm>
        </p:spPr>
        <p:txBody>
          <a:bodyPr/>
          <a:lstStyle/>
          <a:p>
            <a:r>
              <a:rPr lang="es-ES" err="1"/>
              <a:t>Pitching</a:t>
            </a:r>
            <a:r>
              <a:rPr lang="es-ES"/>
              <a:t> </a:t>
            </a:r>
            <a:r>
              <a:rPr lang="es-ES" err="1"/>
              <a:t>session</a:t>
            </a:r>
            <a:r>
              <a:rPr lang="es-ES"/>
              <a:t> </a:t>
            </a:r>
            <a:r>
              <a:rPr lang="es-ES" err="1"/>
              <a:t>for</a:t>
            </a:r>
            <a:r>
              <a:rPr lang="es-ES"/>
              <a:t> </a:t>
            </a:r>
            <a:r>
              <a:rPr lang="es-ES" err="1"/>
              <a:t>Collaborative</a:t>
            </a:r>
            <a:r>
              <a:rPr lang="es-ES"/>
              <a:t> </a:t>
            </a:r>
            <a:r>
              <a:rPr lang="es-ES" err="1"/>
              <a:t>Opportunities</a:t>
            </a:r>
            <a:endParaRPr lang="es-ES"/>
          </a:p>
        </p:txBody>
      </p:sp>
      <p:sp>
        <p:nvSpPr>
          <p:cNvPr id="3" name="Marcador de texto 2">
            <a:extLst>
              <a:ext uri="{FF2B5EF4-FFF2-40B4-BE49-F238E27FC236}">
                <a16:creationId xmlns:a16="http://schemas.microsoft.com/office/drawing/2014/main" id="{15E9813C-FCD1-4D48-8FBA-307E8B6E8011}"/>
              </a:ext>
            </a:extLst>
          </p:cNvPr>
          <p:cNvSpPr>
            <a:spLocks noGrp="1"/>
          </p:cNvSpPr>
          <p:nvPr>
            <p:ph type="body" sz="quarter" idx="4294967295"/>
          </p:nvPr>
        </p:nvSpPr>
        <p:spPr>
          <a:xfrm>
            <a:off x="1287436" y="2084378"/>
            <a:ext cx="9989457" cy="1138689"/>
          </a:xfrm>
          <a:prstGeom prst="rect">
            <a:avLst/>
          </a:prstGeom>
        </p:spPr>
        <p:txBody>
          <a:bodyPr/>
          <a:lstStyle/>
          <a:p>
            <a:pPr marL="0" indent="0">
              <a:buNone/>
            </a:pPr>
            <a:r>
              <a:rPr lang="es-ES" sz="2200" b="1">
                <a:latin typeface="Montserrat" pitchFamily="2" charset="77"/>
                <a:cs typeface="Arial" panose="020B0604020202020204" pitchFamily="34" charset="0"/>
              </a:rPr>
              <a:t>AI HUB EAST NETHERLANDS</a:t>
            </a:r>
          </a:p>
        </p:txBody>
      </p:sp>
      <p:sp>
        <p:nvSpPr>
          <p:cNvPr id="4" name="Marcador de texto 3">
            <a:extLst>
              <a:ext uri="{FF2B5EF4-FFF2-40B4-BE49-F238E27FC236}">
                <a16:creationId xmlns:a16="http://schemas.microsoft.com/office/drawing/2014/main" id="{AD5992B5-8901-5B4F-A2B9-5F0A58D2E87A}"/>
              </a:ext>
            </a:extLst>
          </p:cNvPr>
          <p:cNvSpPr>
            <a:spLocks noGrp="1"/>
          </p:cNvSpPr>
          <p:nvPr>
            <p:ph type="body" sz="quarter" idx="4294967295"/>
          </p:nvPr>
        </p:nvSpPr>
        <p:spPr>
          <a:xfrm>
            <a:off x="1031270" y="2536819"/>
            <a:ext cx="9989457" cy="1855702"/>
          </a:xfrm>
          <a:prstGeom prst="rect">
            <a:avLst/>
          </a:prstGeom>
        </p:spPr>
        <p:txBody>
          <a:bodyPr/>
          <a:lstStyle/>
          <a:p>
            <a:r>
              <a:rPr lang="nl-NL" sz="2200">
                <a:latin typeface="Montserrat" pitchFamily="2" charset="77"/>
                <a:cs typeface="Arial" panose="020B0604020202020204" pitchFamily="34" charset="0"/>
              </a:rPr>
              <a:t>The AI-</a:t>
            </a:r>
            <a:r>
              <a:rPr lang="nl-NL" sz="2200" err="1">
                <a:latin typeface="Montserrat" pitchFamily="2" charset="77"/>
                <a:cs typeface="Arial" panose="020B0604020202020204" pitchFamily="34" charset="0"/>
              </a:rPr>
              <a:t>keyplayers</a:t>
            </a:r>
            <a:r>
              <a:rPr lang="nl-NL" sz="2200">
                <a:latin typeface="Montserrat" pitchFamily="2" charset="77"/>
                <a:cs typeface="Arial" panose="020B0604020202020204" pitchFamily="34" charset="0"/>
              </a:rPr>
              <a:t> of </a:t>
            </a:r>
            <a:r>
              <a:rPr lang="nl-NL" sz="2200" err="1">
                <a:latin typeface="Montserrat" pitchFamily="2" charset="77"/>
                <a:cs typeface="Arial" panose="020B0604020202020204" pitchFamily="34" charset="0"/>
              </a:rPr>
              <a:t>the</a:t>
            </a:r>
            <a:r>
              <a:rPr lang="nl-NL" sz="2200">
                <a:latin typeface="Montserrat" pitchFamily="2" charset="77"/>
                <a:cs typeface="Arial" panose="020B0604020202020204" pitchFamily="34" charset="0"/>
              </a:rPr>
              <a:t> East Netherlands are </a:t>
            </a:r>
            <a:r>
              <a:rPr lang="nl-NL" sz="2200" err="1">
                <a:latin typeface="Montserrat" pitchFamily="2" charset="77"/>
                <a:cs typeface="Arial" panose="020B0604020202020204" pitchFamily="34" charset="0"/>
              </a:rPr>
              <a:t>brought</a:t>
            </a:r>
            <a:r>
              <a:rPr lang="nl-NL" sz="2200">
                <a:latin typeface="Montserrat" pitchFamily="2" charset="77"/>
                <a:cs typeface="Arial" panose="020B0604020202020204" pitchFamily="34" charset="0"/>
              </a:rPr>
              <a:t> </a:t>
            </a:r>
            <a:r>
              <a:rPr lang="nl-NL" sz="2200" err="1">
                <a:latin typeface="Montserrat" pitchFamily="2" charset="77"/>
                <a:cs typeface="Arial" panose="020B0604020202020204" pitchFamily="34" charset="0"/>
              </a:rPr>
              <a:t>together</a:t>
            </a:r>
            <a:r>
              <a:rPr lang="nl-NL" sz="2200">
                <a:latin typeface="Montserrat" pitchFamily="2" charset="77"/>
                <a:cs typeface="Arial" panose="020B0604020202020204" pitchFamily="34" charset="0"/>
              </a:rPr>
              <a:t> in </a:t>
            </a:r>
            <a:r>
              <a:rPr lang="nl-NL" sz="2200" err="1">
                <a:latin typeface="Montserrat" pitchFamily="2" charset="77"/>
                <a:cs typeface="Arial" panose="020B0604020202020204" pitchFamily="34" charset="0"/>
              </a:rPr>
              <a:t>the</a:t>
            </a:r>
            <a:r>
              <a:rPr lang="nl-NL" sz="2200">
                <a:latin typeface="Montserrat" pitchFamily="2" charset="77"/>
                <a:cs typeface="Arial" panose="020B0604020202020204" pitchFamily="34" charset="0"/>
              </a:rPr>
              <a:t> AI Hub East Netherlands</a:t>
            </a:r>
          </a:p>
          <a:p>
            <a:r>
              <a:rPr lang="nl-NL" sz="2200">
                <a:latin typeface="Montserrat" pitchFamily="2" charset="77"/>
                <a:cs typeface="Arial" panose="020B0604020202020204" pitchFamily="34" charset="0"/>
              </a:rPr>
              <a:t>The hub is </a:t>
            </a:r>
            <a:r>
              <a:rPr lang="nl-NL" sz="2200" err="1">
                <a:latin typeface="Montserrat" pitchFamily="2" charset="77"/>
                <a:cs typeface="Arial" panose="020B0604020202020204" pitchFamily="34" charset="0"/>
              </a:rPr>
              <a:t>connected</a:t>
            </a:r>
            <a:r>
              <a:rPr lang="nl-NL" sz="2200">
                <a:latin typeface="Montserrat" pitchFamily="2" charset="77"/>
                <a:cs typeface="Arial" panose="020B0604020202020204" pitchFamily="34" charset="0"/>
              </a:rPr>
              <a:t> </a:t>
            </a:r>
            <a:r>
              <a:rPr lang="nl-NL" sz="2200" err="1">
                <a:latin typeface="Montserrat" pitchFamily="2" charset="77"/>
                <a:cs typeface="Arial" panose="020B0604020202020204" pitchFamily="34" charset="0"/>
              </a:rPr>
              <a:t>to</a:t>
            </a:r>
            <a:r>
              <a:rPr lang="nl-NL" sz="2200">
                <a:latin typeface="Montserrat" pitchFamily="2" charset="77"/>
                <a:cs typeface="Arial" panose="020B0604020202020204" pitchFamily="34" charset="0"/>
              </a:rPr>
              <a:t> European </a:t>
            </a:r>
            <a:r>
              <a:rPr lang="nl-NL" sz="2200" err="1">
                <a:latin typeface="Montserrat" pitchFamily="2" charset="77"/>
                <a:cs typeface="Arial" panose="020B0604020202020204" pitchFamily="34" charset="0"/>
              </a:rPr>
              <a:t>networks</a:t>
            </a:r>
            <a:r>
              <a:rPr lang="nl-NL" sz="2200">
                <a:latin typeface="Montserrat" pitchFamily="2" charset="77"/>
                <a:cs typeface="Arial" panose="020B0604020202020204" pitchFamily="34" charset="0"/>
              </a:rPr>
              <a:t> </a:t>
            </a:r>
            <a:r>
              <a:rPr lang="nl-NL" sz="2200" err="1">
                <a:latin typeface="Montserrat" pitchFamily="2" charset="77"/>
                <a:cs typeface="Arial" panose="020B0604020202020204" pitchFamily="34" charset="0"/>
              </a:rPr>
              <a:t>such</a:t>
            </a:r>
            <a:r>
              <a:rPr lang="nl-NL" sz="2200">
                <a:latin typeface="Montserrat" pitchFamily="2" charset="77"/>
                <a:cs typeface="Arial" panose="020B0604020202020204" pitchFamily="34" charset="0"/>
              </a:rPr>
              <a:t> as </a:t>
            </a:r>
            <a:r>
              <a:rPr lang="nl-NL" sz="2200" err="1">
                <a:latin typeface="Montserrat" pitchFamily="2" charset="77"/>
                <a:cs typeface="Arial" panose="020B0604020202020204" pitchFamily="34" charset="0"/>
              </a:rPr>
              <a:t>Vanguard</a:t>
            </a:r>
            <a:r>
              <a:rPr lang="nl-NL" sz="2200">
                <a:latin typeface="Montserrat" pitchFamily="2" charset="77"/>
                <a:cs typeface="Arial" panose="020B0604020202020204" pitchFamily="34" charset="0"/>
              </a:rPr>
              <a:t> </a:t>
            </a:r>
            <a:r>
              <a:rPr lang="nl-NL" sz="2200" err="1">
                <a:latin typeface="Montserrat" pitchFamily="2" charset="77"/>
                <a:cs typeface="Arial" panose="020B0604020202020204" pitchFamily="34" charset="0"/>
              </a:rPr>
              <a:t>and</a:t>
            </a:r>
            <a:r>
              <a:rPr lang="nl-NL" sz="2200">
                <a:latin typeface="Montserrat" pitchFamily="2" charset="77"/>
                <a:cs typeface="Arial" panose="020B0604020202020204" pitchFamily="34" charset="0"/>
              </a:rPr>
              <a:t> part of </a:t>
            </a:r>
            <a:r>
              <a:rPr lang="nl-NL" sz="2200" err="1">
                <a:latin typeface="Montserrat" pitchFamily="2" charset="77"/>
                <a:cs typeface="Arial" panose="020B0604020202020204" pitchFamily="34" charset="0"/>
              </a:rPr>
              <a:t>the</a:t>
            </a:r>
            <a:r>
              <a:rPr lang="nl-NL" sz="2200">
                <a:latin typeface="Montserrat" pitchFamily="2" charset="77"/>
                <a:cs typeface="Arial" panose="020B0604020202020204" pitchFamily="34" charset="0"/>
              </a:rPr>
              <a:t> AI-pilot</a:t>
            </a:r>
          </a:p>
          <a:p>
            <a:r>
              <a:rPr lang="nl-NL" sz="2200">
                <a:latin typeface="Montserrat" pitchFamily="2" charset="77"/>
                <a:cs typeface="Arial" panose="020B0604020202020204" pitchFamily="34" charset="0"/>
              </a:rPr>
              <a:t>Strong AI-</a:t>
            </a:r>
            <a:r>
              <a:rPr lang="nl-NL" sz="2200" err="1">
                <a:latin typeface="Montserrat" pitchFamily="2" charset="77"/>
                <a:cs typeface="Arial" panose="020B0604020202020204" pitchFamily="34" charset="0"/>
              </a:rPr>
              <a:t>ecosystem</a:t>
            </a:r>
            <a:r>
              <a:rPr lang="nl-NL" sz="2200">
                <a:latin typeface="Montserrat" pitchFamily="2" charset="77"/>
                <a:cs typeface="Arial" panose="020B0604020202020204" pitchFamily="34" charset="0"/>
              </a:rPr>
              <a:t> in </a:t>
            </a:r>
            <a:r>
              <a:rPr lang="nl-NL" sz="2200" err="1">
                <a:latin typeface="Montserrat" pitchFamily="2" charset="77"/>
                <a:cs typeface="Arial" panose="020B0604020202020204" pitchFamily="34" charset="0"/>
              </a:rPr>
              <a:t>the</a:t>
            </a:r>
            <a:r>
              <a:rPr lang="nl-NL" sz="2200">
                <a:latin typeface="Montserrat" pitchFamily="2" charset="77"/>
                <a:cs typeface="Arial" panose="020B0604020202020204" pitchFamily="34" charset="0"/>
              </a:rPr>
              <a:t> East Netherlands: </a:t>
            </a:r>
          </a:p>
          <a:p>
            <a:pPr marL="342900" lvl="1" indent="-342900">
              <a:spcBef>
                <a:spcPts val="1000"/>
              </a:spcBef>
            </a:pPr>
            <a:r>
              <a:rPr lang="nl-NL" sz="2200" err="1">
                <a:latin typeface="Montserrat" pitchFamily="2" charset="77"/>
                <a:cs typeface="Arial" panose="020B0604020202020204" pitchFamily="34" charset="0"/>
              </a:rPr>
              <a:t>Universities</a:t>
            </a:r>
            <a:r>
              <a:rPr lang="nl-NL" sz="2200">
                <a:latin typeface="Montserrat" pitchFamily="2" charset="77"/>
                <a:cs typeface="Arial" panose="020B0604020202020204" pitchFamily="34" charset="0"/>
              </a:rPr>
              <a:t> </a:t>
            </a:r>
            <a:r>
              <a:rPr lang="nl-NL" sz="2200" err="1">
                <a:latin typeface="Montserrat" pitchFamily="2" charset="77"/>
                <a:cs typeface="Arial" panose="020B0604020202020204" pitchFamily="34" charset="0"/>
              </a:rPr>
              <a:t>specialised</a:t>
            </a:r>
            <a:r>
              <a:rPr lang="nl-NL" sz="2200">
                <a:latin typeface="Montserrat" pitchFamily="2" charset="77"/>
                <a:cs typeface="Arial" panose="020B0604020202020204" pitchFamily="34" charset="0"/>
              </a:rPr>
              <a:t> in AI research</a:t>
            </a:r>
          </a:p>
          <a:p>
            <a:pPr marL="342900" lvl="1" indent="-342900">
              <a:spcBef>
                <a:spcPts val="1000"/>
              </a:spcBef>
            </a:pPr>
            <a:r>
              <a:rPr lang="nl-NL" sz="2200">
                <a:latin typeface="Montserrat" pitchFamily="2" charset="77"/>
                <a:cs typeface="Arial" panose="020B0604020202020204" pitchFamily="34" charset="0"/>
              </a:rPr>
              <a:t>Knowledge </a:t>
            </a:r>
            <a:r>
              <a:rPr lang="nl-NL" sz="2200" err="1">
                <a:latin typeface="Montserrat" pitchFamily="2" charset="77"/>
                <a:cs typeface="Arial" panose="020B0604020202020204" pitchFamily="34" charset="0"/>
              </a:rPr>
              <a:t>valorisation</a:t>
            </a:r>
            <a:r>
              <a:rPr lang="nl-NL" sz="2200">
                <a:latin typeface="Montserrat" pitchFamily="2" charset="77"/>
                <a:cs typeface="Arial" panose="020B0604020202020204" pitchFamily="34" charset="0"/>
              </a:rPr>
              <a:t> </a:t>
            </a:r>
            <a:r>
              <a:rPr lang="nl-NL" sz="2200" err="1">
                <a:latin typeface="Montserrat" pitchFamily="2" charset="77"/>
                <a:cs typeface="Arial" panose="020B0604020202020204" pitchFamily="34" charset="0"/>
              </a:rPr>
              <a:t>from</a:t>
            </a:r>
            <a:r>
              <a:rPr lang="nl-NL" sz="2200">
                <a:latin typeface="Montserrat" pitchFamily="2" charset="77"/>
                <a:cs typeface="Arial" panose="020B0604020202020204" pitchFamily="34" charset="0"/>
              </a:rPr>
              <a:t> </a:t>
            </a:r>
            <a:r>
              <a:rPr lang="nl-NL" sz="2200" err="1">
                <a:latin typeface="Montserrat" pitchFamily="2" charset="77"/>
                <a:cs typeface="Arial" panose="020B0604020202020204" pitchFamily="34" charset="0"/>
              </a:rPr>
              <a:t>reserach</a:t>
            </a:r>
            <a:r>
              <a:rPr lang="nl-NL" sz="2200">
                <a:latin typeface="Montserrat" pitchFamily="2" charset="77"/>
                <a:cs typeface="Arial" panose="020B0604020202020204" pitchFamily="34" charset="0"/>
              </a:rPr>
              <a:t> </a:t>
            </a:r>
            <a:r>
              <a:rPr lang="nl-NL" sz="2200" err="1">
                <a:latin typeface="Montserrat" pitchFamily="2" charset="77"/>
                <a:cs typeface="Arial" panose="020B0604020202020204" pitchFamily="34" charset="0"/>
              </a:rPr>
              <a:t>to</a:t>
            </a:r>
            <a:r>
              <a:rPr lang="nl-NL" sz="2200">
                <a:latin typeface="Montserrat" pitchFamily="2" charset="77"/>
                <a:cs typeface="Arial" panose="020B0604020202020204" pitchFamily="34" charset="0"/>
              </a:rPr>
              <a:t> </a:t>
            </a:r>
            <a:r>
              <a:rPr lang="nl-NL" sz="2200" err="1">
                <a:latin typeface="Montserrat" pitchFamily="2" charset="77"/>
                <a:cs typeface="Arial" panose="020B0604020202020204" pitchFamily="34" charset="0"/>
              </a:rPr>
              <a:t>the</a:t>
            </a:r>
            <a:r>
              <a:rPr lang="nl-NL" sz="2200">
                <a:latin typeface="Montserrat" pitchFamily="2" charset="77"/>
                <a:cs typeface="Arial" panose="020B0604020202020204" pitchFamily="34" charset="0"/>
              </a:rPr>
              <a:t> market</a:t>
            </a:r>
          </a:p>
          <a:p>
            <a:pPr marL="342900" lvl="1" indent="-342900">
              <a:spcBef>
                <a:spcPts val="1000"/>
              </a:spcBef>
            </a:pPr>
            <a:r>
              <a:rPr lang="nl-NL" sz="2200">
                <a:latin typeface="Montserrat" pitchFamily="2" charset="77"/>
                <a:cs typeface="Arial" panose="020B0604020202020204" pitchFamily="34" charset="0"/>
              </a:rPr>
              <a:t>More </a:t>
            </a:r>
            <a:r>
              <a:rPr lang="nl-NL" sz="2200" err="1">
                <a:latin typeface="Montserrat" pitchFamily="2" charset="77"/>
                <a:cs typeface="Arial" panose="020B0604020202020204" pitchFamily="34" charset="0"/>
              </a:rPr>
              <a:t>than</a:t>
            </a:r>
            <a:r>
              <a:rPr lang="nl-NL" sz="2200">
                <a:latin typeface="Montserrat" pitchFamily="2" charset="77"/>
                <a:cs typeface="Arial" panose="020B0604020202020204" pitchFamily="34" charset="0"/>
              </a:rPr>
              <a:t> 350 companies </a:t>
            </a:r>
            <a:r>
              <a:rPr lang="nl-NL" sz="2200" err="1">
                <a:latin typeface="Montserrat" pitchFamily="2" charset="77"/>
                <a:cs typeface="Arial" panose="020B0604020202020204" pitchFamily="34" charset="0"/>
              </a:rPr>
              <a:t>active</a:t>
            </a:r>
            <a:r>
              <a:rPr lang="nl-NL" sz="2200">
                <a:latin typeface="Montserrat" pitchFamily="2" charset="77"/>
                <a:cs typeface="Arial" panose="020B0604020202020204" pitchFamily="34" charset="0"/>
              </a:rPr>
              <a:t> in </a:t>
            </a:r>
            <a:r>
              <a:rPr lang="nl-NL" sz="2200" err="1">
                <a:latin typeface="Montserrat" pitchFamily="2" charset="77"/>
                <a:cs typeface="Arial" panose="020B0604020202020204" pitchFamily="34" charset="0"/>
              </a:rPr>
              <a:t>the</a:t>
            </a:r>
            <a:r>
              <a:rPr lang="nl-NL" sz="2200">
                <a:latin typeface="Montserrat" pitchFamily="2" charset="77"/>
                <a:cs typeface="Arial" panose="020B0604020202020204" pitchFamily="34" charset="0"/>
              </a:rPr>
              <a:t> </a:t>
            </a:r>
            <a:r>
              <a:rPr lang="nl-NL" sz="2200" err="1">
                <a:latin typeface="Montserrat" pitchFamily="2" charset="77"/>
                <a:cs typeface="Arial" panose="020B0604020202020204" pitchFamily="34" charset="0"/>
              </a:rPr>
              <a:t>application</a:t>
            </a:r>
            <a:r>
              <a:rPr lang="nl-NL" sz="2200">
                <a:latin typeface="Montserrat" pitchFamily="2" charset="77"/>
                <a:cs typeface="Arial" panose="020B0604020202020204" pitchFamily="34" charset="0"/>
              </a:rPr>
              <a:t> of AI</a:t>
            </a:r>
          </a:p>
          <a:p>
            <a:pPr marL="457200" lvl="1" indent="0">
              <a:buNone/>
            </a:pPr>
            <a:endParaRPr lang="nl-NL"/>
          </a:p>
          <a:p>
            <a:endParaRPr lang="es-ES"/>
          </a:p>
        </p:txBody>
      </p:sp>
      <p:pic>
        <p:nvPicPr>
          <p:cNvPr id="9" name="Picture 2" descr="Logo&#10;&#10;Description automatically generated">
            <a:extLst>
              <a:ext uri="{FF2B5EF4-FFF2-40B4-BE49-F238E27FC236}">
                <a16:creationId xmlns:a16="http://schemas.microsoft.com/office/drawing/2014/main" id="{87C0271F-05A6-ED4C-B9D3-DBD36D1C96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7822" y="5755491"/>
            <a:ext cx="1528034" cy="867923"/>
          </a:xfrm>
          <a:prstGeom prst="rect">
            <a:avLst/>
          </a:prstGeom>
        </p:spPr>
      </p:pic>
      <p:pic>
        <p:nvPicPr>
          <p:cNvPr id="10" name="Picture 3" descr="Graphical user interface, text&#10;&#10;Description automatically generated with medium confidence">
            <a:extLst>
              <a:ext uri="{FF2B5EF4-FFF2-40B4-BE49-F238E27FC236}">
                <a16:creationId xmlns:a16="http://schemas.microsoft.com/office/drawing/2014/main" id="{CB0C71B1-4D25-A74A-8301-C25345DB4D5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9851" y="5949008"/>
            <a:ext cx="1625611" cy="480888"/>
          </a:xfrm>
          <a:prstGeom prst="rect">
            <a:avLst/>
          </a:prstGeom>
        </p:spPr>
      </p:pic>
      <p:pic>
        <p:nvPicPr>
          <p:cNvPr id="11" name="Imagen 10">
            <a:extLst>
              <a:ext uri="{FF2B5EF4-FFF2-40B4-BE49-F238E27FC236}">
                <a16:creationId xmlns:a16="http://schemas.microsoft.com/office/drawing/2014/main" id="{5C6042EA-CDFA-7043-A37D-4ABD861A839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09457" y="5949008"/>
            <a:ext cx="2733377" cy="480888"/>
          </a:xfrm>
          <a:prstGeom prst="rect">
            <a:avLst/>
          </a:prstGeom>
        </p:spPr>
      </p:pic>
      <p:sp>
        <p:nvSpPr>
          <p:cNvPr id="5" name="Marcador de texto 4">
            <a:extLst>
              <a:ext uri="{FF2B5EF4-FFF2-40B4-BE49-F238E27FC236}">
                <a16:creationId xmlns:a16="http://schemas.microsoft.com/office/drawing/2014/main" id="{02211511-5DE6-7E28-4C7C-FDF105187207}"/>
              </a:ext>
            </a:extLst>
          </p:cNvPr>
          <p:cNvSpPr txBox="1">
            <a:spLocks/>
          </p:cNvSpPr>
          <p:nvPr/>
        </p:nvSpPr>
        <p:spPr>
          <a:xfrm>
            <a:off x="5832927" y="2001915"/>
            <a:ext cx="6046077" cy="347286"/>
          </a:xfrm>
          <a:prstGeom prst="rect">
            <a:avLst/>
          </a:prstGeom>
        </p:spPr>
        <p:txBody>
          <a:bodyPr vert="horz" lIns="91440" tIns="45720" rIns="91440" bIns="45720" rtlCol="0" anchor="ctr" anchorCtr="0">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2000" b="1" kern="1200">
                <a:solidFill>
                  <a:schemeClr val="bg1"/>
                </a:solidFill>
                <a:latin typeface="Montserrat" pitchFamily="2" charset="77"/>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S"/>
              <a:t>Ingrid Meijer</a:t>
            </a:r>
          </a:p>
        </p:txBody>
      </p:sp>
      <p:pic>
        <p:nvPicPr>
          <p:cNvPr id="6" name="Picture 6" descr="AI Hub East Netherlands website online - Radboud AI">
            <a:extLst>
              <a:ext uri="{FF2B5EF4-FFF2-40B4-BE49-F238E27FC236}">
                <a16:creationId xmlns:a16="http://schemas.microsoft.com/office/drawing/2014/main" id="{451574D0-86C9-1657-A190-2D7FEA1680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239152" y="914924"/>
            <a:ext cx="2940908" cy="16115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89805140"/>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Contoso v1">
      <a:dk1>
        <a:sysClr val="windowText" lastClr="000000"/>
      </a:dk1>
      <a:lt1>
        <a:sysClr val="window" lastClr="FFFFFF"/>
      </a:lt1>
      <a:dk2>
        <a:srgbClr val="44546A"/>
      </a:dk2>
      <a:lt2>
        <a:srgbClr val="E7E6E6"/>
      </a:lt2>
      <a:accent1>
        <a:srgbClr val="2C567A"/>
      </a:accent1>
      <a:accent2>
        <a:srgbClr val="0072C7"/>
      </a:accent2>
      <a:accent3>
        <a:srgbClr val="0D1D51"/>
      </a:accent3>
      <a:accent4>
        <a:srgbClr val="666666"/>
      </a:accent4>
      <a:accent5>
        <a:srgbClr val="3C76A6"/>
      </a:accent5>
      <a:accent6>
        <a:srgbClr val="1E44BC"/>
      </a:accent6>
      <a:hlink>
        <a:srgbClr val="0563C1"/>
      </a:hlink>
      <a:folHlink>
        <a:srgbClr val="954F72"/>
      </a:folHlink>
    </a:clrScheme>
    <a:fontScheme name="Contoso v1">
      <a:majorFont>
        <a:latin typeface="Corbel"/>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TF34076243_Blue spheres presentation_RVA_v5" id="{E4C0B511-76E7-4C07-AFEA-8FEA0A5A8C84}" vid="{3A463146-28EF-4F73-B63C-03710F66E2A3}"/>
    </a:ext>
  </a:extLst>
</a:theme>
</file>

<file path=ppt/theme/theme3.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6.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bc5addfa-30a9-4785-87a6-5ed76f699f6f" xsi:nil="true"/>
    <lcf76f155ced4ddcb4097134ff3c332f xmlns="75aea3ef-9bfb-40d4-850f-73f6892ce358">
      <Terms xmlns="http://schemas.microsoft.com/office/infopath/2007/PartnerControls"/>
    </lcf76f155ced4ddcb4097134ff3c332f>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991A06B0AD8E6447912BD9C37EBBD73A" ma:contentTypeVersion="16" ma:contentTypeDescription="Create a new document." ma:contentTypeScope="" ma:versionID="5cf7378398758ee1eb958e0895f8679d">
  <xsd:schema xmlns:xsd="http://www.w3.org/2001/XMLSchema" xmlns:xs="http://www.w3.org/2001/XMLSchema" xmlns:p="http://schemas.microsoft.com/office/2006/metadata/properties" xmlns:ns2="bc5addfa-30a9-4785-87a6-5ed76f699f6f" xmlns:ns3="75aea3ef-9bfb-40d4-850f-73f6892ce358" targetNamespace="http://schemas.microsoft.com/office/2006/metadata/properties" ma:root="true" ma:fieldsID="81c8198b284c10ebf8279469bd5a1226" ns2:_="" ns3:_="">
    <xsd:import namespace="bc5addfa-30a9-4785-87a6-5ed76f699f6f"/>
    <xsd:import namespace="75aea3ef-9bfb-40d4-850f-73f6892ce358"/>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AutoKeyPoints" minOccurs="0"/>
                <xsd:element ref="ns3:MediaServiceKeyPoints" minOccurs="0"/>
                <xsd:element ref="ns3:MediaServiceLocation" minOccurs="0"/>
                <xsd:element ref="ns3:MediaServiceOCR" minOccurs="0"/>
                <xsd:element ref="ns3:MediaLengthInSeconds" minOccurs="0"/>
                <xsd:element ref="ns3:lcf76f155ced4ddcb4097134ff3c332f" minOccurs="0"/>
                <xsd:element ref="ns2: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c5addfa-30a9-4785-87a6-5ed76f699f6f"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13be2f71-c30e-4596-b4ed-757c9457fd9d}" ma:internalName="TaxCatchAll" ma:showField="CatchAllData" ma:web="bc5addfa-30a9-4785-87a6-5ed76f699f6f">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75aea3ef-9bfb-40d4-850f-73f6892ce358"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ServiceLocation" ma:index="18" nillable="true" ma:displayName="Location" ma:internalName="MediaServiceLocation" ma:readOnly="true">
      <xsd:simpleType>
        <xsd:restriction base="dms:Text"/>
      </xsd:simpleType>
    </xsd:element>
    <xsd:element name="MediaServiceOCR" ma:index="19" nillable="true" ma:displayName="Extracted Text" ma:internalName="MediaServiceOCR" ma:readOnly="true">
      <xsd:simpleType>
        <xsd:restriction base="dms:Note">
          <xsd:maxLength value="255"/>
        </xsd:restriction>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844e3a4a-5bd4-4876-a89e-4ff5fafe77c7" ma:termSetId="09814cd3-568e-fe90-9814-8d621ff8fb84" ma:anchorId="fba54fb3-c3e1-fe81-a776-ca4b69148c4d" ma:open="true" ma:isKeyword="fals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B9123B7-BAC2-41DC-9610-FA349E9EA77F}">
  <ds:schemaRefs>
    <ds:schemaRef ds:uri="75aea3ef-9bfb-40d4-850f-73f6892ce358"/>
    <ds:schemaRef ds:uri="bc5addfa-30a9-4785-87a6-5ed76f699f6f"/>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AB902515-E18D-4452-BB81-4832F3D5B725}">
  <ds:schemaRefs>
    <ds:schemaRef ds:uri="75aea3ef-9bfb-40d4-850f-73f6892ce358"/>
    <ds:schemaRef ds:uri="bc5addfa-30a9-4785-87a6-5ed76f699f6f"/>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CB5BF10A-F9C4-40D5-984C-8F117D9C6FED}">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4</TotalTime>
  <Words>10010</Words>
  <Application>Microsoft Office PowerPoint</Application>
  <PresentationFormat>Widescreen</PresentationFormat>
  <Paragraphs>1414</Paragraphs>
  <Slides>192</Slides>
  <Notes>36</Notes>
  <HiddenSlides>0</HiddenSlides>
  <MMClips>2</MMClips>
  <ScaleCrop>false</ScaleCrop>
  <HeadingPairs>
    <vt:vector size="6" baseType="variant">
      <vt:variant>
        <vt:lpstr>Fonts Used</vt:lpstr>
      </vt:variant>
      <vt:variant>
        <vt:i4>21</vt:i4>
      </vt:variant>
      <vt:variant>
        <vt:lpstr>Theme</vt:lpstr>
      </vt:variant>
      <vt:variant>
        <vt:i4>5</vt:i4>
      </vt:variant>
      <vt:variant>
        <vt:lpstr>Slide Titles</vt:lpstr>
      </vt:variant>
      <vt:variant>
        <vt:i4>192</vt:i4>
      </vt:variant>
    </vt:vector>
  </HeadingPairs>
  <TitlesOfParts>
    <vt:vector size="218" baseType="lpstr">
      <vt:lpstr>Arial Narrow</vt:lpstr>
      <vt:lpstr>Montserrat</vt:lpstr>
      <vt:lpstr>Calibri</vt:lpstr>
      <vt:lpstr>Monotype Corsiva</vt:lpstr>
      <vt:lpstr>Calibri Light</vt:lpstr>
      <vt:lpstr>Open Sans</vt:lpstr>
      <vt:lpstr>Roboto</vt:lpstr>
      <vt:lpstr>Brush Script MT</vt:lpstr>
      <vt:lpstr>Fira Sans</vt:lpstr>
      <vt:lpstr>Arial</vt:lpstr>
      <vt:lpstr>Times New Roman</vt:lpstr>
      <vt:lpstr>Monserrat</vt:lpstr>
      <vt:lpstr>Garamond</vt:lpstr>
      <vt:lpstr>Montserrat (Body)</vt:lpstr>
      <vt:lpstr>Wingdings</vt:lpstr>
      <vt:lpstr>Montserrat SemiBold</vt:lpstr>
      <vt:lpstr>Myriad Pro</vt:lpstr>
      <vt:lpstr>Tahoma</vt:lpstr>
      <vt:lpstr>Century Gothic</vt:lpstr>
      <vt:lpstr>Poppins</vt:lpstr>
      <vt:lpstr>Corbel</vt:lpstr>
      <vt:lpstr>Tema de Office</vt:lpstr>
      <vt:lpstr>1_Office Theme</vt:lpstr>
      <vt:lpstr>3_Office Theme</vt:lpstr>
      <vt:lpstr>5_Office Theme</vt:lpstr>
      <vt:lpstr>Office Theme</vt:lpstr>
      <vt:lpstr>PowerPoint Presentation</vt:lpstr>
      <vt:lpstr>PowerPoint Presentation</vt:lpstr>
      <vt:lpstr>PowerPoint Presentation</vt:lpstr>
      <vt:lpstr>PowerPoint Presentation</vt:lpstr>
      <vt:lpstr>PowerPoint Presentation</vt:lpstr>
      <vt:lpstr>PowerPoint Presentation</vt:lpstr>
      <vt:lpstr>Clusters meet Regions</vt:lpstr>
      <vt:lpstr>EU actions for the green and digital transition and resilience </vt:lpstr>
      <vt:lpstr>Euroclusters programme</vt:lpstr>
      <vt:lpstr>European Cluster Collaboration Platform</vt:lpstr>
      <vt:lpstr>PowerPoint Presentation</vt:lpstr>
      <vt:lpstr>PowerPoint Presentation</vt:lpstr>
      <vt:lpstr>Cohesion policy: challenges</vt:lpstr>
      <vt:lpstr>Cohesion policy: the EU’s main investment policy</vt:lpstr>
      <vt:lpstr>Cohesion support under the Smart Europe policy objective </vt:lpstr>
      <vt:lpstr>Cohesion support to growth and competitiveness of SMEs</vt:lpstr>
      <vt:lpstr>Cohesion policy in Croatia  2021-2027</vt:lpstr>
      <vt:lpstr>Cohesion support under PO1 in Croatia 2021-2027</vt:lpstr>
      <vt:lpstr>Cohesion support under PO1 in Croatia 2021-2027</vt:lpstr>
      <vt:lpstr>PowerPoint Presentation</vt:lpstr>
      <vt:lpstr>PowerPoint Presentation</vt:lpstr>
      <vt:lpstr>How RDAs facilitate cluster development through S3 priorities</vt:lpstr>
      <vt:lpstr>PowerPoint Presentation</vt:lpstr>
      <vt:lpstr>PowerPoint Presentation</vt:lpstr>
      <vt:lpstr>Industrial transition</vt:lpstr>
      <vt:lpstr>Plans for industrial transition of Panonian, Adriatic and North Croatia (PITs) </vt:lpstr>
      <vt:lpstr>Directions of change (in line with EC guidelines)</vt:lpstr>
      <vt:lpstr>Priority niches and  regional value chains</vt:lpstr>
      <vt:lpstr>Transformational roadmap</vt:lpstr>
      <vt:lpstr>Indicative allocation of EU funds under Integrated Territorial Program 2021. – 2027. (ITP)</vt:lpstr>
      <vt:lpstr>Innovation clusters support under ITP</vt:lpstr>
      <vt:lpstr>The role of RDAs in process of industrial transition and Cluster’s facilitation</vt:lpstr>
      <vt:lpstr>Thank You for attention! </vt:lpstr>
      <vt:lpstr>PowerPoint Presentation</vt:lpstr>
      <vt:lpstr>enterprise europe network </vt:lpstr>
      <vt:lpstr>enterprise europe network </vt:lpstr>
      <vt:lpstr>enterprise europe network </vt:lpstr>
      <vt:lpstr>enterprise europe network </vt:lpstr>
      <vt:lpstr>PowerPoint Presentation</vt:lpstr>
      <vt:lpstr>PowerPoint Presentation</vt:lpstr>
      <vt:lpstr>PowerPoint Presentation</vt:lpstr>
      <vt:lpstr>PowerPoint Presentation</vt:lpstr>
      <vt:lpstr>"If you define the problem correctly you almost have the solution." - Steve Jobs -</vt:lpstr>
      <vt:lpstr>enterprise europe network </vt:lpstr>
      <vt:lpstr>PowerPoint Presentation</vt:lpstr>
      <vt:lpstr>Activities of our RDA: S3-focused</vt:lpstr>
      <vt:lpstr>S3 turned into focus-sectors &amp; a quadruple helix approach</vt:lpstr>
      <vt:lpstr>Regional, Interregional and European cooperation in S3-respect</vt:lpstr>
      <vt:lpstr>Regional, Interregional and European cooperation in S3-respect</vt:lpstr>
      <vt:lpstr>PowerPoint Presentation</vt:lpstr>
      <vt:lpstr>PowerPoint Presentation</vt:lpstr>
      <vt:lpstr>PowerPoint Presentation</vt:lpstr>
      <vt:lpstr>Improving Collaboration between Clusters and National &amp; Regional Authorities</vt:lpstr>
      <vt:lpstr>Improving Collaboration between Clusters and National &amp; Regional Authorities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OECD &amp; Culture </vt:lpstr>
      <vt:lpstr>Highlights from the “The Culture Fix”</vt:lpstr>
      <vt:lpstr>Culture &amp; creative industries, cluster policies and regional development</vt:lpstr>
      <vt:lpstr>Creative industries and innovation </vt:lpstr>
      <vt:lpstr>PowerPoint Presentation</vt:lpstr>
      <vt:lpstr>“Improving Collaboration between Clusters and National and Regional Authorities”</vt:lpstr>
      <vt:lpstr>“Improving Collaboration between Clusters and National and Regional Authorities”</vt:lpstr>
      <vt:lpstr>“Improving Collaboration between Clusters and National and Regional Authorities”</vt:lpstr>
      <vt:lpstr>“Improving Collaboration between Clusters and National and Regional Authorities”</vt:lpstr>
      <vt:lpstr>PowerPoint Presentation</vt:lpstr>
      <vt:lpstr>“All together or not at all”</vt:lpstr>
      <vt:lpstr>PowerPoint Presentation</vt:lpstr>
      <vt:lpstr>Improving Collaboration between Clusters and National &amp; Regional Authorities</vt:lpstr>
      <vt:lpstr>Improving Collaboration between Clusters and National &amp; Regional Authorities</vt:lpstr>
      <vt:lpstr>Improving Collaboration between Clusters and National &amp; Regional Authorities</vt:lpstr>
      <vt:lpstr>Improving Collaboration between Clusters and National &amp; Regional Authorities</vt:lpstr>
      <vt:lpstr>PowerPoint Presentation</vt:lpstr>
      <vt:lpstr>PowerPoint Presentation</vt:lpstr>
      <vt:lpstr>PowerPoint Presentation</vt:lpstr>
      <vt:lpstr>Pitching Session for Collaborative Opportunities</vt:lpstr>
      <vt:lpstr>PowerPoint Presentation</vt:lpstr>
      <vt:lpstr>Pitching Session for Collaborative Opportunities</vt:lpstr>
      <vt:lpstr>Pitching Session for Collaborative Opportunities</vt:lpstr>
      <vt:lpstr>PowerPoint Presentation</vt:lpstr>
      <vt:lpstr>PowerPoint Presentation</vt:lpstr>
      <vt:lpstr>PowerPoint Presentation</vt:lpstr>
      <vt:lpstr>PowerPoint Presentation</vt:lpstr>
      <vt:lpstr> OUR ACTIVITIES</vt:lpstr>
      <vt:lpstr> OUR ACTIVITIES</vt:lpstr>
      <vt:lpstr> EXPERIENCES </vt:lpstr>
      <vt:lpstr> AREAS OF INTEREST </vt:lpstr>
      <vt:lpstr>PowerPoint Presentation</vt:lpstr>
      <vt:lpstr>PowerPoint Presentation</vt:lpstr>
      <vt:lpstr>Pitching session for Collaborative Opportunities</vt:lpstr>
      <vt:lpstr>Pitching Session for Collaborative Opportunities</vt:lpstr>
      <vt:lpstr>Cooperation opportunities</vt:lpstr>
      <vt:lpstr>Questions: Ingrid.Meijer@oostnl.nl </vt:lpstr>
      <vt:lpstr>PowerPoint Presentation</vt:lpstr>
      <vt:lpstr>PowerPoint Presentation</vt:lpstr>
      <vt:lpstr>Pitching session for Collaborative Opportunities – REDEA, CROATIA</vt:lpstr>
      <vt:lpstr>Public Institution for the Development of the Međimurje County REDEA</vt:lpstr>
      <vt:lpstr>Investment promotion – ESG regulations</vt:lpstr>
      <vt:lpstr>Partnership for regional innovation &amp; I3 Instrument</vt:lpstr>
      <vt:lpstr>Why are we here?</vt:lpstr>
      <vt:lpstr>PowerPoint Presentation</vt:lpstr>
      <vt:lpstr>PowerPoint Presentation</vt:lpstr>
      <vt:lpstr>PowerPoint Presentation</vt:lpstr>
      <vt:lpstr>Pitching session for Collaborative Opportunities</vt:lpstr>
      <vt:lpstr>Pitching Session for Collaborative Opportunities</vt:lpstr>
      <vt:lpstr>Pitching Session for Collaborative Opportunities</vt:lpstr>
      <vt:lpstr>“Transformation is not a future event but a present day habit.”</vt:lpstr>
      <vt:lpstr>PowerPoint Presentation</vt:lpstr>
      <vt:lpstr>PowerPoint Presentation</vt:lpstr>
      <vt:lpstr>Pitching Session for Collaborative Opportunities</vt:lpstr>
      <vt:lpstr>Pitching Session for Collaborative Opportunities</vt:lpstr>
      <vt:lpstr>Pitching Session for Collaborative Opportunities</vt:lpstr>
      <vt:lpstr>“Zadar has the most beautiful sunset in the world, more beautiful than the one in Key West in Florida, applauded at every evening” Alfred Hitchcock</vt:lpstr>
      <vt:lpstr>PowerPoint Presentation</vt:lpstr>
      <vt:lpstr>PowerPoint Presentation</vt:lpstr>
      <vt:lpstr>About Us</vt:lpstr>
      <vt:lpstr>Some examples from 2022</vt:lpstr>
      <vt:lpstr>How does EQA do it?</vt:lpstr>
      <vt:lpstr>Expert Evaluator Network</vt:lpstr>
      <vt:lpstr>Why do agencies trust our services?</vt:lpstr>
      <vt:lpstr>PowerPoint Presentation</vt:lpstr>
      <vt:lpstr>“Don’t let technical evaluations step on your way”</vt:lpstr>
      <vt:lpstr>PowerPoint Presentation</vt:lpstr>
      <vt:lpstr>PowerPoint Presentation</vt:lpstr>
      <vt:lpstr>Health and Welfare Innovation Ecosystems and Clusters</vt:lpstr>
      <vt:lpstr>PowerPoint Presentation</vt:lpstr>
      <vt:lpstr>PowerPoint Presentation</vt:lpstr>
      <vt:lpstr>PowerPoint Presentation</vt:lpstr>
      <vt:lpstr>PowerPoint Presentation</vt:lpstr>
      <vt:lpstr>PowerPoint Presentation</vt:lpstr>
      <vt:lpstr>EXCELLENCES OF  EMILIA-ROMAGNA IN HEALTH &amp; WELLNESS</vt:lpstr>
      <vt:lpstr>EMILIA-ROMAGNA: A REGION OF WELLBEING</vt:lpstr>
      <vt:lpstr>108 MEMBERS</vt:lpstr>
      <vt:lpstr>MAIN DISTRICTS OF THE HEALTH &amp; WELLNESS INDUSTRY</vt:lpstr>
      <vt:lpstr>+ 30.6%</vt:lpstr>
      <vt:lpstr>UNIVERSITIES OF EMILIA-ROMAGNA</vt:lpstr>
      <vt:lpstr>5 UNIVERSITIES</vt:lpstr>
      <vt:lpstr>THE EMILIA-ROMAGNA HIGH TECHNOLOGY NETWORK</vt:lpstr>
      <vt:lpstr>PowerPoint Presentation</vt:lpstr>
      <vt:lpstr>HEALTH ASSETS IN EMILIA-ROMAGNA</vt:lpstr>
      <vt:lpstr>GLOBAL TREND</vt:lpstr>
      <vt:lpstr>GLOBAL TREND</vt:lpstr>
      <vt:lpstr>GLOBAL TREND</vt:lpstr>
      <vt:lpstr>GLOBAL TREND</vt:lpstr>
      <vt:lpstr>GLOBAL TREND</vt:lpstr>
      <vt:lpstr>GLOBAL TREND</vt:lpstr>
      <vt:lpstr>GLOBAL TREND</vt:lpstr>
      <vt:lpstr>RELEVANT  INFRASTRUCTURES,  HUBS, NETWORKS</vt:lpstr>
      <vt:lpstr>ADVANCED THERAPIES REGIONAL NETWORK</vt:lpstr>
      <vt:lpstr>MIRANDOLA BIOMEDICAL DISTRICT</vt:lpstr>
      <vt:lpstr>BIG DATA TECHNOPOLE</vt:lpstr>
      <vt:lpstr>Clust-ER Health &amp; Wellbeing</vt:lpstr>
      <vt:lpstr>PowerPoint Presentation</vt:lpstr>
      <vt:lpstr>PowerPoint Presentation</vt:lpstr>
      <vt:lpstr>PowerPoint Presentation</vt:lpstr>
      <vt:lpstr>PowerPoint Presentation</vt:lpstr>
      <vt:lpstr>PowerPoint Presentation</vt:lpstr>
      <vt:lpstr>PowerPoint Presentation</vt:lpstr>
      <vt:lpstr>“There is a lot of time spent in designing the bridge (i.e. health system), but not  enough time about the people who are crossing it.</vt:lpstr>
      <vt:lpstr>PowerPoint Presentation</vt:lpstr>
      <vt:lpstr>PowerPoint Presentation</vt:lpstr>
      <vt:lpstr>PowerPoint Presentation</vt:lpstr>
      <vt:lpstr>Clusters Driving the Digitalisation in Croatian Key Sectors</vt:lpstr>
      <vt:lpstr>PowerPoint Presentation</vt:lpstr>
      <vt:lpstr>PowerPoint Presentation</vt:lpstr>
      <vt:lpstr>PowerPoint Presentation</vt:lpstr>
      <vt:lpstr>PowerPoint Presentation</vt:lpstr>
      <vt:lpstr>PowerPoint Presentation</vt:lpstr>
      <vt:lpstr>Italian Videogame Industry</vt:lpstr>
      <vt:lpstr>Bologna Game Farm Videogame public accelerator</vt:lpstr>
      <vt:lpstr>Bologna Game Farm Videogame public accelerator</vt:lpstr>
      <vt:lpstr>Bologna Game Farm Videogame public accelerator</vt:lpstr>
      <vt:lpstr>Bologna Game Farm Videogame public accelerator</vt:lpstr>
      <vt:lpstr>Bologna Game Farm Videogame public accelerator</vt:lpstr>
      <vt:lpstr>European Videogame Industry</vt:lpstr>
      <vt:lpstr>European Videogame Industry Developers</vt:lpstr>
      <vt:lpstr>European Videogame Industry Publishers</vt:lpstr>
      <vt:lpstr>World Videogame market</vt:lpstr>
      <vt:lpstr>South Europe / East Europe vs World</vt:lpstr>
      <vt:lpstr>Let’s work together</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Trigo Moran, Miguel</dc:creator>
  <cp:lastModifiedBy>Matteo Baldan</cp:lastModifiedBy>
  <cp:revision>3</cp:revision>
  <dcterms:created xsi:type="dcterms:W3CDTF">2018-11-27T14:57:36Z</dcterms:created>
  <dcterms:modified xsi:type="dcterms:W3CDTF">2022-12-06T08:16:22Z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0x010100991A06B0AD8E6447912BD9C37EBBD73A</vt:lpwstr>
  </property>
  <property fmtid="{D5CDD505-2E9C-101B-9397-08002B2CF9AE}" pid="3" name="MediaServiceImageTags">
    <vt:lpwstr/>
  </property>
</Properties>
</file>