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5" r:id="rId5"/>
    <p:sldId id="272" r:id="rId6"/>
    <p:sldId id="266" r:id="rId7"/>
    <p:sldId id="267" r:id="rId8"/>
    <p:sldId id="268" r:id="rId9"/>
    <p:sldId id="269" r:id="rId10"/>
    <p:sldId id="270" r:id="rId11"/>
    <p:sldId id="271" r:id="rId12"/>
    <p:sldId id="257" r:id="rId13"/>
  </p:sldIdLst>
  <p:sldSz cx="10691813" cy="7561263"/>
  <p:notesSz cx="6858000" cy="9144000"/>
  <p:defaultTextStyle>
    <a:defPPr>
      <a:defRPr lang="da-DK"/>
    </a:defPPr>
    <a:lvl1pPr marL="0" algn="l" defTabSz="1042965" rtl="0" eaLnBrk="1" latinLnBrk="0" hangingPunct="1">
      <a:defRPr sz="2100" kern="1200">
        <a:solidFill>
          <a:schemeClr val="tx1"/>
        </a:solidFill>
        <a:latin typeface="+mn-lt"/>
        <a:ea typeface="+mn-ea"/>
        <a:cs typeface="+mn-cs"/>
      </a:defRPr>
    </a:lvl1pPr>
    <a:lvl2pPr marL="521482" algn="l" defTabSz="1042965" rtl="0" eaLnBrk="1" latinLnBrk="0" hangingPunct="1">
      <a:defRPr sz="2100" kern="1200">
        <a:solidFill>
          <a:schemeClr val="tx1"/>
        </a:solidFill>
        <a:latin typeface="+mn-lt"/>
        <a:ea typeface="+mn-ea"/>
        <a:cs typeface="+mn-cs"/>
      </a:defRPr>
    </a:lvl2pPr>
    <a:lvl3pPr marL="1042965" algn="l" defTabSz="1042965" rtl="0" eaLnBrk="1" latinLnBrk="0" hangingPunct="1">
      <a:defRPr sz="2100" kern="1200">
        <a:solidFill>
          <a:schemeClr val="tx1"/>
        </a:solidFill>
        <a:latin typeface="+mn-lt"/>
        <a:ea typeface="+mn-ea"/>
        <a:cs typeface="+mn-cs"/>
      </a:defRPr>
    </a:lvl3pPr>
    <a:lvl4pPr marL="1564447" algn="l" defTabSz="1042965" rtl="0" eaLnBrk="1" latinLnBrk="0" hangingPunct="1">
      <a:defRPr sz="2100" kern="1200">
        <a:solidFill>
          <a:schemeClr val="tx1"/>
        </a:solidFill>
        <a:latin typeface="+mn-lt"/>
        <a:ea typeface="+mn-ea"/>
        <a:cs typeface="+mn-cs"/>
      </a:defRPr>
    </a:lvl4pPr>
    <a:lvl5pPr marL="2085929" algn="l" defTabSz="1042965" rtl="0" eaLnBrk="1" latinLnBrk="0" hangingPunct="1">
      <a:defRPr sz="2100" kern="1200">
        <a:solidFill>
          <a:schemeClr val="tx1"/>
        </a:solidFill>
        <a:latin typeface="+mn-lt"/>
        <a:ea typeface="+mn-ea"/>
        <a:cs typeface="+mn-cs"/>
      </a:defRPr>
    </a:lvl5pPr>
    <a:lvl6pPr marL="2607412" algn="l" defTabSz="1042965" rtl="0" eaLnBrk="1" latinLnBrk="0" hangingPunct="1">
      <a:defRPr sz="2100" kern="1200">
        <a:solidFill>
          <a:schemeClr val="tx1"/>
        </a:solidFill>
        <a:latin typeface="+mn-lt"/>
        <a:ea typeface="+mn-ea"/>
        <a:cs typeface="+mn-cs"/>
      </a:defRPr>
    </a:lvl6pPr>
    <a:lvl7pPr marL="3128894" algn="l" defTabSz="1042965" rtl="0" eaLnBrk="1" latinLnBrk="0" hangingPunct="1">
      <a:defRPr sz="2100" kern="1200">
        <a:solidFill>
          <a:schemeClr val="tx1"/>
        </a:solidFill>
        <a:latin typeface="+mn-lt"/>
        <a:ea typeface="+mn-ea"/>
        <a:cs typeface="+mn-cs"/>
      </a:defRPr>
    </a:lvl7pPr>
    <a:lvl8pPr marL="3650376" algn="l" defTabSz="1042965" rtl="0" eaLnBrk="1" latinLnBrk="0" hangingPunct="1">
      <a:defRPr sz="2100" kern="1200">
        <a:solidFill>
          <a:schemeClr val="tx1"/>
        </a:solidFill>
        <a:latin typeface="+mn-lt"/>
        <a:ea typeface="+mn-ea"/>
        <a:cs typeface="+mn-cs"/>
      </a:defRPr>
    </a:lvl8pPr>
    <a:lvl9pPr marL="4171859" algn="l" defTabSz="104296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autoAdjust="0"/>
    <p:restoredTop sz="94599"/>
  </p:normalViewPr>
  <p:slideViewPr>
    <p:cSldViewPr>
      <p:cViewPr>
        <p:scale>
          <a:sx n="75" d="100"/>
          <a:sy n="75" d="100"/>
        </p:scale>
        <p:origin x="-1752" y="-464"/>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2744" cy="7561263"/>
          </a:xfrm>
          <a:prstGeom prst="rect">
            <a:avLst/>
          </a:prstGeom>
        </p:spPr>
      </p:pic>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Tree>
    <p:extLst>
      <p:ext uri="{BB962C8B-B14F-4D97-AF65-F5344CB8AC3E}">
        <p14:creationId xmlns:p14="http://schemas.microsoft.com/office/powerpoint/2010/main" val="88951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9" name="Pladsholder til tekst 7"/>
          <p:cNvSpPr>
            <a:spLocks noGrp="1"/>
          </p:cNvSpPr>
          <p:nvPr>
            <p:ph type="body" sz="quarter" idx="13"/>
          </p:nvPr>
        </p:nvSpPr>
        <p:spPr>
          <a:xfrm>
            <a:off x="884931" y="972318"/>
            <a:ext cx="9429527" cy="842413"/>
          </a:xfrm>
        </p:spPr>
        <p:txBody>
          <a:bodyPr>
            <a:noAutofit/>
          </a:bodyPr>
          <a:lstStyle>
            <a:lvl1pPr marL="0" indent="0">
              <a:spcBef>
                <a:spcPts val="0"/>
              </a:spcBef>
              <a:spcAft>
                <a:spcPts val="3300"/>
              </a:spcAft>
              <a:buFontTx/>
              <a:buNone/>
              <a:defRPr sz="2800" b="1">
                <a:solidFill>
                  <a:schemeClr val="accent1"/>
                </a:solidFill>
              </a:defRPr>
            </a:lvl1pPr>
          </a:lstStyle>
          <a:p>
            <a:pPr lvl="0"/>
            <a:r>
              <a:rPr lang="da-DK"/>
              <a:t>Klik for at redigere typografi i masteren</a:t>
            </a:r>
          </a:p>
        </p:txBody>
      </p:sp>
      <p:sp>
        <p:nvSpPr>
          <p:cNvPr id="10" name="Pladsholder til billede 9"/>
          <p:cNvSpPr>
            <a:spLocks noGrp="1" noChangeAspect="1"/>
          </p:cNvSpPr>
          <p:nvPr>
            <p:ph type="pic" sz="quarter" idx="14"/>
          </p:nvPr>
        </p:nvSpPr>
        <p:spPr>
          <a:xfrm>
            <a:off x="5583948" y="1961965"/>
            <a:ext cx="4730510" cy="3876790"/>
          </a:xfrm>
        </p:spPr>
        <p:txBody>
          <a:bodyPr>
            <a:noAutofit/>
          </a:bodyPr>
          <a:lstStyle>
            <a:lvl1pPr marL="0" indent="0" algn="ctr">
              <a:buNone/>
              <a:defRPr>
                <a:solidFill>
                  <a:schemeClr val="accent1"/>
                </a:solidFill>
              </a:defRPr>
            </a:lvl1pPr>
          </a:lstStyle>
          <a:p>
            <a:r>
              <a:rPr lang="da-DK"/>
              <a:t>Klik på ikonet for at tilføje et billede</a:t>
            </a:r>
          </a:p>
        </p:txBody>
      </p:sp>
      <p:sp>
        <p:nvSpPr>
          <p:cNvPr id="11" name="Pladsholder til tekst 10"/>
          <p:cNvSpPr>
            <a:spLocks noGrp="1"/>
          </p:cNvSpPr>
          <p:nvPr>
            <p:ph type="body" sz="quarter" idx="15"/>
          </p:nvPr>
        </p:nvSpPr>
        <p:spPr>
          <a:xfrm>
            <a:off x="881062" y="1831331"/>
            <a:ext cx="4392835" cy="4679876"/>
          </a:xfrm>
        </p:spPr>
        <p:txBody>
          <a:bodyPr/>
          <a:lstStyle>
            <a:lvl1pPr marL="0" indent="0">
              <a:buFontTx/>
              <a:buNone/>
              <a:defRPr sz="2000" b="0"/>
            </a:lvl1pPr>
            <a:lvl2pPr marL="285750" indent="-285750">
              <a:buFont typeface="Arial" panose="020B0604020202020204" pitchFamily="34" charset="0"/>
              <a:buChar char="•"/>
              <a:defRPr sz="2000"/>
            </a:lvl2pPr>
          </a:lstStyle>
          <a:p>
            <a:pPr lvl="0"/>
            <a:r>
              <a:rPr lang="da-DK"/>
              <a:t>Klik for at redigere typografi i masteren</a:t>
            </a:r>
          </a:p>
          <a:p>
            <a:pPr lvl="1"/>
            <a:r>
              <a:rPr lang="da-DK"/>
              <a:t>Andet niveau</a:t>
            </a:r>
          </a:p>
        </p:txBody>
      </p:sp>
    </p:spTree>
    <p:extLst>
      <p:ext uri="{BB962C8B-B14F-4D97-AF65-F5344CB8AC3E}">
        <p14:creationId xmlns:p14="http://schemas.microsoft.com/office/powerpoint/2010/main" val="243789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billede">
    <p:spTree>
      <p:nvGrpSpPr>
        <p:cNvPr id="1" name=""/>
        <p:cNvGrpSpPr/>
        <p:nvPr/>
      </p:nvGrpSpPr>
      <p:grpSpPr>
        <a:xfrm>
          <a:off x="0" y="0"/>
          <a:ext cx="0" cy="0"/>
          <a:chOff x="0" y="0"/>
          <a:chExt cx="0" cy="0"/>
        </a:xfrm>
      </p:grpSpPr>
      <p:sp>
        <p:nvSpPr>
          <p:cNvPr id="7" name="Rektangel 6"/>
          <p:cNvSpPr/>
          <p:nvPr userDrawn="1"/>
        </p:nvSpPr>
        <p:spPr>
          <a:xfrm>
            <a:off x="161330" y="6804967"/>
            <a:ext cx="10441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534591" y="1454859"/>
            <a:ext cx="9622632" cy="1260211"/>
          </a:xfrm>
        </p:spPr>
        <p:txBody>
          <a:bodyPr bIns="0" anchor="b">
            <a:noAutofit/>
          </a:bodyPr>
          <a:lstStyle>
            <a:lvl1pPr>
              <a:defRPr sz="6000" b="1">
                <a:solidFill>
                  <a:schemeClr val="accent1"/>
                </a:solidFill>
              </a:defRPr>
            </a:lvl1pPr>
          </a:lstStyle>
          <a:p>
            <a:r>
              <a:rPr lang="da-DK"/>
              <a:t>Klik for at redigere titeltypografi i masteren</a:t>
            </a:r>
          </a:p>
        </p:txBody>
      </p:sp>
      <p:sp>
        <p:nvSpPr>
          <p:cNvPr id="3" name="Pladsholder til indhold 2"/>
          <p:cNvSpPr>
            <a:spLocks noGrp="1"/>
          </p:cNvSpPr>
          <p:nvPr>
            <p:ph idx="1"/>
          </p:nvPr>
        </p:nvSpPr>
        <p:spPr>
          <a:xfrm>
            <a:off x="534591" y="2700511"/>
            <a:ext cx="9622632" cy="720080"/>
          </a:xfrm>
        </p:spPr>
        <p:txBody>
          <a:bodyPr tIns="0">
            <a:noAutofit/>
          </a:bodyPr>
          <a:lstStyle>
            <a:lvl1pPr marL="0" indent="0" algn="ctr">
              <a:buNone/>
              <a:defRPr sz="1800" b="1">
                <a:solidFill>
                  <a:schemeClr val="accent1"/>
                </a:solidFill>
              </a:defRPr>
            </a:lvl1pPr>
          </a:lstStyle>
          <a:p>
            <a:pPr lvl="0"/>
            <a:r>
              <a:rPr lang="da-DK"/>
              <a:t>Klik for at redigere typografi i masteren</a:t>
            </a:r>
          </a:p>
        </p:txBody>
      </p:sp>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12" name="Pladsholder til billede 11"/>
          <p:cNvSpPr>
            <a:spLocks noGrp="1" noChangeAspect="1"/>
          </p:cNvSpPr>
          <p:nvPr>
            <p:ph type="pic" sz="quarter" idx="13"/>
          </p:nvPr>
        </p:nvSpPr>
        <p:spPr>
          <a:xfrm>
            <a:off x="367067" y="3503258"/>
            <a:ext cx="9971088" cy="3306763"/>
          </a:xfrm>
        </p:spPr>
        <p:txBody>
          <a:bodyPr>
            <a:noAutofit/>
          </a:bodyPr>
          <a:lstStyle>
            <a:lvl1pPr marL="0" indent="0" algn="ctr">
              <a:buNone/>
              <a:defRPr>
                <a:solidFill>
                  <a:schemeClr val="accent1"/>
                </a:solidFill>
              </a:defRPr>
            </a:lvl1pPr>
          </a:lstStyle>
          <a:p>
            <a:r>
              <a:rPr lang="da-DK"/>
              <a:t>Klik på ikonet for at tilføje et billede</a:t>
            </a:r>
          </a:p>
        </p:txBody>
      </p:sp>
    </p:spTree>
    <p:extLst>
      <p:ext uri="{BB962C8B-B14F-4D97-AF65-F5344CB8AC3E}">
        <p14:creationId xmlns:p14="http://schemas.microsoft.com/office/powerpoint/2010/main" val="370532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og billed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8" name="Pladsholder til tekst 7"/>
          <p:cNvSpPr>
            <a:spLocks noGrp="1"/>
          </p:cNvSpPr>
          <p:nvPr>
            <p:ph type="body" sz="quarter" idx="13"/>
          </p:nvPr>
        </p:nvSpPr>
        <p:spPr>
          <a:xfrm>
            <a:off x="884931" y="1843627"/>
            <a:ext cx="4604991" cy="4464050"/>
          </a:xfrm>
        </p:spPr>
        <p:txBody>
          <a:bodyPr>
            <a:noAutofit/>
          </a:bodyPr>
          <a:lstStyle>
            <a:lvl1pPr marL="495300" indent="-495300">
              <a:spcBef>
                <a:spcPts val="0"/>
              </a:spcBef>
              <a:spcAft>
                <a:spcPts val="3300"/>
              </a:spcAft>
              <a:buFontTx/>
              <a:buBlip>
                <a:blip r:embed="rId2"/>
              </a:buBlip>
              <a:defRPr sz="2800" b="1">
                <a:solidFill>
                  <a:schemeClr val="accent1"/>
                </a:solidFill>
              </a:defRPr>
            </a:lvl1pPr>
          </a:lstStyle>
          <a:p>
            <a:pPr lvl="0"/>
            <a:r>
              <a:rPr lang="da-DK"/>
              <a:t>Klik for at redigere typografi i masteren</a:t>
            </a:r>
          </a:p>
        </p:txBody>
      </p:sp>
      <p:sp>
        <p:nvSpPr>
          <p:cNvPr id="10" name="Pladsholder til billede 9"/>
          <p:cNvSpPr>
            <a:spLocks noGrp="1" noChangeAspect="1"/>
          </p:cNvSpPr>
          <p:nvPr>
            <p:ph type="pic" sz="quarter" idx="14"/>
          </p:nvPr>
        </p:nvSpPr>
        <p:spPr>
          <a:xfrm>
            <a:off x="5583948" y="1961965"/>
            <a:ext cx="4730510" cy="3876790"/>
          </a:xfrm>
        </p:spPr>
        <p:txBody>
          <a:bodyPr>
            <a:noAutofit/>
          </a:bodyPr>
          <a:lstStyle>
            <a:lvl1pPr marL="0" indent="0" algn="ctr">
              <a:buNone/>
              <a:defRPr>
                <a:solidFill>
                  <a:schemeClr val="accent1"/>
                </a:solidFill>
              </a:defRPr>
            </a:lvl1pPr>
          </a:lstStyle>
          <a:p>
            <a:r>
              <a:rPr lang="da-DK"/>
              <a:t>Klik på ikonet for at tilføje et billede</a:t>
            </a:r>
          </a:p>
        </p:txBody>
      </p:sp>
    </p:spTree>
    <p:extLst>
      <p:ext uri="{BB962C8B-B14F-4D97-AF65-F5344CB8AC3E}">
        <p14:creationId xmlns:p14="http://schemas.microsoft.com/office/powerpoint/2010/main" val="142561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3" name="Pladsholder til tekst 2"/>
          <p:cNvSpPr>
            <a:spLocks noGrp="1"/>
          </p:cNvSpPr>
          <p:nvPr>
            <p:ph type="body" sz="quarter" idx="15"/>
          </p:nvPr>
        </p:nvSpPr>
        <p:spPr>
          <a:xfrm>
            <a:off x="884930" y="1843628"/>
            <a:ext cx="8925472" cy="4464000"/>
          </a:xfrm>
        </p:spPr>
        <p:txBody>
          <a:bodyPr vert="horz" lIns="104296" tIns="52148" rIns="104296" bIns="52148" rtlCol="0">
            <a:noAutofit/>
          </a:bodyPr>
          <a:lstStyle>
            <a:lvl1pPr>
              <a:defRPr lang="da-DK" sz="2800" b="1" smtClean="0">
                <a:solidFill>
                  <a:schemeClr val="accent1"/>
                </a:solidFill>
              </a:defRPr>
            </a:lvl1pPr>
            <a:lvl2pPr marL="521483" indent="0">
              <a:spcBef>
                <a:spcPts val="600"/>
              </a:spcBef>
              <a:spcAft>
                <a:spcPts val="3300"/>
              </a:spcAft>
              <a:buNone/>
              <a:defRPr lang="da-DK" sz="1600" b="1" smtClean="0">
                <a:solidFill>
                  <a:schemeClr val="accent1"/>
                </a:solidFill>
              </a:defRPr>
            </a:lvl2pPr>
            <a:lvl3pPr>
              <a:defRPr lang="da-DK" smtClean="0"/>
            </a:lvl3pPr>
            <a:lvl4pPr>
              <a:defRPr lang="da-DK" smtClean="0"/>
            </a:lvl4pPr>
            <a:lvl5pPr>
              <a:defRPr lang="da-DK"/>
            </a:lvl5pPr>
          </a:lstStyle>
          <a:p>
            <a:pPr marL="495300" lvl="0" indent="-495300">
              <a:buFontTx/>
              <a:buBlip>
                <a:blip r:embed="rId2"/>
              </a:buBlip>
            </a:pPr>
            <a:r>
              <a:rPr lang="da-DK"/>
              <a:t>Klik for at redigere typografi i masteren</a:t>
            </a:r>
          </a:p>
          <a:p>
            <a:pPr marL="495300" lvl="1" indent="-495300">
              <a:buFontTx/>
              <a:buBlip>
                <a:blip r:embed="rId2"/>
              </a:buBlip>
            </a:pPr>
            <a:r>
              <a:rPr lang="da-DK"/>
              <a:t>Andet niveau</a:t>
            </a:r>
          </a:p>
        </p:txBody>
      </p:sp>
    </p:spTree>
    <p:extLst>
      <p:ext uri="{BB962C8B-B14F-4D97-AF65-F5344CB8AC3E}">
        <p14:creationId xmlns:p14="http://schemas.microsoft.com/office/powerpoint/2010/main" val="357819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og tekst bue">
    <p:spTree>
      <p:nvGrpSpPr>
        <p:cNvPr id="1" name=""/>
        <p:cNvGrpSpPr/>
        <p:nvPr/>
      </p:nvGrpSpPr>
      <p:grpSpPr>
        <a:xfrm>
          <a:off x="0" y="0"/>
          <a:ext cx="0" cy="0"/>
          <a:chOff x="0" y="0"/>
          <a:chExt cx="0" cy="0"/>
        </a:xfrm>
      </p:grpSpPr>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065467"/>
            <a:ext cx="10692595" cy="5495795"/>
          </a:xfrm>
          <a:prstGeom prst="rect">
            <a:avLst/>
          </a:prstGeom>
        </p:spPr>
      </p:pic>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3" name="Pladsholder til tekst 2"/>
          <p:cNvSpPr>
            <a:spLocks noGrp="1"/>
          </p:cNvSpPr>
          <p:nvPr>
            <p:ph type="body" sz="quarter" idx="15"/>
          </p:nvPr>
        </p:nvSpPr>
        <p:spPr>
          <a:xfrm>
            <a:off x="884930" y="1843628"/>
            <a:ext cx="8925472" cy="4464000"/>
          </a:xfrm>
        </p:spPr>
        <p:txBody>
          <a:bodyPr vert="horz" lIns="104296" tIns="52148" rIns="104296" bIns="52148" rtlCol="0">
            <a:noAutofit/>
          </a:bodyPr>
          <a:lstStyle>
            <a:lvl1pPr>
              <a:defRPr lang="da-DK" sz="2800" b="1" smtClean="0">
                <a:solidFill>
                  <a:schemeClr val="accent1"/>
                </a:solidFill>
              </a:defRPr>
            </a:lvl1pPr>
            <a:lvl2pPr marL="521483" indent="0">
              <a:spcBef>
                <a:spcPts val="600"/>
              </a:spcBef>
              <a:spcAft>
                <a:spcPts val="3300"/>
              </a:spcAft>
              <a:buNone/>
              <a:defRPr lang="da-DK" sz="1600" b="1" smtClean="0">
                <a:solidFill>
                  <a:schemeClr val="accent1"/>
                </a:solidFill>
              </a:defRPr>
            </a:lvl2pPr>
            <a:lvl3pPr>
              <a:defRPr lang="da-DK" smtClean="0"/>
            </a:lvl3pPr>
            <a:lvl4pPr>
              <a:defRPr lang="da-DK" smtClean="0"/>
            </a:lvl4pPr>
            <a:lvl5pPr>
              <a:defRPr lang="da-DK"/>
            </a:lvl5pPr>
          </a:lstStyle>
          <a:p>
            <a:pPr marL="495300" lvl="0" indent="-495300">
              <a:buFontTx/>
              <a:buBlip>
                <a:blip r:embed="rId3"/>
              </a:buBlip>
            </a:pPr>
            <a:r>
              <a:rPr lang="da-DK"/>
              <a:t>Klik for at redigere typografi i masteren</a:t>
            </a:r>
          </a:p>
          <a:p>
            <a:pPr marL="495300" lvl="1" indent="-495300">
              <a:buFontTx/>
              <a:buBlip>
                <a:blip r:embed="rId3"/>
              </a:buBlip>
            </a:pPr>
            <a:r>
              <a:rPr lang="da-DK"/>
              <a:t>Andet niveau</a:t>
            </a:r>
          </a:p>
        </p:txBody>
      </p:sp>
    </p:spTree>
    <p:extLst>
      <p:ext uri="{BB962C8B-B14F-4D97-AF65-F5344CB8AC3E}">
        <p14:creationId xmlns:p14="http://schemas.microsoft.com/office/powerpoint/2010/main" val="59192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og billeder">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3" name="Pladsholder til tekst 2"/>
          <p:cNvSpPr>
            <a:spLocks noGrp="1"/>
          </p:cNvSpPr>
          <p:nvPr>
            <p:ph type="body" sz="quarter" idx="15"/>
          </p:nvPr>
        </p:nvSpPr>
        <p:spPr>
          <a:xfrm>
            <a:off x="884930" y="1843628"/>
            <a:ext cx="8925472" cy="1720979"/>
          </a:xfrm>
        </p:spPr>
        <p:txBody>
          <a:bodyPr vert="horz" lIns="104296" tIns="52148" rIns="104296" bIns="52148" rtlCol="0">
            <a:noAutofit/>
          </a:bodyPr>
          <a:lstStyle>
            <a:lvl1pPr>
              <a:defRPr lang="da-DK" sz="2800" b="1" smtClean="0">
                <a:solidFill>
                  <a:schemeClr val="accent1"/>
                </a:solidFill>
              </a:defRPr>
            </a:lvl1pPr>
            <a:lvl2pPr marL="521483" indent="0">
              <a:spcBef>
                <a:spcPts val="600"/>
              </a:spcBef>
              <a:spcAft>
                <a:spcPts val="3300"/>
              </a:spcAft>
              <a:buNone/>
              <a:defRPr lang="da-DK" sz="1600" b="1" smtClean="0">
                <a:solidFill>
                  <a:schemeClr val="accent1"/>
                </a:solidFill>
              </a:defRPr>
            </a:lvl2pPr>
            <a:lvl3pPr>
              <a:defRPr lang="da-DK" smtClean="0"/>
            </a:lvl3pPr>
            <a:lvl4pPr>
              <a:defRPr lang="da-DK" smtClean="0"/>
            </a:lvl4pPr>
            <a:lvl5pPr>
              <a:defRPr lang="da-DK"/>
            </a:lvl5pPr>
          </a:lstStyle>
          <a:p>
            <a:pPr marL="495300" lvl="0" indent="-495300">
              <a:buFontTx/>
              <a:buBlip>
                <a:blip r:embed="rId2"/>
              </a:buBlip>
            </a:pPr>
            <a:r>
              <a:rPr lang="da-DK"/>
              <a:t>Klik for at redigere typografi i masteren</a:t>
            </a:r>
          </a:p>
          <a:p>
            <a:pPr marL="495300" lvl="1" indent="-495300">
              <a:buFontTx/>
              <a:buBlip>
                <a:blip r:embed="rId2"/>
              </a:buBlip>
            </a:pPr>
            <a:r>
              <a:rPr lang="da-DK"/>
              <a:t>Andet niveau</a:t>
            </a:r>
          </a:p>
        </p:txBody>
      </p:sp>
      <p:sp>
        <p:nvSpPr>
          <p:cNvPr id="8" name="Pladsholder til billede 9"/>
          <p:cNvSpPr>
            <a:spLocks noGrp="1" noChangeAspect="1"/>
          </p:cNvSpPr>
          <p:nvPr>
            <p:ph type="pic" sz="quarter" idx="14"/>
          </p:nvPr>
        </p:nvSpPr>
        <p:spPr>
          <a:xfrm>
            <a:off x="1507966" y="3646841"/>
            <a:ext cx="3860100" cy="2487653"/>
          </a:xfrm>
        </p:spPr>
        <p:txBody>
          <a:bodyPr>
            <a:noAutofit/>
          </a:bodyPr>
          <a:lstStyle>
            <a:lvl1pPr marL="0" indent="0" algn="ctr">
              <a:buNone/>
              <a:defRPr>
                <a:solidFill>
                  <a:schemeClr val="accent1"/>
                </a:solidFill>
              </a:defRPr>
            </a:lvl1pPr>
          </a:lstStyle>
          <a:p>
            <a:r>
              <a:rPr lang="da-DK"/>
              <a:t>Klik på ikonet for at tilføje et billede</a:t>
            </a:r>
          </a:p>
        </p:txBody>
      </p:sp>
      <p:sp>
        <p:nvSpPr>
          <p:cNvPr id="9" name="Pladsholder til billede 9"/>
          <p:cNvSpPr>
            <a:spLocks noGrp="1" noChangeAspect="1"/>
          </p:cNvSpPr>
          <p:nvPr>
            <p:ph type="pic" sz="quarter" idx="16"/>
          </p:nvPr>
        </p:nvSpPr>
        <p:spPr>
          <a:xfrm>
            <a:off x="5489922" y="3646841"/>
            <a:ext cx="3860100" cy="2487653"/>
          </a:xfrm>
        </p:spPr>
        <p:txBody>
          <a:bodyPr>
            <a:noAutofit/>
          </a:bodyPr>
          <a:lstStyle>
            <a:lvl1pPr marL="0" indent="0" algn="ctr">
              <a:buNone/>
              <a:defRPr>
                <a:solidFill>
                  <a:schemeClr val="accent1"/>
                </a:solidFill>
              </a:defRPr>
            </a:lvl1pPr>
          </a:lstStyle>
          <a:p>
            <a:r>
              <a:rPr lang="da-DK"/>
              <a:t>Klik på ikonet for at tilføje et billede</a:t>
            </a:r>
          </a:p>
        </p:txBody>
      </p:sp>
    </p:spTree>
    <p:extLst>
      <p:ext uri="{BB962C8B-B14F-4D97-AF65-F5344CB8AC3E}">
        <p14:creationId xmlns:p14="http://schemas.microsoft.com/office/powerpoint/2010/main" val="92005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og billeder bue">
    <p:spTree>
      <p:nvGrpSpPr>
        <p:cNvPr id="1" name=""/>
        <p:cNvGrpSpPr/>
        <p:nvPr/>
      </p:nvGrpSpPr>
      <p:grpSpPr>
        <a:xfrm>
          <a:off x="0" y="0"/>
          <a:ext cx="0" cy="0"/>
          <a:chOff x="0" y="0"/>
          <a:chExt cx="0" cy="0"/>
        </a:xfrm>
      </p:grpSpPr>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065467"/>
            <a:ext cx="10692595" cy="5495795"/>
          </a:xfrm>
          <a:prstGeom prst="rect">
            <a:avLst/>
          </a:prstGeom>
        </p:spPr>
      </p:pic>
      <p:sp>
        <p:nvSpPr>
          <p:cNvPr id="4" name="Pladsholder til dato 3"/>
          <p:cNvSpPr>
            <a:spLocks noGrp="1"/>
          </p:cNvSpPr>
          <p:nvPr>
            <p:ph type="dt" sz="half" idx="10"/>
          </p:nvPr>
        </p:nvSpPr>
        <p:spPr/>
        <p:txBody>
          <a:bodyPr/>
          <a:lstStyle/>
          <a:p>
            <a:fld id="{CCF7AC75-F4F8-411A-9359-B5E89ED41D3D}" type="datetimeFigureOut">
              <a:rPr lang="da-DK" smtClean="0"/>
              <a:pPr/>
              <a:t>12/09/16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124ECF-7879-4956-81A9-953D14BA5E7E}" type="slidenum">
              <a:rPr lang="da-DK" smtClean="0"/>
              <a:pPr/>
              <a:t>‹nr.›</a:t>
            </a:fld>
            <a:endParaRPr lang="da-DK"/>
          </a:p>
        </p:txBody>
      </p:sp>
      <p:sp>
        <p:nvSpPr>
          <p:cNvPr id="3" name="Pladsholder til tekst 2"/>
          <p:cNvSpPr>
            <a:spLocks noGrp="1"/>
          </p:cNvSpPr>
          <p:nvPr>
            <p:ph type="body" sz="quarter" idx="15"/>
          </p:nvPr>
        </p:nvSpPr>
        <p:spPr>
          <a:xfrm>
            <a:off x="884930" y="1843628"/>
            <a:ext cx="8925472" cy="1720979"/>
          </a:xfrm>
        </p:spPr>
        <p:txBody>
          <a:bodyPr vert="horz" lIns="104296" tIns="52148" rIns="104296" bIns="52148" rtlCol="0">
            <a:noAutofit/>
          </a:bodyPr>
          <a:lstStyle>
            <a:lvl1pPr>
              <a:defRPr lang="da-DK" sz="2800" b="1" smtClean="0">
                <a:solidFill>
                  <a:schemeClr val="accent1"/>
                </a:solidFill>
              </a:defRPr>
            </a:lvl1pPr>
            <a:lvl2pPr marL="521483" indent="0">
              <a:spcBef>
                <a:spcPts val="600"/>
              </a:spcBef>
              <a:spcAft>
                <a:spcPts val="3300"/>
              </a:spcAft>
              <a:buNone/>
              <a:defRPr lang="da-DK" sz="1600" b="1" smtClean="0">
                <a:solidFill>
                  <a:schemeClr val="accent1"/>
                </a:solidFill>
              </a:defRPr>
            </a:lvl2pPr>
            <a:lvl3pPr>
              <a:defRPr lang="da-DK" smtClean="0"/>
            </a:lvl3pPr>
            <a:lvl4pPr>
              <a:defRPr lang="da-DK" smtClean="0"/>
            </a:lvl4pPr>
            <a:lvl5pPr>
              <a:defRPr lang="da-DK"/>
            </a:lvl5pPr>
          </a:lstStyle>
          <a:p>
            <a:pPr marL="495300" lvl="0" indent="-495300">
              <a:buFontTx/>
              <a:buBlip>
                <a:blip r:embed="rId3"/>
              </a:buBlip>
            </a:pPr>
            <a:r>
              <a:rPr lang="da-DK"/>
              <a:t>Klik for at redigere typografi i masteren</a:t>
            </a:r>
          </a:p>
          <a:p>
            <a:pPr marL="495300" lvl="1" indent="-495300">
              <a:buFontTx/>
              <a:buBlip>
                <a:blip r:embed="rId3"/>
              </a:buBlip>
            </a:pPr>
            <a:r>
              <a:rPr lang="da-DK"/>
              <a:t>Andet niveau</a:t>
            </a:r>
          </a:p>
        </p:txBody>
      </p:sp>
      <p:sp>
        <p:nvSpPr>
          <p:cNvPr id="8" name="Pladsholder til billede 9"/>
          <p:cNvSpPr>
            <a:spLocks noGrp="1" noChangeAspect="1"/>
          </p:cNvSpPr>
          <p:nvPr>
            <p:ph type="pic" sz="quarter" idx="14"/>
          </p:nvPr>
        </p:nvSpPr>
        <p:spPr>
          <a:xfrm>
            <a:off x="1507966" y="3646841"/>
            <a:ext cx="3860100" cy="2487653"/>
          </a:xfrm>
        </p:spPr>
        <p:txBody>
          <a:bodyPr>
            <a:noAutofit/>
          </a:bodyPr>
          <a:lstStyle>
            <a:lvl1pPr marL="0" indent="0" algn="ctr">
              <a:buNone/>
              <a:defRPr>
                <a:solidFill>
                  <a:schemeClr val="accent1"/>
                </a:solidFill>
              </a:defRPr>
            </a:lvl1pPr>
          </a:lstStyle>
          <a:p>
            <a:r>
              <a:rPr lang="da-DK"/>
              <a:t>Klik på ikonet for at tilføje et billede</a:t>
            </a:r>
          </a:p>
        </p:txBody>
      </p:sp>
      <p:sp>
        <p:nvSpPr>
          <p:cNvPr id="9" name="Pladsholder til billede 9"/>
          <p:cNvSpPr>
            <a:spLocks noGrp="1" noChangeAspect="1"/>
          </p:cNvSpPr>
          <p:nvPr>
            <p:ph type="pic" sz="quarter" idx="16"/>
          </p:nvPr>
        </p:nvSpPr>
        <p:spPr>
          <a:xfrm>
            <a:off x="5489922" y="3646841"/>
            <a:ext cx="3860100" cy="2487653"/>
          </a:xfrm>
        </p:spPr>
        <p:txBody>
          <a:bodyPr>
            <a:noAutofit/>
          </a:bodyPr>
          <a:lstStyle>
            <a:lvl1pPr marL="0" indent="0" algn="ctr">
              <a:buNone/>
              <a:defRPr>
                <a:solidFill>
                  <a:schemeClr val="accent1"/>
                </a:solidFill>
              </a:defRPr>
            </a:lvl1pPr>
          </a:lstStyle>
          <a:p>
            <a:r>
              <a:rPr lang="da-DK"/>
              <a:t>Klik på ikonet for at tilføje et billede</a:t>
            </a:r>
          </a:p>
        </p:txBody>
      </p:sp>
    </p:spTree>
    <p:extLst>
      <p:ext uri="{BB962C8B-B14F-4D97-AF65-F5344CB8AC3E}">
        <p14:creationId xmlns:p14="http://schemas.microsoft.com/office/powerpoint/2010/main" val="3428103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 y="7089289"/>
            <a:ext cx="10692595" cy="235987"/>
          </a:xfrm>
          <a:prstGeom prst="rect">
            <a:avLst/>
          </a:prstGeom>
        </p:spPr>
      </p:pic>
      <p:pic>
        <p:nvPicPr>
          <p:cNvPr id="7" name="Billede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 y="333487"/>
            <a:ext cx="10692595" cy="494852"/>
          </a:xfrm>
          <a:prstGeom prst="rect">
            <a:avLst/>
          </a:prstGeom>
        </p:spPr>
      </p:pic>
      <p:sp>
        <p:nvSpPr>
          <p:cNvPr id="2" name="Pladsholder til titel 1"/>
          <p:cNvSpPr>
            <a:spLocks noGrp="1"/>
          </p:cNvSpPr>
          <p:nvPr>
            <p:ph type="title"/>
          </p:nvPr>
        </p:nvSpPr>
        <p:spPr>
          <a:xfrm>
            <a:off x="534591" y="302801"/>
            <a:ext cx="9622632" cy="1260211"/>
          </a:xfrm>
          <a:prstGeom prst="rect">
            <a:avLst/>
          </a:prstGeom>
        </p:spPr>
        <p:txBody>
          <a:bodyPr vert="horz" lIns="104296" tIns="52148" rIns="104296" bIns="52148" rtlCol="0" anchor="ctr">
            <a:normAutofit/>
          </a:bodyPr>
          <a:lstStyle/>
          <a:p>
            <a:r>
              <a:rPr lang="da-DK"/>
              <a:t>Klik for at redigere i master</a:t>
            </a:r>
          </a:p>
        </p:txBody>
      </p:sp>
      <p:sp>
        <p:nvSpPr>
          <p:cNvPr id="3" name="Pladsholder til tekst 2"/>
          <p:cNvSpPr>
            <a:spLocks noGrp="1"/>
          </p:cNvSpPr>
          <p:nvPr>
            <p:ph type="body" idx="1"/>
          </p:nvPr>
        </p:nvSpPr>
        <p:spPr>
          <a:xfrm>
            <a:off x="534591" y="1764295"/>
            <a:ext cx="9622632" cy="4990084"/>
          </a:xfrm>
          <a:prstGeom prst="rect">
            <a:avLst/>
          </a:prstGeom>
        </p:spPr>
        <p:txBody>
          <a:bodyPr vert="horz" lIns="104296" tIns="52148" rIns="104296" bIns="52148"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534591" y="7008171"/>
            <a:ext cx="2494756" cy="402567"/>
          </a:xfrm>
          <a:prstGeom prst="rect">
            <a:avLst/>
          </a:prstGeom>
        </p:spPr>
        <p:txBody>
          <a:bodyPr vert="horz" lIns="104296" tIns="52148" rIns="104296" bIns="52148" rtlCol="0" anchor="ctr"/>
          <a:lstStyle>
            <a:lvl1pPr algn="l">
              <a:defRPr sz="1400">
                <a:solidFill>
                  <a:schemeClr val="tx1">
                    <a:tint val="75000"/>
                  </a:schemeClr>
                </a:solidFill>
                <a:latin typeface="Candara" panose="020E0502030303020204" pitchFamily="34" charset="0"/>
              </a:defRPr>
            </a:lvl1pPr>
          </a:lstStyle>
          <a:p>
            <a:fld id="{CCF7AC75-F4F8-411A-9359-B5E89ED41D3D}" type="datetimeFigureOut">
              <a:rPr lang="da-DK" smtClean="0"/>
              <a:pPr/>
              <a:t>12/09/16</a:t>
            </a:fld>
            <a:endParaRPr lang="da-DK"/>
          </a:p>
        </p:txBody>
      </p:sp>
      <p:sp>
        <p:nvSpPr>
          <p:cNvPr id="5" name="Pladsholder til sidefod 4"/>
          <p:cNvSpPr>
            <a:spLocks noGrp="1"/>
          </p:cNvSpPr>
          <p:nvPr>
            <p:ph type="ftr" sz="quarter" idx="3"/>
          </p:nvPr>
        </p:nvSpPr>
        <p:spPr>
          <a:xfrm>
            <a:off x="3653036" y="7008171"/>
            <a:ext cx="3385741" cy="402567"/>
          </a:xfrm>
          <a:prstGeom prst="rect">
            <a:avLst/>
          </a:prstGeom>
        </p:spPr>
        <p:txBody>
          <a:bodyPr vert="horz" lIns="104296" tIns="52148" rIns="104296" bIns="52148" rtlCol="0" anchor="ctr"/>
          <a:lstStyle>
            <a:lvl1pPr algn="ctr">
              <a:defRPr sz="1400">
                <a:solidFill>
                  <a:schemeClr val="tx1">
                    <a:tint val="75000"/>
                  </a:schemeClr>
                </a:solidFill>
                <a:latin typeface="Candara" panose="020E0502030303020204" pitchFamily="34" charset="0"/>
              </a:defRPr>
            </a:lvl1pPr>
          </a:lstStyle>
          <a:p>
            <a:endParaRPr lang="da-DK"/>
          </a:p>
        </p:txBody>
      </p:sp>
      <p:sp>
        <p:nvSpPr>
          <p:cNvPr id="6" name="Pladsholder til diasnummer 5"/>
          <p:cNvSpPr>
            <a:spLocks noGrp="1"/>
          </p:cNvSpPr>
          <p:nvPr>
            <p:ph type="sldNum" sz="quarter" idx="4"/>
          </p:nvPr>
        </p:nvSpPr>
        <p:spPr>
          <a:xfrm>
            <a:off x="7662466" y="7008171"/>
            <a:ext cx="2494756" cy="402567"/>
          </a:xfrm>
          <a:prstGeom prst="rect">
            <a:avLst/>
          </a:prstGeom>
        </p:spPr>
        <p:txBody>
          <a:bodyPr vert="horz" lIns="104296" tIns="52148" rIns="104296" bIns="52148" rtlCol="0" anchor="ctr"/>
          <a:lstStyle>
            <a:lvl1pPr algn="r">
              <a:defRPr sz="1400">
                <a:solidFill>
                  <a:schemeClr val="tx1">
                    <a:tint val="75000"/>
                  </a:schemeClr>
                </a:solidFill>
                <a:latin typeface="Candara" panose="020E0502030303020204" pitchFamily="34" charset="0"/>
              </a:defRPr>
            </a:lvl1pPr>
          </a:lstStyle>
          <a:p>
            <a:fld id="{D5124ECF-7879-4956-81A9-953D14BA5E7E}" type="slidenum">
              <a:rPr lang="da-DK" smtClean="0"/>
              <a:pPr/>
              <a:t>‹nr.›</a:t>
            </a:fld>
            <a:endParaRPr lang="da-DK"/>
          </a:p>
        </p:txBody>
      </p:sp>
    </p:spTree>
    <p:extLst>
      <p:ext uri="{BB962C8B-B14F-4D97-AF65-F5344CB8AC3E}">
        <p14:creationId xmlns:p14="http://schemas.microsoft.com/office/powerpoint/2010/main" val="8451487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60" r:id="rId5"/>
    <p:sldLayoutId id="2147483662" r:id="rId6"/>
    <p:sldLayoutId id="2147483661" r:id="rId7"/>
    <p:sldLayoutId id="2147483663" r:id="rId8"/>
  </p:sldLayoutIdLst>
  <p:txStyles>
    <p:titleStyle>
      <a:lvl1pPr algn="ctr" defTabSz="1042965" rtl="0" eaLnBrk="1" latinLnBrk="0" hangingPunct="1">
        <a:spcBef>
          <a:spcPct val="0"/>
        </a:spcBef>
        <a:buNone/>
        <a:defRPr sz="5000" kern="1200">
          <a:solidFill>
            <a:schemeClr val="tx1"/>
          </a:solidFill>
          <a:latin typeface="Candara" panose="020E0502030303020204" pitchFamily="34" charset="0"/>
          <a:ea typeface="+mj-ea"/>
          <a:cs typeface="+mj-cs"/>
        </a:defRPr>
      </a:lvl1pPr>
    </p:titleStyle>
    <p:bodyStyle>
      <a:lvl1pPr marL="496800" indent="-496800" algn="l" defTabSz="1042965" rtl="0" eaLnBrk="1" latinLnBrk="0" hangingPunct="1">
        <a:spcBef>
          <a:spcPts val="0"/>
        </a:spcBef>
        <a:spcAft>
          <a:spcPts val="0"/>
        </a:spcAft>
        <a:buFontTx/>
        <a:buBlip>
          <a:blip r:embed="rId12"/>
        </a:buBlip>
        <a:defRPr sz="2800" b="1" kern="1200">
          <a:solidFill>
            <a:schemeClr val="accent1"/>
          </a:solidFill>
          <a:latin typeface="Candara" panose="020E0502030303020204" pitchFamily="34" charset="0"/>
          <a:ea typeface="+mn-ea"/>
          <a:cs typeface="+mn-cs"/>
        </a:defRPr>
      </a:lvl1pPr>
      <a:lvl2pPr marL="492125" indent="0" algn="l" defTabSz="1042965" rtl="0" eaLnBrk="1" latinLnBrk="0" hangingPunct="1">
        <a:spcBef>
          <a:spcPct val="20000"/>
        </a:spcBef>
        <a:buFont typeface="Arial" panose="020B0604020202020204" pitchFamily="34" charset="0"/>
        <a:buNone/>
        <a:defRPr sz="1600" b="1" kern="1200">
          <a:solidFill>
            <a:schemeClr val="accent1"/>
          </a:solidFill>
          <a:latin typeface="Candara" panose="020E0502030303020204" pitchFamily="34" charset="0"/>
          <a:ea typeface="+mn-ea"/>
          <a:cs typeface="+mn-cs"/>
        </a:defRPr>
      </a:lvl2pPr>
      <a:lvl3pPr marL="1303706" indent="-260741" algn="l" defTabSz="1042965" rtl="0" eaLnBrk="1" latinLnBrk="0" hangingPunct="1">
        <a:spcBef>
          <a:spcPct val="20000"/>
        </a:spcBef>
        <a:buFontTx/>
        <a:buBlip>
          <a:blip r:embed="rId12"/>
        </a:buBlip>
        <a:defRPr sz="1400" b="1" kern="1200">
          <a:solidFill>
            <a:schemeClr val="accent1"/>
          </a:solidFill>
          <a:latin typeface="Candara" panose="020E0502030303020204" pitchFamily="34" charset="0"/>
          <a:ea typeface="+mn-ea"/>
          <a:cs typeface="+mn-cs"/>
        </a:defRPr>
      </a:lvl3pPr>
      <a:lvl4pPr marL="1825188" indent="-260741" algn="l" defTabSz="1042965" rtl="0" eaLnBrk="1" latinLnBrk="0" hangingPunct="1">
        <a:spcBef>
          <a:spcPct val="20000"/>
        </a:spcBef>
        <a:buFontTx/>
        <a:buBlip>
          <a:blip r:embed="rId12"/>
        </a:buBlip>
        <a:defRPr sz="1400" b="1" kern="1200">
          <a:solidFill>
            <a:schemeClr val="accent1"/>
          </a:solidFill>
          <a:latin typeface="Candara" panose="020E0502030303020204" pitchFamily="34" charset="0"/>
          <a:ea typeface="+mn-ea"/>
          <a:cs typeface="+mn-cs"/>
        </a:defRPr>
      </a:lvl4pPr>
      <a:lvl5pPr marL="2346670" indent="-260741" algn="l" defTabSz="1042965" rtl="0" eaLnBrk="1" latinLnBrk="0" hangingPunct="1">
        <a:spcBef>
          <a:spcPct val="20000"/>
        </a:spcBef>
        <a:buFontTx/>
        <a:buBlip>
          <a:blip r:embed="rId12"/>
        </a:buBlip>
        <a:defRPr sz="1400" b="1" kern="1200">
          <a:solidFill>
            <a:schemeClr val="accent1"/>
          </a:solidFill>
          <a:latin typeface="Candara" panose="020E0502030303020204" pitchFamily="34" charset="0"/>
          <a:ea typeface="+mn-ea"/>
          <a:cs typeface="+mn-cs"/>
        </a:defRPr>
      </a:lvl5pPr>
      <a:lvl6pPr marL="2868153"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5"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117"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600"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a-DK"/>
      </a:defPPr>
      <a:lvl1pPr marL="0" algn="l" defTabSz="1042965" rtl="0" eaLnBrk="1" latinLnBrk="0" hangingPunct="1">
        <a:defRPr sz="2100" kern="1200">
          <a:solidFill>
            <a:schemeClr val="tx1"/>
          </a:solidFill>
          <a:latin typeface="+mn-lt"/>
          <a:ea typeface="+mn-ea"/>
          <a:cs typeface="+mn-cs"/>
        </a:defRPr>
      </a:lvl1pPr>
      <a:lvl2pPr marL="521482" algn="l" defTabSz="1042965" rtl="0" eaLnBrk="1" latinLnBrk="0" hangingPunct="1">
        <a:defRPr sz="2100" kern="1200">
          <a:solidFill>
            <a:schemeClr val="tx1"/>
          </a:solidFill>
          <a:latin typeface="+mn-lt"/>
          <a:ea typeface="+mn-ea"/>
          <a:cs typeface="+mn-cs"/>
        </a:defRPr>
      </a:lvl2pPr>
      <a:lvl3pPr marL="1042965" algn="l" defTabSz="1042965" rtl="0" eaLnBrk="1" latinLnBrk="0" hangingPunct="1">
        <a:defRPr sz="2100" kern="1200">
          <a:solidFill>
            <a:schemeClr val="tx1"/>
          </a:solidFill>
          <a:latin typeface="+mn-lt"/>
          <a:ea typeface="+mn-ea"/>
          <a:cs typeface="+mn-cs"/>
        </a:defRPr>
      </a:lvl3pPr>
      <a:lvl4pPr marL="1564447" algn="l" defTabSz="1042965" rtl="0" eaLnBrk="1" latinLnBrk="0" hangingPunct="1">
        <a:defRPr sz="2100" kern="1200">
          <a:solidFill>
            <a:schemeClr val="tx1"/>
          </a:solidFill>
          <a:latin typeface="+mn-lt"/>
          <a:ea typeface="+mn-ea"/>
          <a:cs typeface="+mn-cs"/>
        </a:defRPr>
      </a:lvl4pPr>
      <a:lvl5pPr marL="2085929" algn="l" defTabSz="1042965" rtl="0" eaLnBrk="1" latinLnBrk="0" hangingPunct="1">
        <a:defRPr sz="2100" kern="1200">
          <a:solidFill>
            <a:schemeClr val="tx1"/>
          </a:solidFill>
          <a:latin typeface="+mn-lt"/>
          <a:ea typeface="+mn-ea"/>
          <a:cs typeface="+mn-cs"/>
        </a:defRPr>
      </a:lvl5pPr>
      <a:lvl6pPr marL="2607412" algn="l" defTabSz="1042965" rtl="0" eaLnBrk="1" latinLnBrk="0" hangingPunct="1">
        <a:defRPr sz="2100" kern="1200">
          <a:solidFill>
            <a:schemeClr val="tx1"/>
          </a:solidFill>
          <a:latin typeface="+mn-lt"/>
          <a:ea typeface="+mn-ea"/>
          <a:cs typeface="+mn-cs"/>
        </a:defRPr>
      </a:lvl6pPr>
      <a:lvl7pPr marL="3128894" algn="l" defTabSz="1042965" rtl="0" eaLnBrk="1" latinLnBrk="0" hangingPunct="1">
        <a:defRPr sz="2100" kern="1200">
          <a:solidFill>
            <a:schemeClr val="tx1"/>
          </a:solidFill>
          <a:latin typeface="+mn-lt"/>
          <a:ea typeface="+mn-ea"/>
          <a:cs typeface="+mn-cs"/>
        </a:defRPr>
      </a:lvl7pPr>
      <a:lvl8pPr marL="3650376" algn="l" defTabSz="1042965" rtl="0" eaLnBrk="1" latinLnBrk="0" hangingPunct="1">
        <a:defRPr sz="2100" kern="1200">
          <a:solidFill>
            <a:schemeClr val="tx1"/>
          </a:solidFill>
          <a:latin typeface="+mn-lt"/>
          <a:ea typeface="+mn-ea"/>
          <a:cs typeface="+mn-cs"/>
        </a:defRPr>
      </a:lvl8pPr>
      <a:lvl9pPr marL="4171859" algn="l" defTabSz="104296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T2KSbWljzbA&amp;feature=youtu.be" TargetMode="Externa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radissonblu.com/falconerhotel-copenhagen"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mailto:mko@oxfordresearch.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Balloner.jpg"/>
          <p:cNvPicPr>
            <a:picLocks noChangeAspect="1"/>
          </p:cNvPicPr>
          <p:nvPr/>
        </p:nvPicPr>
        <p:blipFill>
          <a:blip r:embed="rId2" cstate="print">
            <a:duotone>
              <a:prstClr val="black"/>
              <a:schemeClr val="accent1">
                <a:tint val="45000"/>
                <a:satMod val="400000"/>
              </a:schemeClr>
            </a:duotone>
            <a:lum bright="-10000"/>
          </a:blip>
          <a:srcRect t="8056" r="20464" b="38516"/>
          <a:stretch>
            <a:fillRect/>
          </a:stretch>
        </p:blipFill>
        <p:spPr>
          <a:xfrm>
            <a:off x="305346" y="3492599"/>
            <a:ext cx="9937104" cy="3725900"/>
          </a:xfrm>
          <a:prstGeom prst="rect">
            <a:avLst/>
          </a:prstGeom>
        </p:spPr>
      </p:pic>
      <p:sp>
        <p:nvSpPr>
          <p:cNvPr id="16" name="Rectangle 9"/>
          <p:cNvSpPr>
            <a:spLocks noChangeArrowheads="1"/>
          </p:cNvSpPr>
          <p:nvPr/>
        </p:nvSpPr>
        <p:spPr bwMode="auto">
          <a:xfrm>
            <a:off x="665386" y="1404367"/>
            <a:ext cx="9363075" cy="747712"/>
          </a:xfrm>
          <a:prstGeom prst="rect">
            <a:avLst/>
          </a:prstGeom>
          <a:noFill/>
          <a:ln w="9525">
            <a:noFill/>
            <a:miter lim="800000"/>
            <a:headEnd/>
            <a:tailEnd/>
          </a:ln>
        </p:spPr>
        <p:txBody>
          <a:bodyPr lIns="80246" tIns="40122" rIns="80246" bIns="40122" anchor="ctr"/>
          <a:lstStyle/>
          <a:p>
            <a:pPr algn="ctr" defTabSz="803275">
              <a:lnSpc>
                <a:spcPct val="90000"/>
              </a:lnSpc>
            </a:pPr>
            <a:endParaRPr lang="da-DK" sz="3500" b="1" dirty="0">
              <a:solidFill>
                <a:schemeClr val="accent1"/>
              </a:solidFill>
              <a:latin typeface="Candara" pitchFamily="34" charset="0"/>
            </a:endParaRPr>
          </a:p>
          <a:p>
            <a:pPr algn="ctr" defTabSz="803275">
              <a:lnSpc>
                <a:spcPct val="90000"/>
              </a:lnSpc>
            </a:pPr>
            <a:endParaRPr lang="da-DK" sz="3500" b="1" dirty="0">
              <a:solidFill>
                <a:schemeClr val="accent1"/>
              </a:solidFill>
              <a:latin typeface="Candara" pitchFamily="34" charset="0"/>
            </a:endParaRPr>
          </a:p>
          <a:p>
            <a:pPr algn="ctr" defTabSz="803275">
              <a:lnSpc>
                <a:spcPct val="90000"/>
              </a:lnSpc>
            </a:pPr>
            <a:endParaRPr lang="en-GB" sz="2500" b="1" dirty="0">
              <a:solidFill>
                <a:schemeClr val="accent1"/>
              </a:solidFill>
              <a:latin typeface="Candara" pitchFamily="34" charset="0"/>
            </a:endParaRPr>
          </a:p>
          <a:p>
            <a:pPr algn="ctr" defTabSz="803275">
              <a:lnSpc>
                <a:spcPct val="90000"/>
              </a:lnSpc>
            </a:pPr>
            <a:endParaRPr lang="en-GB" sz="2500" b="1" dirty="0">
              <a:solidFill>
                <a:schemeClr val="accent1"/>
              </a:solidFill>
              <a:latin typeface="Candara" pitchFamily="34" charset="0"/>
            </a:endParaRPr>
          </a:p>
          <a:p>
            <a:pPr algn="ctr" defTabSz="803275">
              <a:lnSpc>
                <a:spcPct val="90000"/>
              </a:lnSpc>
            </a:pPr>
            <a:endParaRPr lang="en-GB" sz="2500" b="1" dirty="0">
              <a:solidFill>
                <a:schemeClr val="accent1"/>
              </a:solidFill>
              <a:latin typeface="Candara" pitchFamily="34" charset="0"/>
            </a:endParaRPr>
          </a:p>
          <a:p>
            <a:pPr algn="ctr" defTabSz="803275">
              <a:lnSpc>
                <a:spcPct val="90000"/>
              </a:lnSpc>
            </a:pPr>
            <a:endParaRPr lang="en-GB" sz="2500" b="1" dirty="0">
              <a:solidFill>
                <a:schemeClr val="accent1"/>
              </a:solidFill>
              <a:latin typeface="Candara" pitchFamily="34" charset="0"/>
            </a:endParaRPr>
          </a:p>
          <a:p>
            <a:pPr algn="ctr" defTabSz="803275">
              <a:lnSpc>
                <a:spcPct val="90000"/>
              </a:lnSpc>
            </a:pPr>
            <a:r>
              <a:rPr lang="en-GB" sz="3600" b="1" dirty="0">
                <a:solidFill>
                  <a:schemeClr val="accent1"/>
                </a:solidFill>
                <a:latin typeface="Candara" pitchFamily="34" charset="0"/>
              </a:rPr>
              <a:t>Oxford Research’s and </a:t>
            </a:r>
            <a:r>
              <a:rPr lang="en-GB" sz="3600" b="1" dirty="0" err="1">
                <a:solidFill>
                  <a:schemeClr val="accent1"/>
                </a:solidFill>
                <a:latin typeface="Candara" pitchFamily="34" charset="0"/>
              </a:rPr>
              <a:t>Quercus</a:t>
            </a:r>
            <a:r>
              <a:rPr lang="en-GB" sz="3600" b="1" dirty="0">
                <a:solidFill>
                  <a:schemeClr val="accent1"/>
                </a:solidFill>
                <a:latin typeface="Candara" pitchFamily="34" charset="0"/>
              </a:rPr>
              <a:t> Group’s</a:t>
            </a:r>
          </a:p>
          <a:p>
            <a:pPr algn="ctr" defTabSz="803275">
              <a:lnSpc>
                <a:spcPct val="90000"/>
              </a:lnSpc>
            </a:pPr>
            <a:endParaRPr lang="en-GB" sz="2000" b="1" dirty="0">
              <a:solidFill>
                <a:schemeClr val="accent1"/>
              </a:solidFill>
              <a:latin typeface="Candara" pitchFamily="34" charset="0"/>
            </a:endParaRPr>
          </a:p>
          <a:p>
            <a:pPr algn="ctr" defTabSz="803275">
              <a:lnSpc>
                <a:spcPct val="90000"/>
              </a:lnSpc>
            </a:pPr>
            <a:r>
              <a:rPr lang="en-GB" sz="5000" b="1" dirty="0">
                <a:solidFill>
                  <a:schemeClr val="accent1"/>
                </a:solidFill>
                <a:latin typeface="Candara" pitchFamily="34" charset="0"/>
              </a:rPr>
              <a:t>International Cluster Course 2016</a:t>
            </a:r>
          </a:p>
          <a:p>
            <a:pPr algn="ctr" defTabSz="803275">
              <a:lnSpc>
                <a:spcPct val="90000"/>
              </a:lnSpc>
            </a:pPr>
            <a:endParaRPr lang="en-GB" sz="3500" b="1" dirty="0">
              <a:solidFill>
                <a:schemeClr val="accent1"/>
              </a:solidFill>
              <a:latin typeface="Candara" pitchFamily="34" charset="0"/>
            </a:endParaRPr>
          </a:p>
          <a:p>
            <a:pPr algn="ctr" defTabSz="803275">
              <a:lnSpc>
                <a:spcPct val="90000"/>
              </a:lnSpc>
            </a:pPr>
            <a:r>
              <a:rPr lang="en-GB" sz="3500" b="1" dirty="0">
                <a:solidFill>
                  <a:schemeClr val="accent1"/>
                </a:solidFill>
                <a:latin typeface="Candara" pitchFamily="34" charset="0"/>
              </a:rPr>
              <a:t/>
            </a:r>
            <a:br>
              <a:rPr lang="en-GB" sz="3500" b="1" dirty="0">
                <a:solidFill>
                  <a:schemeClr val="accent1"/>
                </a:solidFill>
                <a:latin typeface="Candara" pitchFamily="34" charset="0"/>
              </a:rPr>
            </a:br>
            <a:endParaRPr lang="en-GB" sz="2500" b="1" dirty="0">
              <a:solidFill>
                <a:schemeClr val="accent1"/>
              </a:solidFill>
              <a:latin typeface="Candara" pitchFamily="34" charset="0"/>
            </a:endParaRPr>
          </a:p>
        </p:txBody>
      </p:sp>
      <p:sp>
        <p:nvSpPr>
          <p:cNvPr id="18" name="Tekstboks 17"/>
          <p:cNvSpPr txBox="1"/>
          <p:nvPr/>
        </p:nvSpPr>
        <p:spPr>
          <a:xfrm>
            <a:off x="449362" y="5373780"/>
            <a:ext cx="9649072" cy="471314"/>
          </a:xfrm>
          <a:prstGeom prst="rect">
            <a:avLst/>
          </a:prstGeom>
          <a:solidFill>
            <a:schemeClr val="accent4">
              <a:lumMod val="40000"/>
              <a:lumOff val="60000"/>
            </a:schemeClr>
          </a:solidFill>
        </p:spPr>
        <p:txBody>
          <a:bodyPr wrap="square" rtlCol="0">
            <a:noAutofit/>
          </a:bodyPr>
          <a:lstStyle/>
          <a:p>
            <a:pPr algn="ctr"/>
            <a:endParaRPr lang="en-GB" sz="1750" b="1" dirty="0">
              <a:solidFill>
                <a:schemeClr val="bg1"/>
              </a:solidFill>
              <a:latin typeface="Candara" pitchFamily="34" charset="0"/>
            </a:endParaRPr>
          </a:p>
        </p:txBody>
      </p:sp>
      <p:sp>
        <p:nvSpPr>
          <p:cNvPr id="17" name="Rectangle 10"/>
          <p:cNvSpPr>
            <a:spLocks noChangeArrowheads="1"/>
          </p:cNvSpPr>
          <p:nvPr/>
        </p:nvSpPr>
        <p:spPr bwMode="auto">
          <a:xfrm>
            <a:off x="737394" y="3902013"/>
            <a:ext cx="9289032" cy="3144943"/>
          </a:xfrm>
          <a:prstGeom prst="rect">
            <a:avLst/>
          </a:prstGeom>
          <a:noFill/>
          <a:ln w="9525">
            <a:noFill/>
            <a:miter lim="800000"/>
            <a:headEnd/>
            <a:tailEnd/>
          </a:ln>
        </p:spPr>
        <p:txBody>
          <a:bodyPr wrap="square" lIns="80246" tIns="40122" rIns="80246" bIns="40122" anchor="b">
            <a:spAutoFit/>
          </a:bodyPr>
          <a:lstStyle/>
          <a:p>
            <a:pPr marL="342900" indent="-342900" algn="ctr" defTabSz="803275">
              <a:lnSpc>
                <a:spcPct val="90000"/>
              </a:lnSpc>
              <a:spcBef>
                <a:spcPct val="20000"/>
              </a:spcBef>
              <a:buClr>
                <a:srgbClr val="336699"/>
              </a:buClr>
              <a:buSzPct val="75000"/>
            </a:pPr>
            <a:r>
              <a:rPr lang="en-GB" altLang="zh-CN" sz="1850" b="1" i="1" dirty="0">
                <a:solidFill>
                  <a:schemeClr val="bg1"/>
                </a:solidFill>
                <a:latin typeface="Candara" pitchFamily="34" charset="0"/>
                <a:ea typeface="SimSun" pitchFamily="2" charset="-122"/>
                <a:cs typeface="Times New Roman" pitchFamily="18" charset="0"/>
              </a:rPr>
              <a:t>“Join this unique occasion to gain practical tools for developing innovative and sustainable clusters and to network and share experiences with cluster colleagues</a:t>
            </a:r>
            <a:r>
              <a:rPr lang="en-GB" altLang="zh-CN" sz="1800" b="1" i="1" dirty="0">
                <a:solidFill>
                  <a:schemeClr val="bg1"/>
                </a:solidFill>
                <a:latin typeface="Candara" pitchFamily="34" charset="0"/>
                <a:ea typeface="SimSun" pitchFamily="2" charset="-122"/>
                <a:cs typeface="Times New Roman" pitchFamily="18" charset="0"/>
              </a:rPr>
              <a:t>”</a:t>
            </a:r>
            <a:endParaRPr lang="en-US" altLang="zh-CN" sz="1800" b="1" i="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r>
              <a:rPr lang="en-US" altLang="zh-CN" sz="1800" b="1" dirty="0">
                <a:solidFill>
                  <a:schemeClr val="bg1"/>
                </a:solidFill>
                <a:latin typeface="Candara" pitchFamily="34" charset="0"/>
                <a:cs typeface="Times New Roman" pitchFamily="18" charset="0"/>
              </a:rPr>
              <a:t/>
            </a:r>
            <a:br>
              <a:rPr lang="en-US" altLang="zh-CN" sz="1800" b="1" dirty="0">
                <a:solidFill>
                  <a:schemeClr val="bg1"/>
                </a:solidFill>
                <a:latin typeface="Candara" pitchFamily="34" charset="0"/>
                <a:cs typeface="Times New Roman" pitchFamily="18" charset="0"/>
              </a:rPr>
            </a:br>
            <a:endParaRPr lang="en-US" altLang="zh-CN" sz="1800" b="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endParaRPr lang="en-US" altLang="zh-CN" sz="1800" b="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r>
              <a:rPr lang="en-US" altLang="zh-CN" sz="2800" b="1" dirty="0">
                <a:solidFill>
                  <a:schemeClr val="bg1"/>
                </a:solidFill>
                <a:latin typeface="Candara" pitchFamily="34" charset="0"/>
                <a:cs typeface="Times New Roman" pitchFamily="18" charset="0"/>
              </a:rPr>
              <a:t>3</a:t>
            </a:r>
            <a:r>
              <a:rPr lang="en-US" altLang="zh-CN" sz="2800" b="1" baseline="30000" dirty="0">
                <a:solidFill>
                  <a:schemeClr val="bg1"/>
                </a:solidFill>
                <a:latin typeface="Candara" pitchFamily="34" charset="0"/>
                <a:cs typeface="Times New Roman" pitchFamily="18" charset="0"/>
              </a:rPr>
              <a:t>rd</a:t>
            </a:r>
            <a:r>
              <a:rPr lang="en-US" altLang="zh-CN" sz="2800" b="1" dirty="0">
                <a:solidFill>
                  <a:schemeClr val="bg1"/>
                </a:solidFill>
                <a:latin typeface="Candara" pitchFamily="34" charset="0"/>
                <a:cs typeface="Times New Roman" pitchFamily="18" charset="0"/>
              </a:rPr>
              <a:t> to 4</a:t>
            </a:r>
            <a:r>
              <a:rPr lang="en-US" altLang="zh-CN" sz="2800" b="1" baseline="30000" dirty="0">
                <a:solidFill>
                  <a:schemeClr val="bg1"/>
                </a:solidFill>
                <a:latin typeface="Candara" pitchFamily="34" charset="0"/>
                <a:cs typeface="Times New Roman" pitchFamily="18" charset="0"/>
              </a:rPr>
              <a:t>th</a:t>
            </a:r>
            <a:r>
              <a:rPr lang="en-US" altLang="zh-CN" sz="2800" b="1" dirty="0">
                <a:solidFill>
                  <a:schemeClr val="bg1"/>
                </a:solidFill>
                <a:latin typeface="Candara" pitchFamily="34" charset="0"/>
                <a:cs typeface="Times New Roman" pitchFamily="18" charset="0"/>
              </a:rPr>
              <a:t> of November 2016 in Copenhagen – Denmark</a:t>
            </a:r>
          </a:p>
          <a:p>
            <a:pPr marL="342900" indent="-342900" algn="ctr" defTabSz="803275">
              <a:lnSpc>
                <a:spcPct val="90000"/>
              </a:lnSpc>
              <a:spcBef>
                <a:spcPct val="20000"/>
              </a:spcBef>
              <a:buClr>
                <a:schemeClr val="bg1"/>
              </a:buClr>
              <a:buSzPct val="150000"/>
            </a:pPr>
            <a:endParaRPr lang="da-DK" altLang="zh-CN" sz="1800" b="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endParaRPr lang="da-DK" altLang="zh-CN" sz="1800" b="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endParaRPr lang="da-DK" altLang="zh-CN" sz="1800" b="1" dirty="0">
              <a:solidFill>
                <a:schemeClr val="bg1"/>
              </a:solidFill>
              <a:latin typeface="Candara" pitchFamily="34" charset="0"/>
              <a:cs typeface="Times New Roman" pitchFamily="18" charset="0"/>
            </a:endParaRPr>
          </a:p>
          <a:p>
            <a:pPr marL="342900" indent="-342900" algn="ctr" defTabSz="803275">
              <a:lnSpc>
                <a:spcPct val="90000"/>
              </a:lnSpc>
              <a:spcBef>
                <a:spcPct val="20000"/>
              </a:spcBef>
              <a:buClr>
                <a:schemeClr val="bg1"/>
              </a:buClr>
              <a:buSzPct val="150000"/>
            </a:pPr>
            <a:endParaRPr lang="da-DK" altLang="zh-CN" sz="1800" b="1" dirty="0">
              <a:solidFill>
                <a:schemeClr val="bg1"/>
              </a:solidFill>
              <a:latin typeface="Candara" pitchFamily="34" charset="0"/>
              <a:cs typeface="Times New Roman" pitchFamily="18" charset="0"/>
            </a:endParaRPr>
          </a:p>
        </p:txBody>
      </p:sp>
      <p:pic>
        <p:nvPicPr>
          <p:cNvPr id="1027" name="Picture 3" descr="706DA109-1CB2-4141-863E-61D1D89166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44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About Oxford Research</a:t>
            </a:r>
          </a:p>
        </p:txBody>
      </p:sp>
      <p:sp>
        <p:nvSpPr>
          <p:cNvPr id="12" name="Tekstboks 11"/>
          <p:cNvSpPr txBox="1"/>
          <p:nvPr/>
        </p:nvSpPr>
        <p:spPr>
          <a:xfrm>
            <a:off x="511732" y="1561770"/>
            <a:ext cx="9442685" cy="5896999"/>
          </a:xfrm>
          <a:prstGeom prst="rect">
            <a:avLst/>
          </a:prstGeom>
          <a:noFill/>
        </p:spPr>
        <p:txBody>
          <a:bodyPr wrap="square" rtlCol="0">
            <a:spAutoFit/>
          </a:bodyPr>
          <a:lstStyle/>
          <a:p>
            <a:pPr algn="just">
              <a:lnSpc>
                <a:spcPct val="115000"/>
              </a:lnSpc>
            </a:pPr>
            <a:r>
              <a:rPr lang="en-US" altLang="zh-CN" sz="1400" b="1" dirty="0">
                <a:solidFill>
                  <a:schemeClr val="accent1">
                    <a:lumMod val="75000"/>
                  </a:schemeClr>
                </a:solidFill>
                <a:latin typeface="Candara" pitchFamily="34" charset="0"/>
                <a:ea typeface="SimSun" pitchFamily="2" charset="-122"/>
              </a:rPr>
              <a:t>Oxford Research is a Nordic knowledge company </a:t>
            </a:r>
            <a:r>
              <a:rPr lang="en-US" altLang="zh-CN" sz="1200" dirty="0">
                <a:solidFill>
                  <a:schemeClr val="accent1">
                    <a:lumMod val="75000"/>
                  </a:schemeClr>
                </a:solidFill>
                <a:latin typeface="Candara" pitchFamily="34" charset="0"/>
                <a:ea typeface="SimSun" pitchFamily="2" charset="-122"/>
              </a:rPr>
              <a:t>focusing on the areas of industrial and regional development and welfare. Within these areas, we work with knowledge and innovation systems, development of municipalities and regions, and social, educational, and </a:t>
            </a:r>
            <a:r>
              <a:rPr lang="en-US" altLang="zh-CN" sz="1200" dirty="0" err="1">
                <a:solidFill>
                  <a:schemeClr val="accent1">
                    <a:lumMod val="75000"/>
                  </a:schemeClr>
                </a:solidFill>
                <a:latin typeface="Candara" pitchFamily="34" charset="0"/>
                <a:ea typeface="SimSun" pitchFamily="2" charset="-122"/>
              </a:rPr>
              <a:t>labour</a:t>
            </a:r>
            <a:r>
              <a:rPr lang="en-US" altLang="zh-CN" sz="1200" dirty="0">
                <a:solidFill>
                  <a:schemeClr val="accent1">
                    <a:lumMod val="75000"/>
                  </a:schemeClr>
                </a:solidFill>
                <a:latin typeface="Candara" pitchFamily="34" charset="0"/>
                <a:ea typeface="SimSun" pitchFamily="2" charset="-122"/>
              </a:rPr>
              <a:t> market policies.  Oxford Research carries out evaluations and analyses, and offers strategic consultancy. We combine academic depth, excellent communication and strategic understanding.</a:t>
            </a:r>
          </a:p>
          <a:p>
            <a:pPr algn="just">
              <a:lnSpc>
                <a:spcPct val="115000"/>
              </a:lnSpc>
            </a:pPr>
            <a:endParaRPr lang="en-US" altLang="zh-CN" sz="1200" dirty="0">
              <a:solidFill>
                <a:schemeClr val="accent1">
                  <a:lumMod val="75000"/>
                </a:schemeClr>
              </a:solidFill>
              <a:latin typeface="Candara" pitchFamily="34" charset="0"/>
              <a:ea typeface="SimSun" pitchFamily="2" charset="-122"/>
            </a:endParaRPr>
          </a:p>
          <a:p>
            <a:pPr algn="just">
              <a:lnSpc>
                <a:spcPct val="115000"/>
              </a:lnSpc>
            </a:pPr>
            <a:r>
              <a:rPr lang="en-US" altLang="zh-CN" sz="1400" b="1" dirty="0">
                <a:solidFill>
                  <a:schemeClr val="accent1">
                    <a:lumMod val="75000"/>
                  </a:schemeClr>
                </a:solidFill>
                <a:latin typeface="Candara" pitchFamily="34" charset="0"/>
                <a:ea typeface="SimSun" pitchFamily="2" charset="-122"/>
              </a:rPr>
              <a:t>Since 1995, Oxford Research have been involved in the analysis, evaluations, and development of clusters</a:t>
            </a:r>
            <a:r>
              <a:rPr lang="en-US" altLang="zh-CN" sz="1200" b="1" dirty="0">
                <a:solidFill>
                  <a:schemeClr val="accent1">
                    <a:lumMod val="75000"/>
                  </a:schemeClr>
                </a:solidFill>
                <a:latin typeface="Candara" pitchFamily="34" charset="0"/>
                <a:ea typeface="SimSun" pitchFamily="2" charset="-122"/>
              </a:rPr>
              <a:t>. </a:t>
            </a:r>
            <a:r>
              <a:rPr lang="en-US" altLang="zh-CN" sz="1200" dirty="0">
                <a:solidFill>
                  <a:schemeClr val="accent1">
                    <a:lumMod val="75000"/>
                  </a:schemeClr>
                </a:solidFill>
                <a:latin typeface="Candara" pitchFamily="34" charset="0"/>
                <a:ea typeface="SimSun" pitchFamily="2" charset="-122"/>
              </a:rPr>
              <a:t>However, </a:t>
            </a:r>
            <a:r>
              <a:rPr lang="en-GB" altLang="zh-CN" sz="1200" dirty="0">
                <a:solidFill>
                  <a:schemeClr val="accent1">
                    <a:lumMod val="75000"/>
                  </a:schemeClr>
                </a:solidFill>
                <a:latin typeface="Candara" pitchFamily="34" charset="0"/>
              </a:rPr>
              <a:t>t</a:t>
            </a:r>
            <a:r>
              <a:rPr lang="en-GB" sz="1200" dirty="0">
                <a:solidFill>
                  <a:schemeClr val="accent1">
                    <a:lumMod val="75000"/>
                  </a:schemeClr>
                </a:solidFill>
                <a:latin typeface="Candara" pitchFamily="34" charset="0"/>
              </a:rPr>
              <a:t>he founder and  president of Oxford Research, Dr. Kim Møller, worked with cluster development  as early as in the 1980s, when he formed part of Michael Porter’s global research team that developed the cluster model. </a:t>
            </a:r>
            <a:r>
              <a:rPr lang="en-US" altLang="zh-CN" sz="1200" dirty="0">
                <a:solidFill>
                  <a:schemeClr val="accent1">
                    <a:lumMod val="75000"/>
                  </a:schemeClr>
                </a:solidFill>
                <a:latin typeface="Candara" pitchFamily="34" charset="0"/>
                <a:ea typeface="SimSun" pitchFamily="2" charset="-122"/>
              </a:rPr>
              <a:t>Today, Oxford Research has established a dedicated cluster team consisting of internal expertise and partner </a:t>
            </a:r>
            <a:r>
              <a:rPr lang="en-US" altLang="zh-CN" sz="1200" dirty="0" err="1">
                <a:solidFill>
                  <a:schemeClr val="accent1">
                    <a:lumMod val="75000"/>
                  </a:schemeClr>
                </a:solidFill>
                <a:latin typeface="Candara" pitchFamily="34" charset="0"/>
                <a:ea typeface="SimSun" pitchFamily="2" charset="-122"/>
              </a:rPr>
              <a:t>organisations</a:t>
            </a:r>
            <a:r>
              <a:rPr lang="en-US" altLang="zh-CN" sz="1200" dirty="0">
                <a:solidFill>
                  <a:schemeClr val="accent1">
                    <a:lumMod val="75000"/>
                  </a:schemeClr>
                </a:solidFill>
                <a:latin typeface="Candara" pitchFamily="34" charset="0"/>
                <a:ea typeface="SimSun" pitchFamily="2" charset="-122"/>
              </a:rPr>
              <a:t>. We and have been involved in a number of trans regional and European cluster projects,  including:</a:t>
            </a:r>
          </a:p>
          <a:p>
            <a:pPr>
              <a:lnSpc>
                <a:spcPct val="115000"/>
              </a:lnSpc>
            </a:pPr>
            <a:endParaRPr lang="en-US" altLang="zh-CN" sz="1200" dirty="0">
              <a:solidFill>
                <a:schemeClr val="accent1">
                  <a:lumMod val="75000"/>
                </a:schemeClr>
              </a:solidFill>
              <a:latin typeface="Candara" pitchFamily="34" charset="0"/>
              <a:ea typeface="SimSun" pitchFamily="2" charset="-122"/>
            </a:endParaRP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International Cluster Development Courses for cluster managers and policy makers since 200</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Cluster Study Trips to Denmark for international clients since 2009</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Development of  cluster benchmarks  for International </a:t>
            </a:r>
            <a:r>
              <a:rPr lang="en-US" altLang="zh-CN" sz="1200" dirty="0" err="1">
                <a:solidFill>
                  <a:schemeClr val="accent1">
                    <a:lumMod val="75000"/>
                  </a:schemeClr>
                </a:solidFill>
                <a:latin typeface="Candara" pitchFamily="34" charset="0"/>
                <a:ea typeface="SimSun" pitchFamily="2" charset="-122"/>
              </a:rPr>
              <a:t>Cleantech</a:t>
            </a:r>
            <a:r>
              <a:rPr lang="en-US" altLang="zh-CN" sz="1200" dirty="0">
                <a:solidFill>
                  <a:schemeClr val="accent1">
                    <a:lumMod val="75000"/>
                  </a:schemeClr>
                </a:solidFill>
                <a:latin typeface="Candara" pitchFamily="34" charset="0"/>
                <a:ea typeface="SimSun" pitchFamily="2" charset="-122"/>
              </a:rPr>
              <a:t> Network</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Training and development of cluster strategy action plan for Egyptian Renewable Energy Cluster</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EU Cluster Policy Mapping for the European Cluster Observatory</a:t>
            </a:r>
          </a:p>
          <a:p>
            <a:pPr>
              <a:lnSpc>
                <a:spcPct val="115000"/>
              </a:lnSpc>
            </a:pPr>
            <a:endParaRPr lang="en-US" altLang="zh-CN" sz="1200" dirty="0">
              <a:solidFill>
                <a:schemeClr val="accent1">
                  <a:lumMod val="75000"/>
                </a:schemeClr>
              </a:solidFill>
              <a:latin typeface="Candara" pitchFamily="34" charset="0"/>
              <a:ea typeface="SimSun" pitchFamily="2" charset="-122"/>
            </a:endParaRPr>
          </a:p>
          <a:p>
            <a:pPr marL="228600" indent="-228600">
              <a:lnSpc>
                <a:spcPct val="115000"/>
              </a:lnSpc>
            </a:pPr>
            <a:r>
              <a:rPr lang="en-US" altLang="zh-CN" sz="1200" dirty="0">
                <a:solidFill>
                  <a:schemeClr val="accent1">
                    <a:lumMod val="75000"/>
                  </a:schemeClr>
                </a:solidFill>
                <a:latin typeface="Candara" pitchFamily="34" charset="0"/>
                <a:ea typeface="SimSun" pitchFamily="2" charset="-122"/>
              </a:rPr>
              <a:t>In Scandinavia, our cluster work includes:</a:t>
            </a:r>
          </a:p>
          <a:p>
            <a:pPr marL="228600" indent="-228600">
              <a:lnSpc>
                <a:spcPct val="115000"/>
              </a:lnSpc>
            </a:pPr>
            <a:endParaRPr lang="en-US" altLang="zh-CN" sz="1200" dirty="0">
              <a:solidFill>
                <a:schemeClr val="accent1">
                  <a:lumMod val="75000"/>
                </a:schemeClr>
              </a:solidFill>
              <a:latin typeface="Candara" pitchFamily="34" charset="0"/>
              <a:ea typeface="SimSun" pitchFamily="2" charset="-122"/>
            </a:endParaRP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Associated partner – Cluster Excellence Denmark</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Development of cluster mapping methodologies in cooperation with REG X – The Danish Cluster Academy</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Roadmap for making Copenhagen a Nordic Fintech Hub</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Baseline study for the Norwegian Centre of Expertise </a:t>
            </a:r>
            <a:r>
              <a:rPr lang="en-US" altLang="zh-CN" sz="1200" dirty="0" err="1">
                <a:solidFill>
                  <a:schemeClr val="accent1">
                    <a:lumMod val="75000"/>
                  </a:schemeClr>
                </a:solidFill>
                <a:latin typeface="Candara" pitchFamily="34" charset="0"/>
                <a:ea typeface="SimSun" pitchFamily="2" charset="-122"/>
              </a:rPr>
              <a:t>programme</a:t>
            </a:r>
            <a:r>
              <a:rPr lang="en-US" altLang="zh-CN" sz="1200" dirty="0">
                <a:solidFill>
                  <a:schemeClr val="accent1">
                    <a:lumMod val="75000"/>
                  </a:schemeClr>
                </a:solidFill>
                <a:latin typeface="Candara" pitchFamily="34" charset="0"/>
                <a:ea typeface="SimSun" pitchFamily="2" charset="-122"/>
              </a:rPr>
              <a:t>  and evaluation of the ARENA </a:t>
            </a:r>
            <a:r>
              <a:rPr lang="en-US" altLang="zh-CN" sz="1200" dirty="0" err="1">
                <a:solidFill>
                  <a:schemeClr val="accent1">
                    <a:lumMod val="75000"/>
                  </a:schemeClr>
                </a:solidFill>
                <a:latin typeface="Candara" pitchFamily="34" charset="0"/>
                <a:ea typeface="SimSun" pitchFamily="2" charset="-122"/>
              </a:rPr>
              <a:t>programme</a:t>
            </a:r>
            <a:endParaRPr lang="en-US" altLang="zh-CN" sz="1200" dirty="0">
              <a:solidFill>
                <a:schemeClr val="accent1">
                  <a:lumMod val="75000"/>
                </a:schemeClr>
              </a:solidFill>
              <a:latin typeface="Candara" pitchFamily="34" charset="0"/>
              <a:ea typeface="SimSun" pitchFamily="2" charset="-122"/>
            </a:endParaRP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Monitoring of Copenhagen </a:t>
            </a:r>
            <a:r>
              <a:rPr lang="en-US" altLang="zh-CN" sz="1200" dirty="0" err="1">
                <a:solidFill>
                  <a:schemeClr val="accent1">
                    <a:lumMod val="75000"/>
                  </a:schemeClr>
                </a:solidFill>
                <a:latin typeface="Candara" pitchFamily="34" charset="0"/>
                <a:ea typeface="SimSun" pitchFamily="2" charset="-122"/>
              </a:rPr>
              <a:t>Cleantech</a:t>
            </a:r>
            <a:r>
              <a:rPr lang="en-US" altLang="zh-CN" sz="1200" dirty="0">
                <a:solidFill>
                  <a:schemeClr val="accent1">
                    <a:lumMod val="75000"/>
                  </a:schemeClr>
                </a:solidFill>
                <a:latin typeface="Candara" pitchFamily="34" charset="0"/>
                <a:ea typeface="SimSun" pitchFamily="2" charset="-122"/>
              </a:rPr>
              <a:t> Cluster (CLEAN)</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Cluster mapping and strategy development for Copenhagen Fintech Innovation and Research </a:t>
            </a:r>
          </a:p>
          <a:p>
            <a:pPr marL="228600" indent="-228600">
              <a:lnSpc>
                <a:spcPct val="115000"/>
              </a:lnSpc>
              <a:buFont typeface="Arial" pitchFamily="34" charset="0"/>
              <a:buChar char="•"/>
            </a:pPr>
            <a:r>
              <a:rPr lang="en-US" altLang="zh-CN" sz="1200" dirty="0">
                <a:solidFill>
                  <a:schemeClr val="accent1">
                    <a:lumMod val="75000"/>
                  </a:schemeClr>
                </a:solidFill>
                <a:latin typeface="Candara" pitchFamily="34" charset="0"/>
                <a:ea typeface="SimSun" pitchFamily="2" charset="-122"/>
              </a:rPr>
              <a:t>Development of a cluster-model for sustainable tourism in Southeastern Finland</a:t>
            </a:r>
          </a:p>
        </p:txBody>
      </p:sp>
      <p:pic>
        <p:nvPicPr>
          <p:cNvPr id="4"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About Quercus </a:t>
            </a:r>
            <a:r>
              <a:rPr lang="en-GB" dirty="0" smtClean="0"/>
              <a:t>Group</a:t>
            </a:r>
            <a:endParaRPr lang="en-GB" dirty="0"/>
          </a:p>
        </p:txBody>
      </p:sp>
      <p:sp>
        <p:nvSpPr>
          <p:cNvPr id="12" name="Tekstboks 11"/>
          <p:cNvSpPr txBox="1"/>
          <p:nvPr/>
        </p:nvSpPr>
        <p:spPr>
          <a:xfrm>
            <a:off x="511732" y="1561770"/>
            <a:ext cx="9442685" cy="5047536"/>
          </a:xfrm>
          <a:prstGeom prst="rect">
            <a:avLst/>
          </a:prstGeom>
          <a:noFill/>
        </p:spPr>
        <p:txBody>
          <a:bodyPr wrap="square" rtlCol="0">
            <a:spAutoFit/>
          </a:bodyPr>
          <a:lstStyle/>
          <a:p>
            <a:pPr algn="just"/>
            <a:r>
              <a:rPr lang="en-US" sz="1400" b="1" dirty="0" smtClean="0">
                <a:solidFill>
                  <a:schemeClr val="accent1">
                    <a:lumMod val="75000"/>
                  </a:schemeClr>
                </a:solidFill>
                <a:latin typeface="Candara" panose="020E0502030303020204" pitchFamily="34" charset="0"/>
              </a:rPr>
              <a:t>Quercus Group</a:t>
            </a:r>
            <a:r>
              <a:rPr lang="en-US" sz="1400" dirty="0" smtClean="0">
                <a:solidFill>
                  <a:schemeClr val="accent1">
                    <a:lumMod val="75000"/>
                  </a:schemeClr>
                </a:solidFill>
                <a:latin typeface="Candara" panose="020E0502030303020204" pitchFamily="34" charset="0"/>
              </a:rPr>
              <a:t> </a:t>
            </a:r>
            <a:r>
              <a:rPr lang="en-US" sz="1400" dirty="0">
                <a:solidFill>
                  <a:schemeClr val="accent1">
                    <a:lumMod val="75000"/>
                  </a:schemeClr>
                </a:solidFill>
                <a:latin typeface="Candara" panose="020E0502030303020204" pitchFamily="34" charset="0"/>
              </a:rPr>
              <a:t>is a niche strategic and hands-on consultancy firm founded in Copenhagen in 2012, </a:t>
            </a:r>
            <a:r>
              <a:rPr lang="en-US" sz="1400" dirty="0" err="1" smtClean="0">
                <a:solidFill>
                  <a:schemeClr val="accent1">
                    <a:lumMod val="75000"/>
                  </a:schemeClr>
                </a:solidFill>
                <a:latin typeface="Candara" panose="020E0502030303020204" pitchFamily="34" charset="0"/>
              </a:rPr>
              <a:t>specialised</a:t>
            </a:r>
            <a:r>
              <a:rPr lang="en-US" sz="1400" dirty="0" smtClean="0">
                <a:solidFill>
                  <a:schemeClr val="accent1">
                    <a:lumMod val="75000"/>
                  </a:schemeClr>
                </a:solidFill>
                <a:latin typeface="Candara" panose="020E0502030303020204" pitchFamily="34" charset="0"/>
              </a:rPr>
              <a:t> </a:t>
            </a:r>
            <a:r>
              <a:rPr lang="en-US" sz="1400" dirty="0">
                <a:solidFill>
                  <a:schemeClr val="accent1">
                    <a:lumMod val="75000"/>
                  </a:schemeClr>
                </a:solidFill>
                <a:latin typeface="Candara" panose="020E0502030303020204" pitchFamily="34" charset="0"/>
              </a:rPr>
              <a:t>in regional economic development and growth through cluster development, partnerships and cross-border collaborations. The company’s approach is rooted in hands-on </a:t>
            </a:r>
            <a:r>
              <a:rPr lang="en-US" sz="1400" dirty="0" smtClean="0">
                <a:solidFill>
                  <a:schemeClr val="accent1">
                    <a:lumMod val="75000"/>
                  </a:schemeClr>
                </a:solidFill>
                <a:latin typeface="Candara" panose="020E0502030303020204" pitchFamily="34" charset="0"/>
              </a:rPr>
              <a:t>experience </a:t>
            </a:r>
            <a:r>
              <a:rPr lang="en-US" sz="1400" dirty="0">
                <a:solidFill>
                  <a:schemeClr val="accent1">
                    <a:lumMod val="75000"/>
                  </a:schemeClr>
                </a:solidFill>
                <a:latin typeface="Candara" panose="020E0502030303020204" pitchFamily="34" charset="0"/>
              </a:rPr>
              <a:t>in engaging people, </a:t>
            </a:r>
            <a:r>
              <a:rPr lang="en-US" sz="1400" dirty="0" smtClean="0">
                <a:solidFill>
                  <a:schemeClr val="accent1">
                    <a:lumMod val="75000"/>
                  </a:schemeClr>
                </a:solidFill>
                <a:latin typeface="Candara" panose="020E0502030303020204" pitchFamily="34" charset="0"/>
              </a:rPr>
              <a:t>businesses, academia </a:t>
            </a:r>
            <a:r>
              <a:rPr lang="en-US" sz="1400" dirty="0">
                <a:solidFill>
                  <a:schemeClr val="accent1">
                    <a:lumMod val="75000"/>
                  </a:schemeClr>
                </a:solidFill>
                <a:latin typeface="Candara" panose="020E0502030303020204" pitchFamily="34" charset="0"/>
              </a:rPr>
              <a:t>and public players </a:t>
            </a:r>
            <a:r>
              <a:rPr lang="en-US" sz="1400" dirty="0" smtClean="0">
                <a:solidFill>
                  <a:schemeClr val="accent1">
                    <a:lumMod val="75000"/>
                  </a:schemeClr>
                </a:solidFill>
                <a:latin typeface="Candara" panose="020E0502030303020204" pitchFamily="34" charset="0"/>
              </a:rPr>
              <a:t>to join </a:t>
            </a:r>
            <a:r>
              <a:rPr lang="en-US" sz="1400" dirty="0">
                <a:solidFill>
                  <a:schemeClr val="accent1">
                    <a:lumMod val="75000"/>
                  </a:schemeClr>
                </a:solidFill>
                <a:latin typeface="Candara" panose="020E0502030303020204" pitchFamily="34" charset="0"/>
              </a:rPr>
              <a:t>forces in cluster initiatives or larger regional projects. </a:t>
            </a:r>
            <a:endParaRPr lang="da-DK" sz="1400" dirty="0">
              <a:solidFill>
                <a:schemeClr val="accent1">
                  <a:lumMod val="75000"/>
                </a:schemeClr>
              </a:solidFill>
              <a:latin typeface="Candara" panose="020E0502030303020204" pitchFamily="34" charset="0"/>
            </a:endParaRPr>
          </a:p>
          <a:p>
            <a:pPr algn="just"/>
            <a:r>
              <a:rPr lang="en-US" sz="1400" dirty="0">
                <a:solidFill>
                  <a:schemeClr val="accent1">
                    <a:lumMod val="75000"/>
                  </a:schemeClr>
                </a:solidFill>
                <a:latin typeface="Candara" panose="020E0502030303020204" pitchFamily="34" charset="0"/>
              </a:rPr>
              <a:t> </a:t>
            </a:r>
            <a:endParaRPr lang="da-DK" sz="1400" dirty="0">
              <a:solidFill>
                <a:schemeClr val="accent1">
                  <a:lumMod val="75000"/>
                </a:schemeClr>
              </a:solidFill>
              <a:latin typeface="Candara" panose="020E0502030303020204" pitchFamily="34" charset="0"/>
            </a:endParaRPr>
          </a:p>
          <a:p>
            <a:pPr algn="just"/>
            <a:r>
              <a:rPr lang="da-DK" sz="1400" b="1" dirty="0" smtClean="0">
                <a:solidFill>
                  <a:schemeClr val="accent1">
                    <a:lumMod val="75000"/>
                  </a:schemeClr>
                </a:solidFill>
                <a:latin typeface="Candara" panose="020E0502030303020204" pitchFamily="34" charset="0"/>
              </a:rPr>
              <a:t>Services</a:t>
            </a:r>
            <a:endParaRPr lang="da-DK" sz="1400" dirty="0">
              <a:solidFill>
                <a:schemeClr val="accent1">
                  <a:lumMod val="75000"/>
                </a:schemeClr>
              </a:solidFill>
              <a:latin typeface="Candara" panose="020E0502030303020204" pitchFamily="34" charset="0"/>
            </a:endParaRPr>
          </a:p>
          <a:p>
            <a:pPr algn="just"/>
            <a:r>
              <a:rPr lang="en-GB" sz="1400" b="1" dirty="0">
                <a:solidFill>
                  <a:schemeClr val="accent1">
                    <a:lumMod val="75000"/>
                  </a:schemeClr>
                </a:solidFill>
                <a:latin typeface="Candara" panose="020E0502030303020204" pitchFamily="34" charset="0"/>
              </a:rPr>
              <a:t>Cluster Development</a:t>
            </a:r>
            <a:r>
              <a:rPr lang="en-US" sz="1400" dirty="0">
                <a:solidFill>
                  <a:schemeClr val="accent1">
                    <a:lumMod val="75000"/>
                  </a:schemeClr>
                </a:solidFill>
                <a:latin typeface="Candara" panose="020E0502030303020204" pitchFamily="34" charset="0"/>
              </a:rPr>
              <a:t>: </a:t>
            </a:r>
            <a:r>
              <a:rPr lang="en-US" sz="1400" dirty="0" smtClean="0">
                <a:solidFill>
                  <a:schemeClr val="accent1">
                    <a:lumMod val="75000"/>
                  </a:schemeClr>
                </a:solidFill>
                <a:latin typeface="Candara" panose="020E0502030303020204" pitchFamily="34" charset="0"/>
              </a:rPr>
              <a:t>Quercus Group’s </a:t>
            </a:r>
            <a:r>
              <a:rPr lang="en-US" sz="1400" dirty="0">
                <a:solidFill>
                  <a:schemeClr val="accent1">
                    <a:lumMod val="75000"/>
                  </a:schemeClr>
                </a:solidFill>
                <a:latin typeface="Candara" panose="020E0502030303020204" pitchFamily="34" charset="0"/>
              </a:rPr>
              <a:t>expertise spans from developing new cluster initiatives from scratch to </a:t>
            </a:r>
            <a:r>
              <a:rPr lang="en-US" sz="1400" dirty="0" err="1">
                <a:solidFill>
                  <a:schemeClr val="accent1">
                    <a:lumMod val="75000"/>
                  </a:schemeClr>
                </a:solidFill>
                <a:latin typeface="Candara" panose="020E0502030303020204" pitchFamily="34" charset="0"/>
              </a:rPr>
              <a:t>revitalising</a:t>
            </a:r>
            <a:r>
              <a:rPr lang="en-US" sz="1400" dirty="0">
                <a:solidFill>
                  <a:schemeClr val="accent1">
                    <a:lumMod val="75000"/>
                  </a:schemeClr>
                </a:solidFill>
                <a:latin typeface="Candara" panose="020E0502030303020204" pitchFamily="34" charset="0"/>
              </a:rPr>
              <a:t> existing cluster initiatives e.g. through a strategy process. S</a:t>
            </a:r>
            <a:r>
              <a:rPr lang="en-US" sz="1400" dirty="0" smtClean="0">
                <a:solidFill>
                  <a:schemeClr val="accent1">
                    <a:lumMod val="75000"/>
                  </a:schemeClr>
                </a:solidFill>
                <a:latin typeface="Candara" panose="020E0502030303020204" pitchFamily="34" charset="0"/>
              </a:rPr>
              <a:t>ervices </a:t>
            </a:r>
            <a:r>
              <a:rPr lang="en-US" sz="1400" dirty="0">
                <a:solidFill>
                  <a:schemeClr val="accent1">
                    <a:lumMod val="75000"/>
                  </a:schemeClr>
                </a:solidFill>
                <a:latin typeface="Candara" panose="020E0502030303020204" pitchFamily="34" charset="0"/>
              </a:rPr>
              <a:t>include assistance to ensure clarity and momentum in different </a:t>
            </a:r>
            <a:r>
              <a:rPr lang="en-US" sz="1400" dirty="0" smtClean="0">
                <a:solidFill>
                  <a:schemeClr val="accent1">
                    <a:lumMod val="75000"/>
                  </a:schemeClr>
                </a:solidFill>
                <a:latin typeface="Candara" panose="020E0502030303020204" pitchFamily="34" charset="0"/>
              </a:rPr>
              <a:t>phases, including; </a:t>
            </a:r>
            <a:r>
              <a:rPr lang="en-US" sz="1400" dirty="0">
                <a:solidFill>
                  <a:schemeClr val="accent1">
                    <a:lumMod val="75000"/>
                  </a:schemeClr>
                </a:solidFill>
                <a:latin typeface="Candara" panose="020E0502030303020204" pitchFamily="34" charset="0"/>
              </a:rPr>
              <a:t>developing the scope, vision, strategy, </a:t>
            </a:r>
            <a:r>
              <a:rPr lang="en-US" sz="1400" dirty="0" err="1">
                <a:solidFill>
                  <a:schemeClr val="accent1">
                    <a:lumMod val="75000"/>
                  </a:schemeClr>
                </a:solidFill>
                <a:latin typeface="Candara" panose="020E0502030303020204" pitchFamily="34" charset="0"/>
              </a:rPr>
              <a:t>organisation</a:t>
            </a:r>
            <a:r>
              <a:rPr lang="en-US" sz="1400" dirty="0">
                <a:solidFill>
                  <a:schemeClr val="accent1">
                    <a:lumMod val="75000"/>
                  </a:schemeClr>
                </a:solidFill>
                <a:latin typeface="Candara" panose="020E0502030303020204" pitchFamily="34" charset="0"/>
              </a:rPr>
              <a:t> and </a:t>
            </a:r>
            <a:r>
              <a:rPr lang="en-US" sz="1400" dirty="0" smtClean="0">
                <a:solidFill>
                  <a:schemeClr val="accent1">
                    <a:lumMod val="75000"/>
                  </a:schemeClr>
                </a:solidFill>
                <a:latin typeface="Candara" panose="020E0502030303020204" pitchFamily="34" charset="0"/>
              </a:rPr>
              <a:t>securing funding. Quercus Group </a:t>
            </a:r>
            <a:r>
              <a:rPr lang="en-US" sz="1400" dirty="0">
                <a:solidFill>
                  <a:schemeClr val="accent1">
                    <a:lumMod val="75000"/>
                  </a:schemeClr>
                </a:solidFill>
                <a:latin typeface="Candara" panose="020E0502030303020204" pitchFamily="34" charset="0"/>
              </a:rPr>
              <a:t>has previously assisted cluster development in the areas of cleantech, agribusiness, creative industries and green growth.</a:t>
            </a:r>
            <a:endParaRPr lang="da-DK" sz="1400" dirty="0">
              <a:solidFill>
                <a:schemeClr val="accent1">
                  <a:lumMod val="75000"/>
                </a:schemeClr>
              </a:solidFill>
              <a:latin typeface="Candara" panose="020E0502030303020204" pitchFamily="34" charset="0"/>
            </a:endParaRPr>
          </a:p>
          <a:p>
            <a:pPr algn="just"/>
            <a:r>
              <a:rPr lang="en-US" sz="1400" dirty="0">
                <a:solidFill>
                  <a:schemeClr val="accent1">
                    <a:lumMod val="75000"/>
                  </a:schemeClr>
                </a:solidFill>
                <a:latin typeface="Candara" panose="020E0502030303020204" pitchFamily="34" charset="0"/>
              </a:rPr>
              <a:t> </a:t>
            </a:r>
            <a:endParaRPr lang="da-DK" sz="1400" dirty="0">
              <a:solidFill>
                <a:schemeClr val="accent1">
                  <a:lumMod val="75000"/>
                </a:schemeClr>
              </a:solidFill>
              <a:latin typeface="Candara" panose="020E0502030303020204" pitchFamily="34" charset="0"/>
            </a:endParaRPr>
          </a:p>
          <a:p>
            <a:pPr algn="just"/>
            <a:r>
              <a:rPr lang="en-GB" sz="1400" b="1" dirty="0">
                <a:solidFill>
                  <a:schemeClr val="accent1">
                    <a:lumMod val="75000"/>
                  </a:schemeClr>
                </a:solidFill>
                <a:latin typeface="Candara" panose="020E0502030303020204" pitchFamily="34" charset="0"/>
              </a:rPr>
              <a:t>Trainings and workshops in Cluster Development and Public Private Partnerships:</a:t>
            </a:r>
            <a:r>
              <a:rPr lang="en-US" sz="1400" dirty="0">
                <a:solidFill>
                  <a:schemeClr val="accent1">
                    <a:lumMod val="75000"/>
                  </a:schemeClr>
                </a:solidFill>
                <a:latin typeface="Candara" panose="020E0502030303020204" pitchFamily="34" charset="0"/>
              </a:rPr>
              <a:t> </a:t>
            </a:r>
            <a:r>
              <a:rPr lang="en-US" sz="1400" dirty="0" smtClean="0">
                <a:solidFill>
                  <a:schemeClr val="accent1">
                    <a:lumMod val="75000"/>
                  </a:schemeClr>
                </a:solidFill>
                <a:latin typeface="Candara" panose="020E0502030303020204" pitchFamily="34" charset="0"/>
              </a:rPr>
              <a:t>Quercus Group’s </a:t>
            </a:r>
            <a:r>
              <a:rPr lang="en-US" sz="1400" dirty="0">
                <a:solidFill>
                  <a:schemeClr val="accent1">
                    <a:lumMod val="75000"/>
                  </a:schemeClr>
                </a:solidFill>
                <a:latin typeface="Candara" panose="020E0502030303020204" pitchFamily="34" charset="0"/>
              </a:rPr>
              <a:t>training service is developed </a:t>
            </a:r>
            <a:r>
              <a:rPr lang="en-US" sz="1400" dirty="0" smtClean="0">
                <a:solidFill>
                  <a:schemeClr val="accent1">
                    <a:lumMod val="75000"/>
                  </a:schemeClr>
                </a:solidFill>
                <a:latin typeface="Candara" panose="020E0502030303020204" pitchFamily="34" charset="0"/>
              </a:rPr>
              <a:t>from </a:t>
            </a:r>
            <a:r>
              <a:rPr lang="en-US" sz="1400" dirty="0">
                <a:solidFill>
                  <a:schemeClr val="accent1">
                    <a:lumMod val="75000"/>
                  </a:schemeClr>
                </a:solidFill>
                <a:latin typeface="Candara" panose="020E0502030303020204" pitchFamily="34" charset="0"/>
              </a:rPr>
              <a:t>experience gained through working with cluster development, public private partnerships and </a:t>
            </a:r>
            <a:r>
              <a:rPr lang="en-US" sz="1400" dirty="0" smtClean="0">
                <a:solidFill>
                  <a:schemeClr val="accent1">
                    <a:lumMod val="75000"/>
                  </a:schemeClr>
                </a:solidFill>
                <a:latin typeface="Candara" panose="020E0502030303020204" pitchFamily="34" charset="0"/>
              </a:rPr>
              <a:t>multi-stakeholder </a:t>
            </a:r>
            <a:r>
              <a:rPr lang="en-US" sz="1400" dirty="0">
                <a:solidFill>
                  <a:schemeClr val="accent1">
                    <a:lumMod val="75000"/>
                  </a:schemeClr>
                </a:solidFill>
                <a:latin typeface="Candara" panose="020E0502030303020204" pitchFamily="34" charset="0"/>
              </a:rPr>
              <a:t>projects in more than 25 countries. The overall approach is highly anchored in concrete examples and a hands-on pursuit. So far Quercus </a:t>
            </a:r>
            <a:r>
              <a:rPr lang="en-US" sz="1400" dirty="0" smtClean="0">
                <a:solidFill>
                  <a:schemeClr val="accent1">
                    <a:lumMod val="75000"/>
                  </a:schemeClr>
                </a:solidFill>
                <a:latin typeface="Candara" panose="020E0502030303020204" pitchFamily="34" charset="0"/>
              </a:rPr>
              <a:t>Group has </a:t>
            </a:r>
            <a:r>
              <a:rPr lang="en-US" sz="1400" dirty="0">
                <a:solidFill>
                  <a:schemeClr val="accent1">
                    <a:lumMod val="75000"/>
                  </a:schemeClr>
                </a:solidFill>
                <a:latin typeface="Candara" panose="020E0502030303020204" pitchFamily="34" charset="0"/>
              </a:rPr>
              <a:t>trained international audiences both in Denmark, for Kenyan and Turkmen delegations, and in countries such as Austria, Belgium, Canada, Japan, Kenya, Australia, Lithuania, Romania, Serbia, </a:t>
            </a:r>
            <a:r>
              <a:rPr lang="en-US" sz="1400" dirty="0" smtClean="0">
                <a:solidFill>
                  <a:schemeClr val="accent1">
                    <a:lumMod val="75000"/>
                  </a:schemeClr>
                </a:solidFill>
                <a:latin typeface="Candara" panose="020E0502030303020204" pitchFamily="34" charset="0"/>
              </a:rPr>
              <a:t>Thailand </a:t>
            </a:r>
            <a:r>
              <a:rPr lang="en-US" sz="1400" dirty="0">
                <a:solidFill>
                  <a:schemeClr val="accent1">
                    <a:lumMod val="75000"/>
                  </a:schemeClr>
                </a:solidFill>
                <a:latin typeface="Candara" panose="020E0502030303020204" pitchFamily="34" charset="0"/>
              </a:rPr>
              <a:t>and the United States.</a:t>
            </a:r>
            <a:endParaRPr lang="da-DK" sz="1400" dirty="0">
              <a:solidFill>
                <a:schemeClr val="accent1">
                  <a:lumMod val="75000"/>
                </a:schemeClr>
              </a:solidFill>
              <a:latin typeface="Candara" panose="020E0502030303020204" pitchFamily="34" charset="0"/>
            </a:endParaRPr>
          </a:p>
          <a:p>
            <a:pPr algn="just"/>
            <a:r>
              <a:rPr lang="en-GB" sz="1400" b="1" dirty="0">
                <a:solidFill>
                  <a:schemeClr val="accent1">
                    <a:lumMod val="75000"/>
                  </a:schemeClr>
                </a:solidFill>
                <a:latin typeface="Candara" panose="020E0502030303020204" pitchFamily="34" charset="0"/>
              </a:rPr>
              <a:t> </a:t>
            </a:r>
            <a:endParaRPr lang="da-DK" sz="1400" dirty="0">
              <a:solidFill>
                <a:schemeClr val="accent1">
                  <a:lumMod val="75000"/>
                </a:schemeClr>
              </a:solidFill>
              <a:latin typeface="Candara" panose="020E0502030303020204" pitchFamily="34" charset="0"/>
            </a:endParaRPr>
          </a:p>
          <a:p>
            <a:pPr algn="just"/>
            <a:r>
              <a:rPr lang="en-GB" sz="1400" b="1" dirty="0">
                <a:solidFill>
                  <a:schemeClr val="accent1">
                    <a:lumMod val="75000"/>
                  </a:schemeClr>
                </a:solidFill>
                <a:latin typeface="Candara" panose="020E0502030303020204" pitchFamily="34" charset="0"/>
              </a:rPr>
              <a:t>Internationalization </a:t>
            </a:r>
            <a:r>
              <a:rPr lang="en-GB" sz="1400" b="1" dirty="0" smtClean="0">
                <a:solidFill>
                  <a:schemeClr val="accent1">
                    <a:lumMod val="75000"/>
                  </a:schemeClr>
                </a:solidFill>
                <a:latin typeface="Candara" panose="020E0502030303020204" pitchFamily="34" charset="0"/>
              </a:rPr>
              <a:t>services</a:t>
            </a:r>
            <a:r>
              <a:rPr lang="en-US" sz="1400" dirty="0" smtClean="0">
                <a:solidFill>
                  <a:schemeClr val="accent1">
                    <a:lumMod val="75000"/>
                  </a:schemeClr>
                </a:solidFill>
                <a:latin typeface="Candara" panose="020E0502030303020204" pitchFamily="34" charset="0"/>
              </a:rPr>
              <a:t>:This </a:t>
            </a:r>
            <a:r>
              <a:rPr lang="en-US" sz="1400" dirty="0">
                <a:solidFill>
                  <a:schemeClr val="accent1">
                    <a:lumMod val="75000"/>
                  </a:schemeClr>
                </a:solidFill>
                <a:latin typeface="Candara" panose="020E0502030303020204" pitchFamily="34" charset="0"/>
              </a:rPr>
              <a:t>includes </a:t>
            </a:r>
            <a:r>
              <a:rPr lang="en-US" sz="1400" dirty="0" smtClean="0">
                <a:solidFill>
                  <a:schemeClr val="accent1">
                    <a:lumMod val="75000"/>
                  </a:schemeClr>
                </a:solidFill>
                <a:latin typeface="Candara" panose="020E0502030303020204" pitchFamily="34" charset="0"/>
              </a:rPr>
              <a:t>development and establishment </a:t>
            </a:r>
            <a:r>
              <a:rPr lang="en-US" sz="1400" dirty="0">
                <a:solidFill>
                  <a:schemeClr val="accent1">
                    <a:lumMod val="75000"/>
                  </a:schemeClr>
                </a:solidFill>
                <a:latin typeface="Candara" panose="020E0502030303020204" pitchFamily="34" charset="0"/>
              </a:rPr>
              <a:t>of cluster-to-cluster collaboration with the aim </a:t>
            </a:r>
            <a:r>
              <a:rPr lang="en-US" sz="1400" dirty="0" smtClean="0">
                <a:solidFill>
                  <a:schemeClr val="accent1">
                    <a:lumMod val="75000"/>
                  </a:schemeClr>
                </a:solidFill>
                <a:latin typeface="Candara" panose="020E0502030303020204" pitchFamily="34" charset="0"/>
              </a:rPr>
              <a:t>of boosting export and </a:t>
            </a:r>
            <a:r>
              <a:rPr lang="en-US" sz="1400" dirty="0">
                <a:solidFill>
                  <a:schemeClr val="accent1">
                    <a:lumMod val="75000"/>
                  </a:schemeClr>
                </a:solidFill>
                <a:latin typeface="Candara" panose="020E0502030303020204" pitchFamily="34" charset="0"/>
              </a:rPr>
              <a:t>inward </a:t>
            </a:r>
            <a:r>
              <a:rPr lang="en-US" sz="1400" dirty="0" smtClean="0">
                <a:solidFill>
                  <a:schemeClr val="accent1">
                    <a:lumMod val="75000"/>
                  </a:schemeClr>
                </a:solidFill>
                <a:latin typeface="Candara" panose="020E0502030303020204" pitchFamily="34" charset="0"/>
              </a:rPr>
              <a:t>investments as well as </a:t>
            </a:r>
            <a:r>
              <a:rPr lang="en-US" sz="1400" dirty="0">
                <a:solidFill>
                  <a:schemeClr val="accent1">
                    <a:lumMod val="75000"/>
                  </a:schemeClr>
                </a:solidFill>
                <a:latin typeface="Candara" panose="020E0502030303020204" pitchFamily="34" charset="0"/>
              </a:rPr>
              <a:t>facilitation of co-creation processes between markets. Recently, </a:t>
            </a:r>
            <a:r>
              <a:rPr lang="en-US" sz="1400" dirty="0" smtClean="0">
                <a:solidFill>
                  <a:schemeClr val="accent1">
                    <a:lumMod val="75000"/>
                  </a:schemeClr>
                </a:solidFill>
                <a:latin typeface="Candara" panose="020E0502030303020204" pitchFamily="34" charset="0"/>
              </a:rPr>
              <a:t>Quercus Group </a:t>
            </a:r>
            <a:r>
              <a:rPr lang="en-US" sz="1400" dirty="0">
                <a:solidFill>
                  <a:schemeClr val="accent1">
                    <a:lumMod val="75000"/>
                  </a:schemeClr>
                </a:solidFill>
                <a:latin typeface="Candara" panose="020E0502030303020204" pitchFamily="34" charset="0"/>
              </a:rPr>
              <a:t>co-founded the </a:t>
            </a:r>
            <a:r>
              <a:rPr lang="en-US" sz="1400" dirty="0" smtClean="0">
                <a:solidFill>
                  <a:schemeClr val="accent1">
                    <a:lumMod val="75000"/>
                  </a:schemeClr>
                </a:solidFill>
                <a:latin typeface="Candara" panose="020E0502030303020204" pitchFamily="34" charset="0"/>
              </a:rPr>
              <a:t>Smart City World Labs</a:t>
            </a:r>
            <a:r>
              <a:rPr lang="en-US" sz="1400" dirty="0">
                <a:solidFill>
                  <a:schemeClr val="accent1">
                    <a:lumMod val="75000"/>
                  </a:schemeClr>
                </a:solidFill>
                <a:latin typeface="Candara" panose="020E0502030303020204" pitchFamily="34" charset="0"/>
              </a:rPr>
              <a:t>, a new international </a:t>
            </a:r>
            <a:r>
              <a:rPr lang="en-US" sz="1400" dirty="0" err="1" smtClean="0">
                <a:solidFill>
                  <a:schemeClr val="accent1">
                    <a:lumMod val="75000"/>
                  </a:schemeClr>
                </a:solidFill>
                <a:latin typeface="Candara" panose="020E0502030303020204" pitchFamily="34" charset="0"/>
              </a:rPr>
              <a:t>organisation</a:t>
            </a:r>
            <a:r>
              <a:rPr lang="en-US" sz="1400" dirty="0" smtClean="0">
                <a:solidFill>
                  <a:schemeClr val="accent1">
                    <a:lumMod val="75000"/>
                  </a:schemeClr>
                </a:solidFill>
                <a:latin typeface="Candara" panose="020E0502030303020204" pitchFamily="34" charset="0"/>
              </a:rPr>
              <a:t> </a:t>
            </a:r>
            <a:r>
              <a:rPr lang="en-US" sz="1400" dirty="0">
                <a:solidFill>
                  <a:schemeClr val="accent1">
                    <a:lumMod val="75000"/>
                  </a:schemeClr>
                </a:solidFill>
                <a:latin typeface="Candara" panose="020E0502030303020204" pitchFamily="34" charset="0"/>
              </a:rPr>
              <a:t>seeking to accelerate innovation and business opportunities between leading smart cities globally. </a:t>
            </a:r>
            <a:r>
              <a:rPr lang="en-US" sz="1400" dirty="0" smtClean="0">
                <a:solidFill>
                  <a:schemeClr val="accent1">
                    <a:lumMod val="75000"/>
                  </a:schemeClr>
                </a:solidFill>
                <a:latin typeface="Candara" panose="020E0502030303020204" pitchFamily="34" charset="0"/>
              </a:rPr>
              <a:t>Quercus Group </a:t>
            </a:r>
            <a:r>
              <a:rPr lang="en-US" sz="1400" dirty="0">
                <a:solidFill>
                  <a:schemeClr val="accent1">
                    <a:lumMod val="75000"/>
                  </a:schemeClr>
                </a:solidFill>
                <a:latin typeface="Candara" panose="020E0502030303020204" pitchFamily="34" charset="0"/>
              </a:rPr>
              <a:t>also provides network- and partnership facilitation, market </a:t>
            </a:r>
            <a:r>
              <a:rPr lang="en-US" sz="1400" dirty="0" smtClean="0">
                <a:solidFill>
                  <a:schemeClr val="accent1">
                    <a:lumMod val="75000"/>
                  </a:schemeClr>
                </a:solidFill>
                <a:latin typeface="Candara" panose="020E0502030303020204" pitchFamily="34" charset="0"/>
              </a:rPr>
              <a:t>analysis, project development </a:t>
            </a:r>
            <a:r>
              <a:rPr lang="en-US" sz="1400" dirty="0">
                <a:solidFill>
                  <a:schemeClr val="accent1">
                    <a:lumMod val="75000"/>
                  </a:schemeClr>
                </a:solidFill>
                <a:latin typeface="Candara" panose="020E0502030303020204" pitchFamily="34" charset="0"/>
              </a:rPr>
              <a:t>and business </a:t>
            </a:r>
            <a:r>
              <a:rPr lang="en-US" sz="1400" dirty="0" smtClean="0">
                <a:solidFill>
                  <a:schemeClr val="accent1">
                    <a:lumMod val="75000"/>
                  </a:schemeClr>
                </a:solidFill>
                <a:latin typeface="Candara" panose="020E0502030303020204" pitchFamily="34" charset="0"/>
              </a:rPr>
              <a:t>delegations </a:t>
            </a:r>
            <a:r>
              <a:rPr lang="en-US" sz="1400" dirty="0">
                <a:solidFill>
                  <a:schemeClr val="accent1">
                    <a:lumMod val="75000"/>
                  </a:schemeClr>
                </a:solidFill>
                <a:latin typeface="Candara" panose="020E0502030303020204" pitchFamily="34" charset="0"/>
              </a:rPr>
              <a:t>to selected markets.</a:t>
            </a:r>
            <a:endParaRPr lang="en-US" altLang="zh-CN" sz="900" dirty="0">
              <a:solidFill>
                <a:schemeClr val="accent1">
                  <a:lumMod val="75000"/>
                </a:schemeClr>
              </a:solidFill>
              <a:latin typeface="Candara" pitchFamily="34" charset="0"/>
              <a:ea typeface="SimSun" pitchFamily="2" charset="-122"/>
            </a:endParaRPr>
          </a:p>
        </p:txBody>
      </p:sp>
      <p:pic>
        <p:nvPicPr>
          <p:cNvPr id="4"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1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3977754" y="1548383"/>
            <a:ext cx="5472608" cy="2123658"/>
          </a:xfrm>
          <a:prstGeom prst="rect">
            <a:avLst/>
          </a:prstGeom>
          <a:noFill/>
        </p:spPr>
        <p:txBody>
          <a:bodyPr wrap="square" rtlCol="0">
            <a:spAutoFit/>
          </a:bodyPr>
          <a:lstStyle/>
          <a:p>
            <a:endParaRPr lang="en-GB" sz="4400" dirty="0"/>
          </a:p>
          <a:p>
            <a:pPr algn="ctr"/>
            <a:r>
              <a:rPr lang="en-GB" sz="4400" b="1" dirty="0">
                <a:solidFill>
                  <a:schemeClr val="accent5">
                    <a:lumMod val="20000"/>
                    <a:lumOff val="80000"/>
                  </a:schemeClr>
                </a:solidFill>
                <a:latin typeface="Candara" pitchFamily="34" charset="0"/>
              </a:rPr>
              <a:t>Enjoy highlights from past courses </a:t>
            </a:r>
            <a:r>
              <a:rPr lang="en-GB" sz="4400" b="1" dirty="0">
                <a:solidFill>
                  <a:schemeClr val="accent5">
                    <a:lumMod val="20000"/>
                    <a:lumOff val="80000"/>
                  </a:schemeClr>
                </a:solidFill>
                <a:latin typeface="Candara" pitchFamily="34" charset="0"/>
                <a:hlinkClick r:id="rId2"/>
              </a:rPr>
              <a:t>here</a:t>
            </a:r>
            <a:r>
              <a:rPr lang="en-GB" sz="4400" b="1" dirty="0">
                <a:solidFill>
                  <a:schemeClr val="accent5">
                    <a:lumMod val="20000"/>
                    <a:lumOff val="80000"/>
                  </a:schemeClr>
                </a:solidFill>
                <a:latin typeface="Candara" pitchFamily="34" charset="0"/>
              </a:rPr>
              <a:t> !</a:t>
            </a:r>
          </a:p>
        </p:txBody>
      </p:sp>
      <p:pic>
        <p:nvPicPr>
          <p:cNvPr id="3" name="Picture 3" descr="706DA109-1CB2-4141-863E-61D1D8916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010" y="5940871"/>
            <a:ext cx="1626096" cy="162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3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a:t>Background</a:t>
            </a:r>
          </a:p>
        </p:txBody>
      </p:sp>
      <p:sp>
        <p:nvSpPr>
          <p:cNvPr id="9" name="Rectangle 6"/>
          <p:cNvSpPr>
            <a:spLocks noChangeArrowheads="1"/>
          </p:cNvSpPr>
          <p:nvPr/>
        </p:nvSpPr>
        <p:spPr bwMode="auto">
          <a:xfrm>
            <a:off x="449362" y="1467549"/>
            <a:ext cx="9865096" cy="4639720"/>
          </a:xfrm>
          <a:prstGeom prst="rect">
            <a:avLst/>
          </a:prstGeom>
          <a:noFill/>
          <a:ln w="28575">
            <a:noFill/>
            <a:miter lim="800000"/>
            <a:headEnd/>
            <a:tailEnd/>
          </a:ln>
        </p:spPr>
        <p:txBody>
          <a:bodyPr wrap="square" lIns="91427" tIns="45714" rIns="91427" bIns="45714" anchor="ctr">
            <a:spAutoFit/>
          </a:bodyPr>
          <a:lstStyle/>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r>
              <a:rPr kumimoji="0" lang="en-GB" altLang="zh-CN" sz="1350" b="0" i="0" u="none" strike="noStrike" kern="0" cap="none" spc="0" normalizeH="0" baseline="0" noProof="0" dirty="0">
                <a:ln>
                  <a:noFill/>
                </a:ln>
                <a:solidFill>
                  <a:schemeClr val="accent1">
                    <a:lumMod val="75000"/>
                  </a:schemeClr>
                </a:solidFill>
                <a:effectLst/>
                <a:uLnTx/>
                <a:uFillTx/>
                <a:latin typeface="Candara" pitchFamily="34" charset="0"/>
                <a:ea typeface="SimSun" pitchFamily="2" charset="-122"/>
              </a:rPr>
              <a:t>Clusters consisting of competitive companies, R&amp;D institutions and public authorities have proven to be crucial sources for growth and innovation at national and international levels.</a:t>
            </a:r>
            <a:r>
              <a:rPr kumimoji="0" lang="da-DK" altLang="zh-CN" sz="1350" b="0" i="0" u="none" strike="noStrike" kern="0" cap="none" spc="0" normalizeH="0" baseline="0" noProof="0" dirty="0">
                <a:ln>
                  <a:noFill/>
                </a:ln>
                <a:solidFill>
                  <a:schemeClr val="accent1">
                    <a:lumMod val="75000"/>
                  </a:schemeClr>
                </a:solidFill>
                <a:effectLst/>
                <a:uLnTx/>
                <a:uFillTx/>
                <a:latin typeface="Candara" pitchFamily="34" charset="0"/>
                <a:ea typeface="SimSun" pitchFamily="2" charset="-122"/>
              </a:rPr>
              <a:t> </a:t>
            </a:r>
            <a: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t>Based on the American professor Michael E. Porter’s ground-breaking research in the eighties, clusters are today recognised as the most efficient approach to regional growth in large parts of the world. </a:t>
            </a:r>
            <a:b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br>
            <a:endParaRPr kumimoji="0" lang="en-GB" sz="1350" b="0" i="0" u="none" strike="noStrike" kern="0" cap="none" spc="0" normalizeH="0" baseline="0" noProof="0" dirty="0">
              <a:ln>
                <a:noFill/>
              </a:ln>
              <a:solidFill>
                <a:schemeClr val="accent1">
                  <a:lumMod val="75000"/>
                </a:schemeClr>
              </a:solidFill>
              <a:effectLst/>
              <a:uLnTx/>
              <a:uFillTx/>
              <a:latin typeface="Candara" pitchFamily="34" charset="0"/>
            </a:endParaRPr>
          </a:p>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t>Oxford Research has been offering practical cluster courses for cluster facilitators and policymakers since 2006. Also, over the past decade both Oxford Research and</a:t>
            </a:r>
            <a:r>
              <a:rPr kumimoji="0" lang="en-GB" sz="1350" b="0" i="0" u="none" strike="noStrike" kern="0" cap="none" spc="0" normalizeH="0" noProof="0" dirty="0">
                <a:ln>
                  <a:noFill/>
                </a:ln>
                <a:solidFill>
                  <a:schemeClr val="accent1">
                    <a:lumMod val="75000"/>
                  </a:schemeClr>
                </a:solidFill>
                <a:effectLst/>
                <a:uLnTx/>
                <a:uFillTx/>
                <a:latin typeface="Candara" pitchFamily="34" charset="0"/>
              </a:rPr>
              <a:t> </a:t>
            </a:r>
            <a:r>
              <a:rPr kumimoji="0" lang="en-GB" sz="1350" b="0" i="0" u="none" strike="noStrike" kern="0" cap="none" spc="0" normalizeH="0" noProof="0" dirty="0" err="1">
                <a:ln>
                  <a:noFill/>
                </a:ln>
                <a:solidFill>
                  <a:schemeClr val="accent1">
                    <a:lumMod val="75000"/>
                  </a:schemeClr>
                </a:solidFill>
                <a:effectLst/>
                <a:uLnTx/>
                <a:uFillTx/>
                <a:latin typeface="Candara" pitchFamily="34" charset="0"/>
              </a:rPr>
              <a:t>Quercus</a:t>
            </a:r>
            <a:r>
              <a:rPr kumimoji="0" lang="en-GB" sz="1350" b="0" i="0" u="none" strike="noStrike" kern="0" cap="none" spc="0" normalizeH="0" noProof="0" dirty="0">
                <a:ln>
                  <a:noFill/>
                </a:ln>
                <a:solidFill>
                  <a:schemeClr val="accent1">
                    <a:lumMod val="75000"/>
                  </a:schemeClr>
                </a:solidFill>
                <a:effectLst/>
                <a:uLnTx/>
                <a:uFillTx/>
                <a:latin typeface="Candara" pitchFamily="34" charset="0"/>
              </a:rPr>
              <a:t> Group</a:t>
            </a:r>
            <a: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t> has worked intensively with cluster analyses, cluster evaluation, and hands-on cluster development</a:t>
            </a:r>
            <a:r>
              <a:rPr kumimoji="0" lang="en-GB" sz="1350" b="0" i="0" u="none" strike="noStrike" kern="0" cap="none" spc="0" normalizeH="0" noProof="0" dirty="0">
                <a:ln>
                  <a:noFill/>
                </a:ln>
                <a:solidFill>
                  <a:schemeClr val="accent1">
                    <a:lumMod val="75000"/>
                  </a:schemeClr>
                </a:solidFill>
                <a:effectLst/>
                <a:uLnTx/>
                <a:uFillTx/>
                <a:latin typeface="Candara" pitchFamily="34" charset="0"/>
              </a:rPr>
              <a:t> </a:t>
            </a:r>
            <a: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t>for a wide range of international, national, and regional organisations. Our cluster courses are based on our experiences and knowledge from our diverse cluster work. In designing the course, we have naturally also listened to the insight and good ideas from the more than 250 participants at our past cluster development courses.  </a:t>
            </a:r>
          </a:p>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endParaRPr kumimoji="0" lang="en-GB" sz="1350" b="0" i="0" u="none" strike="noStrike" kern="0" cap="none" spc="0" normalizeH="0" baseline="0" noProof="0" dirty="0">
              <a:ln>
                <a:noFill/>
              </a:ln>
              <a:solidFill>
                <a:schemeClr val="accent1">
                  <a:lumMod val="75000"/>
                </a:schemeClr>
              </a:solidFill>
              <a:effectLst/>
              <a:uLnTx/>
              <a:uFillTx/>
              <a:latin typeface="Candara" pitchFamily="34" charset="0"/>
            </a:endParaRPr>
          </a:p>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r>
              <a:rPr kumimoji="0" lang="en-GB" sz="1350" b="0" i="0" u="none" strike="noStrike" kern="0" cap="none" spc="0" normalizeH="0" baseline="0" noProof="0" dirty="0">
                <a:ln>
                  <a:noFill/>
                </a:ln>
                <a:solidFill>
                  <a:schemeClr val="accent1">
                    <a:lumMod val="75000"/>
                  </a:schemeClr>
                </a:solidFill>
                <a:effectLst/>
                <a:uLnTx/>
                <a:uFillTx/>
                <a:latin typeface="Candara" pitchFamily="34" charset="0"/>
              </a:rPr>
              <a:t>Lastly, we build most of our cluster work and cluster development courses on our ‘Ten steps to cluster dynamics’ -model , which is a practical and interactive learning process taking you through all the essential steps from identifying and mapping you cluster, to engaging companies and stakeholders, forming strategies and action plans, and monitoring, evaluating and revitalising the cluster and the cluster initiative.</a:t>
            </a:r>
          </a:p>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endParaRPr kumimoji="0" lang="en-GB" sz="1400" b="1" i="0" u="none" strike="noStrike" kern="0" cap="none" spc="0" normalizeH="0" baseline="0" noProof="0" dirty="0">
              <a:ln>
                <a:noFill/>
              </a:ln>
              <a:solidFill>
                <a:schemeClr val="accent1">
                  <a:lumMod val="75000"/>
                </a:schemeClr>
              </a:solidFill>
              <a:effectLst/>
              <a:uLnTx/>
              <a:uFillTx/>
              <a:latin typeface="Candara" pitchFamily="34" charset="0"/>
            </a:endParaRPr>
          </a:p>
          <a:p>
            <a:pPr marL="0" marR="0" lvl="0" indent="0" algn="just" defTabSz="914400" eaLnBrk="1" fontAlgn="auto" latinLnBrk="0" hangingPunct="1">
              <a:spcBef>
                <a:spcPct val="20000"/>
              </a:spcBef>
              <a:spcAft>
                <a:spcPts val="0"/>
              </a:spcAft>
              <a:buClr>
                <a:srgbClr val="336699"/>
              </a:buClr>
              <a:buSzPct val="75000"/>
              <a:buFont typeface="Wingdings" pitchFamily="2" charset="2"/>
              <a:buNone/>
              <a:tabLst/>
              <a:defRPr/>
            </a:pPr>
            <a:r>
              <a:rPr kumimoji="0" lang="en-GB" sz="1400" b="1" i="0" u="none" strike="noStrike" kern="0" cap="none" spc="0" normalizeH="0" baseline="0" noProof="0" dirty="0">
                <a:ln>
                  <a:noFill/>
                </a:ln>
                <a:solidFill>
                  <a:schemeClr val="accent1">
                    <a:lumMod val="75000"/>
                  </a:schemeClr>
                </a:solidFill>
                <a:effectLst/>
                <a:uLnTx/>
                <a:uFillTx/>
                <a:latin typeface="Candara" pitchFamily="34" charset="0"/>
              </a:rPr>
              <a:t>Oxford Research’s ‘Ten Steps to Cluster Dynamics’  </a:t>
            </a:r>
          </a:p>
          <a:p>
            <a:pPr marL="0" marR="0" lvl="0" indent="0" algn="just" defTabSz="914400" eaLnBrk="1" fontAlgn="auto" latinLnBrk="0" hangingPunct="1">
              <a:lnSpc>
                <a:spcPct val="115000"/>
              </a:lnSpc>
              <a:spcBef>
                <a:spcPct val="20000"/>
              </a:spcBef>
              <a:spcAft>
                <a:spcPts val="0"/>
              </a:spcAft>
              <a:buClr>
                <a:srgbClr val="336699"/>
              </a:buClr>
              <a:buSzPct val="75000"/>
              <a:buFont typeface="Wingdings" pitchFamily="2" charset="2"/>
              <a:buNone/>
              <a:tabLst/>
              <a:defRPr/>
            </a:pPr>
            <a:endParaRPr kumimoji="0" lang="en-GB" sz="1200" b="0" i="0" u="none" strike="noStrike" kern="0" cap="none" spc="0" normalizeH="0" baseline="0" noProof="0" dirty="0">
              <a:ln>
                <a:noFill/>
              </a:ln>
              <a:solidFill>
                <a:schemeClr val="accent1">
                  <a:lumMod val="75000"/>
                </a:schemeClr>
              </a:solidFill>
              <a:effectLst/>
              <a:uLnTx/>
              <a:uFillTx/>
              <a:latin typeface="Arial Narrow" pitchFamily="34" charset="0"/>
            </a:endParaRPr>
          </a:p>
          <a:p>
            <a:pPr marL="0" marR="0" lvl="0" indent="0" algn="just" defTabSz="914400" eaLnBrk="1" fontAlgn="auto" latinLnBrk="0" hangingPunct="1">
              <a:lnSpc>
                <a:spcPct val="115000"/>
              </a:lnSpc>
              <a:spcBef>
                <a:spcPct val="20000"/>
              </a:spcBef>
              <a:spcAft>
                <a:spcPts val="0"/>
              </a:spcAft>
              <a:buClr>
                <a:srgbClr val="336699"/>
              </a:buClr>
              <a:buSzPct val="75000"/>
              <a:buFont typeface="Wingdings" pitchFamily="2" charset="2"/>
              <a:buNone/>
              <a:tabLst/>
              <a:defRPr/>
            </a:pPr>
            <a:endParaRPr kumimoji="0" lang="en-GB" sz="1200" b="0" i="0" u="none" strike="noStrike" kern="0" cap="none" spc="0" normalizeH="0" baseline="0" noProof="0" dirty="0">
              <a:ln>
                <a:noFill/>
              </a:ln>
              <a:solidFill>
                <a:schemeClr val="accent1">
                  <a:lumMod val="75000"/>
                </a:schemeClr>
              </a:solidFill>
              <a:effectLst/>
              <a:uLnTx/>
              <a:uFillTx/>
              <a:latin typeface="Arial Narrow" pitchFamily="34" charset="0"/>
            </a:endParaRPr>
          </a:p>
          <a:p>
            <a:pPr marL="0" marR="0" lvl="0" indent="0" defTabSz="914400" eaLnBrk="1" fontAlgn="auto" latinLnBrk="0" hangingPunct="1">
              <a:lnSpc>
                <a:spcPct val="115000"/>
              </a:lnSpc>
              <a:spcBef>
                <a:spcPct val="20000"/>
              </a:spcBef>
              <a:spcAft>
                <a:spcPts val="0"/>
              </a:spcAft>
              <a:buClr>
                <a:srgbClr val="336699"/>
              </a:buClr>
              <a:buSzPct val="75000"/>
              <a:buFont typeface="Wingdings" pitchFamily="2" charset="2"/>
              <a:buNone/>
              <a:tabLst/>
              <a:defRPr/>
            </a:pPr>
            <a:endParaRPr kumimoji="0" lang="en-GB" sz="1200" b="0" i="0" u="none" strike="noStrike" kern="0" cap="none" spc="0" normalizeH="0" baseline="0" noProof="0" dirty="0">
              <a:ln>
                <a:noFill/>
              </a:ln>
              <a:solidFill>
                <a:schemeClr val="accent1">
                  <a:lumMod val="75000"/>
                </a:schemeClr>
              </a:solidFill>
              <a:effectLst/>
              <a:uLnTx/>
              <a:uFillTx/>
              <a:latin typeface="Arial Narrow" pitchFamily="34" charset="0"/>
            </a:endParaRPr>
          </a:p>
          <a:p>
            <a:pPr marL="0" marR="0" lvl="0" indent="0" defTabSz="914400" eaLnBrk="1" fontAlgn="auto" latinLnBrk="0" hangingPunct="1">
              <a:lnSpc>
                <a:spcPct val="115000"/>
              </a:lnSpc>
              <a:spcBef>
                <a:spcPct val="20000"/>
              </a:spcBef>
              <a:spcAft>
                <a:spcPts val="0"/>
              </a:spcAft>
              <a:buClr>
                <a:srgbClr val="336699"/>
              </a:buClr>
              <a:buSzPct val="75000"/>
              <a:buFont typeface="Wingdings" pitchFamily="2" charset="2"/>
              <a:buNone/>
              <a:tabLst/>
              <a:defRPr/>
            </a:pPr>
            <a:endParaRPr kumimoji="0" lang="da-DK" sz="1200" b="0" i="0" u="none" strike="noStrike" kern="0" cap="none" spc="0" normalizeH="0" baseline="0" noProof="0" dirty="0">
              <a:ln>
                <a:noFill/>
              </a:ln>
              <a:solidFill>
                <a:schemeClr val="accent1">
                  <a:lumMod val="75000"/>
                </a:schemeClr>
              </a:solidFill>
              <a:effectLst/>
              <a:uLnTx/>
              <a:uFillTx/>
              <a:latin typeface="Arial Narrow" pitchFamily="34" charset="0"/>
            </a:endParaRPr>
          </a:p>
        </p:txBody>
      </p:sp>
      <p:pic>
        <p:nvPicPr>
          <p:cNvPr id="10" name="Billede 9" descr="trappen.png"/>
          <p:cNvPicPr>
            <a:picLocks noChangeAspect="1"/>
          </p:cNvPicPr>
          <p:nvPr/>
        </p:nvPicPr>
        <p:blipFill>
          <a:blip r:embed="rId2" cstate="print"/>
          <a:stretch>
            <a:fillRect/>
          </a:stretch>
        </p:blipFill>
        <p:spPr>
          <a:xfrm>
            <a:off x="521370" y="4356695"/>
            <a:ext cx="9649072" cy="2710445"/>
          </a:xfrm>
          <a:prstGeom prst="rect">
            <a:avLst/>
          </a:prstGeom>
        </p:spPr>
      </p:pic>
      <p:pic>
        <p:nvPicPr>
          <p:cNvPr id="6" name="Picture 3" descr="706DA109-1CB2-4141-863E-61D1D89166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Main content of the course</a:t>
            </a:r>
          </a:p>
        </p:txBody>
      </p:sp>
      <p:sp>
        <p:nvSpPr>
          <p:cNvPr id="7" name="Rectangle 8"/>
          <p:cNvSpPr>
            <a:spLocks noChangeArrowheads="1"/>
          </p:cNvSpPr>
          <p:nvPr/>
        </p:nvSpPr>
        <p:spPr bwMode="auto">
          <a:xfrm>
            <a:off x="665386" y="2542641"/>
            <a:ext cx="9505056" cy="2708422"/>
          </a:xfrm>
          <a:prstGeom prst="rect">
            <a:avLst/>
          </a:prstGeom>
          <a:noFill/>
          <a:ln w="28575">
            <a:noFill/>
            <a:miter lim="800000"/>
            <a:headEnd/>
            <a:tailEnd/>
          </a:ln>
        </p:spPr>
        <p:txBody>
          <a:bodyPr wrap="square" lIns="91427" tIns="45714" rIns="91427" bIns="45714" anchor="ctr">
            <a:spAutoFit/>
          </a:bodyPr>
          <a:lstStyle/>
          <a:p>
            <a:pPr algn="just"/>
            <a:r>
              <a:rPr lang="en-GB" altLang="zh-CN" sz="1400" i="1" dirty="0">
                <a:solidFill>
                  <a:schemeClr val="accent1">
                    <a:lumMod val="75000"/>
                  </a:schemeClr>
                </a:solidFill>
                <a:latin typeface="Candara" pitchFamily="34" charset="0"/>
              </a:rPr>
              <a:t>Oxford Research’s &amp; </a:t>
            </a:r>
            <a:r>
              <a:rPr lang="en-GB" altLang="zh-CN" sz="1400" i="1" dirty="0" err="1">
                <a:solidFill>
                  <a:schemeClr val="accent1">
                    <a:lumMod val="75000"/>
                  </a:schemeClr>
                </a:solidFill>
                <a:latin typeface="Candara" pitchFamily="34" charset="0"/>
              </a:rPr>
              <a:t>Quercus</a:t>
            </a:r>
            <a:r>
              <a:rPr lang="en-GB" altLang="zh-CN" sz="1400" i="1" dirty="0">
                <a:solidFill>
                  <a:schemeClr val="accent1">
                    <a:lumMod val="75000"/>
                  </a:schemeClr>
                </a:solidFill>
                <a:latin typeface="Candara" pitchFamily="34" charset="0"/>
              </a:rPr>
              <a:t> Group’s  cluster development workshop is the essential cluster course for cluster facilitators and policy makers with interest in developing strong and innovative  clusters.  R</a:t>
            </a:r>
            <a:r>
              <a:rPr lang="en-GB" sz="1400" i="1" dirty="0">
                <a:solidFill>
                  <a:schemeClr val="accent1">
                    <a:lumMod val="75000"/>
                  </a:schemeClr>
                </a:solidFill>
                <a:latin typeface="Candara" pitchFamily="34" charset="0"/>
              </a:rPr>
              <a:t>egardless of their different points of departure , a</a:t>
            </a:r>
            <a:r>
              <a:rPr lang="en-GB" altLang="zh-CN" sz="1400" i="1" dirty="0">
                <a:solidFill>
                  <a:schemeClr val="accent1">
                    <a:lumMod val="75000"/>
                  </a:schemeClr>
                </a:solidFill>
                <a:latin typeface="Candara" pitchFamily="34" charset="0"/>
              </a:rPr>
              <a:t>fter completing the course the </a:t>
            </a:r>
            <a:r>
              <a:rPr lang="en-GB" sz="1400" i="1" dirty="0">
                <a:solidFill>
                  <a:schemeClr val="accent1">
                    <a:lumMod val="75000"/>
                  </a:schemeClr>
                </a:solidFill>
                <a:latin typeface="Candara" pitchFamily="34" charset="0"/>
              </a:rPr>
              <a:t>participants will be able to work with clusters in practice and to launch and develop innovative cluster initiatives. </a:t>
            </a:r>
          </a:p>
          <a:p>
            <a:pPr lvl="0" algn="just"/>
            <a:endParaRPr lang="en-GB" sz="1400" i="1" dirty="0">
              <a:solidFill>
                <a:schemeClr val="accent1">
                  <a:lumMod val="75000"/>
                </a:schemeClr>
              </a:solidFill>
              <a:latin typeface="Candara" pitchFamily="34" charset="0"/>
            </a:endParaRPr>
          </a:p>
          <a:p>
            <a:pPr lvl="0" algn="just"/>
            <a:r>
              <a:rPr lang="en-GB" sz="1400" i="1" dirty="0">
                <a:solidFill>
                  <a:schemeClr val="accent1">
                    <a:lumMod val="75000"/>
                  </a:schemeClr>
                </a:solidFill>
                <a:latin typeface="Candara" pitchFamily="34" charset="0"/>
              </a:rPr>
              <a:t>Oxford Research’s ”Ten Steps to Cluster Dynamics’ will be the framework for the programme . The course will be an interactive process where discussion and group work will take point of departure in participants own clusters and cluster initiatives.</a:t>
            </a:r>
          </a:p>
          <a:p>
            <a:pPr lvl="0" algn="l"/>
            <a:endParaRPr lang="en-GB" sz="1800" dirty="0">
              <a:solidFill>
                <a:schemeClr val="accent1">
                  <a:lumMod val="75000"/>
                </a:schemeClr>
              </a:solidFill>
              <a:latin typeface="Candara" pitchFamily="34" charset="0"/>
            </a:endParaRPr>
          </a:p>
          <a:p>
            <a:pPr lvl="0" algn="l"/>
            <a:r>
              <a:rPr lang="en-GB" sz="1800" b="1" dirty="0">
                <a:solidFill>
                  <a:schemeClr val="accent1">
                    <a:lumMod val="75000"/>
                  </a:schemeClr>
                </a:solidFill>
                <a:latin typeface="Candara" pitchFamily="34" charset="0"/>
              </a:rPr>
              <a:t>The course will review:</a:t>
            </a:r>
          </a:p>
          <a:p>
            <a:pPr lvl="0" algn="l"/>
            <a:endParaRPr lang="en-GB" sz="1400" dirty="0">
              <a:solidFill>
                <a:schemeClr val="accent1">
                  <a:lumMod val="75000"/>
                </a:schemeClr>
              </a:solidFill>
              <a:latin typeface="Candara" pitchFamily="34" charset="0"/>
            </a:endParaRPr>
          </a:p>
          <a:p>
            <a:pPr lvl="0" algn="l"/>
            <a:endParaRPr lang="en-GB" sz="1100" i="1" dirty="0">
              <a:solidFill>
                <a:schemeClr val="accent1">
                  <a:lumMod val="75000"/>
                </a:schemeClr>
              </a:solidFill>
              <a:latin typeface="Candara" pitchFamily="34" charset="0"/>
            </a:endParaRPr>
          </a:p>
          <a:p>
            <a:endParaRPr lang="en-GB" sz="1100" i="1" dirty="0">
              <a:solidFill>
                <a:schemeClr val="accent1">
                  <a:lumMod val="75000"/>
                </a:schemeClr>
              </a:solidFill>
              <a:latin typeface="Candara" pitchFamily="34" charset="0"/>
            </a:endParaRPr>
          </a:p>
        </p:txBody>
      </p:sp>
      <p:sp>
        <p:nvSpPr>
          <p:cNvPr id="8" name="Rectangle 9"/>
          <p:cNvSpPr>
            <a:spLocks noChangeArrowheads="1"/>
          </p:cNvSpPr>
          <p:nvPr/>
        </p:nvSpPr>
        <p:spPr bwMode="auto">
          <a:xfrm>
            <a:off x="521370" y="4821352"/>
            <a:ext cx="9835038" cy="2062091"/>
          </a:xfrm>
          <a:prstGeom prst="rect">
            <a:avLst/>
          </a:prstGeom>
          <a:noFill/>
          <a:ln w="28575">
            <a:noFill/>
            <a:miter lim="800000"/>
            <a:headEnd/>
            <a:tailEnd/>
          </a:ln>
        </p:spPr>
        <p:txBody>
          <a:bodyPr wrap="none" lIns="91427" tIns="45714" rIns="91427" bIns="45714" anchor="ctr">
            <a:spAutoFit/>
          </a:bodyPr>
          <a:lstStyle/>
          <a:p>
            <a:pPr marL="179388" indent="-179388" algn="l">
              <a:buSzPct val="75000"/>
              <a:buFont typeface="Arial" pitchFamily="34" charset="0"/>
              <a:buChar char="•"/>
            </a:pPr>
            <a:r>
              <a:rPr lang="en-GB" sz="1600" dirty="0">
                <a:solidFill>
                  <a:schemeClr val="accent1">
                    <a:lumMod val="75000"/>
                  </a:schemeClr>
                </a:solidFill>
                <a:latin typeface="Candara" pitchFamily="34" charset="0"/>
              </a:rPr>
              <a:t> Theoretical and practical knowledge about clusters and cluster development</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Cluster cycles: Comprehensive understanding of clusters’ and cluster initiatives different development stages</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Understanding of different cluster policies and approaches</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Management and facilitation of clusters and network: Practical tools and methods for cluster development </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Strategic development and action plans in relation to participants’ own clusters</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Challenges for cluster and network facilitators: Pitfalls and criteria for success</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Evaluation and monitoring of clusters and cluster initiatives</a:t>
            </a:r>
          </a:p>
          <a:p>
            <a:pPr marL="179388" indent="-179388" algn="l">
              <a:buSzPct val="75000"/>
              <a:buFont typeface="Arial" pitchFamily="34" charset="0"/>
              <a:buChar char="•"/>
            </a:pPr>
            <a:r>
              <a:rPr lang="en-GB" sz="1600" dirty="0">
                <a:solidFill>
                  <a:schemeClr val="accent1">
                    <a:lumMod val="75000"/>
                  </a:schemeClr>
                </a:solidFill>
                <a:latin typeface="Candara" pitchFamily="34" charset="0"/>
              </a:rPr>
              <a:t> Insight into international good practice</a:t>
            </a:r>
          </a:p>
        </p:txBody>
      </p:sp>
      <p:grpSp>
        <p:nvGrpSpPr>
          <p:cNvPr id="13" name="Gruppe 12"/>
          <p:cNvGrpSpPr/>
          <p:nvPr/>
        </p:nvGrpSpPr>
        <p:grpSpPr>
          <a:xfrm>
            <a:off x="883553" y="1767352"/>
            <a:ext cx="9363075" cy="620823"/>
            <a:chOff x="377354" y="925328"/>
            <a:chExt cx="9363075" cy="620823"/>
          </a:xfrm>
        </p:grpSpPr>
        <p:sp>
          <p:nvSpPr>
            <p:cNvPr id="11" name="Line 11"/>
            <p:cNvSpPr>
              <a:spLocks noChangeShapeType="1"/>
            </p:cNvSpPr>
            <p:nvPr/>
          </p:nvSpPr>
          <p:spPr bwMode="auto">
            <a:xfrm>
              <a:off x="649089" y="1546151"/>
              <a:ext cx="8001000" cy="0"/>
            </a:xfrm>
            <a:prstGeom prst="line">
              <a:avLst/>
            </a:prstGeom>
            <a:noFill/>
            <a:ln w="6350">
              <a:solidFill>
                <a:schemeClr val="accent4">
                  <a:lumMod val="40000"/>
                  <a:lumOff val="60000"/>
                </a:schemeClr>
              </a:solidFill>
              <a:round/>
              <a:headEnd/>
              <a:tailEnd/>
            </a:ln>
          </p:spPr>
          <p:txBody>
            <a:bodyPr wrap="none" lIns="91427" tIns="45714" rIns="91427" bIns="45714" anchor="ctr"/>
            <a:lstStyle/>
            <a:p>
              <a:pPr algn="ctr"/>
              <a:endParaRPr lang="da-DK"/>
            </a:p>
          </p:txBody>
        </p:sp>
        <p:sp>
          <p:nvSpPr>
            <p:cNvPr id="12" name="Text Box 5"/>
            <p:cNvSpPr txBox="1">
              <a:spLocks noChangeArrowheads="1"/>
            </p:cNvSpPr>
            <p:nvPr/>
          </p:nvSpPr>
          <p:spPr bwMode="auto">
            <a:xfrm>
              <a:off x="377354" y="925328"/>
              <a:ext cx="9363075" cy="514350"/>
            </a:xfrm>
            <a:prstGeom prst="rect">
              <a:avLst/>
            </a:prstGeom>
            <a:noFill/>
            <a:ln w="6350">
              <a:noFill/>
              <a:miter lim="800000"/>
              <a:headEnd/>
              <a:tailEnd/>
            </a:ln>
          </p:spPr>
          <p:txBody>
            <a:bodyPr lIns="47367" tIns="47367" rIns="47367" bIns="47367" anchor="ctr"/>
            <a:lstStyle/>
            <a:p>
              <a:pPr algn="ctr" defTabSz="803275">
                <a:spcAft>
                  <a:spcPts val="525"/>
                </a:spcAft>
              </a:pPr>
              <a:r>
                <a:rPr lang="en-GB" sz="1800" b="1" i="1" dirty="0">
                  <a:solidFill>
                    <a:schemeClr val="accent4">
                      <a:lumMod val="40000"/>
                      <a:lumOff val="60000"/>
                    </a:schemeClr>
                  </a:solidFill>
                  <a:latin typeface="Candara" pitchFamily="34" charset="0"/>
                  <a:cs typeface="Arial" charset="0"/>
                </a:rPr>
                <a:t>”It has to be challenging, practical, applicable, and exciting”</a:t>
              </a:r>
            </a:p>
          </p:txBody>
        </p:sp>
      </p:grpSp>
      <p:pic>
        <p:nvPicPr>
          <p:cNvPr id="9"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The Speakers </a:t>
            </a:r>
          </a:p>
        </p:txBody>
      </p:sp>
      <p:pic>
        <p:nvPicPr>
          <p:cNvPr id="13" name="Picture 2" descr="N:\Billedarkiv\EVENTS\cluster program 2011\IMG_4949.JPG"/>
          <p:cNvPicPr>
            <a:picLocks noChangeAspect="1" noChangeArrowheads="1"/>
          </p:cNvPicPr>
          <p:nvPr/>
        </p:nvPicPr>
        <p:blipFill>
          <a:blip r:embed="rId2" cstate="print"/>
          <a:srcRect r="9975"/>
          <a:stretch>
            <a:fillRect/>
          </a:stretch>
        </p:blipFill>
        <p:spPr bwMode="auto">
          <a:xfrm>
            <a:off x="521371" y="1956428"/>
            <a:ext cx="3045939" cy="2256251"/>
          </a:xfrm>
          <a:prstGeom prst="rect">
            <a:avLst/>
          </a:prstGeom>
          <a:noFill/>
        </p:spPr>
      </p:pic>
      <p:sp>
        <p:nvSpPr>
          <p:cNvPr id="14" name="Rectangle 20"/>
          <p:cNvSpPr>
            <a:spLocks noChangeArrowheads="1"/>
          </p:cNvSpPr>
          <p:nvPr/>
        </p:nvSpPr>
        <p:spPr bwMode="auto">
          <a:xfrm>
            <a:off x="3689721" y="1908423"/>
            <a:ext cx="6192689" cy="2016223"/>
          </a:xfrm>
          <a:prstGeom prst="rect">
            <a:avLst/>
          </a:prstGeom>
          <a:noFill/>
          <a:ln w="28575">
            <a:noFill/>
            <a:miter lim="800000"/>
            <a:headEnd/>
            <a:tailEnd/>
          </a:ln>
        </p:spPr>
        <p:txBody>
          <a:bodyPr lIns="0" tIns="0" rIns="0" bIns="0"/>
          <a:lstStyle/>
          <a:p>
            <a:pPr algn="just"/>
            <a:r>
              <a:rPr lang="en-GB" sz="1800" b="1" dirty="0">
                <a:solidFill>
                  <a:schemeClr val="accent1">
                    <a:lumMod val="75000"/>
                  </a:schemeClr>
                </a:solidFill>
                <a:latin typeface="Candara" pitchFamily="34" charset="0"/>
              </a:rPr>
              <a:t>Dr. Kim Møller, CEO Oxford Group</a:t>
            </a:r>
          </a:p>
          <a:p>
            <a:pPr algn="just"/>
            <a:r>
              <a:rPr lang="en-GB" sz="1350" dirty="0">
                <a:solidFill>
                  <a:schemeClr val="accent1">
                    <a:lumMod val="75000"/>
                  </a:schemeClr>
                </a:solidFill>
                <a:latin typeface="Candara" pitchFamily="34" charset="0"/>
              </a:rPr>
              <a:t>Dr. Kim Møller has worked intensively with cluster development since the 1980s, when he formed part of Michael Porter’s global research team that developed the cluster model. Kim was then director of the Institute for International Economy at Copenhagen Business School. In 1995, Kim established  Oxford Research and over the years has developed the company into a leading Scandinavian knowledge provider concerning clusters and cluster development.  Kim has been involved in most of Oxford Research's larger cluster related project as well as cluster courses. Today, Kim Møller is CEO of Oxford Group and president of Oxford Research. Furthermore, he is certified trainer and facilitator for Oxford Leadership Academy, where he facilitates strategy development processes for larger companies in Scandinavia and Europe.</a:t>
            </a:r>
          </a:p>
          <a:p>
            <a:pPr algn="just"/>
            <a:endParaRPr lang="en-GB" sz="1400" dirty="0">
              <a:solidFill>
                <a:schemeClr val="accent1">
                  <a:lumMod val="75000"/>
                </a:schemeClr>
              </a:solidFill>
              <a:latin typeface="Candara" pitchFamily="34" charset="0"/>
            </a:endParaRPr>
          </a:p>
          <a:p>
            <a:pPr algn="l"/>
            <a:endParaRPr lang="da-DK" sz="1400" dirty="0">
              <a:solidFill>
                <a:schemeClr val="accent1">
                  <a:lumMod val="75000"/>
                </a:schemeClr>
              </a:solidFill>
              <a:latin typeface="Candara" pitchFamily="34" charset="0"/>
            </a:endParaRPr>
          </a:p>
        </p:txBody>
      </p:sp>
      <p:sp>
        <p:nvSpPr>
          <p:cNvPr id="17" name="Rectangle 55"/>
          <p:cNvSpPr>
            <a:spLocks noChangeArrowheads="1"/>
          </p:cNvSpPr>
          <p:nvPr/>
        </p:nvSpPr>
        <p:spPr bwMode="auto">
          <a:xfrm>
            <a:off x="521370" y="4690769"/>
            <a:ext cx="6264696" cy="2016224"/>
          </a:xfrm>
          <a:prstGeom prst="rect">
            <a:avLst/>
          </a:prstGeom>
          <a:noFill/>
          <a:ln w="28575">
            <a:noFill/>
            <a:miter lim="800000"/>
            <a:headEnd/>
            <a:tailEnd/>
          </a:ln>
        </p:spPr>
        <p:txBody>
          <a:bodyPr lIns="0" tIns="0" rIns="0" bIns="0"/>
          <a:lstStyle/>
          <a:p>
            <a:pPr>
              <a:lnSpc>
                <a:spcPct val="120000"/>
              </a:lnSpc>
            </a:pPr>
            <a:r>
              <a:rPr lang="en-GB" sz="1800" b="1" dirty="0">
                <a:solidFill>
                  <a:schemeClr val="accent1">
                    <a:lumMod val="75000"/>
                  </a:schemeClr>
                </a:solidFill>
                <a:latin typeface="Candara" pitchFamily="34" charset="0"/>
              </a:rPr>
              <a:t>Jakob Stoumann, Head of Department Oxford Research </a:t>
            </a:r>
          </a:p>
          <a:p>
            <a:pPr algn="just"/>
            <a:r>
              <a:rPr lang="en-US" sz="1400" dirty="0">
                <a:solidFill>
                  <a:schemeClr val="accent1">
                    <a:lumMod val="75000"/>
                  </a:schemeClr>
                </a:solidFill>
                <a:latin typeface="Candara" panose="020E0502030303020204" pitchFamily="34" charset="0"/>
              </a:rPr>
              <a:t>Jakob </a:t>
            </a:r>
            <a:r>
              <a:rPr lang="en-US" sz="1350" dirty="0">
                <a:solidFill>
                  <a:schemeClr val="accent1">
                    <a:lumMod val="75000"/>
                  </a:schemeClr>
                </a:solidFill>
                <a:latin typeface="Candara" pitchFamily="34" charset="0"/>
              </a:rPr>
              <a:t>Stoumann leads Oxford Research’s activities within regional development, clustering and innovation. He has been leading a large amount of analyses, evaluations, benchmarks, and strategy development projects for both clusters and cluster policy </a:t>
            </a:r>
            <a:r>
              <a:rPr lang="en-US" sz="1350" dirty="0" err="1">
                <a:solidFill>
                  <a:schemeClr val="accent1">
                    <a:lumMod val="75000"/>
                  </a:schemeClr>
                </a:solidFill>
                <a:latin typeface="Candara" pitchFamily="34" charset="0"/>
              </a:rPr>
              <a:t>organisations</a:t>
            </a:r>
            <a:r>
              <a:rPr lang="en-US" sz="1350" dirty="0">
                <a:solidFill>
                  <a:schemeClr val="accent1">
                    <a:lumMod val="75000"/>
                  </a:schemeClr>
                </a:solidFill>
                <a:latin typeface="Candara" pitchFamily="34" charset="0"/>
              </a:rPr>
              <a:t> at regional, national, and international level. Jakob is personal member of the international cluster network and knowledge sharing association TCI and an associated partner of the national Danish cluster support function ‘Cluster Excellence Denmark’, where he is responsible for cluster management training activities. Due to his anthropological background, Jakob has deep insights in the importance of  trust and interpersonal relations in the processes of business and cluster development.</a:t>
            </a:r>
            <a:endParaRPr lang="en-GB" sz="1350" dirty="0">
              <a:solidFill>
                <a:schemeClr val="accent1">
                  <a:lumMod val="75000"/>
                </a:schemeClr>
              </a:solidFill>
              <a:latin typeface="Candara" pitchFamily="34" charset="0"/>
            </a:endParaRPr>
          </a:p>
          <a:p>
            <a:pPr algn="just"/>
            <a:endParaRPr lang="en-GB" sz="1350" dirty="0">
              <a:solidFill>
                <a:schemeClr val="accent1">
                  <a:lumMod val="75000"/>
                </a:schemeClr>
              </a:solidFill>
              <a:latin typeface="Candara" pitchFamily="34" charset="0"/>
            </a:endParaRPr>
          </a:p>
        </p:txBody>
      </p:sp>
      <p:pic>
        <p:nvPicPr>
          <p:cNvPr id="2" name="Billede 1"/>
          <p:cNvPicPr>
            <a:picLocks noChangeAspect="1"/>
          </p:cNvPicPr>
          <p:nvPr/>
        </p:nvPicPr>
        <p:blipFill>
          <a:blip r:embed="rId3"/>
          <a:stretch>
            <a:fillRect/>
          </a:stretch>
        </p:blipFill>
        <p:spPr>
          <a:xfrm>
            <a:off x="6897321" y="4655937"/>
            <a:ext cx="3045940" cy="2271868"/>
          </a:xfrm>
          <a:prstGeom prst="rect">
            <a:avLst/>
          </a:prstGeom>
        </p:spPr>
      </p:pic>
      <p:pic>
        <p:nvPicPr>
          <p:cNvPr id="7" name="Picture 3" descr="706DA109-1CB2-4141-863E-61D1D89166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The Speakers</a:t>
            </a:r>
          </a:p>
        </p:txBody>
      </p:sp>
      <p:sp>
        <p:nvSpPr>
          <p:cNvPr id="14" name="Rectangle 20"/>
          <p:cNvSpPr>
            <a:spLocks noChangeArrowheads="1"/>
          </p:cNvSpPr>
          <p:nvPr/>
        </p:nvSpPr>
        <p:spPr bwMode="auto">
          <a:xfrm>
            <a:off x="3689721" y="1908423"/>
            <a:ext cx="6192689" cy="2952328"/>
          </a:xfrm>
          <a:prstGeom prst="rect">
            <a:avLst/>
          </a:prstGeom>
          <a:noFill/>
          <a:ln w="28575">
            <a:noFill/>
            <a:miter lim="800000"/>
            <a:headEnd/>
            <a:tailEnd/>
          </a:ln>
        </p:spPr>
        <p:txBody>
          <a:bodyPr lIns="0" tIns="0" rIns="0" bIns="0"/>
          <a:lstStyle/>
          <a:p>
            <a:r>
              <a:rPr lang="en-GB" sz="1800" b="1" dirty="0" smtClean="0">
                <a:solidFill>
                  <a:schemeClr val="accent1">
                    <a:lumMod val="75000"/>
                  </a:schemeClr>
                </a:solidFill>
                <a:latin typeface="Candara" panose="020E0502030303020204" pitchFamily="34" charset="0"/>
              </a:rPr>
              <a:t>Nicolai </a:t>
            </a:r>
            <a:r>
              <a:rPr lang="en-GB" sz="1800" b="1" dirty="0" err="1" smtClean="0">
                <a:solidFill>
                  <a:schemeClr val="accent1">
                    <a:lumMod val="75000"/>
                  </a:schemeClr>
                </a:solidFill>
                <a:latin typeface="Candara" panose="020E0502030303020204" pitchFamily="34" charset="0"/>
              </a:rPr>
              <a:t>Sederberg</a:t>
            </a:r>
            <a:r>
              <a:rPr lang="en-GB" sz="1800" b="1" dirty="0" smtClean="0">
                <a:solidFill>
                  <a:schemeClr val="accent1">
                    <a:lumMod val="75000"/>
                  </a:schemeClr>
                </a:solidFill>
                <a:latin typeface="Candara" panose="020E0502030303020204" pitchFamily="34" charset="0"/>
              </a:rPr>
              <a:t> </a:t>
            </a:r>
            <a:r>
              <a:rPr lang="en-GB" sz="1800" b="1" dirty="0" err="1" smtClean="0">
                <a:solidFill>
                  <a:schemeClr val="accent1">
                    <a:lumMod val="75000"/>
                  </a:schemeClr>
                </a:solidFill>
                <a:latin typeface="Candara" panose="020E0502030303020204" pitchFamily="34" charset="0"/>
              </a:rPr>
              <a:t>Rottbøll</a:t>
            </a:r>
            <a:r>
              <a:rPr lang="en-GB" sz="1800" b="1" dirty="0" smtClean="0">
                <a:solidFill>
                  <a:schemeClr val="accent1">
                    <a:lumMod val="75000"/>
                  </a:schemeClr>
                </a:solidFill>
                <a:latin typeface="Candara" panose="020E0502030303020204" pitchFamily="34" charset="0"/>
              </a:rPr>
              <a:t>, CEO Quercus Group</a:t>
            </a:r>
          </a:p>
          <a:p>
            <a:pPr algn="just"/>
            <a:r>
              <a:rPr lang="en-GB" sz="1350" dirty="0" smtClean="0">
                <a:solidFill>
                  <a:schemeClr val="accent1">
                    <a:lumMod val="75000"/>
                  </a:schemeClr>
                </a:solidFill>
                <a:latin typeface="Candara" panose="020E0502030303020204" pitchFamily="34" charset="0"/>
              </a:rPr>
              <a:t>Nicolai is CEO of Quercus Group, a niche strategic and hands-on consultancy firm founded in Copenhagen in 2012, specialised in regional economic development and growth through cluster development, partnerships and cross-border collaborations. Before starting Quercus Group, Nicolai initiated and was a main driver in the development of Copenhagen Cleantech Cluster (now CLEAN), which became the largest and fastest growing cluster initiative in Danish history, receiving international awards from the European Commission and UNCTAD. Here, Nicolai served as Head of Secretariat between 2008 – 2012 where he also initiated the International Cleantech Network (ICN), providing a partnership platform for various international cleantech clusters across Asia, Europe and the USA. In Quercus Group, Nicolai has worked with clusters and regional development initiatives in more than 25 countries, and is today recognised a respected cluster advisor.</a:t>
            </a:r>
          </a:p>
          <a:p>
            <a:pPr algn="l"/>
            <a:endParaRPr lang="en-GB" sz="1400" dirty="0">
              <a:solidFill>
                <a:schemeClr val="accent1">
                  <a:lumMod val="75000"/>
                </a:schemeClr>
              </a:solidFill>
              <a:latin typeface="Candara" pitchFamily="34" charset="0"/>
            </a:endParaRPr>
          </a:p>
        </p:txBody>
      </p:sp>
      <p:pic>
        <p:nvPicPr>
          <p:cNvPr id="7"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9435" r="5219"/>
          <a:stretch/>
        </p:blipFill>
        <p:spPr>
          <a:xfrm>
            <a:off x="491326" y="1956816"/>
            <a:ext cx="3096344" cy="2662395"/>
          </a:xfrm>
          <a:prstGeom prst="rect">
            <a:avLst/>
          </a:prstGeom>
        </p:spPr>
      </p:pic>
    </p:spTree>
    <p:extLst>
      <p:ext uri="{BB962C8B-B14F-4D97-AF65-F5344CB8AC3E}">
        <p14:creationId xmlns:p14="http://schemas.microsoft.com/office/powerpoint/2010/main" val="400421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Program day 1</a:t>
            </a:r>
          </a:p>
        </p:txBody>
      </p:sp>
      <p:sp>
        <p:nvSpPr>
          <p:cNvPr id="12" name="Rectangle 17"/>
          <p:cNvSpPr>
            <a:spLocks noChangeArrowheads="1"/>
          </p:cNvSpPr>
          <p:nvPr/>
        </p:nvSpPr>
        <p:spPr bwMode="auto">
          <a:xfrm>
            <a:off x="449362" y="1692399"/>
            <a:ext cx="9721080" cy="5184576"/>
          </a:xfrm>
          <a:prstGeom prst="rect">
            <a:avLst/>
          </a:prstGeom>
          <a:solidFill>
            <a:schemeClr val="accent1"/>
          </a:solidFill>
          <a:ln w="28575">
            <a:solidFill>
              <a:schemeClr val="accent1"/>
            </a:solidFill>
            <a:miter lim="800000"/>
            <a:headEnd/>
            <a:tailEnd/>
          </a:ln>
          <a:effectLst/>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Narrow" pitchFamily="34" charset="0"/>
            </a:endParaRPr>
          </a:p>
        </p:txBody>
      </p:sp>
      <p:sp>
        <p:nvSpPr>
          <p:cNvPr id="15" name="Text Box 9"/>
          <p:cNvSpPr txBox="1">
            <a:spLocks noChangeArrowheads="1"/>
          </p:cNvSpPr>
          <p:nvPr/>
        </p:nvSpPr>
        <p:spPr bwMode="auto">
          <a:xfrm>
            <a:off x="4203816" y="1828366"/>
            <a:ext cx="5823030" cy="4921558"/>
          </a:xfrm>
          <a:prstGeom prst="rect">
            <a:avLst/>
          </a:prstGeom>
          <a:solidFill>
            <a:srgbClr val="FFFFFF"/>
          </a:solidFill>
          <a:ln w="38100" cmpd="dbl">
            <a:solidFill>
              <a:schemeClr val="accent1"/>
            </a:solidFill>
            <a:miter lim="800000"/>
            <a:headEnd/>
            <a:tailEnd/>
          </a:ln>
        </p:spPr>
        <p:txBody>
          <a:bodyPr lIns="190800" tIns="108000" rIns="190800" bIns="118800"/>
          <a:lstStyle/>
          <a:p>
            <a:pPr marL="457200" marR="0" lvl="0" indent="-457200" algn="l" defTabSz="803275" eaLnBrk="1" fontAlgn="auto" latinLnBrk="0" hangingPunct="1">
              <a:lnSpc>
                <a:spcPct val="100000"/>
              </a:lnSpc>
              <a:spcBef>
                <a:spcPts val="0"/>
              </a:spcBef>
              <a:spcAft>
                <a:spcPts val="525"/>
              </a:spcAft>
              <a:buClrTx/>
              <a:buSzTx/>
              <a:buFontTx/>
              <a:buNone/>
              <a:tabLst/>
              <a:defRPr/>
            </a:pPr>
            <a:r>
              <a:rPr kumimoji="0" lang="en-GB" sz="13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Content / Theme</a:t>
            </a:r>
          </a:p>
          <a:p>
            <a:pPr marL="457200" marR="0" lvl="0" indent="-457200" algn="l" defTabSz="803275" eaLnBrk="1" fontAlgn="auto" latinLnBrk="0" hangingPunct="1">
              <a:lnSpc>
                <a:spcPct val="100000"/>
              </a:lnSpc>
              <a:spcBef>
                <a:spcPts val="0"/>
              </a:spcBef>
              <a:spcAft>
                <a:spcPts val="525"/>
              </a:spcAft>
              <a:buClrTx/>
              <a:buSzTx/>
              <a:buFontTx/>
              <a:buNone/>
              <a:tabLst/>
              <a:defRPr/>
            </a:pPr>
            <a:endParaRPr kumimoji="0" lang="en-GB" sz="4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Arial" charset="0"/>
              <a:buNone/>
              <a:tabLst/>
              <a:defRPr/>
            </a:pPr>
            <a:r>
              <a:rPr kumimoji="0" lang="en-GB" sz="10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1.    </a:t>
            </a: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Presentation of the course </a:t>
            </a: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and introduction </a:t>
            </a:r>
          </a:p>
          <a:p>
            <a:pPr marL="457200" marR="0" lvl="0" indent="-457200" algn="l" defTabSz="803275" eaLnBrk="1" fontAlgn="auto" latinLnBrk="0" hangingPunct="1">
              <a:lnSpc>
                <a:spcPct val="100000"/>
              </a:lnSpc>
              <a:spcBef>
                <a:spcPts val="0"/>
              </a:spcBef>
              <a:spcAft>
                <a:spcPts val="0"/>
              </a:spcAft>
              <a:buClrTx/>
              <a:buSzTx/>
              <a:buFont typeface="Arial" charset="0"/>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of participants and their expectations</a:t>
            </a:r>
          </a:p>
          <a:p>
            <a:pPr marL="457200" marR="0" lvl="0" indent="-457200" algn="l" defTabSz="803275" eaLnBrk="1" fontAlgn="auto" latinLnBrk="0" hangingPunct="1">
              <a:lnSpc>
                <a:spcPct val="100000"/>
              </a:lnSpc>
              <a:spcBef>
                <a:spcPts val="0"/>
              </a:spcBef>
              <a:spcAft>
                <a:spcPts val="0"/>
              </a:spcAft>
              <a:buClrTx/>
              <a:buSzTx/>
              <a:buFont typeface="Arial" charset="0"/>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271463" marR="0" lvl="0" indent="-271463" algn="l" defTabSz="803275" eaLnBrk="1" fontAlgn="auto" latinLnBrk="0" hangingPunct="1">
              <a:lnSpc>
                <a:spcPct val="100000"/>
              </a:lnSpc>
              <a:spcBef>
                <a:spcPts val="0"/>
              </a:spcBef>
              <a:spcAft>
                <a:spcPts val="0"/>
              </a:spcAft>
              <a:buClrTx/>
              <a:buSzTx/>
              <a:buFontTx/>
              <a:buAutoNum type="arabicPeriod" startAt="2"/>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Clusters: What and Why?</a:t>
            </a:r>
          </a:p>
          <a:p>
            <a:pPr marL="271463" marR="0" lvl="0" indent="-271463" algn="l" defTabSz="803275"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 Cluster examples, background, theory, definitions, development stages etc.</a:t>
            </a:r>
          </a:p>
          <a:p>
            <a:pPr marL="271463" marR="0" lvl="0" indent="-271463" algn="l" defTabSz="803275"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 Introduction to clusters as a working method</a:t>
            </a:r>
          </a:p>
          <a:p>
            <a:pPr marL="271463" marR="0" lvl="0" indent="-271463" algn="l" defTabSz="803275" eaLnBrk="1" fontAlgn="auto" latinLnBrk="0" hangingPunct="1">
              <a:lnSpc>
                <a:spcPct val="110000"/>
              </a:lnSpc>
              <a:spcBef>
                <a:spcPts val="0"/>
              </a:spcBef>
              <a:spcAft>
                <a:spcPts val="0"/>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The cluster development process: Oxford Research’s Ten Steps to Cluster Dynamics</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endPar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3.    Step1: Is there a cluster </a:t>
            </a: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Introductory cluster identification and prioritisation</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4.    Step 2 Cluster analysis</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Understanding  the cluster’s current situation, possibilities and challenges</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5.    Step 3: Leadership Search</a:t>
            </a: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Finding, engaging  and committing the right leadership group</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6.    Step  4: The vision</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Creating a preferred future for the cluster and engaging and committing members</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7.    Step  5:  Milestones</a:t>
            </a:r>
          </a:p>
          <a:p>
            <a:pPr marL="457200" marR="0" lvl="0" indent="-457200" algn="l" defTabSz="803275" eaLnBrk="1" fontAlgn="auto" latinLnBrk="0" hangingPunct="1">
              <a:lnSpc>
                <a:spcPct val="100000"/>
              </a:lnSpc>
              <a:spcBef>
                <a:spcPts val="0"/>
              </a:spcBef>
              <a:spcAft>
                <a:spcPts val="0"/>
              </a:spcAft>
              <a:buClrTx/>
              <a:buSzTx/>
              <a:buFont typeface="Wingdings" pitchFamily="2" charset="2"/>
              <a:buNone/>
              <a:tabLst/>
              <a:defRPr/>
            </a:pPr>
            <a:r>
              <a:rPr kumimoji="0" lang="en-GB" sz="1100" b="0" i="0" u="none" strike="noStrike" kern="0" cap="none" spc="0" normalizeH="0" baseline="0" noProof="0" dirty="0">
                <a:ln>
                  <a:noFill/>
                </a:ln>
                <a:solidFill>
                  <a:srgbClr val="4D4D4D"/>
                </a:solidFill>
                <a:effectLst/>
                <a:uLnTx/>
                <a:uFillTx/>
                <a:latin typeface="Arial Narrow" pitchFamily="34" charset="0"/>
                <a:cs typeface="Arial" charset="0"/>
              </a:rPr>
              <a:t>        Identifying the needed steps to fulfil the vision  - making an action plan</a:t>
            </a:r>
          </a:p>
        </p:txBody>
      </p:sp>
      <p:sp>
        <p:nvSpPr>
          <p:cNvPr id="18" name="Text Box 12"/>
          <p:cNvSpPr txBox="1">
            <a:spLocks noChangeArrowheads="1"/>
          </p:cNvSpPr>
          <p:nvPr/>
        </p:nvSpPr>
        <p:spPr bwMode="auto">
          <a:xfrm>
            <a:off x="636219" y="1828366"/>
            <a:ext cx="3567598" cy="4921558"/>
          </a:xfrm>
          <a:prstGeom prst="rect">
            <a:avLst/>
          </a:prstGeom>
          <a:solidFill>
            <a:srgbClr val="FFFFFF"/>
          </a:solidFill>
          <a:ln w="38100" cmpd="dbl">
            <a:solidFill>
              <a:schemeClr val="accent1"/>
            </a:solidFill>
            <a:miter lim="800000"/>
            <a:headEnd/>
            <a:tailEnd/>
          </a:ln>
        </p:spPr>
        <p:txBody>
          <a:bodyPr lIns="190800" tIns="108000" rIns="190800" bIns="118800"/>
          <a:lstStyle/>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3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Form</a:t>
            </a:r>
            <a:r>
              <a:rPr kumimoji="0" lang="en-GB" sz="10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4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Language:</a:t>
            </a: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English</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Course facilitator:</a:t>
            </a: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lvl="0" defTabSz="803275">
              <a:spcAft>
                <a:spcPts val="525"/>
              </a:spcAft>
              <a:defRPr/>
            </a:pPr>
            <a:r>
              <a:rPr lang="en-GB" sz="1100" kern="0" dirty="0">
                <a:solidFill>
                  <a:schemeClr val="accent1">
                    <a:lumMod val="75000"/>
                  </a:schemeClr>
                </a:solidFill>
                <a:latin typeface="Arial Narrow" pitchFamily="34" charset="0"/>
                <a:cs typeface="Arial" charset="0"/>
              </a:rPr>
              <a:t>Kim Møller, Jakob Stoumann, and</a:t>
            </a:r>
            <a:r>
              <a:rPr lang="en-US" sz="1100" kern="0" dirty="0">
                <a:solidFill>
                  <a:schemeClr val="accent1">
                    <a:lumMod val="75000"/>
                  </a:schemeClr>
                </a:solidFill>
                <a:latin typeface="Arial Narrow" pitchFamily="34" charset="0"/>
                <a:cs typeface="Arial" charset="0"/>
              </a:rPr>
              <a:t> Nicolai Sederberg Rottbøll</a:t>
            </a:r>
            <a:r>
              <a:rPr lang="en-GB" sz="1100" kern="0" dirty="0">
                <a:solidFill>
                  <a:schemeClr val="accent1">
                    <a:lumMod val="75000"/>
                  </a:schemeClr>
                </a:solidFill>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dirty="0">
                <a:ln>
                  <a:noFill/>
                </a:ln>
                <a:solidFill>
                  <a:schemeClr val="accent1">
                    <a:lumMod val="75000"/>
                  </a:schemeClr>
                </a:solidFill>
                <a:effectLst/>
                <a:uLnTx/>
                <a:uFillTx/>
                <a:latin typeface="Arial Narrow" pitchFamily="34" charset="0"/>
                <a:cs typeface="Arial" charset="0"/>
              </a:rPr>
              <a:t>Academic Programme:</a:t>
            </a: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0" i="1" u="none" strike="noStrike" kern="0" cap="none" spc="0" normalizeH="0" baseline="0" noProof="0" dirty="0">
                <a:ln>
                  <a:noFill/>
                </a:ln>
                <a:solidFill>
                  <a:schemeClr val="accent1">
                    <a:lumMod val="75000"/>
                  </a:schemeClr>
                </a:solidFill>
                <a:effectLst/>
                <a:uLnTx/>
                <a:uFillTx/>
                <a:latin typeface="Arial Narrow" pitchFamily="34" charset="0"/>
                <a:cs typeface="Arial" charset="0"/>
              </a:rPr>
              <a:t>The day will be formed as a work seminar – a combination of presentations, international case studies, and practical group work. Participants own cluster experiences will be at centre.</a:t>
            </a: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Social Programme:</a:t>
            </a: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0" i="1" u="none" strike="noStrike" kern="0" cap="none" spc="0" normalizeH="0" baseline="0" noProof="0" dirty="0">
                <a:ln>
                  <a:noFill/>
                </a:ln>
                <a:solidFill>
                  <a:schemeClr val="accent1">
                    <a:lumMod val="75000"/>
                  </a:schemeClr>
                </a:solidFill>
                <a:effectLst/>
                <a:uLnTx/>
                <a:uFillTx/>
                <a:latin typeface="Arial Narrow" pitchFamily="34" charset="0"/>
                <a:cs typeface="Arial" charset="0"/>
              </a:rPr>
              <a:t>Guided city walk, networking and dinner in central Copenhagen</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p:txBody>
      </p:sp>
      <p:sp>
        <p:nvSpPr>
          <p:cNvPr id="19" name="Line 20"/>
          <p:cNvSpPr>
            <a:spLocks noChangeShapeType="1"/>
          </p:cNvSpPr>
          <p:nvPr/>
        </p:nvSpPr>
        <p:spPr bwMode="auto">
          <a:xfrm flipH="1">
            <a:off x="807763" y="2186167"/>
            <a:ext cx="2281525" cy="0"/>
          </a:xfrm>
          <a:prstGeom prst="line">
            <a:avLst/>
          </a:prstGeom>
          <a:noFill/>
          <a:ln w="6350">
            <a:solidFill>
              <a:schemeClr val="accent1"/>
            </a:solidFill>
            <a:round/>
            <a:headEnd/>
            <a:tailEnd/>
          </a:ln>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Narrow" pitchFamily="34" charset="0"/>
            </a:endParaRPr>
          </a:p>
        </p:txBody>
      </p:sp>
      <p:sp>
        <p:nvSpPr>
          <p:cNvPr id="20" name="Line 21"/>
          <p:cNvSpPr>
            <a:spLocks noChangeShapeType="1"/>
          </p:cNvSpPr>
          <p:nvPr/>
        </p:nvSpPr>
        <p:spPr bwMode="auto">
          <a:xfrm flipH="1">
            <a:off x="4408794" y="2186167"/>
            <a:ext cx="3897977" cy="0"/>
          </a:xfrm>
          <a:prstGeom prst="line">
            <a:avLst/>
          </a:prstGeom>
          <a:noFill/>
          <a:ln w="6350">
            <a:solidFill>
              <a:schemeClr val="accent1"/>
            </a:solidFill>
            <a:round/>
            <a:headEnd/>
            <a:tailEnd/>
          </a:ln>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Narrow" pitchFamily="34" charset="0"/>
            </a:endParaRPr>
          </a:p>
        </p:txBody>
      </p:sp>
      <p:pic>
        <p:nvPicPr>
          <p:cNvPr id="8"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Program day 2</a:t>
            </a:r>
          </a:p>
        </p:txBody>
      </p:sp>
      <p:sp>
        <p:nvSpPr>
          <p:cNvPr id="12" name="Rectangle 17"/>
          <p:cNvSpPr>
            <a:spLocks noChangeArrowheads="1"/>
          </p:cNvSpPr>
          <p:nvPr/>
        </p:nvSpPr>
        <p:spPr bwMode="auto">
          <a:xfrm>
            <a:off x="449362" y="1692399"/>
            <a:ext cx="9721080" cy="5184576"/>
          </a:xfrm>
          <a:prstGeom prst="rect">
            <a:avLst/>
          </a:prstGeom>
          <a:solidFill>
            <a:schemeClr val="accent1"/>
          </a:solidFill>
          <a:ln w="28575">
            <a:solidFill>
              <a:schemeClr val="accent1"/>
            </a:solidFill>
            <a:miter lim="800000"/>
            <a:headEnd/>
            <a:tailEnd/>
          </a:ln>
          <a:effectLst/>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Narrow" pitchFamily="34" charset="0"/>
            </a:endParaRPr>
          </a:p>
        </p:txBody>
      </p:sp>
      <p:sp>
        <p:nvSpPr>
          <p:cNvPr id="15" name="Text Box 9"/>
          <p:cNvSpPr txBox="1">
            <a:spLocks noChangeArrowheads="1"/>
          </p:cNvSpPr>
          <p:nvPr/>
        </p:nvSpPr>
        <p:spPr bwMode="auto">
          <a:xfrm>
            <a:off x="4203816" y="1828366"/>
            <a:ext cx="5823030" cy="4921558"/>
          </a:xfrm>
          <a:prstGeom prst="rect">
            <a:avLst/>
          </a:prstGeom>
          <a:solidFill>
            <a:srgbClr val="FFFFFF"/>
          </a:solidFill>
          <a:ln w="38100" cmpd="dbl">
            <a:solidFill>
              <a:schemeClr val="accent1"/>
            </a:solidFill>
            <a:miter lim="800000"/>
            <a:headEnd/>
            <a:tailEnd/>
          </a:ln>
        </p:spPr>
        <p:txBody>
          <a:bodyPr lIns="190800" tIns="108000" rIns="190800" bIns="118800"/>
          <a:lstStyle/>
          <a:p>
            <a:pPr marL="457200" marR="0" lvl="0" indent="-457200" algn="l" defTabSz="803275" eaLnBrk="1" fontAlgn="auto" latinLnBrk="0" hangingPunct="1">
              <a:lnSpc>
                <a:spcPct val="100000"/>
              </a:lnSpc>
              <a:spcBef>
                <a:spcPts val="0"/>
              </a:spcBef>
              <a:spcAft>
                <a:spcPts val="525"/>
              </a:spcAft>
              <a:buClrTx/>
              <a:buSzTx/>
              <a:buFontTx/>
              <a:buNone/>
              <a:tabLst/>
              <a:defRPr/>
            </a:pPr>
            <a:r>
              <a:rPr kumimoji="0" lang="en-GB" sz="13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Content / Theme</a:t>
            </a:r>
          </a:p>
          <a:p>
            <a:pPr marL="457200" marR="0" lvl="0" indent="-457200" algn="l" defTabSz="803275" eaLnBrk="1" fontAlgn="auto" latinLnBrk="0" hangingPunct="1">
              <a:lnSpc>
                <a:spcPct val="100000"/>
              </a:lnSpc>
              <a:spcBef>
                <a:spcPts val="0"/>
              </a:spcBef>
              <a:spcAft>
                <a:spcPts val="525"/>
              </a:spcAft>
              <a:buClrTx/>
              <a:buSzTx/>
              <a:buFontTx/>
              <a:buNone/>
              <a:tabLst/>
              <a:defRPr/>
            </a:pPr>
            <a:endParaRPr kumimoji="0" lang="en-GB" sz="4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457200" indent="-457200" defTabSz="803275"/>
            <a:r>
              <a:rPr lang="en-US" sz="1100" b="1" dirty="0">
                <a:solidFill>
                  <a:schemeClr val="accent1">
                    <a:lumMod val="75000"/>
                  </a:schemeClr>
                </a:solidFill>
                <a:latin typeface="Arial Narrow" pitchFamily="34" charset="0"/>
                <a:cs typeface="Arial" charset="0"/>
              </a:rPr>
              <a:t>Ten Steps to Cluster Dynamics - continued </a:t>
            </a:r>
          </a:p>
          <a:p>
            <a:pPr marL="457200" indent="-457200" defTabSz="803275"/>
            <a:endParaRPr lang="en-US" sz="1100" b="1" dirty="0">
              <a:solidFill>
                <a:schemeClr val="accent1">
                  <a:lumMod val="75000"/>
                </a:schemeClr>
              </a:solidFill>
              <a:latin typeface="Arial Narrow" pitchFamily="34" charset="0"/>
              <a:cs typeface="Arial" charset="0"/>
            </a:endParaRPr>
          </a:p>
          <a:p>
            <a:pPr marL="457200" indent="-457200" defTabSz="803275"/>
            <a:r>
              <a:rPr lang="en-US" sz="1100" b="1" dirty="0">
                <a:solidFill>
                  <a:schemeClr val="accent1">
                    <a:lumMod val="75000"/>
                  </a:schemeClr>
                </a:solidFill>
                <a:latin typeface="Arial Narrow" pitchFamily="34" charset="0"/>
                <a:cs typeface="Arial" charset="0"/>
              </a:rPr>
              <a:t>1.    Step  6: Profitable actions</a:t>
            </a:r>
            <a:endParaRPr lang="en-US" sz="1100" dirty="0">
              <a:solidFill>
                <a:schemeClr val="accent1">
                  <a:lumMod val="75000"/>
                </a:schemeClr>
              </a:solidFill>
              <a:latin typeface="Arial Narrow" pitchFamily="34" charset="0"/>
              <a:cs typeface="Arial" charset="0"/>
            </a:endParaRPr>
          </a:p>
          <a:p>
            <a:pPr marL="457200" indent="-457200" defTabSz="803275"/>
            <a:r>
              <a:rPr lang="en-US" sz="1100" dirty="0">
                <a:solidFill>
                  <a:schemeClr val="accent1">
                    <a:lumMod val="75000"/>
                  </a:schemeClr>
                </a:solidFill>
                <a:latin typeface="Arial Narrow" pitchFamily="34" charset="0"/>
                <a:cs typeface="Arial" charset="0"/>
              </a:rPr>
              <a:t>        Creating value for members: Identifying the low hanging fruits  and initiating activities</a:t>
            </a:r>
          </a:p>
          <a:p>
            <a:pPr marL="457200" indent="-457200" defTabSz="803275"/>
            <a:r>
              <a:rPr lang="en-US" sz="1100" dirty="0">
                <a:solidFill>
                  <a:schemeClr val="accent1">
                    <a:lumMod val="75000"/>
                  </a:schemeClr>
                </a:solidFill>
                <a:latin typeface="Arial Narrow" pitchFamily="34" charset="0"/>
                <a:cs typeface="Arial" charset="0"/>
              </a:rPr>
              <a:t>	</a:t>
            </a:r>
          </a:p>
          <a:p>
            <a:pPr marL="457200" indent="-457200" defTabSz="803275"/>
            <a:r>
              <a:rPr lang="en-US" sz="1100" b="1" dirty="0">
                <a:solidFill>
                  <a:schemeClr val="accent1">
                    <a:lumMod val="75000"/>
                  </a:schemeClr>
                </a:solidFill>
                <a:latin typeface="Arial Narrow" pitchFamily="34" charset="0"/>
                <a:cs typeface="Arial" charset="0"/>
              </a:rPr>
              <a:t>2.    Step 7 Set up the structure</a:t>
            </a:r>
          </a:p>
          <a:p>
            <a:pPr marL="457200" indent="-457200" defTabSz="803275"/>
            <a:r>
              <a:rPr lang="en-US" sz="1100" dirty="0">
                <a:solidFill>
                  <a:schemeClr val="accent1">
                    <a:lumMod val="75000"/>
                  </a:schemeClr>
                </a:solidFill>
                <a:latin typeface="Arial Narrow" pitchFamily="34" charset="0"/>
                <a:cs typeface="Arial" charset="0"/>
              </a:rPr>
              <a:t>        Launching the cluster initiative publicly</a:t>
            </a:r>
          </a:p>
          <a:p>
            <a:pPr marL="457200" indent="-457200" defTabSz="803275"/>
            <a:endParaRPr lang="en-US" sz="1100" dirty="0">
              <a:solidFill>
                <a:schemeClr val="accent1">
                  <a:lumMod val="75000"/>
                </a:schemeClr>
              </a:solidFill>
              <a:latin typeface="Arial Narrow" pitchFamily="34" charset="0"/>
              <a:cs typeface="Arial" charset="0"/>
            </a:endParaRPr>
          </a:p>
          <a:p>
            <a:pPr marL="457200" indent="-457200" defTabSz="803275"/>
            <a:r>
              <a:rPr lang="en-US" sz="1100" b="1" dirty="0">
                <a:solidFill>
                  <a:schemeClr val="accent1">
                    <a:lumMod val="75000"/>
                  </a:schemeClr>
                </a:solidFill>
                <a:latin typeface="Arial Narrow" pitchFamily="34" charset="0"/>
                <a:cs typeface="Arial" charset="0"/>
              </a:rPr>
              <a:t>3.    Step 8: Looking into details of </a:t>
            </a:r>
            <a:r>
              <a:rPr lang="en-GB" sz="1100" b="1" dirty="0">
                <a:solidFill>
                  <a:schemeClr val="accent1">
                    <a:lumMod val="75000"/>
                  </a:schemeClr>
                </a:solidFill>
                <a:latin typeface="Arial Narrow" pitchFamily="34" charset="0"/>
                <a:cs typeface="Arial" charset="0"/>
              </a:rPr>
              <a:t>formalising</a:t>
            </a:r>
            <a:r>
              <a:rPr lang="en-US" sz="1100" b="1" dirty="0">
                <a:solidFill>
                  <a:schemeClr val="accent1">
                    <a:lumMod val="75000"/>
                  </a:schemeClr>
                </a:solidFill>
                <a:latin typeface="Arial Narrow" pitchFamily="34" charset="0"/>
                <a:cs typeface="Arial" charset="0"/>
              </a:rPr>
              <a:t> the cluster</a:t>
            </a:r>
            <a:endParaRPr lang="en-US" sz="1100" dirty="0">
              <a:solidFill>
                <a:schemeClr val="accent1">
                  <a:lumMod val="75000"/>
                </a:schemeClr>
              </a:solidFill>
              <a:latin typeface="Arial Narrow" pitchFamily="34" charset="0"/>
              <a:cs typeface="Arial" charset="0"/>
            </a:endParaRPr>
          </a:p>
          <a:p>
            <a:pPr marL="457200" indent="-457200" defTabSz="803275"/>
            <a:r>
              <a:rPr lang="en-US" sz="1100" dirty="0">
                <a:solidFill>
                  <a:schemeClr val="accent1">
                    <a:lumMod val="75000"/>
                  </a:schemeClr>
                </a:solidFill>
                <a:latin typeface="Arial Narrow" pitchFamily="34" charset="0"/>
                <a:cs typeface="Arial" charset="0"/>
              </a:rPr>
              <a:t>        </a:t>
            </a:r>
            <a:r>
              <a:rPr lang="en-GB" sz="1100" dirty="0">
                <a:solidFill>
                  <a:schemeClr val="accent1">
                    <a:lumMod val="75000"/>
                  </a:schemeClr>
                </a:solidFill>
                <a:latin typeface="Arial Narrow" pitchFamily="34" charset="0"/>
                <a:cs typeface="Arial" charset="0"/>
              </a:rPr>
              <a:t>Finding the right organisational form,  cluster rules, discussing membership fees etc.</a:t>
            </a:r>
          </a:p>
          <a:p>
            <a:pPr marL="457200" indent="-457200" defTabSz="803275"/>
            <a:r>
              <a:rPr lang="en-US" sz="1100" dirty="0">
                <a:solidFill>
                  <a:schemeClr val="accent1">
                    <a:lumMod val="75000"/>
                  </a:schemeClr>
                </a:solidFill>
                <a:latin typeface="Arial Narrow" pitchFamily="34" charset="0"/>
                <a:cs typeface="Arial" charset="0"/>
              </a:rPr>
              <a:t>	</a:t>
            </a:r>
          </a:p>
          <a:p>
            <a:pPr marL="457200" indent="-457200" defTabSz="803275"/>
            <a:r>
              <a:rPr lang="en-US" sz="1100" b="1" dirty="0">
                <a:solidFill>
                  <a:schemeClr val="accent1">
                    <a:lumMod val="75000"/>
                  </a:schemeClr>
                </a:solidFill>
                <a:latin typeface="Arial Narrow" pitchFamily="34" charset="0"/>
                <a:cs typeface="Arial" charset="0"/>
              </a:rPr>
              <a:t>4.    Step  9: The future strategy</a:t>
            </a:r>
          </a:p>
          <a:p>
            <a:pPr marL="457200" indent="-457200" defTabSz="803275"/>
            <a:r>
              <a:rPr lang="en-US" sz="1100" dirty="0">
                <a:solidFill>
                  <a:schemeClr val="accent1">
                    <a:lumMod val="75000"/>
                  </a:schemeClr>
                </a:solidFill>
                <a:latin typeface="Arial Narrow" pitchFamily="34" charset="0"/>
                <a:cs typeface="Arial" charset="0"/>
              </a:rPr>
              <a:t>        Making the long term strategy of the cluster initiative,</a:t>
            </a:r>
          </a:p>
          <a:p>
            <a:pPr marL="457200" indent="-457200" defTabSz="803275"/>
            <a:endParaRPr lang="en-US" sz="1100" dirty="0">
              <a:solidFill>
                <a:schemeClr val="accent1">
                  <a:lumMod val="75000"/>
                </a:schemeClr>
              </a:solidFill>
              <a:latin typeface="Arial Narrow" pitchFamily="34" charset="0"/>
              <a:cs typeface="Arial" charset="0"/>
            </a:endParaRPr>
          </a:p>
          <a:p>
            <a:pPr marL="457200" indent="-457200" defTabSz="803275"/>
            <a:r>
              <a:rPr lang="en-US" sz="1100" b="1" dirty="0">
                <a:solidFill>
                  <a:schemeClr val="accent1">
                    <a:lumMod val="75000"/>
                  </a:schemeClr>
                </a:solidFill>
                <a:latin typeface="Arial Narrow" pitchFamily="34" charset="0"/>
                <a:cs typeface="Arial" charset="0"/>
              </a:rPr>
              <a:t>5.    Step 10  Checking-up</a:t>
            </a:r>
          </a:p>
          <a:p>
            <a:pPr marL="457200" indent="-457200" defTabSz="803275"/>
            <a:r>
              <a:rPr lang="en-US" sz="1100" dirty="0">
                <a:solidFill>
                  <a:schemeClr val="accent1">
                    <a:lumMod val="75000"/>
                  </a:schemeClr>
                </a:solidFill>
                <a:latin typeface="Arial Narrow" pitchFamily="34" charset="0"/>
                <a:cs typeface="Arial" charset="0"/>
              </a:rPr>
              <a:t>        Revising , evaluating and monitoring cluster activities and achievements </a:t>
            </a:r>
          </a:p>
          <a:p>
            <a:pPr marL="457200" indent="-457200" defTabSz="803275">
              <a:lnSpc>
                <a:spcPct val="110000"/>
              </a:lnSpc>
            </a:pPr>
            <a:endParaRPr lang="en-US" sz="1100" dirty="0">
              <a:solidFill>
                <a:schemeClr val="accent1">
                  <a:lumMod val="75000"/>
                </a:schemeClr>
              </a:solidFill>
              <a:latin typeface="Arial Narrow" pitchFamily="34" charset="0"/>
              <a:cs typeface="Arial" charset="0"/>
            </a:endParaRPr>
          </a:p>
          <a:p>
            <a:pPr marL="457200" indent="-457200" defTabSz="803275"/>
            <a:r>
              <a:rPr lang="en-US" sz="1100" b="1" dirty="0">
                <a:solidFill>
                  <a:schemeClr val="accent1">
                    <a:lumMod val="75000"/>
                  </a:schemeClr>
                </a:solidFill>
                <a:latin typeface="Arial Narrow" pitchFamily="34" charset="0"/>
                <a:cs typeface="Arial" charset="0"/>
              </a:rPr>
              <a:t>6.    Summing up and conclusion: </a:t>
            </a:r>
            <a:r>
              <a:rPr lang="en-GB" sz="1100" b="1" dirty="0">
                <a:solidFill>
                  <a:schemeClr val="accent1">
                    <a:lumMod val="75000"/>
                  </a:schemeClr>
                </a:solidFill>
                <a:latin typeface="Arial Narrow" pitchFamily="34" charset="0"/>
                <a:cs typeface="Arial" charset="0"/>
              </a:rPr>
              <a:t>Mobilising for cluster developments</a:t>
            </a:r>
          </a:p>
          <a:p>
            <a:pPr marL="180975" indent="-180975" defTabSz="803275"/>
            <a:r>
              <a:rPr lang="en-GB" sz="1100" dirty="0">
                <a:solidFill>
                  <a:schemeClr val="accent1">
                    <a:lumMod val="75000"/>
                  </a:schemeClr>
                </a:solidFill>
                <a:latin typeface="Arial Narrow" pitchFamily="34" charset="0"/>
                <a:cs typeface="Arial" charset="0"/>
              </a:rPr>
              <a:t>        Role of the cluster facilitator</a:t>
            </a:r>
            <a:br>
              <a:rPr lang="en-GB" sz="1100" dirty="0">
                <a:solidFill>
                  <a:schemeClr val="accent1">
                    <a:lumMod val="75000"/>
                  </a:schemeClr>
                </a:solidFill>
                <a:latin typeface="Arial Narrow" pitchFamily="34" charset="0"/>
                <a:cs typeface="Arial" charset="0"/>
              </a:rPr>
            </a:br>
            <a:r>
              <a:rPr lang="en-GB" sz="1100" dirty="0">
                <a:solidFill>
                  <a:schemeClr val="accent1">
                    <a:lumMod val="75000"/>
                  </a:schemeClr>
                </a:solidFill>
                <a:latin typeface="Arial Narrow" pitchFamily="34" charset="0"/>
                <a:cs typeface="Arial" charset="0"/>
              </a:rPr>
              <a:t>  Cluster activities</a:t>
            </a:r>
            <a:br>
              <a:rPr lang="en-GB" sz="1100" dirty="0">
                <a:solidFill>
                  <a:schemeClr val="accent1">
                    <a:lumMod val="75000"/>
                  </a:schemeClr>
                </a:solidFill>
                <a:latin typeface="Arial Narrow" pitchFamily="34" charset="0"/>
                <a:cs typeface="Arial" charset="0"/>
              </a:rPr>
            </a:br>
            <a:r>
              <a:rPr lang="en-GB" sz="1100" dirty="0">
                <a:solidFill>
                  <a:schemeClr val="accent1">
                    <a:lumMod val="75000"/>
                  </a:schemeClr>
                </a:solidFill>
                <a:latin typeface="Arial Narrow" pitchFamily="34" charset="0"/>
                <a:cs typeface="Arial" charset="0"/>
              </a:rPr>
              <a:t>  Exiting the cluster – when and how?</a:t>
            </a:r>
          </a:p>
          <a:p>
            <a:pPr marL="457200" indent="-457200" defTabSz="803275">
              <a:lnSpc>
                <a:spcPct val="110000"/>
              </a:lnSpc>
            </a:pPr>
            <a:endParaRPr lang="en-US" sz="1100" dirty="0">
              <a:solidFill>
                <a:schemeClr val="accent1">
                  <a:lumMod val="75000"/>
                </a:schemeClr>
              </a:solidFill>
              <a:latin typeface="Arial Narrow" pitchFamily="34" charset="0"/>
              <a:cs typeface="Arial" charset="0"/>
            </a:endParaRPr>
          </a:p>
          <a:p>
            <a:pPr marL="457200" marR="0" lvl="0" indent="-457200" algn="l" defTabSz="803275" eaLnBrk="1" fontAlgn="auto" latinLnBrk="0" hangingPunct="1">
              <a:lnSpc>
                <a:spcPct val="100000"/>
              </a:lnSpc>
              <a:spcBef>
                <a:spcPts val="0"/>
              </a:spcBef>
              <a:spcAft>
                <a:spcPts val="525"/>
              </a:spcAft>
              <a:buClrTx/>
              <a:buSzTx/>
              <a:buFontTx/>
              <a:buNone/>
              <a:tabLst/>
              <a:defRPr/>
            </a:pPr>
            <a:endParaRPr kumimoji="0" lang="en-GB" sz="4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p:txBody>
      </p:sp>
      <p:sp>
        <p:nvSpPr>
          <p:cNvPr id="18" name="Text Box 12"/>
          <p:cNvSpPr txBox="1">
            <a:spLocks noChangeArrowheads="1"/>
          </p:cNvSpPr>
          <p:nvPr/>
        </p:nvSpPr>
        <p:spPr bwMode="auto">
          <a:xfrm>
            <a:off x="636219" y="1828366"/>
            <a:ext cx="3567598" cy="4921558"/>
          </a:xfrm>
          <a:prstGeom prst="rect">
            <a:avLst/>
          </a:prstGeom>
          <a:solidFill>
            <a:srgbClr val="FFFFFF"/>
          </a:solidFill>
          <a:ln w="38100" cmpd="dbl">
            <a:solidFill>
              <a:schemeClr val="accent1"/>
            </a:solidFill>
            <a:miter lim="800000"/>
            <a:headEnd/>
            <a:tailEnd/>
          </a:ln>
        </p:spPr>
        <p:txBody>
          <a:bodyPr lIns="190800" tIns="108000" rIns="190800" bIns="118800"/>
          <a:lstStyle/>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3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Form</a:t>
            </a:r>
            <a:r>
              <a:rPr kumimoji="0" lang="en-GB" sz="10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4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Language:</a:t>
            </a: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English</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Course facilitator:</a:t>
            </a: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lvl="0" defTabSz="803275">
              <a:spcAft>
                <a:spcPts val="525"/>
              </a:spcAft>
              <a:defRPr/>
            </a:pPr>
            <a:r>
              <a:rPr lang="en-GB" sz="1100" kern="0" dirty="0">
                <a:solidFill>
                  <a:schemeClr val="accent1">
                    <a:lumMod val="75000"/>
                  </a:schemeClr>
                </a:solidFill>
                <a:latin typeface="Arial Narrow" pitchFamily="34" charset="0"/>
                <a:cs typeface="Arial" charset="0"/>
              </a:rPr>
              <a:t>Kim Møller, Jakob Stoumann, and</a:t>
            </a:r>
            <a:r>
              <a:rPr lang="en-US" sz="1100" kern="0" dirty="0">
                <a:solidFill>
                  <a:schemeClr val="accent1">
                    <a:lumMod val="75000"/>
                  </a:schemeClr>
                </a:solidFill>
                <a:latin typeface="Arial Narrow" pitchFamily="34" charset="0"/>
                <a:cs typeface="Arial" charset="0"/>
              </a:rPr>
              <a:t> Nicolai Sederberg Rottbøll</a:t>
            </a:r>
            <a:r>
              <a:rPr lang="en-GB" sz="1100" kern="0" dirty="0">
                <a:solidFill>
                  <a:schemeClr val="accent1">
                    <a:lumMod val="75000"/>
                  </a:schemeClr>
                </a:solidFill>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da-DK"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Academic Programme:</a:t>
            </a:r>
            <a:endParaRPr kumimoji="0" lang="en-GB" sz="1100" b="1"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r>
              <a:rPr kumimoji="0" lang="en-GB" sz="1100" b="0" i="1" u="none" strike="noStrike" kern="0" cap="none" spc="0" normalizeH="0" baseline="0" noProof="0" dirty="0">
                <a:ln>
                  <a:noFill/>
                </a:ln>
                <a:solidFill>
                  <a:schemeClr val="accent1">
                    <a:lumMod val="75000"/>
                  </a:schemeClr>
                </a:solidFill>
                <a:effectLst/>
                <a:uLnTx/>
                <a:uFillTx/>
                <a:latin typeface="Arial Narrow" pitchFamily="34" charset="0"/>
                <a:cs typeface="Arial" charset="0"/>
              </a:rPr>
              <a:t>The day will be formed as a work seminar – a combination of presentations, international case studies, and practical group work. Participants own cluster experiences will be at centre.</a:t>
            </a:r>
            <a:r>
              <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rPr>
              <a:t> </a:t>
            </a: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100" b="0" i="0" u="none" strike="noStrike" kern="0" cap="none" spc="0" normalizeH="0" baseline="0" noProof="0" dirty="0">
              <a:ln>
                <a:noFill/>
              </a:ln>
              <a:solidFill>
                <a:schemeClr val="accent1">
                  <a:lumMod val="75000"/>
                </a:schemeClr>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a:p>
            <a:pPr marL="0" marR="0" lvl="0" indent="0" algn="l" defTabSz="803275" eaLnBrk="1" fontAlgn="auto" latinLnBrk="0" hangingPunct="1">
              <a:lnSpc>
                <a:spcPct val="100000"/>
              </a:lnSpc>
              <a:spcBef>
                <a:spcPts val="0"/>
              </a:spcBef>
              <a:spcAft>
                <a:spcPts val="525"/>
              </a:spcAft>
              <a:buClrTx/>
              <a:buSzTx/>
              <a:buFontTx/>
              <a:buNone/>
              <a:tabLst/>
              <a:defRPr/>
            </a:pPr>
            <a:endParaRPr kumimoji="0" lang="en-GB" sz="1000" b="0" i="0" u="none" strike="noStrike" kern="0" cap="none" spc="0" normalizeH="0" baseline="0" noProof="0" dirty="0">
              <a:ln>
                <a:noFill/>
              </a:ln>
              <a:solidFill>
                <a:srgbClr val="4D4D4D"/>
              </a:solidFill>
              <a:effectLst/>
              <a:uLnTx/>
              <a:uFillTx/>
              <a:latin typeface="Arial Narrow" pitchFamily="34" charset="0"/>
              <a:cs typeface="Arial" charset="0"/>
            </a:endParaRPr>
          </a:p>
        </p:txBody>
      </p:sp>
      <p:sp>
        <p:nvSpPr>
          <p:cNvPr id="19" name="Line 20"/>
          <p:cNvSpPr>
            <a:spLocks noChangeShapeType="1"/>
          </p:cNvSpPr>
          <p:nvPr/>
        </p:nvSpPr>
        <p:spPr bwMode="auto">
          <a:xfrm flipH="1">
            <a:off x="807763" y="2186167"/>
            <a:ext cx="2281525" cy="0"/>
          </a:xfrm>
          <a:prstGeom prst="line">
            <a:avLst/>
          </a:prstGeom>
          <a:noFill/>
          <a:ln w="6350">
            <a:solidFill>
              <a:schemeClr val="accent1"/>
            </a:solidFill>
            <a:round/>
            <a:headEnd/>
            <a:tailEnd/>
          </a:ln>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Narrow" pitchFamily="34" charset="0"/>
            </a:endParaRPr>
          </a:p>
        </p:txBody>
      </p:sp>
      <p:sp>
        <p:nvSpPr>
          <p:cNvPr id="20" name="Line 21"/>
          <p:cNvSpPr>
            <a:spLocks noChangeShapeType="1"/>
          </p:cNvSpPr>
          <p:nvPr/>
        </p:nvSpPr>
        <p:spPr bwMode="auto">
          <a:xfrm flipH="1">
            <a:off x="4408794" y="2186167"/>
            <a:ext cx="3897977" cy="0"/>
          </a:xfrm>
          <a:prstGeom prst="line">
            <a:avLst/>
          </a:prstGeom>
          <a:noFill/>
          <a:ln w="6350">
            <a:solidFill>
              <a:schemeClr val="accent1"/>
            </a:solidFill>
            <a:round/>
            <a:headEnd/>
            <a:tailEnd/>
          </a:ln>
        </p:spPr>
        <p:txBody>
          <a:bodyPr wrap="none" lIns="91427" tIns="45714" rIns="91427" bIns="4571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Narrow" pitchFamily="34" charset="0"/>
            </a:endParaRPr>
          </a:p>
        </p:txBody>
      </p:sp>
      <p:pic>
        <p:nvPicPr>
          <p:cNvPr id="8" name="Picture 3" descr="706DA109-1CB2-4141-863E-61D1D891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Snapshots and feedback from our courses</a:t>
            </a:r>
          </a:p>
        </p:txBody>
      </p:sp>
      <p:grpSp>
        <p:nvGrpSpPr>
          <p:cNvPr id="12" name="Gruppe 11"/>
          <p:cNvGrpSpPr/>
          <p:nvPr/>
        </p:nvGrpSpPr>
        <p:grpSpPr>
          <a:xfrm>
            <a:off x="665386" y="1908423"/>
            <a:ext cx="9361040" cy="4896544"/>
            <a:chOff x="437256" y="1186111"/>
            <a:chExt cx="8314829" cy="4296479"/>
          </a:xfrm>
        </p:grpSpPr>
        <p:pic>
          <p:nvPicPr>
            <p:cNvPr id="7" name="Picture 2" descr="N:\Billedarkiv\EVENTS\cluster program 2011\IMG_4926.JPG"/>
            <p:cNvPicPr>
              <a:picLocks noChangeAspect="1" noChangeArrowheads="1"/>
            </p:cNvPicPr>
            <p:nvPr/>
          </p:nvPicPr>
          <p:blipFill>
            <a:blip r:embed="rId2" cstate="print"/>
            <a:srcRect/>
            <a:stretch>
              <a:fillRect/>
            </a:stretch>
          </p:blipFill>
          <p:spPr bwMode="auto">
            <a:xfrm>
              <a:off x="437256" y="1186111"/>
              <a:ext cx="2750290" cy="1833530"/>
            </a:xfrm>
            <a:prstGeom prst="rect">
              <a:avLst/>
            </a:prstGeom>
            <a:noFill/>
          </p:spPr>
        </p:pic>
        <p:sp>
          <p:nvSpPr>
            <p:cNvPr id="8" name="Tekstboks 7"/>
            <p:cNvSpPr txBox="1"/>
            <p:nvPr/>
          </p:nvSpPr>
          <p:spPr>
            <a:xfrm>
              <a:off x="551297" y="3430619"/>
              <a:ext cx="3960440" cy="2011939"/>
            </a:xfrm>
            <a:prstGeom prst="rect">
              <a:avLst/>
            </a:prstGeom>
            <a:noFill/>
          </p:spPr>
          <p:txBody>
            <a:bodyPr wrap="square" rtlCol="0">
              <a:spAutoFit/>
            </a:bodyPr>
            <a:lstStyle/>
            <a:p>
              <a:pPr lvl="0" algn="just"/>
              <a:r>
                <a:rPr lang="en-US" sz="1700" i="1" dirty="0">
                  <a:solidFill>
                    <a:schemeClr val="accent1">
                      <a:lumMod val="75000"/>
                    </a:schemeClr>
                  </a:solidFill>
                  <a:latin typeface="Candara" pitchFamily="34" charset="0"/>
                </a:rPr>
                <a:t>“Our plans are to use many elements of the course directly in our daily work. The first thing we will do is to look at the cluster activity list and incorporate some of the many activities we talked about here. More useful elements were found for us in working with our future strategy”</a:t>
              </a:r>
            </a:p>
            <a:p>
              <a:pPr lvl="0" algn="r"/>
              <a:r>
                <a:rPr lang="en-US" sz="1200" b="1" dirty="0">
                  <a:solidFill>
                    <a:schemeClr val="accent1">
                      <a:lumMod val="75000"/>
                    </a:schemeClr>
                  </a:solidFill>
                  <a:latin typeface="Candara" pitchFamily="34" charset="0"/>
                </a:rPr>
                <a:t>Tore Svartås</a:t>
              </a:r>
            </a:p>
            <a:p>
              <a:pPr lvl="0" algn="r"/>
              <a:r>
                <a:rPr lang="en-US" sz="1200" dirty="0">
                  <a:solidFill>
                    <a:schemeClr val="accent1">
                      <a:lumMod val="75000"/>
                    </a:schemeClr>
                  </a:solidFill>
                  <a:latin typeface="Candara" pitchFamily="34" charset="0"/>
                </a:rPr>
                <a:t>Project manager, </a:t>
              </a:r>
              <a:r>
                <a:rPr lang="en-US" sz="1200" dirty="0" err="1">
                  <a:solidFill>
                    <a:schemeClr val="accent1">
                      <a:lumMod val="75000"/>
                    </a:schemeClr>
                  </a:solidFill>
                  <a:latin typeface="Candara" pitchFamily="34" charset="0"/>
                </a:rPr>
                <a:t>Proneo</a:t>
              </a:r>
              <a:r>
                <a:rPr lang="en-US" sz="1200" dirty="0">
                  <a:solidFill>
                    <a:schemeClr val="accent1">
                      <a:lumMod val="75000"/>
                    </a:schemeClr>
                  </a:solidFill>
                  <a:latin typeface="Candara" pitchFamily="34" charset="0"/>
                </a:rPr>
                <a:t> - Norway</a:t>
              </a:r>
              <a:endParaRPr lang="da-DK" sz="1200" dirty="0">
                <a:solidFill>
                  <a:schemeClr val="accent1">
                    <a:lumMod val="75000"/>
                  </a:schemeClr>
                </a:solidFill>
                <a:latin typeface="Candara" pitchFamily="34" charset="0"/>
              </a:endParaRPr>
            </a:p>
          </p:txBody>
        </p:sp>
        <p:pic>
          <p:nvPicPr>
            <p:cNvPr id="9" name="Picture 4" descr="N:\Billedarkiv\EVENTS\cluster program 2011\IMG_4919.JPG"/>
            <p:cNvPicPr>
              <a:picLocks noChangeAspect="1" noChangeArrowheads="1"/>
            </p:cNvPicPr>
            <p:nvPr/>
          </p:nvPicPr>
          <p:blipFill>
            <a:blip r:embed="rId3" cstate="print"/>
            <a:srcRect/>
            <a:stretch>
              <a:fillRect/>
            </a:stretch>
          </p:blipFill>
          <p:spPr bwMode="auto">
            <a:xfrm>
              <a:off x="6699857" y="1330128"/>
              <a:ext cx="2052228" cy="1368152"/>
            </a:xfrm>
            <a:prstGeom prst="rect">
              <a:avLst/>
            </a:prstGeom>
            <a:noFill/>
          </p:spPr>
        </p:pic>
        <p:pic>
          <p:nvPicPr>
            <p:cNvPr id="10" name="Picture 7" descr="N:\Billedarkiv\EVENTS\cluster program 2011\IMG_4928.JPG"/>
            <p:cNvPicPr>
              <a:picLocks noChangeAspect="1" noChangeArrowheads="1"/>
            </p:cNvPicPr>
            <p:nvPr/>
          </p:nvPicPr>
          <p:blipFill>
            <a:blip r:embed="rId4" cstate="print"/>
            <a:srcRect/>
            <a:stretch>
              <a:fillRect/>
            </a:stretch>
          </p:blipFill>
          <p:spPr bwMode="auto">
            <a:xfrm>
              <a:off x="5232276" y="3307942"/>
              <a:ext cx="3261970" cy="2174648"/>
            </a:xfrm>
            <a:prstGeom prst="rect">
              <a:avLst/>
            </a:prstGeom>
            <a:noFill/>
          </p:spPr>
        </p:pic>
        <p:sp>
          <p:nvSpPr>
            <p:cNvPr id="11" name="Tekstboks 10"/>
            <p:cNvSpPr txBox="1"/>
            <p:nvPr/>
          </p:nvSpPr>
          <p:spPr>
            <a:xfrm>
              <a:off x="3379426" y="1249295"/>
              <a:ext cx="3128632" cy="1998437"/>
            </a:xfrm>
            <a:prstGeom prst="rect">
              <a:avLst/>
            </a:prstGeom>
            <a:noFill/>
          </p:spPr>
          <p:txBody>
            <a:bodyPr wrap="square" rtlCol="0">
              <a:spAutoFit/>
            </a:bodyPr>
            <a:lstStyle/>
            <a:p>
              <a:pPr algn="just"/>
              <a:r>
                <a:rPr lang="en-US" sz="1700" i="1" dirty="0">
                  <a:solidFill>
                    <a:schemeClr val="accent1">
                      <a:lumMod val="75000"/>
                    </a:schemeClr>
                  </a:solidFill>
                  <a:latin typeface="Candara" pitchFamily="34" charset="0"/>
                </a:rPr>
                <a:t>My outcome of the course, in short: It  has been confirmed that in the past I have not made anything wrong in terms of managing my cluster - but for the future I can make many things much better!</a:t>
              </a:r>
              <a:endParaRPr lang="da-DK" sz="1700" i="1" dirty="0">
                <a:solidFill>
                  <a:schemeClr val="accent1">
                    <a:lumMod val="75000"/>
                  </a:schemeClr>
                </a:solidFill>
                <a:latin typeface="Candara" pitchFamily="34" charset="0"/>
              </a:endParaRPr>
            </a:p>
            <a:p>
              <a:pPr lvl="0" algn="r"/>
              <a:r>
                <a:rPr lang="en-US" sz="1200" b="1" dirty="0">
                  <a:solidFill>
                    <a:schemeClr val="accent1">
                      <a:lumMod val="75000"/>
                    </a:schemeClr>
                  </a:solidFill>
                  <a:latin typeface="Candara" pitchFamily="34" charset="0"/>
                </a:rPr>
                <a:t>Johan </a:t>
              </a:r>
              <a:r>
                <a:rPr lang="en-US" sz="1200" b="1" dirty="0" err="1">
                  <a:solidFill>
                    <a:schemeClr val="accent1">
                      <a:lumMod val="75000"/>
                    </a:schemeClr>
                  </a:solidFill>
                  <a:latin typeface="Candara" pitchFamily="34" charset="0"/>
                </a:rPr>
                <a:t>Herlyn</a:t>
              </a:r>
              <a:endParaRPr lang="en-US" sz="1200" b="1" dirty="0">
                <a:solidFill>
                  <a:schemeClr val="accent1">
                    <a:lumMod val="75000"/>
                  </a:schemeClr>
                </a:solidFill>
                <a:latin typeface="Candara" pitchFamily="34" charset="0"/>
              </a:endParaRPr>
            </a:p>
            <a:p>
              <a:pPr lvl="0" algn="r"/>
              <a:r>
                <a:rPr lang="en-US" sz="1200" dirty="0">
                  <a:solidFill>
                    <a:schemeClr val="accent1">
                      <a:lumMod val="75000"/>
                    </a:schemeClr>
                  </a:solidFill>
                  <a:latin typeface="Candara" pitchFamily="34" charset="0"/>
                </a:rPr>
                <a:t>Cluster manager, </a:t>
              </a:r>
              <a:r>
                <a:rPr lang="en-US" sz="1200" dirty="0" err="1">
                  <a:solidFill>
                    <a:schemeClr val="accent1">
                      <a:lumMod val="75000"/>
                    </a:schemeClr>
                  </a:solidFill>
                  <a:latin typeface="Candara" pitchFamily="34" charset="0"/>
                </a:rPr>
                <a:t>Frauenhofer</a:t>
              </a:r>
              <a:r>
                <a:rPr lang="en-US" sz="1200" dirty="0">
                  <a:solidFill>
                    <a:schemeClr val="accent1">
                      <a:lumMod val="75000"/>
                    </a:schemeClr>
                  </a:solidFill>
                  <a:latin typeface="Candara" pitchFamily="34" charset="0"/>
                </a:rPr>
                <a:t> </a:t>
              </a:r>
              <a:r>
                <a:rPr lang="en-US" sz="1200" dirty="0" err="1">
                  <a:solidFill>
                    <a:schemeClr val="accent1">
                      <a:lumMod val="75000"/>
                    </a:schemeClr>
                  </a:solidFill>
                  <a:latin typeface="Candara" pitchFamily="34" charset="0"/>
                </a:rPr>
                <a:t>Intsitute</a:t>
              </a:r>
              <a:r>
                <a:rPr lang="en-US" sz="1200" dirty="0">
                  <a:solidFill>
                    <a:schemeClr val="accent1">
                      <a:lumMod val="75000"/>
                    </a:schemeClr>
                  </a:solidFill>
                  <a:latin typeface="Candara" pitchFamily="34" charset="0"/>
                </a:rPr>
                <a:t> - Germany</a:t>
              </a:r>
              <a:endParaRPr lang="da-DK" sz="1200" dirty="0">
                <a:solidFill>
                  <a:schemeClr val="accent1">
                    <a:lumMod val="75000"/>
                  </a:schemeClr>
                </a:solidFill>
                <a:latin typeface="Candara" pitchFamily="34" charset="0"/>
              </a:endParaRPr>
            </a:p>
            <a:p>
              <a:pPr lvl="0"/>
              <a:endParaRPr lang="da-DK" sz="1600" dirty="0">
                <a:solidFill>
                  <a:schemeClr val="accent1">
                    <a:lumMod val="75000"/>
                  </a:schemeClr>
                </a:solidFill>
                <a:latin typeface="Candara" pitchFamily="34" charset="0"/>
              </a:endParaRPr>
            </a:p>
          </p:txBody>
        </p:sp>
      </p:grpSp>
      <p:pic>
        <p:nvPicPr>
          <p:cNvPr id="13" name="Picture 3" descr="706DA109-1CB2-4141-863E-61D1D89166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3"/>
          </p:nvPr>
        </p:nvSpPr>
        <p:spPr>
          <a:xfrm>
            <a:off x="423396" y="972319"/>
            <a:ext cx="9429527" cy="842413"/>
          </a:xfrm>
        </p:spPr>
        <p:txBody>
          <a:bodyPr/>
          <a:lstStyle/>
          <a:p>
            <a:r>
              <a:rPr lang="en-GB" dirty="0"/>
              <a:t>Registration details</a:t>
            </a:r>
          </a:p>
        </p:txBody>
      </p:sp>
      <p:sp>
        <p:nvSpPr>
          <p:cNvPr id="12" name="Tekstboks 11"/>
          <p:cNvSpPr txBox="1"/>
          <p:nvPr/>
        </p:nvSpPr>
        <p:spPr>
          <a:xfrm>
            <a:off x="511732" y="1676070"/>
            <a:ext cx="9730718" cy="5620000"/>
          </a:xfrm>
          <a:prstGeom prst="rect">
            <a:avLst/>
          </a:prstGeom>
          <a:noFill/>
        </p:spPr>
        <p:txBody>
          <a:bodyPr wrap="square" rtlCol="0">
            <a:spAutoFit/>
          </a:bodyPr>
          <a:lstStyle/>
          <a:p>
            <a:pPr>
              <a:lnSpc>
                <a:spcPct val="140000"/>
              </a:lnSpc>
              <a:spcBef>
                <a:spcPct val="20000"/>
              </a:spcBef>
              <a:buClr>
                <a:srgbClr val="4D4D4D"/>
              </a:buClr>
            </a:pPr>
            <a:r>
              <a:rPr lang="en-US" sz="1400" b="1" dirty="0">
                <a:solidFill>
                  <a:schemeClr val="accent4">
                    <a:lumMod val="40000"/>
                    <a:lumOff val="60000"/>
                  </a:schemeClr>
                </a:solidFill>
                <a:latin typeface="Candara" pitchFamily="34" charset="0"/>
              </a:rPr>
              <a:t>Registration</a:t>
            </a:r>
          </a:p>
          <a:p>
            <a:pPr>
              <a:lnSpc>
                <a:spcPct val="140000"/>
              </a:lnSpc>
              <a:spcBef>
                <a:spcPct val="20000"/>
              </a:spcBef>
              <a:buClr>
                <a:srgbClr val="4D4D4D"/>
              </a:buClr>
            </a:pPr>
            <a:r>
              <a:rPr lang="en-US" sz="1400" dirty="0">
                <a:solidFill>
                  <a:schemeClr val="accent1">
                    <a:lumMod val="75000"/>
                  </a:schemeClr>
                </a:solidFill>
                <a:latin typeface="Candara" pitchFamily="34" charset="0"/>
              </a:rPr>
              <a:t>Registration  enquiries should be directed to Martin Stryhn Koch. </a:t>
            </a:r>
          </a:p>
          <a:p>
            <a:pPr>
              <a:lnSpc>
                <a:spcPct val="140000"/>
              </a:lnSpc>
              <a:spcBef>
                <a:spcPct val="20000"/>
              </a:spcBef>
              <a:buClr>
                <a:srgbClr val="4D4D4D"/>
              </a:buClr>
            </a:pPr>
            <a:r>
              <a:rPr lang="en-US" sz="1400" dirty="0">
                <a:solidFill>
                  <a:schemeClr val="accent1">
                    <a:lumMod val="75000"/>
                  </a:schemeClr>
                </a:solidFill>
                <a:latin typeface="Candara" pitchFamily="34" charset="0"/>
              </a:rPr>
              <a:t>Participation fee will be invoiced after registration.</a:t>
            </a:r>
          </a:p>
          <a:p>
            <a:pPr>
              <a:lnSpc>
                <a:spcPct val="140000"/>
              </a:lnSpc>
              <a:spcBef>
                <a:spcPct val="20000"/>
              </a:spcBef>
              <a:buClr>
                <a:srgbClr val="4D4D4D"/>
              </a:buClr>
            </a:pPr>
            <a:r>
              <a:rPr lang="en-US" sz="1400" dirty="0">
                <a:solidFill>
                  <a:schemeClr val="accent1">
                    <a:lumMod val="75000"/>
                  </a:schemeClr>
                </a:solidFill>
                <a:latin typeface="Candara" pitchFamily="34" charset="0"/>
              </a:rPr>
              <a:t>For further information, please contact Martin Stryhn Koch at </a:t>
            </a:r>
            <a:r>
              <a:rPr lang="en-US" sz="1400" dirty="0">
                <a:solidFill>
                  <a:schemeClr val="accent1">
                    <a:lumMod val="75000"/>
                  </a:schemeClr>
                </a:solidFill>
                <a:latin typeface="Candara" pitchFamily="34" charset="0"/>
                <a:hlinkClick r:id="rId2"/>
              </a:rPr>
              <a:t>mko@oxfordresearch.dk</a:t>
            </a:r>
            <a:r>
              <a:rPr lang="en-US" sz="1400" dirty="0">
                <a:solidFill>
                  <a:schemeClr val="accent1">
                    <a:lumMod val="75000"/>
                  </a:schemeClr>
                </a:solidFill>
                <a:latin typeface="Candara" pitchFamily="34" charset="0"/>
              </a:rPr>
              <a:t>  // +45 41 28 88 28</a:t>
            </a:r>
          </a:p>
          <a:p>
            <a:pPr>
              <a:lnSpc>
                <a:spcPct val="140000"/>
              </a:lnSpc>
              <a:spcBef>
                <a:spcPct val="20000"/>
              </a:spcBef>
              <a:buClr>
                <a:srgbClr val="4D4D4D"/>
              </a:buClr>
            </a:pPr>
            <a:r>
              <a:rPr lang="en-US" sz="1400" b="1" dirty="0">
                <a:solidFill>
                  <a:schemeClr val="accent4">
                    <a:lumMod val="40000"/>
                    <a:lumOff val="60000"/>
                  </a:schemeClr>
                </a:solidFill>
                <a:latin typeface="Candara" pitchFamily="34" charset="0"/>
              </a:rPr>
              <a:t>Price</a:t>
            </a:r>
          </a:p>
          <a:p>
            <a:pPr marL="342900" indent="-342900">
              <a:spcBef>
                <a:spcPct val="20000"/>
              </a:spcBef>
              <a:buClr>
                <a:srgbClr val="4D4D4D"/>
              </a:buClr>
            </a:pPr>
            <a:r>
              <a:rPr lang="en-US" sz="1400" dirty="0">
                <a:solidFill>
                  <a:schemeClr val="accent1">
                    <a:lumMod val="75000"/>
                  </a:schemeClr>
                </a:solidFill>
                <a:latin typeface="Candara" pitchFamily="34" charset="0"/>
              </a:rPr>
              <a:t>Registration fee is 1200 Euros excl. vat.  </a:t>
            </a:r>
          </a:p>
          <a:p>
            <a:pPr marL="342900" indent="-342900">
              <a:spcBef>
                <a:spcPct val="20000"/>
              </a:spcBef>
              <a:buClr>
                <a:srgbClr val="4D4D4D"/>
              </a:buClr>
            </a:pPr>
            <a:endParaRPr lang="en-US" sz="1400" dirty="0">
              <a:solidFill>
                <a:schemeClr val="accent1">
                  <a:lumMod val="75000"/>
                </a:schemeClr>
              </a:solidFill>
              <a:latin typeface="Candara" pitchFamily="34" charset="0"/>
            </a:endParaRPr>
          </a:p>
          <a:p>
            <a:pPr marL="342900" indent="-342900">
              <a:spcBef>
                <a:spcPct val="20000"/>
              </a:spcBef>
              <a:buClr>
                <a:srgbClr val="4D4D4D"/>
              </a:buClr>
            </a:pPr>
            <a:r>
              <a:rPr lang="en-US" sz="1400" dirty="0">
                <a:solidFill>
                  <a:schemeClr val="accent1">
                    <a:lumMod val="75000"/>
                  </a:schemeClr>
                </a:solidFill>
                <a:latin typeface="Candara" pitchFamily="34" charset="0"/>
              </a:rPr>
              <a:t>Fee includes course materials, lunches as well as city walk and dinner  on the first day.</a:t>
            </a:r>
          </a:p>
          <a:p>
            <a:pPr>
              <a:spcBef>
                <a:spcPct val="20000"/>
              </a:spcBef>
              <a:buClr>
                <a:srgbClr val="4D4D4D"/>
              </a:buClr>
            </a:pPr>
            <a:r>
              <a:rPr lang="en-US" sz="1400" dirty="0">
                <a:solidFill>
                  <a:schemeClr val="accent1">
                    <a:lumMod val="75000"/>
                  </a:schemeClr>
                </a:solidFill>
                <a:latin typeface="Candara" pitchFamily="34" charset="0"/>
              </a:rPr>
              <a:t>Hotel stays are paid and booked individually. We recommend Radisson Falconer Hotel, just opposite  from the course venue: </a:t>
            </a:r>
            <a:r>
              <a:rPr lang="en-US" sz="1400" dirty="0">
                <a:solidFill>
                  <a:schemeClr val="accent1">
                    <a:lumMod val="75000"/>
                  </a:schemeClr>
                </a:solidFill>
                <a:latin typeface="Candara" pitchFamily="34" charset="0"/>
                <a:hlinkClick r:id="rId3"/>
              </a:rPr>
              <a:t>http://www.radissonblu.com/falconerhotel-copenhagen</a:t>
            </a:r>
            <a:endParaRPr lang="en-US" sz="1400" dirty="0">
              <a:solidFill>
                <a:schemeClr val="accent1">
                  <a:lumMod val="75000"/>
                </a:schemeClr>
              </a:solidFill>
              <a:latin typeface="Candara" pitchFamily="34" charset="0"/>
            </a:endParaRPr>
          </a:p>
          <a:p>
            <a:pPr>
              <a:spcBef>
                <a:spcPct val="20000"/>
              </a:spcBef>
              <a:buClr>
                <a:srgbClr val="4D4D4D"/>
              </a:buClr>
            </a:pPr>
            <a:r>
              <a:rPr lang="en-US" sz="1400" dirty="0">
                <a:solidFill>
                  <a:schemeClr val="accent1">
                    <a:lumMod val="75000"/>
                  </a:schemeClr>
                </a:solidFill>
                <a:latin typeface="Candara" pitchFamily="34" charset="0"/>
              </a:rPr>
              <a:t/>
            </a:r>
            <a:br>
              <a:rPr lang="en-US" sz="1400" dirty="0">
                <a:solidFill>
                  <a:schemeClr val="accent1">
                    <a:lumMod val="75000"/>
                  </a:schemeClr>
                </a:solidFill>
                <a:latin typeface="Candara" pitchFamily="34" charset="0"/>
              </a:rPr>
            </a:br>
            <a:r>
              <a:rPr lang="en-US" sz="1400" dirty="0">
                <a:solidFill>
                  <a:schemeClr val="accent1">
                    <a:lumMod val="75000"/>
                  </a:schemeClr>
                </a:solidFill>
                <a:latin typeface="Candara" pitchFamily="34" charset="0"/>
              </a:rPr>
              <a:t>Cancellation of registrations: Registrations fees can be refunded  fully until 14 days before the course and with 50% until a week before. After this the full registration fee  will have to be paid.</a:t>
            </a:r>
          </a:p>
          <a:p>
            <a:pPr>
              <a:lnSpc>
                <a:spcPct val="140000"/>
              </a:lnSpc>
              <a:spcBef>
                <a:spcPct val="20000"/>
              </a:spcBef>
              <a:buClr>
                <a:srgbClr val="4D4D4D"/>
              </a:buClr>
            </a:pPr>
            <a:endParaRPr lang="en-US" sz="1400" dirty="0">
              <a:solidFill>
                <a:schemeClr val="accent1">
                  <a:lumMod val="75000"/>
                </a:schemeClr>
              </a:solidFill>
              <a:latin typeface="Candara" pitchFamily="34" charset="0"/>
            </a:endParaRPr>
          </a:p>
          <a:p>
            <a:pPr>
              <a:lnSpc>
                <a:spcPct val="140000"/>
              </a:lnSpc>
              <a:spcBef>
                <a:spcPct val="20000"/>
              </a:spcBef>
              <a:buClr>
                <a:srgbClr val="4D4D4D"/>
              </a:buClr>
            </a:pPr>
            <a:r>
              <a:rPr lang="en-US" sz="1400" b="1" dirty="0">
                <a:solidFill>
                  <a:schemeClr val="accent4">
                    <a:lumMod val="40000"/>
                    <a:lumOff val="60000"/>
                  </a:schemeClr>
                </a:solidFill>
                <a:latin typeface="Candara" pitchFamily="34" charset="0"/>
              </a:rPr>
              <a:t>Time and date</a:t>
            </a:r>
          </a:p>
          <a:p>
            <a:pPr>
              <a:lnSpc>
                <a:spcPct val="140000"/>
              </a:lnSpc>
              <a:spcBef>
                <a:spcPct val="20000"/>
              </a:spcBef>
              <a:buClr>
                <a:srgbClr val="4D4D4D"/>
              </a:buClr>
            </a:pPr>
            <a:r>
              <a:rPr lang="en-US" sz="1400" dirty="0">
                <a:solidFill>
                  <a:schemeClr val="accent1">
                    <a:lumMod val="75000"/>
                  </a:schemeClr>
                </a:solidFill>
                <a:latin typeface="Candara" pitchFamily="34" charset="0"/>
              </a:rPr>
              <a:t>3</a:t>
            </a:r>
            <a:r>
              <a:rPr lang="en-US" sz="1400" baseline="30000" dirty="0">
                <a:solidFill>
                  <a:schemeClr val="accent1">
                    <a:lumMod val="75000"/>
                  </a:schemeClr>
                </a:solidFill>
                <a:latin typeface="Candara" pitchFamily="34" charset="0"/>
              </a:rPr>
              <a:t>rd</a:t>
            </a:r>
            <a:r>
              <a:rPr lang="en-US" sz="1400" dirty="0">
                <a:solidFill>
                  <a:schemeClr val="accent1">
                    <a:lumMod val="75000"/>
                  </a:schemeClr>
                </a:solidFill>
                <a:latin typeface="Candara" pitchFamily="34" charset="0"/>
              </a:rPr>
              <a:t> to 4</a:t>
            </a:r>
            <a:r>
              <a:rPr lang="en-US" sz="1400" baseline="30000" dirty="0">
                <a:solidFill>
                  <a:schemeClr val="accent1">
                    <a:lumMod val="75000"/>
                  </a:schemeClr>
                </a:solidFill>
                <a:latin typeface="Candara" pitchFamily="34" charset="0"/>
              </a:rPr>
              <a:t>th</a:t>
            </a:r>
            <a:r>
              <a:rPr lang="en-US" sz="1400" dirty="0">
                <a:solidFill>
                  <a:schemeClr val="accent1">
                    <a:lumMod val="75000"/>
                  </a:schemeClr>
                </a:solidFill>
                <a:latin typeface="Candara" pitchFamily="34" charset="0"/>
              </a:rPr>
              <a:t> of November 2016. </a:t>
            </a:r>
            <a:r>
              <a:rPr lang="en-GB" sz="1400" dirty="0">
                <a:solidFill>
                  <a:schemeClr val="accent1">
                    <a:lumMod val="75000"/>
                  </a:schemeClr>
                </a:solidFill>
                <a:latin typeface="Candara" pitchFamily="34" charset="0"/>
              </a:rPr>
              <a:t>Programme</a:t>
            </a:r>
            <a:r>
              <a:rPr lang="en-US" sz="1400" dirty="0">
                <a:solidFill>
                  <a:schemeClr val="accent1">
                    <a:lumMod val="75000"/>
                  </a:schemeClr>
                </a:solidFill>
                <a:latin typeface="Candara" pitchFamily="34" charset="0"/>
              </a:rPr>
              <a:t> starts at 9.00 in the morning the 3</a:t>
            </a:r>
            <a:r>
              <a:rPr lang="en-US" sz="1400" baseline="30000" dirty="0">
                <a:solidFill>
                  <a:schemeClr val="accent1">
                    <a:lumMod val="75000"/>
                  </a:schemeClr>
                </a:solidFill>
                <a:latin typeface="Candara" pitchFamily="34" charset="0"/>
              </a:rPr>
              <a:t>rd </a:t>
            </a:r>
            <a:r>
              <a:rPr lang="en-US" sz="1400" dirty="0">
                <a:solidFill>
                  <a:schemeClr val="accent1">
                    <a:lumMod val="75000"/>
                  </a:schemeClr>
                </a:solidFill>
                <a:latin typeface="Candara" pitchFamily="34" charset="0"/>
              </a:rPr>
              <a:t> Nov. and ends at 16.30 in afternoon the 4</a:t>
            </a:r>
            <a:r>
              <a:rPr lang="en-US" sz="1400" baseline="30000" dirty="0">
                <a:solidFill>
                  <a:schemeClr val="accent1">
                    <a:lumMod val="75000"/>
                  </a:schemeClr>
                </a:solidFill>
                <a:latin typeface="Candara" pitchFamily="34" charset="0"/>
              </a:rPr>
              <a:t>th</a:t>
            </a:r>
            <a:r>
              <a:rPr lang="en-US" sz="1400" dirty="0">
                <a:solidFill>
                  <a:schemeClr val="accent1">
                    <a:lumMod val="75000"/>
                  </a:schemeClr>
                </a:solidFill>
                <a:latin typeface="Candara" pitchFamily="34" charset="0"/>
              </a:rPr>
              <a:t> Nov.</a:t>
            </a:r>
            <a:endParaRPr lang="en-US" sz="1400" b="1" dirty="0">
              <a:solidFill>
                <a:schemeClr val="accent4">
                  <a:lumMod val="40000"/>
                  <a:lumOff val="60000"/>
                </a:schemeClr>
              </a:solidFill>
              <a:latin typeface="Candara" pitchFamily="34" charset="0"/>
            </a:endParaRPr>
          </a:p>
          <a:p>
            <a:pPr>
              <a:lnSpc>
                <a:spcPct val="140000"/>
              </a:lnSpc>
              <a:spcBef>
                <a:spcPct val="20000"/>
              </a:spcBef>
              <a:buClr>
                <a:srgbClr val="4D4D4D"/>
              </a:buClr>
            </a:pPr>
            <a:r>
              <a:rPr lang="en-US" sz="1400" b="1" dirty="0">
                <a:solidFill>
                  <a:schemeClr val="accent4">
                    <a:lumMod val="40000"/>
                    <a:lumOff val="60000"/>
                  </a:schemeClr>
                </a:solidFill>
                <a:latin typeface="Candara" pitchFamily="34" charset="0"/>
              </a:rPr>
              <a:t>Venue</a:t>
            </a:r>
          </a:p>
          <a:p>
            <a:pPr>
              <a:lnSpc>
                <a:spcPct val="140000"/>
              </a:lnSpc>
              <a:spcBef>
                <a:spcPct val="20000"/>
              </a:spcBef>
              <a:buClr>
                <a:srgbClr val="4D4D4D"/>
              </a:buClr>
            </a:pPr>
            <a:r>
              <a:rPr lang="en-US" sz="1400" dirty="0">
                <a:solidFill>
                  <a:schemeClr val="accent1">
                    <a:lumMod val="75000"/>
                  </a:schemeClr>
                </a:solidFill>
                <a:latin typeface="Candara" pitchFamily="34" charset="0"/>
              </a:rPr>
              <a:t>The workshop will take place at Oxford Research’s head office in Copenhagen - </a:t>
            </a:r>
            <a:r>
              <a:rPr lang="en-US" sz="1400" dirty="0" err="1">
                <a:solidFill>
                  <a:schemeClr val="accent1">
                    <a:lumMod val="75000"/>
                  </a:schemeClr>
                </a:solidFill>
                <a:latin typeface="Candara" pitchFamily="34" charset="0"/>
              </a:rPr>
              <a:t>Falkoner</a:t>
            </a:r>
            <a:r>
              <a:rPr lang="en-US" sz="1400" dirty="0">
                <a:solidFill>
                  <a:schemeClr val="accent1">
                    <a:lumMod val="75000"/>
                  </a:schemeClr>
                </a:solidFill>
                <a:latin typeface="Candara" pitchFamily="34" charset="0"/>
              </a:rPr>
              <a:t>  </a:t>
            </a:r>
            <a:r>
              <a:rPr lang="en-US" sz="1400" dirty="0" err="1">
                <a:solidFill>
                  <a:schemeClr val="accent1">
                    <a:lumMod val="75000"/>
                  </a:schemeClr>
                </a:solidFill>
                <a:latin typeface="Candara" pitchFamily="34" charset="0"/>
              </a:rPr>
              <a:t>Alle</a:t>
            </a:r>
            <a:r>
              <a:rPr lang="en-US" sz="1400" dirty="0">
                <a:solidFill>
                  <a:schemeClr val="accent1">
                    <a:lumMod val="75000"/>
                  </a:schemeClr>
                </a:solidFill>
                <a:latin typeface="Candara" pitchFamily="34" charset="0"/>
              </a:rPr>
              <a:t> 20 - 2000 Frederiksberg </a:t>
            </a:r>
          </a:p>
          <a:p>
            <a:endParaRPr lang="da-DK" sz="1200" dirty="0">
              <a:solidFill>
                <a:schemeClr val="accent1">
                  <a:lumMod val="75000"/>
                </a:schemeClr>
              </a:solidFill>
              <a:latin typeface="Candara" pitchFamily="34" charset="0"/>
            </a:endParaRPr>
          </a:p>
        </p:txBody>
      </p:sp>
      <p:pic>
        <p:nvPicPr>
          <p:cNvPr id="4" name="Picture 3" descr="706DA109-1CB2-4141-863E-61D1D89166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0166" y="243005"/>
            <a:ext cx="669670" cy="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11823"/>
      </p:ext>
    </p:extLst>
  </p:cSld>
  <p:clrMapOvr>
    <a:masterClrMapping/>
  </p:clrMapOvr>
</p:sld>
</file>

<file path=ppt/theme/theme1.xml><?xml version="1.0" encoding="utf-8"?>
<a:theme xmlns:a="http://schemas.openxmlformats.org/drawingml/2006/main" name="PP Præsentation_05">
  <a:themeElements>
    <a:clrScheme name="Oxford Research">
      <a:dk1>
        <a:sysClr val="windowText" lastClr="000000"/>
      </a:dk1>
      <a:lt1>
        <a:sysClr val="window" lastClr="FFFFFF"/>
      </a:lt1>
      <a:dk2>
        <a:srgbClr val="003C64"/>
      </a:dk2>
      <a:lt2>
        <a:srgbClr val="EEECE1"/>
      </a:lt2>
      <a:accent1>
        <a:srgbClr val="7391A2"/>
      </a:accent1>
      <a:accent2>
        <a:srgbClr val="9EAE42"/>
      </a:accent2>
      <a:accent3>
        <a:srgbClr val="CFD7DF"/>
      </a:accent3>
      <a:accent4>
        <a:srgbClr val="7B1231"/>
      </a:accent4>
      <a:accent5>
        <a:srgbClr val="71A7B8"/>
      </a:accent5>
      <a:accent6>
        <a:srgbClr val="BEDBE3"/>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Præsentation_05</Template>
  <TotalTime>448</TotalTime>
  <Words>1432</Words>
  <Application>Microsoft Macintosh PowerPoint</Application>
  <PresentationFormat>Brugerdefineret</PresentationFormat>
  <Paragraphs>176</Paragraphs>
  <Slides>12</Slides>
  <Notes>0</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PP Præsentation_05</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Oxford Group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Jakob Stoumann</dc:creator>
  <cp:lastModifiedBy>Nicolai Rottbøll</cp:lastModifiedBy>
  <cp:revision>58</cp:revision>
  <dcterms:created xsi:type="dcterms:W3CDTF">2014-03-12T10:23:35Z</dcterms:created>
  <dcterms:modified xsi:type="dcterms:W3CDTF">2016-09-12T17:04:52Z</dcterms:modified>
</cp:coreProperties>
</file>