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86A1-2648-4C38-9537-DD8F7D5FB2A9}" type="datetimeFigureOut">
              <a:rPr lang="en-CA" smtClean="0"/>
              <a:t>29/03/2019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EB6D-47E0-406A-B85B-233478481A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522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86A1-2648-4C38-9537-DD8F7D5FB2A9}" type="datetimeFigureOut">
              <a:rPr lang="en-CA" smtClean="0"/>
              <a:t>29/03/2019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EB6D-47E0-406A-B85B-233478481A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778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86A1-2648-4C38-9537-DD8F7D5FB2A9}" type="datetimeFigureOut">
              <a:rPr lang="en-CA" smtClean="0"/>
              <a:t>29/03/2019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EB6D-47E0-406A-B85B-233478481A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950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86A1-2648-4C38-9537-DD8F7D5FB2A9}" type="datetimeFigureOut">
              <a:rPr lang="en-CA" smtClean="0"/>
              <a:t>29/03/2019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EB6D-47E0-406A-B85B-233478481A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58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86A1-2648-4C38-9537-DD8F7D5FB2A9}" type="datetimeFigureOut">
              <a:rPr lang="en-CA" smtClean="0"/>
              <a:t>29/03/2019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EB6D-47E0-406A-B85B-233478481A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196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86A1-2648-4C38-9537-DD8F7D5FB2A9}" type="datetimeFigureOut">
              <a:rPr lang="en-CA" smtClean="0"/>
              <a:t>29/03/2019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EB6D-47E0-406A-B85B-233478481A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501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86A1-2648-4C38-9537-DD8F7D5FB2A9}" type="datetimeFigureOut">
              <a:rPr lang="en-CA" smtClean="0"/>
              <a:t>29/03/2019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EB6D-47E0-406A-B85B-233478481A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86A1-2648-4C38-9537-DD8F7D5FB2A9}" type="datetimeFigureOut">
              <a:rPr lang="en-CA" smtClean="0"/>
              <a:t>29/03/2019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EB6D-47E0-406A-B85B-233478481A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230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86A1-2648-4C38-9537-DD8F7D5FB2A9}" type="datetimeFigureOut">
              <a:rPr lang="en-CA" smtClean="0"/>
              <a:t>29/03/2019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EB6D-47E0-406A-B85B-233478481A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670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86A1-2648-4C38-9537-DD8F7D5FB2A9}" type="datetimeFigureOut">
              <a:rPr lang="en-CA" smtClean="0"/>
              <a:t>29/03/2019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EB6D-47E0-406A-B85B-233478481A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680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86A1-2648-4C38-9537-DD8F7D5FB2A9}" type="datetimeFigureOut">
              <a:rPr lang="en-CA" smtClean="0"/>
              <a:t>29/03/2019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EB6D-47E0-406A-B85B-233478481A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5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986A1-2648-4C38-9537-DD8F7D5FB2A9}" type="datetimeFigureOut">
              <a:rPr lang="en-CA" smtClean="0"/>
              <a:t>29/03/2019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DEB6D-47E0-406A-B85B-233478481A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447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8C4B-656F-407C-9805-A1C8652F7C0A}" type="slidenum">
              <a:rPr lang="en-CA" smtClean="0"/>
              <a:t>1</a:t>
            </a:fld>
            <a:endParaRPr lang="en-CA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45" b="11438"/>
          <a:stretch/>
        </p:blipFill>
        <p:spPr bwMode="auto">
          <a:xfrm>
            <a:off x="5800041" y="403869"/>
            <a:ext cx="3299722" cy="645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33" name="Straight Connector 1032"/>
          <p:cNvCxnSpPr/>
          <p:nvPr/>
        </p:nvCxnSpPr>
        <p:spPr>
          <a:xfrm>
            <a:off x="4499991" y="1556792"/>
            <a:ext cx="1" cy="4536762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-236251" y="81400"/>
            <a:ext cx="9472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solidFill>
                  <a:srgbClr val="FF6E12"/>
                </a:solidFill>
                <a:latin typeface="Century Gothic" panose="020B0502020202020204" pitchFamily="34" charset="0"/>
                <a:ea typeface="Kozuka Gothic Pr6N L" pitchFamily="34" charset="-128"/>
              </a:rPr>
              <a:t>NEW </a:t>
            </a:r>
            <a:r>
              <a:rPr lang="en-CA" sz="2400" dirty="0" smtClean="0">
                <a:solidFill>
                  <a:srgbClr val="FF6E12"/>
                </a:solidFill>
                <a:latin typeface="Century Gothic" panose="020B0502020202020204" pitchFamily="34" charset="0"/>
                <a:ea typeface="Kozuka Gothic Pr6N L" pitchFamily="34" charset="-128"/>
              </a:rPr>
              <a:t>MICROECONOMIC FRAMEWORK TO DRIVE GROWTH</a:t>
            </a:r>
            <a:endParaRPr lang="en-CA" sz="2400" dirty="0">
              <a:solidFill>
                <a:srgbClr val="FF6E12"/>
              </a:solidFill>
              <a:latin typeface="Century Gothic" panose="020B0502020202020204" pitchFamily="34" charset="0"/>
              <a:ea typeface="Kozuka Gothic Pr6N L" pitchFamily="34" charset="-128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89730" y="650286"/>
            <a:ext cx="7906102" cy="40011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>
              <a:spcAft>
                <a:spcPts val="600"/>
              </a:spcAft>
            </a:pPr>
            <a:r>
              <a:rPr lang="en-CA" sz="2000" spc="-80" dirty="0" smtClean="0">
                <a:solidFill>
                  <a:srgbClr val="24A5D1"/>
                </a:solidFill>
                <a:latin typeface="Century Gothic"/>
                <a:ea typeface="Kozuka Gothic Pro EL" pitchFamily="34" charset="-128"/>
                <a:cs typeface="Century Gothic"/>
              </a:rPr>
              <a:t>PEOPLE-FOCUSED, PARTNERSHIP-DRIVEN, WHOLE-OF-GOVERNMENT</a:t>
            </a:r>
            <a:endParaRPr lang="en-CA" sz="2000" spc="-80" dirty="0">
              <a:solidFill>
                <a:srgbClr val="24A5D1"/>
              </a:solidFill>
              <a:latin typeface="Century Gothic"/>
              <a:ea typeface="Kozuka Gothic Pro EL" pitchFamily="34" charset="-128"/>
              <a:cs typeface="Century Gothic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46736" y="2200551"/>
            <a:ext cx="201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People &amp; Skills</a:t>
            </a:r>
            <a:endParaRPr lang="en-CA" sz="1600" b="1" dirty="0">
              <a:solidFill>
                <a:prstClr val="black">
                  <a:lumMod val="50000"/>
                  <a:lumOff val="50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84004" y="4384786"/>
            <a:ext cx="2484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Investment, </a:t>
            </a:r>
            <a:r>
              <a:rPr lang="en-CA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Scale-up </a:t>
            </a:r>
            <a:r>
              <a:rPr lang="en-CA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&amp; </a:t>
            </a:r>
            <a:r>
              <a:rPr lang="en-CA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Growing Companies</a:t>
            </a:r>
            <a:endParaRPr lang="en-CA" sz="1600" b="1" dirty="0">
              <a:solidFill>
                <a:prstClr val="black">
                  <a:lumMod val="50000"/>
                  <a:lumOff val="50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60468" y="4384786"/>
            <a:ext cx="2916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Program Simplification</a:t>
            </a:r>
            <a:br>
              <a:rPr lang="en-CA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</a:br>
            <a:r>
              <a:rPr lang="en-CA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&amp; Reorganization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73540" y="2515232"/>
            <a:ext cx="3780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CanCode</a:t>
            </a:r>
            <a:endParaRPr lang="en-CA" sz="1200" dirty="0" smtClean="0">
              <a:solidFill>
                <a:prstClr val="black">
                  <a:lumMod val="50000"/>
                  <a:lumOff val="50000"/>
                </a:prst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CA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Work-integrated learning</a:t>
            </a:r>
          </a:p>
          <a:p>
            <a:pPr algn="ctr"/>
            <a:r>
              <a:rPr lang="en-CA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Connect to Innovate</a:t>
            </a:r>
          </a:p>
          <a:p>
            <a:pPr algn="ctr"/>
            <a:r>
              <a:rPr lang="en-CA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Global Skills Strategy</a:t>
            </a:r>
          </a:p>
          <a:p>
            <a:pPr algn="ctr"/>
            <a:r>
              <a:rPr lang="en-CA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Pan-Canadian AI Strategy</a:t>
            </a:r>
          </a:p>
          <a:p>
            <a:pPr algn="ctr"/>
            <a:r>
              <a:rPr lang="en-CA" sz="12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Broadbank</a:t>
            </a:r>
            <a:endParaRPr lang="en-CA" sz="1200" dirty="0">
              <a:solidFill>
                <a:prstClr val="black">
                  <a:lumMod val="50000"/>
                  <a:lumOff val="50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39552" y="4929361"/>
            <a:ext cx="3299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Clean technology</a:t>
            </a:r>
          </a:p>
          <a:p>
            <a:pPr algn="ctr"/>
            <a:r>
              <a:rPr lang="en-CA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Strategic Innovation Fund</a:t>
            </a:r>
          </a:p>
          <a:p>
            <a:pPr algn="ctr"/>
            <a:r>
              <a:rPr lang="en-CA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I</a:t>
            </a:r>
            <a:r>
              <a:rPr lang="en-CA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nnovative Solutions Canada</a:t>
            </a:r>
          </a:p>
          <a:p>
            <a:pPr algn="ctr"/>
            <a:r>
              <a:rPr lang="en-CA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Venture Capital Catalyst Initiative</a:t>
            </a:r>
            <a:endParaRPr lang="en-CA" sz="1200" dirty="0">
              <a:solidFill>
                <a:prstClr val="black">
                  <a:lumMod val="50000"/>
                  <a:lumOff val="50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706043" y="4933029"/>
            <a:ext cx="40634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Four flagship programs</a:t>
            </a:r>
          </a:p>
          <a:p>
            <a:pPr algn="ctr"/>
            <a:r>
              <a:rPr lang="en-CA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Innovation Canada</a:t>
            </a:r>
          </a:p>
          <a:p>
            <a:pPr algn="ctr"/>
            <a:r>
              <a:rPr lang="en-CA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Economic Strategy Tables</a:t>
            </a:r>
            <a:endParaRPr lang="en-CA" sz="1200" dirty="0">
              <a:solidFill>
                <a:prstClr val="black">
                  <a:lumMod val="50000"/>
                  <a:lumOff val="50000"/>
                </a:prst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2024784" y="3933554"/>
            <a:ext cx="403225" cy="461963"/>
            <a:chOff x="8026401" y="3173413"/>
            <a:chExt cx="403225" cy="461963"/>
          </a:xfrm>
          <a:solidFill>
            <a:srgbClr val="C00000"/>
          </a:solidFill>
        </p:grpSpPr>
        <p:sp>
          <p:nvSpPr>
            <p:cNvPr id="81" name="Freeform 1158"/>
            <p:cNvSpPr>
              <a:spLocks/>
            </p:cNvSpPr>
            <p:nvPr/>
          </p:nvSpPr>
          <p:spPr bwMode="auto">
            <a:xfrm>
              <a:off x="8205788" y="3411538"/>
              <a:ext cx="101600" cy="223838"/>
            </a:xfrm>
            <a:custGeom>
              <a:avLst/>
              <a:gdLst>
                <a:gd name="T0" fmla="*/ 56 w 56"/>
                <a:gd name="T1" fmla="*/ 124 h 124"/>
                <a:gd name="T2" fmla="*/ 48 w 56"/>
                <a:gd name="T3" fmla="*/ 124 h 124"/>
                <a:gd name="T4" fmla="*/ 24 w 56"/>
                <a:gd name="T5" fmla="*/ 60 h 124"/>
                <a:gd name="T6" fmla="*/ 0 w 56"/>
                <a:gd name="T7" fmla="*/ 0 h 124"/>
                <a:gd name="T8" fmla="*/ 8 w 56"/>
                <a:gd name="T9" fmla="*/ 0 h 124"/>
                <a:gd name="T10" fmla="*/ 30 w 56"/>
                <a:gd name="T11" fmla="*/ 55 h 124"/>
                <a:gd name="T12" fmla="*/ 56 w 56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124">
                  <a:moveTo>
                    <a:pt x="56" y="124"/>
                  </a:moveTo>
                  <a:cubicBezTo>
                    <a:pt x="48" y="124"/>
                    <a:pt x="48" y="124"/>
                    <a:pt x="48" y="124"/>
                  </a:cubicBezTo>
                  <a:cubicBezTo>
                    <a:pt x="48" y="92"/>
                    <a:pt x="36" y="76"/>
                    <a:pt x="24" y="60"/>
                  </a:cubicBezTo>
                  <a:cubicBezTo>
                    <a:pt x="12" y="44"/>
                    <a:pt x="0" y="28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6"/>
                    <a:pt x="19" y="40"/>
                    <a:pt x="30" y="55"/>
                  </a:cubicBezTo>
                  <a:cubicBezTo>
                    <a:pt x="43" y="72"/>
                    <a:pt x="56" y="90"/>
                    <a:pt x="56" y="1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Freeform 1159"/>
            <p:cNvSpPr>
              <a:spLocks noEditPoints="1"/>
            </p:cNvSpPr>
            <p:nvPr/>
          </p:nvSpPr>
          <p:spPr bwMode="auto">
            <a:xfrm>
              <a:off x="8040688" y="3173413"/>
              <a:ext cx="179388" cy="346075"/>
            </a:xfrm>
            <a:custGeom>
              <a:avLst/>
              <a:gdLst>
                <a:gd name="T0" fmla="*/ 8 w 100"/>
                <a:gd name="T1" fmla="*/ 192 h 192"/>
                <a:gd name="T2" fmla="*/ 0 w 100"/>
                <a:gd name="T3" fmla="*/ 192 h 192"/>
                <a:gd name="T4" fmla="*/ 0 w 100"/>
                <a:gd name="T5" fmla="*/ 160 h 192"/>
                <a:gd name="T6" fmla="*/ 69 w 100"/>
                <a:gd name="T7" fmla="*/ 28 h 192"/>
                <a:gd name="T8" fmla="*/ 90 w 100"/>
                <a:gd name="T9" fmla="*/ 1 h 192"/>
                <a:gd name="T10" fmla="*/ 91 w 100"/>
                <a:gd name="T11" fmla="*/ 0 h 192"/>
                <a:gd name="T12" fmla="*/ 100 w 100"/>
                <a:gd name="T13" fmla="*/ 0 h 192"/>
                <a:gd name="T14" fmla="*/ 100 w 100"/>
                <a:gd name="T15" fmla="*/ 32 h 192"/>
                <a:gd name="T16" fmla="*/ 96 w 100"/>
                <a:gd name="T17" fmla="*/ 32 h 192"/>
                <a:gd name="T18" fmla="*/ 8 w 100"/>
                <a:gd name="T19" fmla="*/ 160 h 192"/>
                <a:gd name="T20" fmla="*/ 8 w 100"/>
                <a:gd name="T21" fmla="*/ 192 h 192"/>
                <a:gd name="T22" fmla="*/ 92 w 100"/>
                <a:gd name="T23" fmla="*/ 9 h 192"/>
                <a:gd name="T24" fmla="*/ 78 w 100"/>
                <a:gd name="T25" fmla="*/ 26 h 192"/>
                <a:gd name="T26" fmla="*/ 92 w 100"/>
                <a:gd name="T27" fmla="*/ 24 h 192"/>
                <a:gd name="T28" fmla="*/ 92 w 100"/>
                <a:gd name="T29" fmla="*/ 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0" h="192">
                  <a:moveTo>
                    <a:pt x="8" y="192"/>
                  </a:moveTo>
                  <a:cubicBezTo>
                    <a:pt x="0" y="192"/>
                    <a:pt x="0" y="192"/>
                    <a:pt x="0" y="192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86"/>
                    <a:pt x="24" y="40"/>
                    <a:pt x="69" y="28"/>
                  </a:cubicBezTo>
                  <a:cubicBezTo>
                    <a:pt x="72" y="14"/>
                    <a:pt x="88" y="2"/>
                    <a:pt x="90" y="1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96" y="32"/>
                    <a:pt x="96" y="32"/>
                    <a:pt x="96" y="32"/>
                  </a:cubicBezTo>
                  <a:cubicBezTo>
                    <a:pt x="23" y="32"/>
                    <a:pt x="8" y="102"/>
                    <a:pt x="8" y="160"/>
                  </a:cubicBezTo>
                  <a:lnTo>
                    <a:pt x="8" y="192"/>
                  </a:lnTo>
                  <a:close/>
                  <a:moveTo>
                    <a:pt x="92" y="9"/>
                  </a:moveTo>
                  <a:cubicBezTo>
                    <a:pt x="88" y="13"/>
                    <a:pt x="81" y="19"/>
                    <a:pt x="78" y="26"/>
                  </a:cubicBezTo>
                  <a:cubicBezTo>
                    <a:pt x="82" y="25"/>
                    <a:pt x="87" y="24"/>
                    <a:pt x="92" y="24"/>
                  </a:cubicBezTo>
                  <a:lnTo>
                    <a:pt x="92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Freeform 1160"/>
            <p:cNvSpPr>
              <a:spLocks/>
            </p:cNvSpPr>
            <p:nvPr/>
          </p:nvSpPr>
          <p:spPr bwMode="auto">
            <a:xfrm>
              <a:off x="8275638" y="3179763"/>
              <a:ext cx="153988" cy="100013"/>
            </a:xfrm>
            <a:custGeom>
              <a:avLst/>
              <a:gdLst>
                <a:gd name="T0" fmla="*/ 22 w 97"/>
                <a:gd name="T1" fmla="*/ 63 h 63"/>
                <a:gd name="T2" fmla="*/ 17 w 97"/>
                <a:gd name="T3" fmla="*/ 56 h 63"/>
                <a:gd name="T4" fmla="*/ 80 w 97"/>
                <a:gd name="T5" fmla="*/ 13 h 63"/>
                <a:gd name="T6" fmla="*/ 3 w 97"/>
                <a:gd name="T7" fmla="*/ 41 h 63"/>
                <a:gd name="T8" fmla="*/ 0 w 97"/>
                <a:gd name="T9" fmla="*/ 32 h 63"/>
                <a:gd name="T10" fmla="*/ 86 w 97"/>
                <a:gd name="T11" fmla="*/ 0 h 63"/>
                <a:gd name="T12" fmla="*/ 97 w 97"/>
                <a:gd name="T13" fmla="*/ 0 h 63"/>
                <a:gd name="T14" fmla="*/ 97 w 97"/>
                <a:gd name="T15" fmla="*/ 12 h 63"/>
                <a:gd name="T16" fmla="*/ 22 w 97"/>
                <a:gd name="T1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63">
                  <a:moveTo>
                    <a:pt x="22" y="63"/>
                  </a:moveTo>
                  <a:lnTo>
                    <a:pt x="17" y="56"/>
                  </a:lnTo>
                  <a:lnTo>
                    <a:pt x="80" y="13"/>
                  </a:lnTo>
                  <a:lnTo>
                    <a:pt x="3" y="41"/>
                  </a:lnTo>
                  <a:lnTo>
                    <a:pt x="0" y="32"/>
                  </a:lnTo>
                  <a:lnTo>
                    <a:pt x="86" y="0"/>
                  </a:lnTo>
                  <a:lnTo>
                    <a:pt x="97" y="0"/>
                  </a:lnTo>
                  <a:lnTo>
                    <a:pt x="97" y="12"/>
                  </a:lnTo>
                  <a:lnTo>
                    <a:pt x="22" y="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Freeform 1161"/>
            <p:cNvSpPr>
              <a:spLocks/>
            </p:cNvSpPr>
            <p:nvPr/>
          </p:nvSpPr>
          <p:spPr bwMode="auto">
            <a:xfrm>
              <a:off x="8162926" y="3216275"/>
              <a:ext cx="230188" cy="238125"/>
            </a:xfrm>
            <a:custGeom>
              <a:avLst/>
              <a:gdLst>
                <a:gd name="T0" fmla="*/ 108 w 128"/>
                <a:gd name="T1" fmla="*/ 132 h 132"/>
                <a:gd name="T2" fmla="*/ 106 w 128"/>
                <a:gd name="T3" fmla="*/ 132 h 132"/>
                <a:gd name="T4" fmla="*/ 105 w 128"/>
                <a:gd name="T5" fmla="*/ 131 h 132"/>
                <a:gd name="T6" fmla="*/ 36 w 128"/>
                <a:gd name="T7" fmla="*/ 100 h 132"/>
                <a:gd name="T8" fmla="*/ 0 w 128"/>
                <a:gd name="T9" fmla="*/ 64 h 132"/>
                <a:gd name="T10" fmla="*/ 8 w 128"/>
                <a:gd name="T11" fmla="*/ 64 h 132"/>
                <a:gd name="T12" fmla="*/ 36 w 128"/>
                <a:gd name="T13" fmla="*/ 92 h 132"/>
                <a:gd name="T14" fmla="*/ 109 w 128"/>
                <a:gd name="T15" fmla="*/ 124 h 132"/>
                <a:gd name="T16" fmla="*/ 120 w 128"/>
                <a:gd name="T17" fmla="*/ 113 h 132"/>
                <a:gd name="T18" fmla="*/ 77 w 128"/>
                <a:gd name="T19" fmla="*/ 36 h 132"/>
                <a:gd name="T20" fmla="*/ 40 w 128"/>
                <a:gd name="T21" fmla="*/ 8 h 132"/>
                <a:gd name="T22" fmla="*/ 40 w 128"/>
                <a:gd name="T23" fmla="*/ 0 h 132"/>
                <a:gd name="T24" fmla="*/ 84 w 128"/>
                <a:gd name="T25" fmla="*/ 32 h 132"/>
                <a:gd name="T26" fmla="*/ 128 w 128"/>
                <a:gd name="T27" fmla="*/ 111 h 132"/>
                <a:gd name="T28" fmla="*/ 128 w 128"/>
                <a:gd name="T29" fmla="*/ 112 h 132"/>
                <a:gd name="T30" fmla="*/ 108 w 128"/>
                <a:gd name="T31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8" h="132">
                  <a:moveTo>
                    <a:pt x="108" y="132"/>
                  </a:moveTo>
                  <a:cubicBezTo>
                    <a:pt x="106" y="132"/>
                    <a:pt x="106" y="132"/>
                    <a:pt x="106" y="132"/>
                  </a:cubicBezTo>
                  <a:cubicBezTo>
                    <a:pt x="105" y="131"/>
                    <a:pt x="105" y="131"/>
                    <a:pt x="105" y="131"/>
                  </a:cubicBezTo>
                  <a:cubicBezTo>
                    <a:pt x="105" y="131"/>
                    <a:pt x="70" y="100"/>
                    <a:pt x="36" y="100"/>
                  </a:cubicBezTo>
                  <a:cubicBezTo>
                    <a:pt x="16" y="100"/>
                    <a:pt x="0" y="84"/>
                    <a:pt x="0" y="6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79"/>
                    <a:pt x="21" y="92"/>
                    <a:pt x="36" y="92"/>
                  </a:cubicBezTo>
                  <a:cubicBezTo>
                    <a:pt x="70" y="92"/>
                    <a:pt x="103" y="118"/>
                    <a:pt x="109" y="124"/>
                  </a:cubicBezTo>
                  <a:cubicBezTo>
                    <a:pt x="115" y="123"/>
                    <a:pt x="119" y="119"/>
                    <a:pt x="120" y="113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6" y="36"/>
                    <a:pt x="61" y="8"/>
                    <a:pt x="40" y="8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6" y="0"/>
                    <a:pt x="83" y="31"/>
                    <a:pt x="84" y="32"/>
                  </a:cubicBezTo>
                  <a:cubicBezTo>
                    <a:pt x="128" y="111"/>
                    <a:pt x="128" y="111"/>
                    <a:pt x="128" y="111"/>
                  </a:cubicBezTo>
                  <a:cubicBezTo>
                    <a:pt x="128" y="112"/>
                    <a:pt x="128" y="112"/>
                    <a:pt x="128" y="112"/>
                  </a:cubicBezTo>
                  <a:cubicBezTo>
                    <a:pt x="128" y="123"/>
                    <a:pt x="119" y="132"/>
                    <a:pt x="108" y="1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Rectangle 1162"/>
            <p:cNvSpPr>
              <a:spLocks noChangeArrowheads="1"/>
            </p:cNvSpPr>
            <p:nvPr/>
          </p:nvSpPr>
          <p:spPr bwMode="auto">
            <a:xfrm>
              <a:off x="8262938" y="3295650"/>
              <a:ext cx="1428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1163"/>
            <p:cNvSpPr>
              <a:spLocks/>
            </p:cNvSpPr>
            <p:nvPr/>
          </p:nvSpPr>
          <p:spPr bwMode="auto">
            <a:xfrm>
              <a:off x="8026401" y="3548063"/>
              <a:ext cx="42863" cy="73025"/>
            </a:xfrm>
            <a:custGeom>
              <a:avLst/>
              <a:gdLst>
                <a:gd name="T0" fmla="*/ 27 w 27"/>
                <a:gd name="T1" fmla="*/ 46 h 46"/>
                <a:gd name="T2" fmla="*/ 0 w 27"/>
                <a:gd name="T3" fmla="*/ 46 h 46"/>
                <a:gd name="T4" fmla="*/ 0 w 27"/>
                <a:gd name="T5" fmla="*/ 37 h 46"/>
                <a:gd name="T6" fmla="*/ 18 w 27"/>
                <a:gd name="T7" fmla="*/ 37 h 46"/>
                <a:gd name="T8" fmla="*/ 18 w 27"/>
                <a:gd name="T9" fmla="*/ 30 h 46"/>
                <a:gd name="T10" fmla="*/ 0 w 27"/>
                <a:gd name="T11" fmla="*/ 21 h 46"/>
                <a:gd name="T12" fmla="*/ 0 w 27"/>
                <a:gd name="T13" fmla="*/ 0 h 46"/>
                <a:gd name="T14" fmla="*/ 27 w 27"/>
                <a:gd name="T15" fmla="*/ 0 h 46"/>
                <a:gd name="T16" fmla="*/ 27 w 27"/>
                <a:gd name="T17" fmla="*/ 9 h 46"/>
                <a:gd name="T18" fmla="*/ 9 w 27"/>
                <a:gd name="T19" fmla="*/ 9 h 46"/>
                <a:gd name="T20" fmla="*/ 9 w 27"/>
                <a:gd name="T21" fmla="*/ 16 h 46"/>
                <a:gd name="T22" fmla="*/ 27 w 27"/>
                <a:gd name="T23" fmla="*/ 25 h 46"/>
                <a:gd name="T24" fmla="*/ 27 w 27"/>
                <a:gd name="T2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" h="46">
                  <a:moveTo>
                    <a:pt x="27" y="46"/>
                  </a:moveTo>
                  <a:lnTo>
                    <a:pt x="0" y="46"/>
                  </a:lnTo>
                  <a:lnTo>
                    <a:pt x="0" y="37"/>
                  </a:lnTo>
                  <a:lnTo>
                    <a:pt x="18" y="37"/>
                  </a:lnTo>
                  <a:lnTo>
                    <a:pt x="18" y="30"/>
                  </a:lnTo>
                  <a:lnTo>
                    <a:pt x="0" y="2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27" y="9"/>
                  </a:lnTo>
                  <a:lnTo>
                    <a:pt x="9" y="9"/>
                  </a:lnTo>
                  <a:lnTo>
                    <a:pt x="9" y="16"/>
                  </a:lnTo>
                  <a:lnTo>
                    <a:pt x="27" y="25"/>
                  </a:lnTo>
                  <a:lnTo>
                    <a:pt x="27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Rectangle 1164"/>
            <p:cNvSpPr>
              <a:spLocks noChangeArrowheads="1"/>
            </p:cNvSpPr>
            <p:nvPr/>
          </p:nvSpPr>
          <p:spPr bwMode="auto">
            <a:xfrm>
              <a:off x="8040688" y="3613150"/>
              <a:ext cx="14288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Rectangle 1165"/>
            <p:cNvSpPr>
              <a:spLocks noChangeArrowheads="1"/>
            </p:cNvSpPr>
            <p:nvPr/>
          </p:nvSpPr>
          <p:spPr bwMode="auto">
            <a:xfrm>
              <a:off x="8040688" y="3533775"/>
              <a:ext cx="14288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417272" y="3935142"/>
            <a:ext cx="403225" cy="460375"/>
            <a:chOff x="3154364" y="1658937"/>
            <a:chExt cx="403225" cy="460375"/>
          </a:xfrm>
          <a:solidFill>
            <a:srgbClr val="C00000"/>
          </a:solidFill>
        </p:grpSpPr>
        <p:sp>
          <p:nvSpPr>
            <p:cNvPr id="90" name="Rectangle 344"/>
            <p:cNvSpPr>
              <a:spLocks noChangeArrowheads="1"/>
            </p:cNvSpPr>
            <p:nvPr/>
          </p:nvSpPr>
          <p:spPr bwMode="auto">
            <a:xfrm>
              <a:off x="3211514" y="1990725"/>
              <a:ext cx="17303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Rectangle 345"/>
            <p:cNvSpPr>
              <a:spLocks noChangeArrowheads="1"/>
            </p:cNvSpPr>
            <p:nvPr/>
          </p:nvSpPr>
          <p:spPr bwMode="auto">
            <a:xfrm>
              <a:off x="3211514" y="2019300"/>
              <a:ext cx="17303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Rectangle 346"/>
            <p:cNvSpPr>
              <a:spLocks noChangeArrowheads="1"/>
            </p:cNvSpPr>
            <p:nvPr/>
          </p:nvSpPr>
          <p:spPr bwMode="auto">
            <a:xfrm>
              <a:off x="3211514" y="2047875"/>
              <a:ext cx="17303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Rectangle 347"/>
            <p:cNvSpPr>
              <a:spLocks noChangeArrowheads="1"/>
            </p:cNvSpPr>
            <p:nvPr/>
          </p:nvSpPr>
          <p:spPr bwMode="auto">
            <a:xfrm>
              <a:off x="3211514" y="2076450"/>
              <a:ext cx="17303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Freeform 348"/>
            <p:cNvSpPr>
              <a:spLocks/>
            </p:cNvSpPr>
            <p:nvPr/>
          </p:nvSpPr>
          <p:spPr bwMode="auto">
            <a:xfrm>
              <a:off x="3268664" y="2084387"/>
              <a:ext cx="57150" cy="34925"/>
            </a:xfrm>
            <a:custGeom>
              <a:avLst/>
              <a:gdLst>
                <a:gd name="T0" fmla="*/ 36 w 36"/>
                <a:gd name="T1" fmla="*/ 22 h 22"/>
                <a:gd name="T2" fmla="*/ 0 w 36"/>
                <a:gd name="T3" fmla="*/ 22 h 22"/>
                <a:gd name="T4" fmla="*/ 0 w 36"/>
                <a:gd name="T5" fmla="*/ 0 h 22"/>
                <a:gd name="T6" fmla="*/ 9 w 36"/>
                <a:gd name="T7" fmla="*/ 0 h 22"/>
                <a:gd name="T8" fmla="*/ 9 w 36"/>
                <a:gd name="T9" fmla="*/ 13 h 22"/>
                <a:gd name="T10" fmla="*/ 27 w 36"/>
                <a:gd name="T11" fmla="*/ 13 h 22"/>
                <a:gd name="T12" fmla="*/ 27 w 36"/>
                <a:gd name="T13" fmla="*/ 0 h 22"/>
                <a:gd name="T14" fmla="*/ 36 w 36"/>
                <a:gd name="T15" fmla="*/ 0 h 22"/>
                <a:gd name="T16" fmla="*/ 36 w 36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22">
                  <a:moveTo>
                    <a:pt x="36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13"/>
                  </a:lnTo>
                  <a:lnTo>
                    <a:pt x="27" y="13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3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Freeform 349"/>
            <p:cNvSpPr>
              <a:spLocks/>
            </p:cNvSpPr>
            <p:nvPr/>
          </p:nvSpPr>
          <p:spPr bwMode="auto">
            <a:xfrm>
              <a:off x="3154364" y="1658937"/>
              <a:ext cx="287338" cy="425450"/>
            </a:xfrm>
            <a:custGeom>
              <a:avLst/>
              <a:gdLst>
                <a:gd name="T0" fmla="*/ 120 w 160"/>
                <a:gd name="T1" fmla="*/ 236 h 236"/>
                <a:gd name="T2" fmla="*/ 112 w 160"/>
                <a:gd name="T3" fmla="*/ 236 h 236"/>
                <a:gd name="T4" fmla="*/ 112 w 160"/>
                <a:gd name="T5" fmla="*/ 146 h 236"/>
                <a:gd name="T6" fmla="*/ 114 w 160"/>
                <a:gd name="T7" fmla="*/ 144 h 236"/>
                <a:gd name="T8" fmla="*/ 152 w 160"/>
                <a:gd name="T9" fmla="*/ 80 h 236"/>
                <a:gd name="T10" fmla="*/ 80 w 160"/>
                <a:gd name="T11" fmla="*/ 8 h 236"/>
                <a:gd name="T12" fmla="*/ 8 w 160"/>
                <a:gd name="T13" fmla="*/ 80 h 236"/>
                <a:gd name="T14" fmla="*/ 46 w 160"/>
                <a:gd name="T15" fmla="*/ 144 h 236"/>
                <a:gd name="T16" fmla="*/ 48 w 160"/>
                <a:gd name="T17" fmla="*/ 146 h 236"/>
                <a:gd name="T18" fmla="*/ 48 w 160"/>
                <a:gd name="T19" fmla="*/ 236 h 236"/>
                <a:gd name="T20" fmla="*/ 40 w 160"/>
                <a:gd name="T21" fmla="*/ 236 h 236"/>
                <a:gd name="T22" fmla="*/ 40 w 160"/>
                <a:gd name="T23" fmla="*/ 150 h 236"/>
                <a:gd name="T24" fmla="*/ 0 w 160"/>
                <a:gd name="T25" fmla="*/ 80 h 236"/>
                <a:gd name="T26" fmla="*/ 80 w 160"/>
                <a:gd name="T27" fmla="*/ 0 h 236"/>
                <a:gd name="T28" fmla="*/ 160 w 160"/>
                <a:gd name="T29" fmla="*/ 80 h 236"/>
                <a:gd name="T30" fmla="*/ 120 w 160"/>
                <a:gd name="T31" fmla="*/ 150 h 236"/>
                <a:gd name="T32" fmla="*/ 120 w 160"/>
                <a:gd name="T33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0" h="236">
                  <a:moveTo>
                    <a:pt x="120" y="236"/>
                  </a:moveTo>
                  <a:cubicBezTo>
                    <a:pt x="112" y="236"/>
                    <a:pt x="112" y="236"/>
                    <a:pt x="112" y="236"/>
                  </a:cubicBezTo>
                  <a:cubicBezTo>
                    <a:pt x="112" y="146"/>
                    <a:pt x="112" y="146"/>
                    <a:pt x="112" y="146"/>
                  </a:cubicBezTo>
                  <a:cubicBezTo>
                    <a:pt x="114" y="144"/>
                    <a:pt x="114" y="144"/>
                    <a:pt x="114" y="144"/>
                  </a:cubicBezTo>
                  <a:cubicBezTo>
                    <a:pt x="137" y="132"/>
                    <a:pt x="152" y="107"/>
                    <a:pt x="152" y="80"/>
                  </a:cubicBezTo>
                  <a:cubicBezTo>
                    <a:pt x="152" y="40"/>
                    <a:pt x="119" y="8"/>
                    <a:pt x="80" y="8"/>
                  </a:cubicBezTo>
                  <a:cubicBezTo>
                    <a:pt x="40" y="8"/>
                    <a:pt x="8" y="40"/>
                    <a:pt x="8" y="80"/>
                  </a:cubicBezTo>
                  <a:cubicBezTo>
                    <a:pt x="8" y="107"/>
                    <a:pt x="23" y="132"/>
                    <a:pt x="46" y="144"/>
                  </a:cubicBezTo>
                  <a:cubicBezTo>
                    <a:pt x="48" y="146"/>
                    <a:pt x="48" y="146"/>
                    <a:pt x="48" y="146"/>
                  </a:cubicBezTo>
                  <a:cubicBezTo>
                    <a:pt x="48" y="236"/>
                    <a:pt x="48" y="236"/>
                    <a:pt x="48" y="236"/>
                  </a:cubicBezTo>
                  <a:cubicBezTo>
                    <a:pt x="40" y="236"/>
                    <a:pt x="40" y="236"/>
                    <a:pt x="40" y="236"/>
                  </a:cubicBezTo>
                  <a:cubicBezTo>
                    <a:pt x="40" y="150"/>
                    <a:pt x="40" y="150"/>
                    <a:pt x="40" y="150"/>
                  </a:cubicBezTo>
                  <a:cubicBezTo>
                    <a:pt x="15" y="136"/>
                    <a:pt x="0" y="109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cubicBezTo>
                    <a:pt x="124" y="0"/>
                    <a:pt x="160" y="36"/>
                    <a:pt x="160" y="80"/>
                  </a:cubicBezTo>
                  <a:cubicBezTo>
                    <a:pt x="160" y="109"/>
                    <a:pt x="144" y="136"/>
                    <a:pt x="120" y="150"/>
                  </a:cubicBezTo>
                  <a:lnTo>
                    <a:pt x="120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Rectangle 350"/>
            <p:cNvSpPr>
              <a:spLocks noChangeArrowheads="1"/>
            </p:cNvSpPr>
            <p:nvPr/>
          </p:nvSpPr>
          <p:spPr bwMode="auto">
            <a:xfrm>
              <a:off x="3268664" y="1925637"/>
              <a:ext cx="14288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Rectangle 351"/>
            <p:cNvSpPr>
              <a:spLocks noChangeArrowheads="1"/>
            </p:cNvSpPr>
            <p:nvPr/>
          </p:nvSpPr>
          <p:spPr bwMode="auto">
            <a:xfrm>
              <a:off x="3311526" y="1925637"/>
              <a:ext cx="14288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Rectangle 352"/>
            <p:cNvSpPr>
              <a:spLocks noChangeArrowheads="1"/>
            </p:cNvSpPr>
            <p:nvPr/>
          </p:nvSpPr>
          <p:spPr bwMode="auto">
            <a:xfrm>
              <a:off x="3297239" y="1795462"/>
              <a:ext cx="22383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Freeform 353"/>
            <p:cNvSpPr>
              <a:spLocks noEditPoints="1"/>
            </p:cNvSpPr>
            <p:nvPr/>
          </p:nvSpPr>
          <p:spPr bwMode="auto">
            <a:xfrm>
              <a:off x="3446464" y="1766887"/>
              <a:ext cx="111125" cy="71438"/>
            </a:xfrm>
            <a:custGeom>
              <a:avLst/>
              <a:gdLst>
                <a:gd name="T0" fmla="*/ 57 w 61"/>
                <a:gd name="T1" fmla="*/ 40 h 40"/>
                <a:gd name="T2" fmla="*/ 21 w 61"/>
                <a:gd name="T3" fmla="*/ 40 h 40"/>
                <a:gd name="T4" fmla="*/ 18 w 61"/>
                <a:gd name="T5" fmla="*/ 39 h 40"/>
                <a:gd name="T6" fmla="*/ 2 w 61"/>
                <a:gd name="T7" fmla="*/ 23 h 40"/>
                <a:gd name="T8" fmla="*/ 2 w 61"/>
                <a:gd name="T9" fmla="*/ 17 h 40"/>
                <a:gd name="T10" fmla="*/ 18 w 61"/>
                <a:gd name="T11" fmla="*/ 1 h 40"/>
                <a:gd name="T12" fmla="*/ 21 w 61"/>
                <a:gd name="T13" fmla="*/ 0 h 40"/>
                <a:gd name="T14" fmla="*/ 57 w 61"/>
                <a:gd name="T15" fmla="*/ 0 h 40"/>
                <a:gd name="T16" fmla="*/ 60 w 61"/>
                <a:gd name="T17" fmla="*/ 2 h 40"/>
                <a:gd name="T18" fmla="*/ 60 w 61"/>
                <a:gd name="T19" fmla="*/ 7 h 40"/>
                <a:gd name="T20" fmla="*/ 46 w 61"/>
                <a:gd name="T21" fmla="*/ 20 h 40"/>
                <a:gd name="T22" fmla="*/ 60 w 61"/>
                <a:gd name="T23" fmla="*/ 33 h 40"/>
                <a:gd name="T24" fmla="*/ 60 w 61"/>
                <a:gd name="T25" fmla="*/ 38 h 40"/>
                <a:gd name="T26" fmla="*/ 57 w 61"/>
                <a:gd name="T27" fmla="*/ 40 h 40"/>
                <a:gd name="T28" fmla="*/ 22 w 61"/>
                <a:gd name="T29" fmla="*/ 32 h 40"/>
                <a:gd name="T30" fmla="*/ 47 w 61"/>
                <a:gd name="T31" fmla="*/ 32 h 40"/>
                <a:gd name="T32" fmla="*/ 38 w 61"/>
                <a:gd name="T33" fmla="*/ 23 h 40"/>
                <a:gd name="T34" fmla="*/ 38 w 61"/>
                <a:gd name="T35" fmla="*/ 17 h 40"/>
                <a:gd name="T36" fmla="*/ 47 w 61"/>
                <a:gd name="T37" fmla="*/ 8 h 40"/>
                <a:gd name="T38" fmla="*/ 22 w 61"/>
                <a:gd name="T39" fmla="*/ 8 h 40"/>
                <a:gd name="T40" fmla="*/ 10 w 61"/>
                <a:gd name="T41" fmla="*/ 20 h 40"/>
                <a:gd name="T42" fmla="*/ 22 w 61"/>
                <a:gd name="T43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40">
                  <a:moveTo>
                    <a:pt x="57" y="40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20" y="40"/>
                    <a:pt x="19" y="40"/>
                    <a:pt x="18" y="39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0" y="21"/>
                    <a:pt x="0" y="19"/>
                    <a:pt x="2" y="1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0"/>
                    <a:pt x="20" y="0"/>
                    <a:pt x="21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0"/>
                    <a:pt x="60" y="1"/>
                    <a:pt x="60" y="2"/>
                  </a:cubicBezTo>
                  <a:cubicBezTo>
                    <a:pt x="61" y="4"/>
                    <a:pt x="61" y="6"/>
                    <a:pt x="60" y="7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1" y="34"/>
                    <a:pt x="61" y="36"/>
                    <a:pt x="60" y="38"/>
                  </a:cubicBezTo>
                  <a:cubicBezTo>
                    <a:pt x="60" y="39"/>
                    <a:pt x="58" y="40"/>
                    <a:pt x="57" y="40"/>
                  </a:cubicBezTo>
                  <a:close/>
                  <a:moveTo>
                    <a:pt x="22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6" y="21"/>
                    <a:pt x="36" y="19"/>
                    <a:pt x="38" y="17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10" y="20"/>
                    <a:pt x="10" y="20"/>
                    <a:pt x="10" y="20"/>
                  </a:cubicBezTo>
                  <a:lnTo>
                    <a:pt x="22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Freeform 354"/>
            <p:cNvSpPr>
              <a:spLocks noEditPoints="1"/>
            </p:cNvSpPr>
            <p:nvPr/>
          </p:nvSpPr>
          <p:spPr bwMode="auto">
            <a:xfrm>
              <a:off x="3197226" y="1701800"/>
              <a:ext cx="201613" cy="201613"/>
            </a:xfrm>
            <a:custGeom>
              <a:avLst/>
              <a:gdLst>
                <a:gd name="T0" fmla="*/ 56 w 112"/>
                <a:gd name="T1" fmla="*/ 112 h 112"/>
                <a:gd name="T2" fmla="*/ 0 w 112"/>
                <a:gd name="T3" fmla="*/ 56 h 112"/>
                <a:gd name="T4" fmla="*/ 56 w 112"/>
                <a:gd name="T5" fmla="*/ 0 h 112"/>
                <a:gd name="T6" fmla="*/ 112 w 112"/>
                <a:gd name="T7" fmla="*/ 56 h 112"/>
                <a:gd name="T8" fmla="*/ 56 w 112"/>
                <a:gd name="T9" fmla="*/ 112 h 112"/>
                <a:gd name="T10" fmla="*/ 56 w 112"/>
                <a:gd name="T11" fmla="*/ 8 h 112"/>
                <a:gd name="T12" fmla="*/ 8 w 112"/>
                <a:gd name="T13" fmla="*/ 56 h 112"/>
                <a:gd name="T14" fmla="*/ 56 w 112"/>
                <a:gd name="T15" fmla="*/ 104 h 112"/>
                <a:gd name="T16" fmla="*/ 104 w 112"/>
                <a:gd name="T17" fmla="*/ 56 h 112"/>
                <a:gd name="T18" fmla="*/ 56 w 112"/>
                <a:gd name="T19" fmla="*/ 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112">
                  <a:moveTo>
                    <a:pt x="56" y="112"/>
                  </a:moveTo>
                  <a:cubicBezTo>
                    <a:pt x="25" y="112"/>
                    <a:pt x="0" y="87"/>
                    <a:pt x="0" y="56"/>
                  </a:cubicBezTo>
                  <a:cubicBezTo>
                    <a:pt x="0" y="25"/>
                    <a:pt x="25" y="0"/>
                    <a:pt x="56" y="0"/>
                  </a:cubicBezTo>
                  <a:cubicBezTo>
                    <a:pt x="87" y="0"/>
                    <a:pt x="112" y="25"/>
                    <a:pt x="112" y="56"/>
                  </a:cubicBezTo>
                  <a:cubicBezTo>
                    <a:pt x="112" y="87"/>
                    <a:pt x="87" y="112"/>
                    <a:pt x="56" y="112"/>
                  </a:cubicBezTo>
                  <a:close/>
                  <a:moveTo>
                    <a:pt x="56" y="8"/>
                  </a:moveTo>
                  <a:cubicBezTo>
                    <a:pt x="29" y="8"/>
                    <a:pt x="8" y="30"/>
                    <a:pt x="8" y="56"/>
                  </a:cubicBezTo>
                  <a:cubicBezTo>
                    <a:pt x="8" y="82"/>
                    <a:pt x="29" y="104"/>
                    <a:pt x="56" y="104"/>
                  </a:cubicBezTo>
                  <a:cubicBezTo>
                    <a:pt x="82" y="104"/>
                    <a:pt x="104" y="82"/>
                    <a:pt x="104" y="56"/>
                  </a:cubicBezTo>
                  <a:cubicBezTo>
                    <a:pt x="104" y="30"/>
                    <a:pt x="82" y="8"/>
                    <a:pt x="5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Freeform 355"/>
            <p:cNvSpPr>
              <a:spLocks noEditPoints="1"/>
            </p:cNvSpPr>
            <p:nvPr/>
          </p:nvSpPr>
          <p:spPr bwMode="auto">
            <a:xfrm>
              <a:off x="3240089" y="1744662"/>
              <a:ext cx="115888" cy="115888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8 h 64"/>
                <a:gd name="T12" fmla="*/ 8 w 64"/>
                <a:gd name="T13" fmla="*/ 32 h 64"/>
                <a:gd name="T14" fmla="*/ 32 w 64"/>
                <a:gd name="T15" fmla="*/ 56 h 64"/>
                <a:gd name="T16" fmla="*/ 56 w 64"/>
                <a:gd name="T17" fmla="*/ 32 h 64"/>
                <a:gd name="T18" fmla="*/ 32 w 64"/>
                <a:gd name="T19" fmla="*/ 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cubicBezTo>
                    <a:pt x="64" y="50"/>
                    <a:pt x="49" y="64"/>
                    <a:pt x="32" y="64"/>
                  </a:cubicBezTo>
                  <a:close/>
                  <a:moveTo>
                    <a:pt x="32" y="8"/>
                  </a:moveTo>
                  <a:cubicBezTo>
                    <a:pt x="19" y="8"/>
                    <a:pt x="8" y="19"/>
                    <a:pt x="8" y="32"/>
                  </a:cubicBezTo>
                  <a:cubicBezTo>
                    <a:pt x="8" y="45"/>
                    <a:pt x="19" y="56"/>
                    <a:pt x="32" y="56"/>
                  </a:cubicBezTo>
                  <a:cubicBezTo>
                    <a:pt x="45" y="56"/>
                    <a:pt x="56" y="45"/>
                    <a:pt x="56" y="32"/>
                  </a:cubicBezTo>
                  <a:cubicBezTo>
                    <a:pt x="56" y="19"/>
                    <a:pt x="45" y="8"/>
                    <a:pt x="3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Freeform 356"/>
            <p:cNvSpPr>
              <a:spLocks noEditPoints="1"/>
            </p:cNvSpPr>
            <p:nvPr/>
          </p:nvSpPr>
          <p:spPr bwMode="auto">
            <a:xfrm>
              <a:off x="3282951" y="1789112"/>
              <a:ext cx="28575" cy="28575"/>
            </a:xfrm>
            <a:custGeom>
              <a:avLst/>
              <a:gdLst>
                <a:gd name="T0" fmla="*/ 8 w 16"/>
                <a:gd name="T1" fmla="*/ 16 h 16"/>
                <a:gd name="T2" fmla="*/ 0 w 16"/>
                <a:gd name="T3" fmla="*/ 8 h 16"/>
                <a:gd name="T4" fmla="*/ 8 w 16"/>
                <a:gd name="T5" fmla="*/ 0 h 16"/>
                <a:gd name="T6" fmla="*/ 16 w 16"/>
                <a:gd name="T7" fmla="*/ 8 h 16"/>
                <a:gd name="T8" fmla="*/ 8 w 16"/>
                <a:gd name="T9" fmla="*/ 16 h 16"/>
                <a:gd name="T10" fmla="*/ 8 w 16"/>
                <a:gd name="T11" fmla="*/ 8 h 16"/>
                <a:gd name="T12" fmla="*/ 8 w 16"/>
                <a:gd name="T1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2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ubicBezTo>
                    <a:pt x="16" y="12"/>
                    <a:pt x="12" y="16"/>
                    <a:pt x="8" y="16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4646014" y="2109756"/>
            <a:ext cx="3924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Building Ecosystems: </a:t>
            </a:r>
          </a:p>
          <a:p>
            <a:pPr algn="ctr"/>
            <a:r>
              <a:rPr lang="en-CA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Science, Technology &amp; Superclusters</a:t>
            </a:r>
            <a:endParaRPr lang="en-CA" sz="1600" b="1" dirty="0">
              <a:solidFill>
                <a:prstClr val="black">
                  <a:lumMod val="50000"/>
                  <a:lumOff val="50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799155" y="2675112"/>
            <a:ext cx="3636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Superclusters </a:t>
            </a:r>
          </a:p>
          <a:p>
            <a:pPr algn="ctr"/>
            <a:r>
              <a:rPr lang="en-CA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Fundamental research</a:t>
            </a:r>
          </a:p>
          <a:p>
            <a:pPr algn="ctr"/>
            <a:r>
              <a:rPr lang="en-CA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Intellectual Property Strategy</a:t>
            </a:r>
          </a:p>
          <a:p>
            <a:pPr algn="ctr"/>
            <a:r>
              <a:rPr lang="en-CA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 panose="020B0502020202020204" pitchFamily="34" charset="0"/>
              </a:rPr>
              <a:t>Space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CA" sz="1200" dirty="0">
              <a:solidFill>
                <a:prstClr val="black">
                  <a:lumMod val="50000"/>
                  <a:lumOff val="50000"/>
                </a:prst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9" name="Group 108"/>
          <p:cNvGrpSpPr>
            <a:grpSpLocks noChangeAspect="1"/>
          </p:cNvGrpSpPr>
          <p:nvPr/>
        </p:nvGrpSpPr>
        <p:grpSpPr>
          <a:xfrm>
            <a:off x="6293164" y="1641756"/>
            <a:ext cx="484596" cy="468000"/>
            <a:chOff x="7996238" y="2416176"/>
            <a:chExt cx="463550" cy="447675"/>
          </a:xfrm>
          <a:solidFill>
            <a:srgbClr val="C00000"/>
          </a:solidFill>
        </p:grpSpPr>
        <p:sp>
          <p:nvSpPr>
            <p:cNvPr id="110" name="Freeform 648"/>
            <p:cNvSpPr>
              <a:spLocks noEditPoints="1"/>
            </p:cNvSpPr>
            <p:nvPr/>
          </p:nvSpPr>
          <p:spPr bwMode="auto">
            <a:xfrm>
              <a:off x="7996238" y="2517776"/>
              <a:ext cx="463550" cy="260350"/>
            </a:xfrm>
            <a:custGeom>
              <a:avLst/>
              <a:gdLst>
                <a:gd name="T0" fmla="*/ 128 w 257"/>
                <a:gd name="T1" fmla="*/ 144 h 144"/>
                <a:gd name="T2" fmla="*/ 1 w 257"/>
                <a:gd name="T3" fmla="*/ 75 h 144"/>
                <a:gd name="T4" fmla="*/ 1 w 257"/>
                <a:gd name="T5" fmla="*/ 70 h 144"/>
                <a:gd name="T6" fmla="*/ 128 w 257"/>
                <a:gd name="T7" fmla="*/ 0 h 144"/>
                <a:gd name="T8" fmla="*/ 255 w 257"/>
                <a:gd name="T9" fmla="*/ 70 h 144"/>
                <a:gd name="T10" fmla="*/ 255 w 257"/>
                <a:gd name="T11" fmla="*/ 75 h 144"/>
                <a:gd name="T12" fmla="*/ 128 w 257"/>
                <a:gd name="T13" fmla="*/ 144 h 144"/>
                <a:gd name="T14" fmla="*/ 10 w 257"/>
                <a:gd name="T15" fmla="*/ 72 h 144"/>
                <a:gd name="T16" fmla="*/ 128 w 257"/>
                <a:gd name="T17" fmla="*/ 136 h 144"/>
                <a:gd name="T18" fmla="*/ 247 w 257"/>
                <a:gd name="T19" fmla="*/ 72 h 144"/>
                <a:gd name="T20" fmla="*/ 128 w 257"/>
                <a:gd name="T21" fmla="*/ 8 h 144"/>
                <a:gd name="T22" fmla="*/ 10 w 257"/>
                <a:gd name="T23" fmla="*/ 7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7" h="144">
                  <a:moveTo>
                    <a:pt x="128" y="144"/>
                  </a:moveTo>
                  <a:cubicBezTo>
                    <a:pt x="59" y="144"/>
                    <a:pt x="3" y="78"/>
                    <a:pt x="1" y="75"/>
                  </a:cubicBezTo>
                  <a:cubicBezTo>
                    <a:pt x="0" y="73"/>
                    <a:pt x="0" y="71"/>
                    <a:pt x="1" y="70"/>
                  </a:cubicBezTo>
                  <a:cubicBezTo>
                    <a:pt x="3" y="67"/>
                    <a:pt x="59" y="0"/>
                    <a:pt x="128" y="0"/>
                  </a:cubicBezTo>
                  <a:cubicBezTo>
                    <a:pt x="198" y="0"/>
                    <a:pt x="253" y="67"/>
                    <a:pt x="255" y="70"/>
                  </a:cubicBezTo>
                  <a:cubicBezTo>
                    <a:pt x="257" y="71"/>
                    <a:pt x="257" y="73"/>
                    <a:pt x="255" y="75"/>
                  </a:cubicBezTo>
                  <a:cubicBezTo>
                    <a:pt x="253" y="78"/>
                    <a:pt x="198" y="144"/>
                    <a:pt x="128" y="144"/>
                  </a:cubicBezTo>
                  <a:close/>
                  <a:moveTo>
                    <a:pt x="10" y="72"/>
                  </a:moveTo>
                  <a:cubicBezTo>
                    <a:pt x="20" y="84"/>
                    <a:pt x="70" y="136"/>
                    <a:pt x="128" y="136"/>
                  </a:cubicBezTo>
                  <a:cubicBezTo>
                    <a:pt x="187" y="136"/>
                    <a:pt x="236" y="85"/>
                    <a:pt x="247" y="72"/>
                  </a:cubicBezTo>
                  <a:cubicBezTo>
                    <a:pt x="236" y="60"/>
                    <a:pt x="187" y="8"/>
                    <a:pt x="128" y="8"/>
                  </a:cubicBezTo>
                  <a:cubicBezTo>
                    <a:pt x="70" y="8"/>
                    <a:pt x="20" y="60"/>
                    <a:pt x="10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Freeform 649"/>
            <p:cNvSpPr>
              <a:spLocks noEditPoints="1"/>
            </p:cNvSpPr>
            <p:nvPr/>
          </p:nvSpPr>
          <p:spPr bwMode="auto">
            <a:xfrm>
              <a:off x="8097838" y="2517776"/>
              <a:ext cx="258763" cy="260350"/>
            </a:xfrm>
            <a:custGeom>
              <a:avLst/>
              <a:gdLst>
                <a:gd name="T0" fmla="*/ 72 w 144"/>
                <a:gd name="T1" fmla="*/ 144 h 144"/>
                <a:gd name="T2" fmla="*/ 0 w 144"/>
                <a:gd name="T3" fmla="*/ 72 h 144"/>
                <a:gd name="T4" fmla="*/ 72 w 144"/>
                <a:gd name="T5" fmla="*/ 0 h 144"/>
                <a:gd name="T6" fmla="*/ 144 w 144"/>
                <a:gd name="T7" fmla="*/ 72 h 144"/>
                <a:gd name="T8" fmla="*/ 72 w 144"/>
                <a:gd name="T9" fmla="*/ 144 h 144"/>
                <a:gd name="T10" fmla="*/ 72 w 144"/>
                <a:gd name="T11" fmla="*/ 8 h 144"/>
                <a:gd name="T12" fmla="*/ 8 w 144"/>
                <a:gd name="T13" fmla="*/ 72 h 144"/>
                <a:gd name="T14" fmla="*/ 72 w 144"/>
                <a:gd name="T15" fmla="*/ 136 h 144"/>
                <a:gd name="T16" fmla="*/ 136 w 144"/>
                <a:gd name="T17" fmla="*/ 72 h 144"/>
                <a:gd name="T18" fmla="*/ 72 w 144"/>
                <a:gd name="T19" fmla="*/ 8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144">
                  <a:moveTo>
                    <a:pt x="72" y="144"/>
                  </a:moveTo>
                  <a:cubicBezTo>
                    <a:pt x="33" y="144"/>
                    <a:pt x="0" y="112"/>
                    <a:pt x="0" y="72"/>
                  </a:cubicBezTo>
                  <a:cubicBezTo>
                    <a:pt x="0" y="33"/>
                    <a:pt x="33" y="0"/>
                    <a:pt x="72" y="0"/>
                  </a:cubicBezTo>
                  <a:cubicBezTo>
                    <a:pt x="112" y="0"/>
                    <a:pt x="144" y="33"/>
                    <a:pt x="144" y="72"/>
                  </a:cubicBezTo>
                  <a:cubicBezTo>
                    <a:pt x="144" y="112"/>
                    <a:pt x="112" y="144"/>
                    <a:pt x="72" y="144"/>
                  </a:cubicBezTo>
                  <a:close/>
                  <a:moveTo>
                    <a:pt x="72" y="8"/>
                  </a:moveTo>
                  <a:cubicBezTo>
                    <a:pt x="37" y="8"/>
                    <a:pt x="8" y="37"/>
                    <a:pt x="8" y="72"/>
                  </a:cubicBezTo>
                  <a:cubicBezTo>
                    <a:pt x="8" y="108"/>
                    <a:pt x="37" y="136"/>
                    <a:pt x="72" y="136"/>
                  </a:cubicBezTo>
                  <a:cubicBezTo>
                    <a:pt x="108" y="136"/>
                    <a:pt x="136" y="108"/>
                    <a:pt x="136" y="72"/>
                  </a:cubicBezTo>
                  <a:cubicBezTo>
                    <a:pt x="136" y="37"/>
                    <a:pt x="108" y="8"/>
                    <a:pt x="7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Freeform 650"/>
            <p:cNvSpPr>
              <a:spLocks noEditPoints="1"/>
            </p:cNvSpPr>
            <p:nvPr/>
          </p:nvSpPr>
          <p:spPr bwMode="auto">
            <a:xfrm>
              <a:off x="8126413" y="2546351"/>
              <a:ext cx="201613" cy="203200"/>
            </a:xfrm>
            <a:custGeom>
              <a:avLst/>
              <a:gdLst>
                <a:gd name="T0" fmla="*/ 56 w 112"/>
                <a:gd name="T1" fmla="*/ 112 h 112"/>
                <a:gd name="T2" fmla="*/ 0 w 112"/>
                <a:gd name="T3" fmla="*/ 56 h 112"/>
                <a:gd name="T4" fmla="*/ 56 w 112"/>
                <a:gd name="T5" fmla="*/ 0 h 112"/>
                <a:gd name="T6" fmla="*/ 112 w 112"/>
                <a:gd name="T7" fmla="*/ 56 h 112"/>
                <a:gd name="T8" fmla="*/ 56 w 112"/>
                <a:gd name="T9" fmla="*/ 112 h 112"/>
                <a:gd name="T10" fmla="*/ 56 w 112"/>
                <a:gd name="T11" fmla="*/ 8 h 112"/>
                <a:gd name="T12" fmla="*/ 8 w 112"/>
                <a:gd name="T13" fmla="*/ 56 h 112"/>
                <a:gd name="T14" fmla="*/ 56 w 112"/>
                <a:gd name="T15" fmla="*/ 104 h 112"/>
                <a:gd name="T16" fmla="*/ 104 w 112"/>
                <a:gd name="T17" fmla="*/ 56 h 112"/>
                <a:gd name="T18" fmla="*/ 56 w 112"/>
                <a:gd name="T19" fmla="*/ 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112">
                  <a:moveTo>
                    <a:pt x="56" y="112"/>
                  </a:moveTo>
                  <a:cubicBezTo>
                    <a:pt x="25" y="112"/>
                    <a:pt x="0" y="87"/>
                    <a:pt x="0" y="56"/>
                  </a:cubicBezTo>
                  <a:cubicBezTo>
                    <a:pt x="0" y="25"/>
                    <a:pt x="25" y="0"/>
                    <a:pt x="56" y="0"/>
                  </a:cubicBezTo>
                  <a:cubicBezTo>
                    <a:pt x="87" y="0"/>
                    <a:pt x="112" y="25"/>
                    <a:pt x="112" y="56"/>
                  </a:cubicBezTo>
                  <a:cubicBezTo>
                    <a:pt x="112" y="87"/>
                    <a:pt x="87" y="112"/>
                    <a:pt x="56" y="112"/>
                  </a:cubicBezTo>
                  <a:close/>
                  <a:moveTo>
                    <a:pt x="56" y="8"/>
                  </a:moveTo>
                  <a:cubicBezTo>
                    <a:pt x="30" y="8"/>
                    <a:pt x="8" y="30"/>
                    <a:pt x="8" y="56"/>
                  </a:cubicBezTo>
                  <a:cubicBezTo>
                    <a:pt x="8" y="83"/>
                    <a:pt x="30" y="104"/>
                    <a:pt x="56" y="104"/>
                  </a:cubicBezTo>
                  <a:cubicBezTo>
                    <a:pt x="83" y="104"/>
                    <a:pt x="104" y="83"/>
                    <a:pt x="104" y="56"/>
                  </a:cubicBezTo>
                  <a:cubicBezTo>
                    <a:pt x="104" y="30"/>
                    <a:pt x="83" y="8"/>
                    <a:pt x="5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Rectangle 651"/>
            <p:cNvSpPr>
              <a:spLocks noChangeArrowheads="1"/>
            </p:cNvSpPr>
            <p:nvPr/>
          </p:nvSpPr>
          <p:spPr bwMode="auto">
            <a:xfrm>
              <a:off x="8177213" y="2597151"/>
              <a:ext cx="1428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Freeform 652"/>
            <p:cNvSpPr>
              <a:spLocks/>
            </p:cNvSpPr>
            <p:nvPr/>
          </p:nvSpPr>
          <p:spPr bwMode="auto">
            <a:xfrm>
              <a:off x="8169276" y="2590801"/>
              <a:ext cx="115888" cy="114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0 w 64"/>
                <a:gd name="T5" fmla="*/ 24 h 64"/>
                <a:gd name="T6" fmla="*/ 4 w 64"/>
                <a:gd name="T7" fmla="*/ 24 h 64"/>
                <a:gd name="T8" fmla="*/ 24 w 64"/>
                <a:gd name="T9" fmla="*/ 4 h 64"/>
                <a:gd name="T10" fmla="*/ 24 w 64"/>
                <a:gd name="T11" fmla="*/ 0 h 64"/>
                <a:gd name="T12" fmla="*/ 32 w 64"/>
                <a:gd name="T13" fmla="*/ 0 h 64"/>
                <a:gd name="T14" fmla="*/ 64 w 64"/>
                <a:gd name="T15" fmla="*/ 32 h 64"/>
                <a:gd name="T16" fmla="*/ 56 w 64"/>
                <a:gd name="T17" fmla="*/ 32 h 64"/>
                <a:gd name="T18" fmla="*/ 32 w 64"/>
                <a:gd name="T19" fmla="*/ 8 h 64"/>
                <a:gd name="T20" fmla="*/ 32 w 64"/>
                <a:gd name="T21" fmla="*/ 8 h 64"/>
                <a:gd name="T22" fmla="*/ 8 w 64"/>
                <a:gd name="T23" fmla="*/ 32 h 64"/>
                <a:gd name="T24" fmla="*/ 8 w 64"/>
                <a:gd name="T25" fmla="*/ 32 h 64"/>
                <a:gd name="T26" fmla="*/ 32 w 64"/>
                <a:gd name="T27" fmla="*/ 56 h 64"/>
                <a:gd name="T28" fmla="*/ 32 w 64"/>
                <a:gd name="T2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5" y="64"/>
                    <a:pt x="0" y="50"/>
                    <a:pt x="0" y="3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15" y="24"/>
                    <a:pt x="24" y="15"/>
                    <a:pt x="24" y="4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4" y="15"/>
                    <a:pt x="64" y="3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19"/>
                    <a:pt x="45" y="8"/>
                    <a:pt x="32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0" y="21"/>
                    <a:pt x="20" y="30"/>
                    <a:pt x="8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46"/>
                    <a:pt x="19" y="56"/>
                    <a:pt x="32" y="56"/>
                  </a:cubicBezTo>
                  <a:lnTo>
                    <a:pt x="32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Freeform 653"/>
            <p:cNvSpPr>
              <a:spLocks noEditPoints="1"/>
            </p:cNvSpPr>
            <p:nvPr/>
          </p:nvSpPr>
          <p:spPr bwMode="auto">
            <a:xfrm>
              <a:off x="8228013" y="2647951"/>
              <a:ext cx="57150" cy="57150"/>
            </a:xfrm>
            <a:custGeom>
              <a:avLst/>
              <a:gdLst>
                <a:gd name="T0" fmla="*/ 16 w 32"/>
                <a:gd name="T1" fmla="*/ 32 h 32"/>
                <a:gd name="T2" fmla="*/ 0 w 32"/>
                <a:gd name="T3" fmla="*/ 16 h 32"/>
                <a:gd name="T4" fmla="*/ 16 w 32"/>
                <a:gd name="T5" fmla="*/ 0 h 32"/>
                <a:gd name="T6" fmla="*/ 32 w 32"/>
                <a:gd name="T7" fmla="*/ 16 h 32"/>
                <a:gd name="T8" fmla="*/ 16 w 32"/>
                <a:gd name="T9" fmla="*/ 32 h 32"/>
                <a:gd name="T10" fmla="*/ 16 w 32"/>
                <a:gd name="T11" fmla="*/ 8 h 32"/>
                <a:gd name="T12" fmla="*/ 8 w 32"/>
                <a:gd name="T13" fmla="*/ 16 h 32"/>
                <a:gd name="T14" fmla="*/ 16 w 32"/>
                <a:gd name="T15" fmla="*/ 24 h 32"/>
                <a:gd name="T16" fmla="*/ 24 w 32"/>
                <a:gd name="T17" fmla="*/ 16 h 32"/>
                <a:gd name="T18" fmla="*/ 16 w 32"/>
                <a:gd name="T1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25" y="0"/>
                    <a:pt x="32" y="8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close/>
                  <a:moveTo>
                    <a:pt x="16" y="8"/>
                  </a:moveTo>
                  <a:cubicBezTo>
                    <a:pt x="12" y="8"/>
                    <a:pt x="8" y="12"/>
                    <a:pt x="8" y="16"/>
                  </a:cubicBezTo>
                  <a:cubicBezTo>
                    <a:pt x="8" y="21"/>
                    <a:pt x="12" y="24"/>
                    <a:pt x="16" y="24"/>
                  </a:cubicBezTo>
                  <a:cubicBezTo>
                    <a:pt x="21" y="24"/>
                    <a:pt x="24" y="21"/>
                    <a:pt x="24" y="16"/>
                  </a:cubicBezTo>
                  <a:cubicBezTo>
                    <a:pt x="24" y="12"/>
                    <a:pt x="21" y="8"/>
                    <a:pt x="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Freeform 654"/>
            <p:cNvSpPr>
              <a:spLocks/>
            </p:cNvSpPr>
            <p:nvPr/>
          </p:nvSpPr>
          <p:spPr bwMode="auto">
            <a:xfrm>
              <a:off x="7996238" y="2460626"/>
              <a:ext cx="149225" cy="55563"/>
            </a:xfrm>
            <a:custGeom>
              <a:avLst/>
              <a:gdLst>
                <a:gd name="T0" fmla="*/ 88 w 94"/>
                <a:gd name="T1" fmla="*/ 35 h 35"/>
                <a:gd name="T2" fmla="*/ 63 w 94"/>
                <a:gd name="T3" fmla="*/ 9 h 35"/>
                <a:gd name="T4" fmla="*/ 0 w 94"/>
                <a:gd name="T5" fmla="*/ 9 h 35"/>
                <a:gd name="T6" fmla="*/ 0 w 94"/>
                <a:gd name="T7" fmla="*/ 0 h 35"/>
                <a:gd name="T8" fmla="*/ 66 w 94"/>
                <a:gd name="T9" fmla="*/ 0 h 35"/>
                <a:gd name="T10" fmla="*/ 94 w 94"/>
                <a:gd name="T11" fmla="*/ 29 h 35"/>
                <a:gd name="T12" fmla="*/ 88 w 94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35">
                  <a:moveTo>
                    <a:pt x="88" y="35"/>
                  </a:moveTo>
                  <a:lnTo>
                    <a:pt x="6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66" y="0"/>
                  </a:lnTo>
                  <a:lnTo>
                    <a:pt x="94" y="29"/>
                  </a:lnTo>
                  <a:lnTo>
                    <a:pt x="88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Rectangle 655"/>
            <p:cNvSpPr>
              <a:spLocks noChangeArrowheads="1"/>
            </p:cNvSpPr>
            <p:nvPr/>
          </p:nvSpPr>
          <p:spPr bwMode="auto">
            <a:xfrm>
              <a:off x="7996238" y="2432051"/>
              <a:ext cx="1428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Rectangle 656"/>
            <p:cNvSpPr>
              <a:spLocks noChangeArrowheads="1"/>
            </p:cNvSpPr>
            <p:nvPr/>
          </p:nvSpPr>
          <p:spPr bwMode="auto">
            <a:xfrm>
              <a:off x="8024813" y="2432051"/>
              <a:ext cx="1428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9" name="Rectangle 657"/>
            <p:cNvSpPr>
              <a:spLocks noChangeArrowheads="1"/>
            </p:cNvSpPr>
            <p:nvPr/>
          </p:nvSpPr>
          <p:spPr bwMode="auto">
            <a:xfrm>
              <a:off x="8054976" y="2432051"/>
              <a:ext cx="1428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0" name="Freeform 658"/>
            <p:cNvSpPr>
              <a:spLocks/>
            </p:cNvSpPr>
            <p:nvPr/>
          </p:nvSpPr>
          <p:spPr bwMode="auto">
            <a:xfrm>
              <a:off x="8308976" y="2781301"/>
              <a:ext cx="149225" cy="53975"/>
            </a:xfrm>
            <a:custGeom>
              <a:avLst/>
              <a:gdLst>
                <a:gd name="T0" fmla="*/ 94 w 94"/>
                <a:gd name="T1" fmla="*/ 34 h 34"/>
                <a:gd name="T2" fmla="*/ 29 w 94"/>
                <a:gd name="T3" fmla="*/ 34 h 34"/>
                <a:gd name="T4" fmla="*/ 0 w 94"/>
                <a:gd name="T5" fmla="*/ 6 h 34"/>
                <a:gd name="T6" fmla="*/ 6 w 94"/>
                <a:gd name="T7" fmla="*/ 0 h 34"/>
                <a:gd name="T8" fmla="*/ 33 w 94"/>
                <a:gd name="T9" fmla="*/ 25 h 34"/>
                <a:gd name="T10" fmla="*/ 94 w 94"/>
                <a:gd name="T11" fmla="*/ 25 h 34"/>
                <a:gd name="T12" fmla="*/ 94 w 94"/>
                <a:gd name="T1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34">
                  <a:moveTo>
                    <a:pt x="94" y="34"/>
                  </a:moveTo>
                  <a:lnTo>
                    <a:pt x="29" y="34"/>
                  </a:lnTo>
                  <a:lnTo>
                    <a:pt x="0" y="6"/>
                  </a:lnTo>
                  <a:lnTo>
                    <a:pt x="6" y="0"/>
                  </a:lnTo>
                  <a:lnTo>
                    <a:pt x="33" y="25"/>
                  </a:lnTo>
                  <a:lnTo>
                    <a:pt x="94" y="25"/>
                  </a:lnTo>
                  <a:lnTo>
                    <a:pt x="94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Rectangle 659"/>
            <p:cNvSpPr>
              <a:spLocks noChangeArrowheads="1"/>
            </p:cNvSpPr>
            <p:nvPr/>
          </p:nvSpPr>
          <p:spPr bwMode="auto">
            <a:xfrm>
              <a:off x="8443913" y="2849563"/>
              <a:ext cx="1428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2" name="Rectangle 660"/>
            <p:cNvSpPr>
              <a:spLocks noChangeArrowheads="1"/>
            </p:cNvSpPr>
            <p:nvPr/>
          </p:nvSpPr>
          <p:spPr bwMode="auto">
            <a:xfrm>
              <a:off x="8415338" y="2849563"/>
              <a:ext cx="1428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Rectangle 661"/>
            <p:cNvSpPr>
              <a:spLocks noChangeArrowheads="1"/>
            </p:cNvSpPr>
            <p:nvPr/>
          </p:nvSpPr>
          <p:spPr bwMode="auto">
            <a:xfrm>
              <a:off x="8385176" y="2849563"/>
              <a:ext cx="15875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Freeform 662"/>
            <p:cNvSpPr>
              <a:spLocks/>
            </p:cNvSpPr>
            <p:nvPr/>
          </p:nvSpPr>
          <p:spPr bwMode="auto">
            <a:xfrm>
              <a:off x="8242301" y="2416176"/>
              <a:ext cx="215900" cy="174625"/>
            </a:xfrm>
            <a:custGeom>
              <a:avLst/>
              <a:gdLst>
                <a:gd name="T0" fmla="*/ 136 w 136"/>
                <a:gd name="T1" fmla="*/ 110 h 110"/>
                <a:gd name="T2" fmla="*/ 127 w 136"/>
                <a:gd name="T3" fmla="*/ 110 h 110"/>
                <a:gd name="T4" fmla="*/ 127 w 136"/>
                <a:gd name="T5" fmla="*/ 10 h 110"/>
                <a:gd name="T6" fmla="*/ 9 w 136"/>
                <a:gd name="T7" fmla="*/ 10 h 110"/>
                <a:gd name="T8" fmla="*/ 9 w 136"/>
                <a:gd name="T9" fmla="*/ 55 h 110"/>
                <a:gd name="T10" fmla="*/ 0 w 136"/>
                <a:gd name="T11" fmla="*/ 55 h 110"/>
                <a:gd name="T12" fmla="*/ 0 w 136"/>
                <a:gd name="T13" fmla="*/ 0 h 110"/>
                <a:gd name="T14" fmla="*/ 136 w 136"/>
                <a:gd name="T15" fmla="*/ 0 h 110"/>
                <a:gd name="T16" fmla="*/ 136 w 136"/>
                <a:gd name="T17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" h="110">
                  <a:moveTo>
                    <a:pt x="136" y="110"/>
                  </a:moveTo>
                  <a:lnTo>
                    <a:pt x="127" y="110"/>
                  </a:lnTo>
                  <a:lnTo>
                    <a:pt x="127" y="10"/>
                  </a:lnTo>
                  <a:lnTo>
                    <a:pt x="9" y="10"/>
                  </a:lnTo>
                  <a:lnTo>
                    <a:pt x="9" y="55"/>
                  </a:lnTo>
                  <a:lnTo>
                    <a:pt x="0" y="55"/>
                  </a:lnTo>
                  <a:lnTo>
                    <a:pt x="0" y="0"/>
                  </a:lnTo>
                  <a:lnTo>
                    <a:pt x="136" y="0"/>
                  </a:lnTo>
                  <a:lnTo>
                    <a:pt x="136" y="1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Freeform 663"/>
            <p:cNvSpPr>
              <a:spLocks/>
            </p:cNvSpPr>
            <p:nvPr/>
          </p:nvSpPr>
          <p:spPr bwMode="auto">
            <a:xfrm>
              <a:off x="8356601" y="2474913"/>
              <a:ext cx="73025" cy="71438"/>
            </a:xfrm>
            <a:custGeom>
              <a:avLst/>
              <a:gdLst>
                <a:gd name="T0" fmla="*/ 20 w 40"/>
                <a:gd name="T1" fmla="*/ 40 h 40"/>
                <a:gd name="T2" fmla="*/ 20 w 40"/>
                <a:gd name="T3" fmla="*/ 32 h 40"/>
                <a:gd name="T4" fmla="*/ 32 w 40"/>
                <a:gd name="T5" fmla="*/ 20 h 40"/>
                <a:gd name="T6" fmla="*/ 20 w 40"/>
                <a:gd name="T7" fmla="*/ 8 h 40"/>
                <a:gd name="T8" fmla="*/ 8 w 40"/>
                <a:gd name="T9" fmla="*/ 20 h 40"/>
                <a:gd name="T10" fmla="*/ 0 w 40"/>
                <a:gd name="T11" fmla="*/ 20 h 40"/>
                <a:gd name="T12" fmla="*/ 20 w 40"/>
                <a:gd name="T13" fmla="*/ 0 h 40"/>
                <a:gd name="T14" fmla="*/ 40 w 40"/>
                <a:gd name="T15" fmla="*/ 20 h 40"/>
                <a:gd name="T16" fmla="*/ 20 w 40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cubicBezTo>
                    <a:pt x="20" y="32"/>
                    <a:pt x="20" y="32"/>
                    <a:pt x="20" y="32"/>
                  </a:cubicBezTo>
                  <a:cubicBezTo>
                    <a:pt x="27" y="32"/>
                    <a:pt x="32" y="27"/>
                    <a:pt x="32" y="20"/>
                  </a:cubicBezTo>
                  <a:cubicBezTo>
                    <a:pt x="32" y="14"/>
                    <a:pt x="27" y="8"/>
                    <a:pt x="20" y="8"/>
                  </a:cubicBezTo>
                  <a:cubicBezTo>
                    <a:pt x="14" y="8"/>
                    <a:pt x="8" y="14"/>
                    <a:pt x="8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Rectangle 664"/>
            <p:cNvSpPr>
              <a:spLocks noChangeArrowheads="1"/>
            </p:cNvSpPr>
            <p:nvPr/>
          </p:nvSpPr>
          <p:spPr bwMode="auto">
            <a:xfrm>
              <a:off x="8328026" y="2474913"/>
              <a:ext cx="1428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Rectangle 665"/>
            <p:cNvSpPr>
              <a:spLocks noChangeArrowheads="1"/>
            </p:cNvSpPr>
            <p:nvPr/>
          </p:nvSpPr>
          <p:spPr bwMode="auto">
            <a:xfrm>
              <a:off x="8299451" y="2474913"/>
              <a:ext cx="1428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Rectangle 666"/>
            <p:cNvSpPr>
              <a:spLocks noChangeArrowheads="1"/>
            </p:cNvSpPr>
            <p:nvPr/>
          </p:nvSpPr>
          <p:spPr bwMode="auto">
            <a:xfrm>
              <a:off x="8270876" y="2474913"/>
              <a:ext cx="1428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Rectangle 667"/>
            <p:cNvSpPr>
              <a:spLocks noChangeArrowheads="1"/>
            </p:cNvSpPr>
            <p:nvPr/>
          </p:nvSpPr>
          <p:spPr bwMode="auto">
            <a:xfrm>
              <a:off x="8270876" y="2446338"/>
              <a:ext cx="158750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Freeform 668"/>
            <p:cNvSpPr>
              <a:spLocks/>
            </p:cNvSpPr>
            <p:nvPr/>
          </p:nvSpPr>
          <p:spPr bwMode="auto">
            <a:xfrm>
              <a:off x="7996238" y="2792413"/>
              <a:ext cx="173038" cy="42863"/>
            </a:xfrm>
            <a:custGeom>
              <a:avLst/>
              <a:gdLst>
                <a:gd name="T0" fmla="*/ 109 w 109"/>
                <a:gd name="T1" fmla="*/ 27 h 27"/>
                <a:gd name="T2" fmla="*/ 0 w 109"/>
                <a:gd name="T3" fmla="*/ 27 h 27"/>
                <a:gd name="T4" fmla="*/ 0 w 109"/>
                <a:gd name="T5" fmla="*/ 0 h 27"/>
                <a:gd name="T6" fmla="*/ 55 w 109"/>
                <a:gd name="T7" fmla="*/ 0 h 27"/>
                <a:gd name="T8" fmla="*/ 55 w 109"/>
                <a:gd name="T9" fmla="*/ 9 h 27"/>
                <a:gd name="T10" fmla="*/ 9 w 109"/>
                <a:gd name="T11" fmla="*/ 9 h 27"/>
                <a:gd name="T12" fmla="*/ 9 w 109"/>
                <a:gd name="T13" fmla="*/ 18 h 27"/>
                <a:gd name="T14" fmla="*/ 109 w 109"/>
                <a:gd name="T15" fmla="*/ 18 h 27"/>
                <a:gd name="T16" fmla="*/ 109 w 10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27">
                  <a:moveTo>
                    <a:pt x="109" y="27"/>
                  </a:moveTo>
                  <a:lnTo>
                    <a:pt x="0" y="27"/>
                  </a:lnTo>
                  <a:lnTo>
                    <a:pt x="0" y="0"/>
                  </a:lnTo>
                  <a:lnTo>
                    <a:pt x="55" y="0"/>
                  </a:lnTo>
                  <a:lnTo>
                    <a:pt x="55" y="9"/>
                  </a:lnTo>
                  <a:lnTo>
                    <a:pt x="9" y="9"/>
                  </a:lnTo>
                  <a:lnTo>
                    <a:pt x="9" y="18"/>
                  </a:lnTo>
                  <a:lnTo>
                    <a:pt x="109" y="18"/>
                  </a:lnTo>
                  <a:lnTo>
                    <a:pt x="109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Freeform 669"/>
            <p:cNvSpPr>
              <a:spLocks/>
            </p:cNvSpPr>
            <p:nvPr/>
          </p:nvSpPr>
          <p:spPr bwMode="auto">
            <a:xfrm>
              <a:off x="7996238" y="2828926"/>
              <a:ext cx="173038" cy="34925"/>
            </a:xfrm>
            <a:custGeom>
              <a:avLst/>
              <a:gdLst>
                <a:gd name="T0" fmla="*/ 109 w 109"/>
                <a:gd name="T1" fmla="*/ 22 h 22"/>
                <a:gd name="T2" fmla="*/ 0 w 109"/>
                <a:gd name="T3" fmla="*/ 22 h 22"/>
                <a:gd name="T4" fmla="*/ 0 w 109"/>
                <a:gd name="T5" fmla="*/ 0 h 22"/>
                <a:gd name="T6" fmla="*/ 9 w 109"/>
                <a:gd name="T7" fmla="*/ 0 h 22"/>
                <a:gd name="T8" fmla="*/ 9 w 109"/>
                <a:gd name="T9" fmla="*/ 13 h 22"/>
                <a:gd name="T10" fmla="*/ 109 w 109"/>
                <a:gd name="T11" fmla="*/ 13 h 22"/>
                <a:gd name="T12" fmla="*/ 109 w 109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2">
                  <a:moveTo>
                    <a:pt x="109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13"/>
                  </a:lnTo>
                  <a:lnTo>
                    <a:pt x="109" y="13"/>
                  </a:lnTo>
                  <a:lnTo>
                    <a:pt x="109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Freeform 670"/>
            <p:cNvSpPr>
              <a:spLocks noEditPoints="1"/>
            </p:cNvSpPr>
            <p:nvPr/>
          </p:nvSpPr>
          <p:spPr bwMode="auto">
            <a:xfrm>
              <a:off x="7996238" y="2719388"/>
              <a:ext cx="58738" cy="58738"/>
            </a:xfrm>
            <a:custGeom>
              <a:avLst/>
              <a:gdLst>
                <a:gd name="T0" fmla="*/ 16 w 32"/>
                <a:gd name="T1" fmla="*/ 32 h 32"/>
                <a:gd name="T2" fmla="*/ 0 w 32"/>
                <a:gd name="T3" fmla="*/ 16 h 32"/>
                <a:gd name="T4" fmla="*/ 16 w 32"/>
                <a:gd name="T5" fmla="*/ 0 h 32"/>
                <a:gd name="T6" fmla="*/ 32 w 32"/>
                <a:gd name="T7" fmla="*/ 16 h 32"/>
                <a:gd name="T8" fmla="*/ 16 w 32"/>
                <a:gd name="T9" fmla="*/ 32 h 32"/>
                <a:gd name="T10" fmla="*/ 16 w 32"/>
                <a:gd name="T11" fmla="*/ 8 h 32"/>
                <a:gd name="T12" fmla="*/ 8 w 32"/>
                <a:gd name="T13" fmla="*/ 16 h 32"/>
                <a:gd name="T14" fmla="*/ 16 w 32"/>
                <a:gd name="T15" fmla="*/ 24 h 32"/>
                <a:gd name="T16" fmla="*/ 24 w 32"/>
                <a:gd name="T17" fmla="*/ 16 h 32"/>
                <a:gd name="T18" fmla="*/ 16 w 32"/>
                <a:gd name="T1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25" y="0"/>
                    <a:pt x="32" y="8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close/>
                  <a:moveTo>
                    <a:pt x="16" y="8"/>
                  </a:moveTo>
                  <a:cubicBezTo>
                    <a:pt x="12" y="8"/>
                    <a:pt x="8" y="12"/>
                    <a:pt x="8" y="16"/>
                  </a:cubicBezTo>
                  <a:cubicBezTo>
                    <a:pt x="8" y="21"/>
                    <a:pt x="12" y="24"/>
                    <a:pt x="16" y="24"/>
                  </a:cubicBezTo>
                  <a:cubicBezTo>
                    <a:pt x="21" y="24"/>
                    <a:pt x="24" y="21"/>
                    <a:pt x="24" y="16"/>
                  </a:cubicBezTo>
                  <a:cubicBezTo>
                    <a:pt x="24" y="12"/>
                    <a:pt x="21" y="8"/>
                    <a:pt x="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Rectangle 671"/>
            <p:cNvSpPr>
              <a:spLocks noChangeArrowheads="1"/>
            </p:cNvSpPr>
            <p:nvPr/>
          </p:nvSpPr>
          <p:spPr bwMode="auto">
            <a:xfrm>
              <a:off x="8097838" y="2792413"/>
              <a:ext cx="1428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Rectangle 672"/>
            <p:cNvSpPr>
              <a:spLocks noChangeArrowheads="1"/>
            </p:cNvSpPr>
            <p:nvPr/>
          </p:nvSpPr>
          <p:spPr bwMode="auto">
            <a:xfrm>
              <a:off x="8183563" y="2849563"/>
              <a:ext cx="1428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Rectangle 673"/>
            <p:cNvSpPr>
              <a:spLocks noChangeArrowheads="1"/>
            </p:cNvSpPr>
            <p:nvPr/>
          </p:nvSpPr>
          <p:spPr bwMode="auto">
            <a:xfrm>
              <a:off x="8183563" y="2820988"/>
              <a:ext cx="14288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1864036" y="1636875"/>
            <a:ext cx="708846" cy="468000"/>
            <a:chOff x="2002804" y="2149010"/>
            <a:chExt cx="708846" cy="46800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002804" y="2199680"/>
              <a:ext cx="310113" cy="343128"/>
              <a:chOff x="682626" y="3133726"/>
              <a:chExt cx="417513" cy="461962"/>
            </a:xfrm>
            <a:solidFill>
              <a:srgbClr val="C00000"/>
            </a:solidFill>
          </p:grpSpPr>
          <p:sp>
            <p:nvSpPr>
              <p:cNvPr id="181" name="Freeform 117"/>
              <p:cNvSpPr>
                <a:spLocks/>
              </p:cNvSpPr>
              <p:nvPr/>
            </p:nvSpPr>
            <p:spPr bwMode="auto">
              <a:xfrm>
                <a:off x="927101" y="3363913"/>
                <a:ext cx="173038" cy="231775"/>
              </a:xfrm>
              <a:custGeom>
                <a:avLst/>
                <a:gdLst>
                  <a:gd name="T0" fmla="*/ 96 w 96"/>
                  <a:gd name="T1" fmla="*/ 128 h 128"/>
                  <a:gd name="T2" fmla="*/ 88 w 96"/>
                  <a:gd name="T3" fmla="*/ 128 h 128"/>
                  <a:gd name="T4" fmla="*/ 88 w 96"/>
                  <a:gd name="T5" fmla="*/ 84 h 128"/>
                  <a:gd name="T6" fmla="*/ 39 w 96"/>
                  <a:gd name="T7" fmla="*/ 44 h 128"/>
                  <a:gd name="T8" fmla="*/ 0 w 96"/>
                  <a:gd name="T9" fmla="*/ 20 h 128"/>
                  <a:gd name="T10" fmla="*/ 0 w 96"/>
                  <a:gd name="T11" fmla="*/ 0 h 128"/>
                  <a:gd name="T12" fmla="*/ 8 w 96"/>
                  <a:gd name="T13" fmla="*/ 0 h 128"/>
                  <a:gd name="T14" fmla="*/ 8 w 96"/>
                  <a:gd name="T15" fmla="*/ 20 h 128"/>
                  <a:gd name="T16" fmla="*/ 41 w 96"/>
                  <a:gd name="T17" fmla="*/ 36 h 128"/>
                  <a:gd name="T18" fmla="*/ 96 w 96"/>
                  <a:gd name="T19" fmla="*/ 84 h 128"/>
                  <a:gd name="T20" fmla="*/ 96 w 96"/>
                  <a:gd name="T21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6" h="128">
                    <a:moveTo>
                      <a:pt x="96" y="128"/>
                    </a:moveTo>
                    <a:cubicBezTo>
                      <a:pt x="88" y="128"/>
                      <a:pt x="88" y="128"/>
                      <a:pt x="88" y="128"/>
                    </a:cubicBezTo>
                    <a:cubicBezTo>
                      <a:pt x="88" y="84"/>
                      <a:pt x="88" y="84"/>
                      <a:pt x="88" y="84"/>
                    </a:cubicBezTo>
                    <a:cubicBezTo>
                      <a:pt x="88" y="63"/>
                      <a:pt x="63" y="52"/>
                      <a:pt x="39" y="44"/>
                    </a:cubicBezTo>
                    <a:cubicBezTo>
                      <a:pt x="21" y="38"/>
                      <a:pt x="0" y="29"/>
                      <a:pt x="0" y="2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9" y="23"/>
                      <a:pt x="25" y="31"/>
                      <a:pt x="41" y="36"/>
                    </a:cubicBezTo>
                    <a:cubicBezTo>
                      <a:pt x="68" y="45"/>
                      <a:pt x="96" y="58"/>
                      <a:pt x="96" y="84"/>
                    </a:cubicBezTo>
                    <a:lnTo>
                      <a:pt x="96" y="1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" name="Freeform 118"/>
              <p:cNvSpPr>
                <a:spLocks/>
              </p:cNvSpPr>
              <p:nvPr/>
            </p:nvSpPr>
            <p:spPr bwMode="auto">
              <a:xfrm>
                <a:off x="682626" y="3363913"/>
                <a:ext cx="173038" cy="231775"/>
              </a:xfrm>
              <a:custGeom>
                <a:avLst/>
                <a:gdLst>
                  <a:gd name="T0" fmla="*/ 8 w 96"/>
                  <a:gd name="T1" fmla="*/ 128 h 128"/>
                  <a:gd name="T2" fmla="*/ 0 w 96"/>
                  <a:gd name="T3" fmla="*/ 128 h 128"/>
                  <a:gd name="T4" fmla="*/ 0 w 96"/>
                  <a:gd name="T5" fmla="*/ 84 h 128"/>
                  <a:gd name="T6" fmla="*/ 55 w 96"/>
                  <a:gd name="T7" fmla="*/ 36 h 128"/>
                  <a:gd name="T8" fmla="*/ 88 w 96"/>
                  <a:gd name="T9" fmla="*/ 20 h 128"/>
                  <a:gd name="T10" fmla="*/ 88 w 96"/>
                  <a:gd name="T11" fmla="*/ 0 h 128"/>
                  <a:gd name="T12" fmla="*/ 96 w 96"/>
                  <a:gd name="T13" fmla="*/ 0 h 128"/>
                  <a:gd name="T14" fmla="*/ 96 w 96"/>
                  <a:gd name="T15" fmla="*/ 20 h 128"/>
                  <a:gd name="T16" fmla="*/ 57 w 96"/>
                  <a:gd name="T17" fmla="*/ 44 h 128"/>
                  <a:gd name="T18" fmla="*/ 8 w 96"/>
                  <a:gd name="T19" fmla="*/ 84 h 128"/>
                  <a:gd name="T20" fmla="*/ 8 w 96"/>
                  <a:gd name="T21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6" h="128">
                    <a:moveTo>
                      <a:pt x="8" y="128"/>
                    </a:moveTo>
                    <a:cubicBezTo>
                      <a:pt x="0" y="128"/>
                      <a:pt x="0" y="128"/>
                      <a:pt x="0" y="128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58"/>
                      <a:pt x="28" y="45"/>
                      <a:pt x="55" y="36"/>
                    </a:cubicBezTo>
                    <a:cubicBezTo>
                      <a:pt x="71" y="31"/>
                      <a:pt x="87" y="23"/>
                      <a:pt x="88" y="2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96" y="29"/>
                      <a:pt x="75" y="38"/>
                      <a:pt x="57" y="44"/>
                    </a:cubicBezTo>
                    <a:cubicBezTo>
                      <a:pt x="33" y="52"/>
                      <a:pt x="8" y="63"/>
                      <a:pt x="8" y="84"/>
                    </a:cubicBezTo>
                    <a:lnTo>
                      <a:pt x="8" y="1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3" name="Rectangle 119"/>
              <p:cNvSpPr>
                <a:spLocks noChangeArrowheads="1"/>
              </p:cNvSpPr>
              <p:nvPr/>
            </p:nvSpPr>
            <p:spPr bwMode="auto">
              <a:xfrm>
                <a:off x="762001" y="3443288"/>
                <a:ext cx="14288" cy="152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" name="Rectangle 120"/>
              <p:cNvSpPr>
                <a:spLocks noChangeArrowheads="1"/>
              </p:cNvSpPr>
              <p:nvPr/>
            </p:nvSpPr>
            <p:spPr bwMode="auto">
              <a:xfrm>
                <a:off x="1006476" y="3443288"/>
                <a:ext cx="14288" cy="152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5" name="Freeform 121"/>
              <p:cNvSpPr>
                <a:spLocks/>
              </p:cNvSpPr>
              <p:nvPr/>
            </p:nvSpPr>
            <p:spPr bwMode="auto">
              <a:xfrm>
                <a:off x="804864" y="3270251"/>
                <a:ext cx="173038" cy="115887"/>
              </a:xfrm>
              <a:custGeom>
                <a:avLst/>
                <a:gdLst>
                  <a:gd name="T0" fmla="*/ 48 w 96"/>
                  <a:gd name="T1" fmla="*/ 64 h 64"/>
                  <a:gd name="T2" fmla="*/ 4 w 96"/>
                  <a:gd name="T3" fmla="*/ 14 h 64"/>
                  <a:gd name="T4" fmla="*/ 1 w 96"/>
                  <a:gd name="T5" fmla="*/ 11 h 64"/>
                  <a:gd name="T6" fmla="*/ 0 w 96"/>
                  <a:gd name="T7" fmla="*/ 8 h 64"/>
                  <a:gd name="T8" fmla="*/ 0 w 96"/>
                  <a:gd name="T9" fmla="*/ 0 h 64"/>
                  <a:gd name="T10" fmla="*/ 8 w 96"/>
                  <a:gd name="T11" fmla="*/ 0 h 64"/>
                  <a:gd name="T12" fmla="*/ 8 w 96"/>
                  <a:gd name="T13" fmla="*/ 6 h 64"/>
                  <a:gd name="T14" fmla="*/ 11 w 96"/>
                  <a:gd name="T15" fmla="*/ 9 h 64"/>
                  <a:gd name="T16" fmla="*/ 12 w 96"/>
                  <a:gd name="T17" fmla="*/ 12 h 64"/>
                  <a:gd name="T18" fmla="*/ 48 w 96"/>
                  <a:gd name="T19" fmla="*/ 56 h 64"/>
                  <a:gd name="T20" fmla="*/ 84 w 96"/>
                  <a:gd name="T21" fmla="*/ 12 h 64"/>
                  <a:gd name="T22" fmla="*/ 85 w 96"/>
                  <a:gd name="T23" fmla="*/ 9 h 64"/>
                  <a:gd name="T24" fmla="*/ 88 w 96"/>
                  <a:gd name="T25" fmla="*/ 6 h 64"/>
                  <a:gd name="T26" fmla="*/ 88 w 96"/>
                  <a:gd name="T27" fmla="*/ 0 h 64"/>
                  <a:gd name="T28" fmla="*/ 96 w 96"/>
                  <a:gd name="T29" fmla="*/ 0 h 64"/>
                  <a:gd name="T30" fmla="*/ 96 w 96"/>
                  <a:gd name="T31" fmla="*/ 8 h 64"/>
                  <a:gd name="T32" fmla="*/ 95 w 96"/>
                  <a:gd name="T33" fmla="*/ 11 h 64"/>
                  <a:gd name="T34" fmla="*/ 92 w 96"/>
                  <a:gd name="T35" fmla="*/ 14 h 64"/>
                  <a:gd name="T36" fmla="*/ 48 w 96"/>
                  <a:gd name="T37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6" h="64">
                    <a:moveTo>
                      <a:pt x="48" y="64"/>
                    </a:moveTo>
                    <a:cubicBezTo>
                      <a:pt x="17" y="64"/>
                      <a:pt x="5" y="34"/>
                      <a:pt x="4" y="14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2" y="10"/>
                      <a:pt x="12" y="11"/>
                      <a:pt x="12" y="12"/>
                    </a:cubicBezTo>
                    <a:cubicBezTo>
                      <a:pt x="12" y="29"/>
                      <a:pt x="22" y="56"/>
                      <a:pt x="48" y="56"/>
                    </a:cubicBezTo>
                    <a:cubicBezTo>
                      <a:pt x="74" y="56"/>
                      <a:pt x="84" y="29"/>
                      <a:pt x="84" y="12"/>
                    </a:cubicBezTo>
                    <a:cubicBezTo>
                      <a:pt x="84" y="11"/>
                      <a:pt x="84" y="10"/>
                      <a:pt x="85" y="9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9"/>
                      <a:pt x="96" y="10"/>
                      <a:pt x="95" y="11"/>
                    </a:cubicBezTo>
                    <a:cubicBezTo>
                      <a:pt x="92" y="14"/>
                      <a:pt x="92" y="14"/>
                      <a:pt x="92" y="14"/>
                    </a:cubicBezTo>
                    <a:cubicBezTo>
                      <a:pt x="91" y="34"/>
                      <a:pt x="79" y="64"/>
                      <a:pt x="48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6" name="Freeform 122"/>
              <p:cNvSpPr>
                <a:spLocks/>
              </p:cNvSpPr>
              <p:nvPr/>
            </p:nvSpPr>
            <p:spPr bwMode="auto">
              <a:xfrm>
                <a:off x="842964" y="3395663"/>
                <a:ext cx="96838" cy="61912"/>
              </a:xfrm>
              <a:custGeom>
                <a:avLst/>
                <a:gdLst>
                  <a:gd name="T0" fmla="*/ 27 w 54"/>
                  <a:gd name="T1" fmla="*/ 35 h 35"/>
                  <a:gd name="T2" fmla="*/ 24 w 54"/>
                  <a:gd name="T3" fmla="*/ 34 h 35"/>
                  <a:gd name="T4" fmla="*/ 0 w 54"/>
                  <a:gd name="T5" fmla="*/ 6 h 35"/>
                  <a:gd name="T6" fmla="*/ 6 w 54"/>
                  <a:gd name="T7" fmla="*/ 0 h 35"/>
                  <a:gd name="T8" fmla="*/ 27 w 54"/>
                  <a:gd name="T9" fmla="*/ 25 h 35"/>
                  <a:gd name="T10" fmla="*/ 48 w 54"/>
                  <a:gd name="T11" fmla="*/ 0 h 35"/>
                  <a:gd name="T12" fmla="*/ 54 w 54"/>
                  <a:gd name="T13" fmla="*/ 6 h 35"/>
                  <a:gd name="T14" fmla="*/ 30 w 54"/>
                  <a:gd name="T15" fmla="*/ 34 h 35"/>
                  <a:gd name="T16" fmla="*/ 27 w 54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35">
                    <a:moveTo>
                      <a:pt x="27" y="35"/>
                    </a:moveTo>
                    <a:cubicBezTo>
                      <a:pt x="26" y="35"/>
                      <a:pt x="25" y="34"/>
                      <a:pt x="24" y="34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54" y="6"/>
                      <a:pt x="54" y="6"/>
                      <a:pt x="54" y="6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29" y="34"/>
                      <a:pt x="28" y="35"/>
                      <a:pt x="2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7" name="Freeform 123"/>
              <p:cNvSpPr>
                <a:spLocks/>
              </p:cNvSpPr>
              <p:nvPr/>
            </p:nvSpPr>
            <p:spPr bwMode="auto">
              <a:xfrm>
                <a:off x="782639" y="3227388"/>
                <a:ext cx="215900" cy="42862"/>
              </a:xfrm>
              <a:custGeom>
                <a:avLst/>
                <a:gdLst>
                  <a:gd name="T0" fmla="*/ 60 w 120"/>
                  <a:gd name="T1" fmla="*/ 24 h 24"/>
                  <a:gd name="T2" fmla="*/ 0 w 120"/>
                  <a:gd name="T3" fmla="*/ 0 h 24"/>
                  <a:gd name="T4" fmla="*/ 8 w 120"/>
                  <a:gd name="T5" fmla="*/ 0 h 24"/>
                  <a:gd name="T6" fmla="*/ 60 w 120"/>
                  <a:gd name="T7" fmla="*/ 16 h 24"/>
                  <a:gd name="T8" fmla="*/ 112 w 120"/>
                  <a:gd name="T9" fmla="*/ 0 h 24"/>
                  <a:gd name="T10" fmla="*/ 120 w 120"/>
                  <a:gd name="T11" fmla="*/ 0 h 24"/>
                  <a:gd name="T12" fmla="*/ 60 w 120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0" h="24">
                    <a:moveTo>
                      <a:pt x="60" y="24"/>
                    </a:moveTo>
                    <a:cubicBezTo>
                      <a:pt x="31" y="24"/>
                      <a:pt x="0" y="16"/>
                      <a:pt x="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7"/>
                      <a:pt x="28" y="16"/>
                      <a:pt x="60" y="16"/>
                    </a:cubicBezTo>
                    <a:cubicBezTo>
                      <a:pt x="92" y="16"/>
                      <a:pt x="112" y="7"/>
                      <a:pt x="112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16"/>
                      <a:pt x="89" y="24"/>
                      <a:pt x="6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8" name="Freeform 124"/>
              <p:cNvSpPr>
                <a:spLocks/>
              </p:cNvSpPr>
              <p:nvPr/>
            </p:nvSpPr>
            <p:spPr bwMode="auto">
              <a:xfrm>
                <a:off x="796926" y="3133726"/>
                <a:ext cx="187325" cy="93662"/>
              </a:xfrm>
              <a:custGeom>
                <a:avLst/>
                <a:gdLst>
                  <a:gd name="T0" fmla="*/ 104 w 104"/>
                  <a:gd name="T1" fmla="*/ 52 h 52"/>
                  <a:gd name="T2" fmla="*/ 96 w 104"/>
                  <a:gd name="T3" fmla="*/ 52 h 52"/>
                  <a:gd name="T4" fmla="*/ 52 w 104"/>
                  <a:gd name="T5" fmla="*/ 8 h 52"/>
                  <a:gd name="T6" fmla="*/ 8 w 104"/>
                  <a:gd name="T7" fmla="*/ 52 h 52"/>
                  <a:gd name="T8" fmla="*/ 0 w 104"/>
                  <a:gd name="T9" fmla="*/ 52 h 52"/>
                  <a:gd name="T10" fmla="*/ 52 w 104"/>
                  <a:gd name="T11" fmla="*/ 0 h 52"/>
                  <a:gd name="T12" fmla="*/ 104 w 104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52">
                    <a:moveTo>
                      <a:pt x="104" y="52"/>
                    </a:moveTo>
                    <a:cubicBezTo>
                      <a:pt x="96" y="52"/>
                      <a:pt x="96" y="52"/>
                      <a:pt x="96" y="52"/>
                    </a:cubicBezTo>
                    <a:cubicBezTo>
                      <a:pt x="96" y="28"/>
                      <a:pt x="76" y="8"/>
                      <a:pt x="52" y="8"/>
                    </a:cubicBezTo>
                    <a:cubicBezTo>
                      <a:pt x="28" y="8"/>
                      <a:pt x="8" y="28"/>
                      <a:pt x="8" y="5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23"/>
                      <a:pt x="23" y="0"/>
                      <a:pt x="52" y="0"/>
                    </a:cubicBezTo>
                    <a:cubicBezTo>
                      <a:pt x="81" y="0"/>
                      <a:pt x="104" y="23"/>
                      <a:pt x="104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9" name="Freeform 125"/>
              <p:cNvSpPr>
                <a:spLocks/>
              </p:cNvSpPr>
              <p:nvPr/>
            </p:nvSpPr>
            <p:spPr bwMode="auto">
              <a:xfrm>
                <a:off x="898526" y="3141663"/>
                <a:ext cx="28575" cy="28575"/>
              </a:xfrm>
              <a:custGeom>
                <a:avLst/>
                <a:gdLst>
                  <a:gd name="T0" fmla="*/ 8 w 16"/>
                  <a:gd name="T1" fmla="*/ 16 h 16"/>
                  <a:gd name="T2" fmla="*/ 0 w 16"/>
                  <a:gd name="T3" fmla="*/ 16 h 16"/>
                  <a:gd name="T4" fmla="*/ 16 w 16"/>
                  <a:gd name="T5" fmla="*/ 0 h 16"/>
                  <a:gd name="T6" fmla="*/ 16 w 16"/>
                  <a:gd name="T7" fmla="*/ 8 h 16"/>
                  <a:gd name="T8" fmla="*/ 8 w 16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8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2" y="8"/>
                      <a:pt x="8" y="12"/>
                      <a:pt x="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0" name="Rectangle 126"/>
              <p:cNvSpPr>
                <a:spLocks noChangeArrowheads="1"/>
              </p:cNvSpPr>
              <p:nvPr/>
            </p:nvSpPr>
            <p:spPr bwMode="auto">
              <a:xfrm>
                <a:off x="898526" y="3170238"/>
                <a:ext cx="14288" cy="57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1" name="Freeform 127"/>
              <p:cNvSpPr>
                <a:spLocks/>
              </p:cNvSpPr>
              <p:nvPr/>
            </p:nvSpPr>
            <p:spPr bwMode="auto">
              <a:xfrm>
                <a:off x="855664" y="3141663"/>
                <a:ext cx="28575" cy="28575"/>
              </a:xfrm>
              <a:custGeom>
                <a:avLst/>
                <a:gdLst>
                  <a:gd name="T0" fmla="*/ 16 w 16"/>
                  <a:gd name="T1" fmla="*/ 16 h 16"/>
                  <a:gd name="T2" fmla="*/ 8 w 16"/>
                  <a:gd name="T3" fmla="*/ 16 h 16"/>
                  <a:gd name="T4" fmla="*/ 0 w 16"/>
                  <a:gd name="T5" fmla="*/ 8 h 16"/>
                  <a:gd name="T6" fmla="*/ 0 w 16"/>
                  <a:gd name="T7" fmla="*/ 0 h 16"/>
                  <a:gd name="T8" fmla="*/ 16 w 16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16" y="16"/>
                    </a:moveTo>
                    <a:cubicBezTo>
                      <a:pt x="8" y="16"/>
                      <a:pt x="8" y="16"/>
                      <a:pt x="8" y="16"/>
                    </a:cubicBezTo>
                    <a:cubicBezTo>
                      <a:pt x="8" y="12"/>
                      <a:pt x="4" y="8"/>
                      <a:pt x="0" y="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6" y="7"/>
                      <a:pt x="1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2" name="Rectangle 128"/>
              <p:cNvSpPr>
                <a:spLocks noChangeArrowheads="1"/>
              </p:cNvSpPr>
              <p:nvPr/>
            </p:nvSpPr>
            <p:spPr bwMode="auto">
              <a:xfrm>
                <a:off x="869951" y="3170238"/>
                <a:ext cx="14288" cy="57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3" name="Rectangle 129"/>
              <p:cNvSpPr>
                <a:spLocks noChangeArrowheads="1"/>
              </p:cNvSpPr>
              <p:nvPr/>
            </p:nvSpPr>
            <p:spPr bwMode="auto">
              <a:xfrm>
                <a:off x="804864" y="3422651"/>
                <a:ext cx="14288" cy="1730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4" name="Rectangle 130"/>
              <p:cNvSpPr>
                <a:spLocks noChangeArrowheads="1"/>
              </p:cNvSpPr>
              <p:nvPr/>
            </p:nvSpPr>
            <p:spPr bwMode="auto">
              <a:xfrm>
                <a:off x="963614" y="3422651"/>
                <a:ext cx="14288" cy="1730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5" name="Rectangle 131"/>
              <p:cNvSpPr>
                <a:spLocks noChangeArrowheads="1"/>
              </p:cNvSpPr>
              <p:nvPr/>
            </p:nvSpPr>
            <p:spPr bwMode="auto">
              <a:xfrm>
                <a:off x="833439" y="3479801"/>
                <a:ext cx="115888" cy="142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6" name="Rectangle 132"/>
              <p:cNvSpPr>
                <a:spLocks noChangeArrowheads="1"/>
              </p:cNvSpPr>
              <p:nvPr/>
            </p:nvSpPr>
            <p:spPr bwMode="auto">
              <a:xfrm>
                <a:off x="833439" y="3522663"/>
                <a:ext cx="115888" cy="142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7" name="Rectangle 133"/>
              <p:cNvSpPr>
                <a:spLocks noChangeArrowheads="1"/>
              </p:cNvSpPr>
              <p:nvPr/>
            </p:nvSpPr>
            <p:spPr bwMode="auto">
              <a:xfrm>
                <a:off x="833439" y="3567113"/>
                <a:ext cx="115888" cy="142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54" name="Group 153"/>
            <p:cNvGrpSpPr>
              <a:grpSpLocks noChangeAspect="1"/>
            </p:cNvGrpSpPr>
            <p:nvPr/>
          </p:nvGrpSpPr>
          <p:grpSpPr>
            <a:xfrm>
              <a:off x="2424697" y="2206611"/>
              <a:ext cx="286953" cy="340829"/>
              <a:chOff x="2327276" y="3905251"/>
              <a:chExt cx="388938" cy="461962"/>
            </a:xfrm>
            <a:solidFill>
              <a:srgbClr val="C00000"/>
            </a:solidFill>
          </p:grpSpPr>
          <p:sp>
            <p:nvSpPr>
              <p:cNvPr id="171" name="Rectangle 237"/>
              <p:cNvSpPr>
                <a:spLocks noChangeArrowheads="1"/>
              </p:cNvSpPr>
              <p:nvPr/>
            </p:nvSpPr>
            <p:spPr bwMode="auto">
              <a:xfrm>
                <a:off x="2398714" y="4308476"/>
                <a:ext cx="15875" cy="587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2" name="Rectangle 238"/>
              <p:cNvSpPr>
                <a:spLocks noChangeArrowheads="1"/>
              </p:cNvSpPr>
              <p:nvPr/>
            </p:nvSpPr>
            <p:spPr bwMode="auto">
              <a:xfrm>
                <a:off x="2630489" y="4308476"/>
                <a:ext cx="14288" cy="587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3" name="Freeform 239"/>
              <p:cNvSpPr>
                <a:spLocks/>
              </p:cNvSpPr>
              <p:nvPr/>
            </p:nvSpPr>
            <p:spPr bwMode="auto">
              <a:xfrm>
                <a:off x="2449514" y="3956051"/>
                <a:ext cx="144463" cy="179387"/>
              </a:xfrm>
              <a:custGeom>
                <a:avLst/>
                <a:gdLst>
                  <a:gd name="T0" fmla="*/ 40 w 80"/>
                  <a:gd name="T1" fmla="*/ 100 h 100"/>
                  <a:gd name="T2" fmla="*/ 0 w 80"/>
                  <a:gd name="T3" fmla="*/ 40 h 100"/>
                  <a:gd name="T4" fmla="*/ 0 w 80"/>
                  <a:gd name="T5" fmla="*/ 32 h 100"/>
                  <a:gd name="T6" fmla="*/ 20 w 80"/>
                  <a:gd name="T7" fmla="*/ 12 h 100"/>
                  <a:gd name="T8" fmla="*/ 20 w 80"/>
                  <a:gd name="T9" fmla="*/ 20 h 100"/>
                  <a:gd name="T10" fmla="*/ 8 w 80"/>
                  <a:gd name="T11" fmla="*/ 32 h 100"/>
                  <a:gd name="T12" fmla="*/ 8 w 80"/>
                  <a:gd name="T13" fmla="*/ 40 h 100"/>
                  <a:gd name="T14" fmla="*/ 40 w 80"/>
                  <a:gd name="T15" fmla="*/ 92 h 100"/>
                  <a:gd name="T16" fmla="*/ 72 w 80"/>
                  <a:gd name="T17" fmla="*/ 44 h 100"/>
                  <a:gd name="T18" fmla="*/ 24 w 80"/>
                  <a:gd name="T19" fmla="*/ 0 h 100"/>
                  <a:gd name="T20" fmla="*/ 32 w 80"/>
                  <a:gd name="T21" fmla="*/ 0 h 100"/>
                  <a:gd name="T22" fmla="*/ 76 w 80"/>
                  <a:gd name="T23" fmla="*/ 36 h 100"/>
                  <a:gd name="T24" fmla="*/ 80 w 80"/>
                  <a:gd name="T25" fmla="*/ 40 h 100"/>
                  <a:gd name="T26" fmla="*/ 40 w 80"/>
                  <a:gd name="T27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0" h="100">
                    <a:moveTo>
                      <a:pt x="40" y="100"/>
                    </a:moveTo>
                    <a:cubicBezTo>
                      <a:pt x="0" y="100"/>
                      <a:pt x="0" y="59"/>
                      <a:pt x="0" y="40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21"/>
                      <a:pt x="9" y="12"/>
                      <a:pt x="20" y="12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13" y="20"/>
                      <a:pt x="8" y="25"/>
                      <a:pt x="8" y="32"/>
                    </a:cubicBezTo>
                    <a:cubicBezTo>
                      <a:pt x="8" y="40"/>
                      <a:pt x="8" y="40"/>
                      <a:pt x="8" y="40"/>
                    </a:cubicBezTo>
                    <a:cubicBezTo>
                      <a:pt x="8" y="72"/>
                      <a:pt x="13" y="92"/>
                      <a:pt x="40" y="92"/>
                    </a:cubicBezTo>
                    <a:cubicBezTo>
                      <a:pt x="65" y="92"/>
                      <a:pt x="71" y="74"/>
                      <a:pt x="72" y="44"/>
                    </a:cubicBezTo>
                    <a:cubicBezTo>
                      <a:pt x="36" y="42"/>
                      <a:pt x="24" y="13"/>
                      <a:pt x="24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2" y="10"/>
                      <a:pt x="42" y="36"/>
                      <a:pt x="76" y="36"/>
                    </a:cubicBezTo>
                    <a:cubicBezTo>
                      <a:pt x="78" y="36"/>
                      <a:pt x="80" y="38"/>
                      <a:pt x="80" y="40"/>
                    </a:cubicBezTo>
                    <a:cubicBezTo>
                      <a:pt x="80" y="59"/>
                      <a:pt x="80" y="100"/>
                      <a:pt x="40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" name="Freeform 240"/>
              <p:cNvSpPr>
                <a:spLocks/>
              </p:cNvSpPr>
              <p:nvPr/>
            </p:nvSpPr>
            <p:spPr bwMode="auto">
              <a:xfrm>
                <a:off x="2405064" y="3905251"/>
                <a:ext cx="231775" cy="238125"/>
              </a:xfrm>
              <a:custGeom>
                <a:avLst/>
                <a:gdLst>
                  <a:gd name="T0" fmla="*/ 89 w 129"/>
                  <a:gd name="T1" fmla="*/ 132 h 132"/>
                  <a:gd name="T2" fmla="*/ 89 w 129"/>
                  <a:gd name="T3" fmla="*/ 124 h 132"/>
                  <a:gd name="T4" fmla="*/ 120 w 129"/>
                  <a:gd name="T5" fmla="*/ 117 h 132"/>
                  <a:gd name="T6" fmla="*/ 113 w 129"/>
                  <a:gd name="T7" fmla="*/ 68 h 132"/>
                  <a:gd name="T8" fmla="*/ 113 w 129"/>
                  <a:gd name="T9" fmla="*/ 44 h 132"/>
                  <a:gd name="T10" fmla="*/ 77 w 129"/>
                  <a:gd name="T11" fmla="*/ 8 h 132"/>
                  <a:gd name="T12" fmla="*/ 53 w 129"/>
                  <a:gd name="T13" fmla="*/ 8 h 132"/>
                  <a:gd name="T14" fmla="*/ 17 w 129"/>
                  <a:gd name="T15" fmla="*/ 44 h 132"/>
                  <a:gd name="T16" fmla="*/ 17 w 129"/>
                  <a:gd name="T17" fmla="*/ 68 h 132"/>
                  <a:gd name="T18" fmla="*/ 10 w 129"/>
                  <a:gd name="T19" fmla="*/ 117 h 132"/>
                  <a:gd name="T20" fmla="*/ 41 w 129"/>
                  <a:gd name="T21" fmla="*/ 124 h 132"/>
                  <a:gd name="T22" fmla="*/ 41 w 129"/>
                  <a:gd name="T23" fmla="*/ 132 h 132"/>
                  <a:gd name="T24" fmla="*/ 4 w 129"/>
                  <a:gd name="T25" fmla="*/ 124 h 132"/>
                  <a:gd name="T26" fmla="*/ 1 w 129"/>
                  <a:gd name="T27" fmla="*/ 119 h 132"/>
                  <a:gd name="T28" fmla="*/ 9 w 129"/>
                  <a:gd name="T29" fmla="*/ 68 h 132"/>
                  <a:gd name="T30" fmla="*/ 9 w 129"/>
                  <a:gd name="T31" fmla="*/ 44 h 132"/>
                  <a:gd name="T32" fmla="*/ 53 w 129"/>
                  <a:gd name="T33" fmla="*/ 0 h 132"/>
                  <a:gd name="T34" fmla="*/ 77 w 129"/>
                  <a:gd name="T35" fmla="*/ 0 h 132"/>
                  <a:gd name="T36" fmla="*/ 121 w 129"/>
                  <a:gd name="T37" fmla="*/ 44 h 132"/>
                  <a:gd name="T38" fmla="*/ 121 w 129"/>
                  <a:gd name="T39" fmla="*/ 68 h 132"/>
                  <a:gd name="T40" fmla="*/ 129 w 129"/>
                  <a:gd name="T41" fmla="*/ 119 h 132"/>
                  <a:gd name="T42" fmla="*/ 126 w 129"/>
                  <a:gd name="T43" fmla="*/ 124 h 132"/>
                  <a:gd name="T44" fmla="*/ 89 w 129"/>
                  <a:gd name="T45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9" h="132">
                    <a:moveTo>
                      <a:pt x="89" y="132"/>
                    </a:moveTo>
                    <a:cubicBezTo>
                      <a:pt x="89" y="124"/>
                      <a:pt x="89" y="124"/>
                      <a:pt x="89" y="124"/>
                    </a:cubicBezTo>
                    <a:cubicBezTo>
                      <a:pt x="97" y="124"/>
                      <a:pt x="113" y="119"/>
                      <a:pt x="120" y="117"/>
                    </a:cubicBezTo>
                    <a:cubicBezTo>
                      <a:pt x="118" y="108"/>
                      <a:pt x="113" y="84"/>
                      <a:pt x="113" y="68"/>
                    </a:cubicBezTo>
                    <a:cubicBezTo>
                      <a:pt x="113" y="44"/>
                      <a:pt x="113" y="44"/>
                      <a:pt x="113" y="44"/>
                    </a:cubicBezTo>
                    <a:cubicBezTo>
                      <a:pt x="113" y="24"/>
                      <a:pt x="97" y="8"/>
                      <a:pt x="77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33" y="8"/>
                      <a:pt x="17" y="24"/>
                      <a:pt x="17" y="44"/>
                    </a:cubicBezTo>
                    <a:cubicBezTo>
                      <a:pt x="17" y="68"/>
                      <a:pt x="17" y="68"/>
                      <a:pt x="17" y="68"/>
                    </a:cubicBezTo>
                    <a:cubicBezTo>
                      <a:pt x="17" y="84"/>
                      <a:pt x="12" y="108"/>
                      <a:pt x="10" y="117"/>
                    </a:cubicBezTo>
                    <a:cubicBezTo>
                      <a:pt x="17" y="119"/>
                      <a:pt x="32" y="124"/>
                      <a:pt x="41" y="124"/>
                    </a:cubicBezTo>
                    <a:cubicBezTo>
                      <a:pt x="41" y="132"/>
                      <a:pt x="41" y="132"/>
                      <a:pt x="41" y="132"/>
                    </a:cubicBezTo>
                    <a:cubicBezTo>
                      <a:pt x="28" y="132"/>
                      <a:pt x="5" y="124"/>
                      <a:pt x="4" y="124"/>
                    </a:cubicBezTo>
                    <a:cubicBezTo>
                      <a:pt x="2" y="123"/>
                      <a:pt x="0" y="121"/>
                      <a:pt x="1" y="119"/>
                    </a:cubicBezTo>
                    <a:cubicBezTo>
                      <a:pt x="1" y="119"/>
                      <a:pt x="9" y="87"/>
                      <a:pt x="9" y="68"/>
                    </a:cubicBezTo>
                    <a:cubicBezTo>
                      <a:pt x="9" y="44"/>
                      <a:pt x="9" y="44"/>
                      <a:pt x="9" y="44"/>
                    </a:cubicBezTo>
                    <a:cubicBezTo>
                      <a:pt x="9" y="20"/>
                      <a:pt x="29" y="0"/>
                      <a:pt x="53" y="0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101" y="0"/>
                      <a:pt x="121" y="20"/>
                      <a:pt x="121" y="44"/>
                    </a:cubicBezTo>
                    <a:cubicBezTo>
                      <a:pt x="121" y="68"/>
                      <a:pt x="121" y="68"/>
                      <a:pt x="121" y="68"/>
                    </a:cubicBezTo>
                    <a:cubicBezTo>
                      <a:pt x="121" y="87"/>
                      <a:pt x="129" y="119"/>
                      <a:pt x="129" y="119"/>
                    </a:cubicBezTo>
                    <a:cubicBezTo>
                      <a:pt x="129" y="121"/>
                      <a:pt x="128" y="123"/>
                      <a:pt x="126" y="124"/>
                    </a:cubicBezTo>
                    <a:cubicBezTo>
                      <a:pt x="125" y="124"/>
                      <a:pt x="101" y="132"/>
                      <a:pt x="89" y="1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5" name="Freeform 241"/>
              <p:cNvSpPr>
                <a:spLocks/>
              </p:cNvSpPr>
              <p:nvPr/>
            </p:nvSpPr>
            <p:spPr bwMode="auto">
              <a:xfrm>
                <a:off x="2471739" y="4114801"/>
                <a:ext cx="100013" cy="238125"/>
              </a:xfrm>
              <a:custGeom>
                <a:avLst/>
                <a:gdLst>
                  <a:gd name="T0" fmla="*/ 28 w 56"/>
                  <a:gd name="T1" fmla="*/ 132 h 132"/>
                  <a:gd name="T2" fmla="*/ 24 w 56"/>
                  <a:gd name="T3" fmla="*/ 129 h 132"/>
                  <a:gd name="T4" fmla="*/ 0 w 56"/>
                  <a:gd name="T5" fmla="*/ 37 h 132"/>
                  <a:gd name="T6" fmla="*/ 0 w 56"/>
                  <a:gd name="T7" fmla="*/ 36 h 132"/>
                  <a:gd name="T8" fmla="*/ 0 w 56"/>
                  <a:gd name="T9" fmla="*/ 0 h 132"/>
                  <a:gd name="T10" fmla="*/ 8 w 56"/>
                  <a:gd name="T11" fmla="*/ 0 h 132"/>
                  <a:gd name="T12" fmla="*/ 8 w 56"/>
                  <a:gd name="T13" fmla="*/ 35 h 132"/>
                  <a:gd name="T14" fmla="*/ 28 w 56"/>
                  <a:gd name="T15" fmla="*/ 112 h 132"/>
                  <a:gd name="T16" fmla="*/ 48 w 56"/>
                  <a:gd name="T17" fmla="*/ 35 h 132"/>
                  <a:gd name="T18" fmla="*/ 48 w 56"/>
                  <a:gd name="T19" fmla="*/ 0 h 132"/>
                  <a:gd name="T20" fmla="*/ 56 w 56"/>
                  <a:gd name="T21" fmla="*/ 0 h 132"/>
                  <a:gd name="T22" fmla="*/ 56 w 56"/>
                  <a:gd name="T23" fmla="*/ 36 h 132"/>
                  <a:gd name="T24" fmla="*/ 56 w 56"/>
                  <a:gd name="T25" fmla="*/ 37 h 132"/>
                  <a:gd name="T26" fmla="*/ 32 w 56"/>
                  <a:gd name="T27" fmla="*/ 129 h 132"/>
                  <a:gd name="T28" fmla="*/ 28 w 56"/>
                  <a:gd name="T2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132">
                    <a:moveTo>
                      <a:pt x="28" y="132"/>
                    </a:moveTo>
                    <a:cubicBezTo>
                      <a:pt x="26" y="132"/>
                      <a:pt x="24" y="131"/>
                      <a:pt x="24" y="129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6"/>
                      <a:pt x="0" y="3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28" y="112"/>
                      <a:pt x="28" y="112"/>
                      <a:pt x="28" y="112"/>
                    </a:cubicBezTo>
                    <a:cubicBezTo>
                      <a:pt x="48" y="35"/>
                      <a:pt x="48" y="35"/>
                      <a:pt x="48" y="35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56" y="36"/>
                      <a:pt x="56" y="37"/>
                      <a:pt x="56" y="37"/>
                    </a:cubicBezTo>
                    <a:cubicBezTo>
                      <a:pt x="32" y="129"/>
                      <a:pt x="32" y="129"/>
                      <a:pt x="32" y="129"/>
                    </a:cubicBezTo>
                    <a:cubicBezTo>
                      <a:pt x="31" y="131"/>
                      <a:pt x="30" y="132"/>
                      <a:pt x="28" y="1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" name="Freeform 242"/>
              <p:cNvSpPr>
                <a:spLocks/>
              </p:cNvSpPr>
              <p:nvPr/>
            </p:nvSpPr>
            <p:spPr bwMode="auto">
              <a:xfrm>
                <a:off x="2471739" y="4164013"/>
                <a:ext cx="100013" cy="36512"/>
              </a:xfrm>
              <a:custGeom>
                <a:avLst/>
                <a:gdLst>
                  <a:gd name="T0" fmla="*/ 28 w 56"/>
                  <a:gd name="T1" fmla="*/ 20 h 20"/>
                  <a:gd name="T2" fmla="*/ 0 w 56"/>
                  <a:gd name="T3" fmla="*/ 0 h 20"/>
                  <a:gd name="T4" fmla="*/ 8 w 56"/>
                  <a:gd name="T5" fmla="*/ 0 h 20"/>
                  <a:gd name="T6" fmla="*/ 28 w 56"/>
                  <a:gd name="T7" fmla="*/ 12 h 20"/>
                  <a:gd name="T8" fmla="*/ 48 w 56"/>
                  <a:gd name="T9" fmla="*/ 0 h 20"/>
                  <a:gd name="T10" fmla="*/ 56 w 56"/>
                  <a:gd name="T11" fmla="*/ 0 h 20"/>
                  <a:gd name="T12" fmla="*/ 28 w 56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20">
                    <a:moveTo>
                      <a:pt x="28" y="20"/>
                    </a:moveTo>
                    <a:cubicBezTo>
                      <a:pt x="12" y="20"/>
                      <a:pt x="0" y="11"/>
                      <a:pt x="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7"/>
                      <a:pt x="17" y="12"/>
                      <a:pt x="28" y="12"/>
                    </a:cubicBezTo>
                    <a:cubicBezTo>
                      <a:pt x="39" y="12"/>
                      <a:pt x="48" y="7"/>
                      <a:pt x="48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6" y="11"/>
                      <a:pt x="43" y="20"/>
                      <a:pt x="28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" name="Freeform 243"/>
              <p:cNvSpPr>
                <a:spLocks/>
              </p:cNvSpPr>
              <p:nvPr/>
            </p:nvSpPr>
            <p:spPr bwMode="auto">
              <a:xfrm>
                <a:off x="2406651" y="4146551"/>
                <a:ext cx="120650" cy="201612"/>
              </a:xfrm>
              <a:custGeom>
                <a:avLst/>
                <a:gdLst>
                  <a:gd name="T0" fmla="*/ 60 w 67"/>
                  <a:gd name="T1" fmla="*/ 112 h 112"/>
                  <a:gd name="T2" fmla="*/ 26 w 67"/>
                  <a:gd name="T3" fmla="*/ 58 h 112"/>
                  <a:gd name="T4" fmla="*/ 4 w 67"/>
                  <a:gd name="T5" fmla="*/ 58 h 112"/>
                  <a:gd name="T6" fmla="*/ 0 w 67"/>
                  <a:gd name="T7" fmla="*/ 56 h 112"/>
                  <a:gd name="T8" fmla="*/ 0 w 67"/>
                  <a:gd name="T9" fmla="*/ 52 h 112"/>
                  <a:gd name="T10" fmla="*/ 36 w 67"/>
                  <a:gd name="T11" fmla="*/ 0 h 112"/>
                  <a:gd name="T12" fmla="*/ 43 w 67"/>
                  <a:gd name="T13" fmla="*/ 4 h 112"/>
                  <a:gd name="T14" fmla="*/ 11 w 67"/>
                  <a:gd name="T15" fmla="*/ 50 h 112"/>
                  <a:gd name="T16" fmla="*/ 28 w 67"/>
                  <a:gd name="T17" fmla="*/ 50 h 112"/>
                  <a:gd name="T18" fmla="*/ 31 w 67"/>
                  <a:gd name="T19" fmla="*/ 52 h 112"/>
                  <a:gd name="T20" fmla="*/ 67 w 67"/>
                  <a:gd name="T21" fmla="*/ 108 h 112"/>
                  <a:gd name="T22" fmla="*/ 60 w 67"/>
                  <a:gd name="T23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7" h="112">
                    <a:moveTo>
                      <a:pt x="60" y="112"/>
                    </a:moveTo>
                    <a:cubicBezTo>
                      <a:pt x="26" y="58"/>
                      <a:pt x="26" y="58"/>
                      <a:pt x="26" y="58"/>
                    </a:cubicBezTo>
                    <a:cubicBezTo>
                      <a:pt x="4" y="58"/>
                      <a:pt x="4" y="58"/>
                      <a:pt x="4" y="58"/>
                    </a:cubicBezTo>
                    <a:cubicBezTo>
                      <a:pt x="2" y="58"/>
                      <a:pt x="1" y="57"/>
                      <a:pt x="0" y="56"/>
                    </a:cubicBezTo>
                    <a:cubicBezTo>
                      <a:pt x="0" y="55"/>
                      <a:pt x="0" y="53"/>
                      <a:pt x="0" y="52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9" y="50"/>
                      <a:pt x="30" y="51"/>
                      <a:pt x="31" y="52"/>
                    </a:cubicBezTo>
                    <a:cubicBezTo>
                      <a:pt x="67" y="108"/>
                      <a:pt x="67" y="108"/>
                      <a:pt x="67" y="108"/>
                    </a:cubicBezTo>
                    <a:lnTo>
                      <a:pt x="60" y="1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Freeform 244"/>
              <p:cNvSpPr>
                <a:spLocks/>
              </p:cNvSpPr>
              <p:nvPr/>
            </p:nvSpPr>
            <p:spPr bwMode="auto">
              <a:xfrm>
                <a:off x="2514601" y="4146551"/>
                <a:ext cx="122238" cy="201612"/>
              </a:xfrm>
              <a:custGeom>
                <a:avLst/>
                <a:gdLst>
                  <a:gd name="T0" fmla="*/ 7 w 68"/>
                  <a:gd name="T1" fmla="*/ 112 h 112"/>
                  <a:gd name="T2" fmla="*/ 0 w 68"/>
                  <a:gd name="T3" fmla="*/ 108 h 112"/>
                  <a:gd name="T4" fmla="*/ 36 w 68"/>
                  <a:gd name="T5" fmla="*/ 52 h 112"/>
                  <a:gd name="T6" fmla="*/ 40 w 68"/>
                  <a:gd name="T7" fmla="*/ 50 h 112"/>
                  <a:gd name="T8" fmla="*/ 56 w 68"/>
                  <a:gd name="T9" fmla="*/ 50 h 112"/>
                  <a:gd name="T10" fmla="*/ 24 w 68"/>
                  <a:gd name="T11" fmla="*/ 4 h 112"/>
                  <a:gd name="T12" fmla="*/ 31 w 68"/>
                  <a:gd name="T13" fmla="*/ 0 h 112"/>
                  <a:gd name="T14" fmla="*/ 67 w 68"/>
                  <a:gd name="T15" fmla="*/ 52 h 112"/>
                  <a:gd name="T16" fmla="*/ 67 w 68"/>
                  <a:gd name="T17" fmla="*/ 56 h 112"/>
                  <a:gd name="T18" fmla="*/ 64 w 68"/>
                  <a:gd name="T19" fmla="*/ 58 h 112"/>
                  <a:gd name="T20" fmla="*/ 42 w 68"/>
                  <a:gd name="T21" fmla="*/ 58 h 112"/>
                  <a:gd name="T22" fmla="*/ 7 w 68"/>
                  <a:gd name="T23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8" h="112">
                    <a:moveTo>
                      <a:pt x="7" y="112"/>
                    </a:moveTo>
                    <a:cubicBezTo>
                      <a:pt x="0" y="108"/>
                      <a:pt x="0" y="108"/>
                      <a:pt x="0" y="108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7" y="51"/>
                      <a:pt x="38" y="50"/>
                      <a:pt x="40" y="50"/>
                    </a:cubicBezTo>
                    <a:cubicBezTo>
                      <a:pt x="56" y="50"/>
                      <a:pt x="56" y="50"/>
                      <a:pt x="56" y="50"/>
                    </a:cubicBezTo>
                    <a:cubicBezTo>
                      <a:pt x="24" y="4"/>
                      <a:pt x="24" y="4"/>
                      <a:pt x="24" y="4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67" y="52"/>
                      <a:pt x="67" y="52"/>
                      <a:pt x="67" y="52"/>
                    </a:cubicBezTo>
                    <a:cubicBezTo>
                      <a:pt x="68" y="53"/>
                      <a:pt x="68" y="55"/>
                      <a:pt x="67" y="56"/>
                    </a:cubicBezTo>
                    <a:cubicBezTo>
                      <a:pt x="67" y="57"/>
                      <a:pt x="65" y="58"/>
                      <a:pt x="64" y="58"/>
                    </a:cubicBezTo>
                    <a:cubicBezTo>
                      <a:pt x="42" y="58"/>
                      <a:pt x="42" y="58"/>
                      <a:pt x="42" y="58"/>
                    </a:cubicBezTo>
                    <a:lnTo>
                      <a:pt x="7" y="1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" name="Freeform 245"/>
              <p:cNvSpPr>
                <a:spLocks/>
              </p:cNvSpPr>
              <p:nvPr/>
            </p:nvSpPr>
            <p:spPr bwMode="auto">
              <a:xfrm>
                <a:off x="2582864" y="4171951"/>
                <a:ext cx="133350" cy="195262"/>
              </a:xfrm>
              <a:custGeom>
                <a:avLst/>
                <a:gdLst>
                  <a:gd name="T0" fmla="*/ 74 w 74"/>
                  <a:gd name="T1" fmla="*/ 108 h 108"/>
                  <a:gd name="T2" fmla="*/ 66 w 74"/>
                  <a:gd name="T3" fmla="*/ 108 h 108"/>
                  <a:gd name="T4" fmla="*/ 66 w 74"/>
                  <a:gd name="T5" fmla="*/ 64 h 108"/>
                  <a:gd name="T6" fmla="*/ 33 w 74"/>
                  <a:gd name="T7" fmla="*/ 24 h 108"/>
                  <a:gd name="T8" fmla="*/ 32 w 74"/>
                  <a:gd name="T9" fmla="*/ 24 h 108"/>
                  <a:gd name="T10" fmla="*/ 0 w 74"/>
                  <a:gd name="T11" fmla="*/ 8 h 108"/>
                  <a:gd name="T12" fmla="*/ 4 w 74"/>
                  <a:gd name="T13" fmla="*/ 0 h 108"/>
                  <a:gd name="T14" fmla="*/ 35 w 74"/>
                  <a:gd name="T15" fmla="*/ 16 h 108"/>
                  <a:gd name="T16" fmla="*/ 74 w 74"/>
                  <a:gd name="T17" fmla="*/ 64 h 108"/>
                  <a:gd name="T18" fmla="*/ 74 w 74"/>
                  <a:gd name="T19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4" h="108">
                    <a:moveTo>
                      <a:pt x="74" y="108"/>
                    </a:moveTo>
                    <a:cubicBezTo>
                      <a:pt x="66" y="108"/>
                      <a:pt x="66" y="108"/>
                      <a:pt x="66" y="108"/>
                    </a:cubicBezTo>
                    <a:cubicBezTo>
                      <a:pt x="66" y="64"/>
                      <a:pt x="66" y="64"/>
                      <a:pt x="66" y="64"/>
                    </a:cubicBezTo>
                    <a:cubicBezTo>
                      <a:pt x="66" y="43"/>
                      <a:pt x="56" y="32"/>
                      <a:pt x="33" y="24"/>
                    </a:cubicBezTo>
                    <a:cubicBezTo>
                      <a:pt x="32" y="24"/>
                      <a:pt x="32" y="24"/>
                      <a:pt x="32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62" y="25"/>
                      <a:pt x="74" y="40"/>
                      <a:pt x="74" y="64"/>
                    </a:cubicBezTo>
                    <a:lnTo>
                      <a:pt x="74" y="1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" name="Freeform 246"/>
              <p:cNvSpPr>
                <a:spLocks/>
              </p:cNvSpPr>
              <p:nvPr/>
            </p:nvSpPr>
            <p:spPr bwMode="auto">
              <a:xfrm>
                <a:off x="2327276" y="4171951"/>
                <a:ext cx="133350" cy="195262"/>
              </a:xfrm>
              <a:custGeom>
                <a:avLst/>
                <a:gdLst>
                  <a:gd name="T0" fmla="*/ 8 w 74"/>
                  <a:gd name="T1" fmla="*/ 108 h 108"/>
                  <a:gd name="T2" fmla="*/ 0 w 74"/>
                  <a:gd name="T3" fmla="*/ 108 h 108"/>
                  <a:gd name="T4" fmla="*/ 0 w 74"/>
                  <a:gd name="T5" fmla="*/ 64 h 108"/>
                  <a:gd name="T6" fmla="*/ 38 w 74"/>
                  <a:gd name="T7" fmla="*/ 16 h 108"/>
                  <a:gd name="T8" fmla="*/ 70 w 74"/>
                  <a:gd name="T9" fmla="*/ 0 h 108"/>
                  <a:gd name="T10" fmla="*/ 74 w 74"/>
                  <a:gd name="T11" fmla="*/ 8 h 108"/>
                  <a:gd name="T12" fmla="*/ 41 w 74"/>
                  <a:gd name="T13" fmla="*/ 24 h 108"/>
                  <a:gd name="T14" fmla="*/ 8 w 74"/>
                  <a:gd name="T15" fmla="*/ 64 h 108"/>
                  <a:gd name="T16" fmla="*/ 8 w 74"/>
                  <a:gd name="T1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108">
                    <a:moveTo>
                      <a:pt x="8" y="108"/>
                    </a:moveTo>
                    <a:cubicBezTo>
                      <a:pt x="0" y="108"/>
                      <a:pt x="0" y="108"/>
                      <a:pt x="0" y="108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40"/>
                      <a:pt x="11" y="25"/>
                      <a:pt x="38" y="1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4" y="8"/>
                      <a:pt x="74" y="8"/>
                      <a:pt x="74" y="8"/>
                    </a:cubicBezTo>
                    <a:cubicBezTo>
                      <a:pt x="41" y="24"/>
                      <a:pt x="41" y="24"/>
                      <a:pt x="41" y="24"/>
                    </a:cubicBezTo>
                    <a:cubicBezTo>
                      <a:pt x="17" y="32"/>
                      <a:pt x="8" y="43"/>
                      <a:pt x="8" y="64"/>
                    </a:cubicBezTo>
                    <a:lnTo>
                      <a:pt x="8" y="1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55" name="Rounded Rectangle 154"/>
            <p:cNvSpPr/>
            <p:nvPr/>
          </p:nvSpPr>
          <p:spPr>
            <a:xfrm>
              <a:off x="2166468" y="2460579"/>
              <a:ext cx="337873" cy="156431"/>
            </a:xfrm>
            <a:prstGeom prst="roundRect">
              <a:avLst>
                <a:gd name="adj" fmla="val 49704"/>
              </a:avLst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2234122" y="2421029"/>
              <a:ext cx="216341" cy="156431"/>
            </a:xfrm>
            <a:prstGeom prst="roundRect">
              <a:avLst>
                <a:gd name="adj" fmla="val 49704"/>
              </a:avLst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57" name="Group 156"/>
            <p:cNvGrpSpPr>
              <a:grpSpLocks noChangeAspect="1"/>
            </p:cNvGrpSpPr>
            <p:nvPr/>
          </p:nvGrpSpPr>
          <p:grpSpPr>
            <a:xfrm>
              <a:off x="2152345" y="2149010"/>
              <a:ext cx="387944" cy="459199"/>
              <a:chOff x="3143251" y="1612901"/>
              <a:chExt cx="388938" cy="460375"/>
            </a:xfrm>
            <a:solidFill>
              <a:srgbClr val="C00000"/>
            </a:solidFill>
          </p:grpSpPr>
          <p:sp>
            <p:nvSpPr>
              <p:cNvPr id="158" name="Freeform 178"/>
              <p:cNvSpPr>
                <a:spLocks/>
              </p:cNvSpPr>
              <p:nvPr/>
            </p:nvSpPr>
            <p:spPr bwMode="auto">
              <a:xfrm>
                <a:off x="3413126" y="1900238"/>
                <a:ext cx="119063" cy="173037"/>
              </a:xfrm>
              <a:custGeom>
                <a:avLst/>
                <a:gdLst>
                  <a:gd name="T0" fmla="*/ 66 w 66"/>
                  <a:gd name="T1" fmla="*/ 96 h 96"/>
                  <a:gd name="T2" fmla="*/ 58 w 66"/>
                  <a:gd name="T3" fmla="*/ 96 h 96"/>
                  <a:gd name="T4" fmla="*/ 58 w 66"/>
                  <a:gd name="T5" fmla="*/ 52 h 96"/>
                  <a:gd name="T6" fmla="*/ 16 w 66"/>
                  <a:gd name="T7" fmla="*/ 16 h 96"/>
                  <a:gd name="T8" fmla="*/ 16 w 66"/>
                  <a:gd name="T9" fmla="*/ 16 h 96"/>
                  <a:gd name="T10" fmla="*/ 0 w 66"/>
                  <a:gd name="T11" fmla="*/ 8 h 96"/>
                  <a:gd name="T12" fmla="*/ 3 w 66"/>
                  <a:gd name="T13" fmla="*/ 0 h 96"/>
                  <a:gd name="T14" fmla="*/ 19 w 66"/>
                  <a:gd name="T15" fmla="*/ 8 h 96"/>
                  <a:gd name="T16" fmla="*/ 66 w 66"/>
                  <a:gd name="T17" fmla="*/ 52 h 96"/>
                  <a:gd name="T18" fmla="*/ 66 w 66"/>
                  <a:gd name="T1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" h="96">
                    <a:moveTo>
                      <a:pt x="66" y="96"/>
                    </a:moveTo>
                    <a:cubicBezTo>
                      <a:pt x="58" y="96"/>
                      <a:pt x="58" y="96"/>
                      <a:pt x="58" y="96"/>
                    </a:cubicBezTo>
                    <a:cubicBezTo>
                      <a:pt x="58" y="52"/>
                      <a:pt x="58" y="52"/>
                      <a:pt x="58" y="52"/>
                    </a:cubicBezTo>
                    <a:cubicBezTo>
                      <a:pt x="58" y="31"/>
                      <a:pt x="41" y="24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41" y="16"/>
                      <a:pt x="66" y="24"/>
                      <a:pt x="66" y="52"/>
                    </a:cubicBezTo>
                    <a:lnTo>
                      <a:pt x="66" y="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9" name="Freeform 179"/>
              <p:cNvSpPr>
                <a:spLocks/>
              </p:cNvSpPr>
              <p:nvPr/>
            </p:nvSpPr>
            <p:spPr bwMode="auto">
              <a:xfrm>
                <a:off x="3143251" y="1900238"/>
                <a:ext cx="115888" cy="173037"/>
              </a:xfrm>
              <a:custGeom>
                <a:avLst/>
                <a:gdLst>
                  <a:gd name="T0" fmla="*/ 8 w 65"/>
                  <a:gd name="T1" fmla="*/ 96 h 96"/>
                  <a:gd name="T2" fmla="*/ 0 w 65"/>
                  <a:gd name="T3" fmla="*/ 96 h 96"/>
                  <a:gd name="T4" fmla="*/ 0 w 65"/>
                  <a:gd name="T5" fmla="*/ 52 h 96"/>
                  <a:gd name="T6" fmla="*/ 46 w 65"/>
                  <a:gd name="T7" fmla="*/ 8 h 96"/>
                  <a:gd name="T8" fmla="*/ 62 w 65"/>
                  <a:gd name="T9" fmla="*/ 0 h 96"/>
                  <a:gd name="T10" fmla="*/ 65 w 65"/>
                  <a:gd name="T11" fmla="*/ 8 h 96"/>
                  <a:gd name="T12" fmla="*/ 49 w 65"/>
                  <a:gd name="T13" fmla="*/ 16 h 96"/>
                  <a:gd name="T14" fmla="*/ 49 w 65"/>
                  <a:gd name="T15" fmla="*/ 16 h 96"/>
                  <a:gd name="T16" fmla="*/ 8 w 65"/>
                  <a:gd name="T17" fmla="*/ 52 h 96"/>
                  <a:gd name="T18" fmla="*/ 8 w 65"/>
                  <a:gd name="T1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96">
                    <a:moveTo>
                      <a:pt x="8" y="96"/>
                    </a:moveTo>
                    <a:cubicBezTo>
                      <a:pt x="0" y="96"/>
                      <a:pt x="0" y="96"/>
                      <a:pt x="0" y="96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24"/>
                      <a:pt x="24" y="16"/>
                      <a:pt x="46" y="8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5" y="8"/>
                      <a:pt x="65" y="8"/>
                      <a:pt x="65" y="8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24" y="24"/>
                      <a:pt x="8" y="31"/>
                      <a:pt x="8" y="52"/>
                    </a:cubicBezTo>
                    <a:lnTo>
                      <a:pt x="8" y="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0" name="Rectangle 180"/>
              <p:cNvSpPr>
                <a:spLocks noChangeArrowheads="1"/>
              </p:cNvSpPr>
              <p:nvPr/>
            </p:nvSpPr>
            <p:spPr bwMode="auto">
              <a:xfrm>
                <a:off x="3214689" y="2016126"/>
                <a:ext cx="14288" cy="57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1" name="Rectangle 181"/>
              <p:cNvSpPr>
                <a:spLocks noChangeArrowheads="1"/>
              </p:cNvSpPr>
              <p:nvPr/>
            </p:nvSpPr>
            <p:spPr bwMode="auto">
              <a:xfrm>
                <a:off x="3444876" y="2016126"/>
                <a:ext cx="14288" cy="57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2" name="Rectangle 182"/>
              <p:cNvSpPr>
                <a:spLocks noChangeArrowheads="1"/>
              </p:cNvSpPr>
              <p:nvPr/>
            </p:nvSpPr>
            <p:spPr bwMode="auto">
              <a:xfrm>
                <a:off x="3286126" y="1843088"/>
                <a:ext cx="15875" cy="365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3" name="Rectangle 183"/>
              <p:cNvSpPr>
                <a:spLocks noChangeArrowheads="1"/>
              </p:cNvSpPr>
              <p:nvPr/>
            </p:nvSpPr>
            <p:spPr bwMode="auto">
              <a:xfrm>
                <a:off x="3373439" y="1843088"/>
                <a:ext cx="14288" cy="365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4" name="Freeform 184"/>
              <p:cNvSpPr>
                <a:spLocks noEditPoints="1"/>
              </p:cNvSpPr>
              <p:nvPr/>
            </p:nvSpPr>
            <p:spPr bwMode="auto">
              <a:xfrm>
                <a:off x="3236914" y="1871663"/>
                <a:ext cx="201613" cy="79375"/>
              </a:xfrm>
              <a:custGeom>
                <a:avLst/>
                <a:gdLst>
                  <a:gd name="T0" fmla="*/ 72 w 112"/>
                  <a:gd name="T1" fmla="*/ 44 h 44"/>
                  <a:gd name="T2" fmla="*/ 69 w 112"/>
                  <a:gd name="T3" fmla="*/ 43 h 44"/>
                  <a:gd name="T4" fmla="*/ 56 w 112"/>
                  <a:gd name="T5" fmla="*/ 30 h 44"/>
                  <a:gd name="T6" fmla="*/ 42 w 112"/>
                  <a:gd name="T7" fmla="*/ 43 h 44"/>
                  <a:gd name="T8" fmla="*/ 38 w 112"/>
                  <a:gd name="T9" fmla="*/ 43 h 44"/>
                  <a:gd name="T10" fmla="*/ 2 w 112"/>
                  <a:gd name="T11" fmla="*/ 23 h 44"/>
                  <a:gd name="T12" fmla="*/ 0 w 112"/>
                  <a:gd name="T13" fmla="*/ 20 h 44"/>
                  <a:gd name="T14" fmla="*/ 1 w 112"/>
                  <a:gd name="T15" fmla="*/ 17 h 44"/>
                  <a:gd name="T16" fmla="*/ 21 w 112"/>
                  <a:gd name="T17" fmla="*/ 1 h 44"/>
                  <a:gd name="T18" fmla="*/ 25 w 112"/>
                  <a:gd name="T19" fmla="*/ 0 h 44"/>
                  <a:gd name="T20" fmla="*/ 56 w 112"/>
                  <a:gd name="T21" fmla="*/ 8 h 44"/>
                  <a:gd name="T22" fmla="*/ 87 w 112"/>
                  <a:gd name="T23" fmla="*/ 0 h 44"/>
                  <a:gd name="T24" fmla="*/ 90 w 112"/>
                  <a:gd name="T25" fmla="*/ 1 h 44"/>
                  <a:gd name="T26" fmla="*/ 110 w 112"/>
                  <a:gd name="T27" fmla="*/ 17 h 44"/>
                  <a:gd name="T28" fmla="*/ 112 w 112"/>
                  <a:gd name="T29" fmla="*/ 20 h 44"/>
                  <a:gd name="T30" fmla="*/ 110 w 112"/>
                  <a:gd name="T31" fmla="*/ 23 h 44"/>
                  <a:gd name="T32" fmla="*/ 74 w 112"/>
                  <a:gd name="T33" fmla="*/ 43 h 44"/>
                  <a:gd name="T34" fmla="*/ 72 w 112"/>
                  <a:gd name="T35" fmla="*/ 44 h 44"/>
                  <a:gd name="T36" fmla="*/ 56 w 112"/>
                  <a:gd name="T37" fmla="*/ 20 h 44"/>
                  <a:gd name="T38" fmla="*/ 58 w 112"/>
                  <a:gd name="T39" fmla="*/ 21 h 44"/>
                  <a:gd name="T40" fmla="*/ 72 w 112"/>
                  <a:gd name="T41" fmla="*/ 35 h 44"/>
                  <a:gd name="T42" fmla="*/ 101 w 112"/>
                  <a:gd name="T43" fmla="*/ 19 h 44"/>
                  <a:gd name="T44" fmla="*/ 87 w 112"/>
                  <a:gd name="T45" fmla="*/ 8 h 44"/>
                  <a:gd name="T46" fmla="*/ 57 w 112"/>
                  <a:gd name="T47" fmla="*/ 16 h 44"/>
                  <a:gd name="T48" fmla="*/ 55 w 112"/>
                  <a:gd name="T49" fmla="*/ 16 h 44"/>
                  <a:gd name="T50" fmla="*/ 25 w 112"/>
                  <a:gd name="T51" fmla="*/ 8 h 44"/>
                  <a:gd name="T52" fmla="*/ 11 w 112"/>
                  <a:gd name="T53" fmla="*/ 19 h 44"/>
                  <a:gd name="T54" fmla="*/ 39 w 112"/>
                  <a:gd name="T55" fmla="*/ 35 h 44"/>
                  <a:gd name="T56" fmla="*/ 53 w 112"/>
                  <a:gd name="T57" fmla="*/ 21 h 44"/>
                  <a:gd name="T58" fmla="*/ 56 w 112"/>
                  <a:gd name="T59" fmla="*/ 2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44">
                    <a:moveTo>
                      <a:pt x="72" y="44"/>
                    </a:moveTo>
                    <a:cubicBezTo>
                      <a:pt x="71" y="44"/>
                      <a:pt x="70" y="44"/>
                      <a:pt x="69" y="43"/>
                    </a:cubicBezTo>
                    <a:cubicBezTo>
                      <a:pt x="56" y="30"/>
                      <a:pt x="56" y="30"/>
                      <a:pt x="56" y="30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1" y="44"/>
                      <a:pt x="39" y="44"/>
                      <a:pt x="38" y="43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1" y="23"/>
                      <a:pt x="0" y="22"/>
                      <a:pt x="0" y="20"/>
                    </a:cubicBezTo>
                    <a:cubicBezTo>
                      <a:pt x="0" y="19"/>
                      <a:pt x="0" y="18"/>
                      <a:pt x="1" y="17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2" y="0"/>
                      <a:pt x="23" y="0"/>
                      <a:pt x="25" y="0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88" y="0"/>
                      <a:pt x="89" y="0"/>
                      <a:pt x="90" y="1"/>
                    </a:cubicBezTo>
                    <a:cubicBezTo>
                      <a:pt x="110" y="17"/>
                      <a:pt x="110" y="17"/>
                      <a:pt x="110" y="17"/>
                    </a:cubicBezTo>
                    <a:cubicBezTo>
                      <a:pt x="111" y="18"/>
                      <a:pt x="112" y="19"/>
                      <a:pt x="112" y="20"/>
                    </a:cubicBezTo>
                    <a:cubicBezTo>
                      <a:pt x="112" y="22"/>
                      <a:pt x="111" y="23"/>
                      <a:pt x="110" y="23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3" y="44"/>
                      <a:pt x="72" y="44"/>
                      <a:pt x="72" y="44"/>
                    </a:cubicBezTo>
                    <a:close/>
                    <a:moveTo>
                      <a:pt x="56" y="20"/>
                    </a:moveTo>
                    <a:cubicBezTo>
                      <a:pt x="57" y="20"/>
                      <a:pt x="58" y="20"/>
                      <a:pt x="58" y="21"/>
                    </a:cubicBezTo>
                    <a:cubicBezTo>
                      <a:pt x="72" y="35"/>
                      <a:pt x="72" y="35"/>
                      <a:pt x="72" y="35"/>
                    </a:cubicBezTo>
                    <a:cubicBezTo>
                      <a:pt x="101" y="19"/>
                      <a:pt x="101" y="19"/>
                      <a:pt x="101" y="19"/>
                    </a:cubicBezTo>
                    <a:cubicBezTo>
                      <a:pt x="87" y="8"/>
                      <a:pt x="87" y="8"/>
                      <a:pt x="87" y="8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4" y="20"/>
                      <a:pt x="55" y="20"/>
                      <a:pt x="56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5" name="Rectangle 185"/>
              <p:cNvSpPr>
                <a:spLocks noChangeArrowheads="1"/>
              </p:cNvSpPr>
              <p:nvPr/>
            </p:nvSpPr>
            <p:spPr bwMode="auto">
              <a:xfrm>
                <a:off x="3330576" y="1973263"/>
                <a:ext cx="14288" cy="1000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6" name="Freeform 186"/>
              <p:cNvSpPr>
                <a:spLocks noEditPoints="1"/>
              </p:cNvSpPr>
              <p:nvPr/>
            </p:nvSpPr>
            <p:spPr bwMode="auto">
              <a:xfrm>
                <a:off x="3200401" y="1612901"/>
                <a:ext cx="273050" cy="100012"/>
              </a:xfrm>
              <a:custGeom>
                <a:avLst/>
                <a:gdLst>
                  <a:gd name="T0" fmla="*/ 76 w 152"/>
                  <a:gd name="T1" fmla="*/ 56 h 56"/>
                  <a:gd name="T2" fmla="*/ 74 w 152"/>
                  <a:gd name="T3" fmla="*/ 56 h 56"/>
                  <a:gd name="T4" fmla="*/ 2 w 152"/>
                  <a:gd name="T5" fmla="*/ 32 h 56"/>
                  <a:gd name="T6" fmla="*/ 0 w 152"/>
                  <a:gd name="T7" fmla="*/ 28 h 56"/>
                  <a:gd name="T8" fmla="*/ 2 w 152"/>
                  <a:gd name="T9" fmla="*/ 24 h 56"/>
                  <a:gd name="T10" fmla="*/ 74 w 152"/>
                  <a:gd name="T11" fmla="*/ 0 h 56"/>
                  <a:gd name="T12" fmla="*/ 77 w 152"/>
                  <a:gd name="T13" fmla="*/ 0 h 56"/>
                  <a:gd name="T14" fmla="*/ 149 w 152"/>
                  <a:gd name="T15" fmla="*/ 24 h 56"/>
                  <a:gd name="T16" fmla="*/ 152 w 152"/>
                  <a:gd name="T17" fmla="*/ 28 h 56"/>
                  <a:gd name="T18" fmla="*/ 149 w 152"/>
                  <a:gd name="T19" fmla="*/ 32 h 56"/>
                  <a:gd name="T20" fmla="*/ 77 w 152"/>
                  <a:gd name="T21" fmla="*/ 56 h 56"/>
                  <a:gd name="T22" fmla="*/ 76 w 152"/>
                  <a:gd name="T23" fmla="*/ 56 h 56"/>
                  <a:gd name="T24" fmla="*/ 16 w 152"/>
                  <a:gd name="T25" fmla="*/ 28 h 56"/>
                  <a:gd name="T26" fmla="*/ 76 w 152"/>
                  <a:gd name="T27" fmla="*/ 48 h 56"/>
                  <a:gd name="T28" fmla="*/ 135 w 152"/>
                  <a:gd name="T29" fmla="*/ 28 h 56"/>
                  <a:gd name="T30" fmla="*/ 76 w 152"/>
                  <a:gd name="T31" fmla="*/ 8 h 56"/>
                  <a:gd name="T32" fmla="*/ 16 w 152"/>
                  <a:gd name="T33" fmla="*/ 2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2" h="56">
                    <a:moveTo>
                      <a:pt x="76" y="56"/>
                    </a:moveTo>
                    <a:cubicBezTo>
                      <a:pt x="75" y="56"/>
                      <a:pt x="75" y="56"/>
                      <a:pt x="74" y="56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1" y="31"/>
                      <a:pt x="0" y="30"/>
                      <a:pt x="0" y="28"/>
                    </a:cubicBezTo>
                    <a:cubicBezTo>
                      <a:pt x="0" y="26"/>
                      <a:pt x="1" y="25"/>
                      <a:pt x="2" y="24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75" y="0"/>
                      <a:pt x="76" y="0"/>
                      <a:pt x="77" y="0"/>
                    </a:cubicBezTo>
                    <a:cubicBezTo>
                      <a:pt x="149" y="24"/>
                      <a:pt x="149" y="24"/>
                      <a:pt x="149" y="24"/>
                    </a:cubicBezTo>
                    <a:cubicBezTo>
                      <a:pt x="151" y="25"/>
                      <a:pt x="152" y="26"/>
                      <a:pt x="152" y="28"/>
                    </a:cubicBezTo>
                    <a:cubicBezTo>
                      <a:pt x="152" y="30"/>
                      <a:pt x="151" y="31"/>
                      <a:pt x="149" y="32"/>
                    </a:cubicBezTo>
                    <a:cubicBezTo>
                      <a:pt x="77" y="56"/>
                      <a:pt x="77" y="56"/>
                      <a:pt x="77" y="56"/>
                    </a:cubicBezTo>
                    <a:cubicBezTo>
                      <a:pt x="77" y="56"/>
                      <a:pt x="76" y="56"/>
                      <a:pt x="76" y="56"/>
                    </a:cubicBezTo>
                    <a:close/>
                    <a:moveTo>
                      <a:pt x="16" y="28"/>
                    </a:moveTo>
                    <a:cubicBezTo>
                      <a:pt x="76" y="48"/>
                      <a:pt x="76" y="48"/>
                      <a:pt x="76" y="48"/>
                    </a:cubicBezTo>
                    <a:cubicBezTo>
                      <a:pt x="135" y="28"/>
                      <a:pt x="135" y="28"/>
                      <a:pt x="135" y="28"/>
                    </a:cubicBezTo>
                    <a:cubicBezTo>
                      <a:pt x="76" y="8"/>
                      <a:pt x="76" y="8"/>
                      <a:pt x="76" y="8"/>
                    </a:cubicBezTo>
                    <a:lnTo>
                      <a:pt x="16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7" name="Freeform 187"/>
              <p:cNvSpPr>
                <a:spLocks noEditPoints="1"/>
              </p:cNvSpPr>
              <p:nvPr/>
            </p:nvSpPr>
            <p:spPr bwMode="auto">
              <a:xfrm>
                <a:off x="3251201" y="1706563"/>
                <a:ext cx="173038" cy="158750"/>
              </a:xfrm>
              <a:custGeom>
                <a:avLst/>
                <a:gdLst>
                  <a:gd name="T0" fmla="*/ 48 w 96"/>
                  <a:gd name="T1" fmla="*/ 88 h 88"/>
                  <a:gd name="T2" fmla="*/ 4 w 96"/>
                  <a:gd name="T3" fmla="*/ 38 h 88"/>
                  <a:gd name="T4" fmla="*/ 0 w 96"/>
                  <a:gd name="T5" fmla="*/ 34 h 88"/>
                  <a:gd name="T6" fmla="*/ 0 w 96"/>
                  <a:gd name="T7" fmla="*/ 0 h 88"/>
                  <a:gd name="T8" fmla="*/ 8 w 96"/>
                  <a:gd name="T9" fmla="*/ 0 h 88"/>
                  <a:gd name="T10" fmla="*/ 48 w 96"/>
                  <a:gd name="T11" fmla="*/ 12 h 88"/>
                  <a:gd name="T12" fmla="*/ 88 w 96"/>
                  <a:gd name="T13" fmla="*/ 0 h 88"/>
                  <a:gd name="T14" fmla="*/ 96 w 96"/>
                  <a:gd name="T15" fmla="*/ 0 h 88"/>
                  <a:gd name="T16" fmla="*/ 96 w 96"/>
                  <a:gd name="T17" fmla="*/ 34 h 88"/>
                  <a:gd name="T18" fmla="*/ 92 w 96"/>
                  <a:gd name="T19" fmla="*/ 38 h 88"/>
                  <a:gd name="T20" fmla="*/ 48 w 96"/>
                  <a:gd name="T21" fmla="*/ 88 h 88"/>
                  <a:gd name="T22" fmla="*/ 8 w 96"/>
                  <a:gd name="T23" fmla="*/ 30 h 88"/>
                  <a:gd name="T24" fmla="*/ 12 w 96"/>
                  <a:gd name="T25" fmla="*/ 34 h 88"/>
                  <a:gd name="T26" fmla="*/ 12 w 96"/>
                  <a:gd name="T27" fmla="*/ 36 h 88"/>
                  <a:gd name="T28" fmla="*/ 48 w 96"/>
                  <a:gd name="T29" fmla="*/ 80 h 88"/>
                  <a:gd name="T30" fmla="*/ 84 w 96"/>
                  <a:gd name="T31" fmla="*/ 36 h 88"/>
                  <a:gd name="T32" fmla="*/ 84 w 96"/>
                  <a:gd name="T33" fmla="*/ 34 h 88"/>
                  <a:gd name="T34" fmla="*/ 88 w 96"/>
                  <a:gd name="T35" fmla="*/ 30 h 88"/>
                  <a:gd name="T36" fmla="*/ 88 w 96"/>
                  <a:gd name="T37" fmla="*/ 12 h 88"/>
                  <a:gd name="T38" fmla="*/ 8 w 96"/>
                  <a:gd name="T39" fmla="*/ 12 h 88"/>
                  <a:gd name="T40" fmla="*/ 8 w 96"/>
                  <a:gd name="T41" fmla="*/ 3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6" h="88">
                    <a:moveTo>
                      <a:pt x="48" y="88"/>
                    </a:moveTo>
                    <a:cubicBezTo>
                      <a:pt x="16" y="88"/>
                      <a:pt x="4" y="58"/>
                      <a:pt x="4" y="38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5"/>
                      <a:pt x="24" y="12"/>
                      <a:pt x="48" y="12"/>
                    </a:cubicBezTo>
                    <a:cubicBezTo>
                      <a:pt x="72" y="12"/>
                      <a:pt x="88" y="5"/>
                      <a:pt x="88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34"/>
                      <a:pt x="96" y="34"/>
                      <a:pt x="96" y="34"/>
                    </a:cubicBezTo>
                    <a:cubicBezTo>
                      <a:pt x="92" y="38"/>
                      <a:pt x="92" y="38"/>
                      <a:pt x="92" y="38"/>
                    </a:cubicBezTo>
                    <a:cubicBezTo>
                      <a:pt x="91" y="58"/>
                      <a:pt x="79" y="88"/>
                      <a:pt x="48" y="88"/>
                    </a:cubicBezTo>
                    <a:close/>
                    <a:moveTo>
                      <a:pt x="8" y="30"/>
                    </a:move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53"/>
                      <a:pt x="21" y="80"/>
                      <a:pt x="48" y="80"/>
                    </a:cubicBezTo>
                    <a:cubicBezTo>
                      <a:pt x="74" y="80"/>
                      <a:pt x="84" y="53"/>
                      <a:pt x="84" y="36"/>
                    </a:cubicBezTo>
                    <a:cubicBezTo>
                      <a:pt x="84" y="34"/>
                      <a:pt x="84" y="34"/>
                      <a:pt x="84" y="34"/>
                    </a:cubicBezTo>
                    <a:cubicBezTo>
                      <a:pt x="88" y="30"/>
                      <a:pt x="88" y="30"/>
                      <a:pt x="88" y="30"/>
                    </a:cubicBezTo>
                    <a:cubicBezTo>
                      <a:pt x="88" y="12"/>
                      <a:pt x="88" y="12"/>
                      <a:pt x="88" y="12"/>
                    </a:cubicBezTo>
                    <a:cubicBezTo>
                      <a:pt x="70" y="23"/>
                      <a:pt x="26" y="23"/>
                      <a:pt x="8" y="12"/>
                    </a:cubicBezTo>
                    <a:lnTo>
                      <a:pt x="8" y="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8" name="Rectangle 188"/>
              <p:cNvSpPr>
                <a:spLocks noChangeArrowheads="1"/>
              </p:cNvSpPr>
              <p:nvPr/>
            </p:nvSpPr>
            <p:spPr bwMode="auto">
              <a:xfrm>
                <a:off x="3459164" y="1663701"/>
                <a:ext cx="14288" cy="793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9" name="Rectangle 189"/>
              <p:cNvSpPr>
                <a:spLocks noChangeArrowheads="1"/>
              </p:cNvSpPr>
              <p:nvPr/>
            </p:nvSpPr>
            <p:spPr bwMode="auto">
              <a:xfrm>
                <a:off x="3459164" y="1757363"/>
                <a:ext cx="14288" cy="142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0" name="Rectangle 190"/>
              <p:cNvSpPr>
                <a:spLocks noChangeArrowheads="1"/>
              </p:cNvSpPr>
              <p:nvPr/>
            </p:nvSpPr>
            <p:spPr bwMode="auto">
              <a:xfrm>
                <a:off x="3330576" y="1944688"/>
                <a:ext cx="14288" cy="142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cxnSp>
        <p:nvCxnSpPr>
          <p:cNvPr id="198" name="Straight Connector 197"/>
          <p:cNvCxnSpPr/>
          <p:nvPr/>
        </p:nvCxnSpPr>
        <p:spPr>
          <a:xfrm>
            <a:off x="335932" y="3789040"/>
            <a:ext cx="8433593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09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Industry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Naddaf, Mark</dc:creator>
  <cp:lastModifiedBy>Naddaf, Mark</cp:lastModifiedBy>
  <cp:revision>1</cp:revision>
  <dcterms:created xsi:type="dcterms:W3CDTF">2019-03-29T18:01:48Z</dcterms:created>
  <dcterms:modified xsi:type="dcterms:W3CDTF">2019-03-29T18:02:42Z</dcterms:modified>
</cp:coreProperties>
</file>