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9" r:id="rId4"/>
    <p:sldMasterId id="2147483803" r:id="rId5"/>
  </p:sldMasterIdLst>
  <p:notesMasterIdLst>
    <p:notesMasterId r:id="rId103"/>
  </p:notesMasterIdLst>
  <p:sldIdLst>
    <p:sldId id="361" r:id="rId6"/>
    <p:sldId id="362" r:id="rId7"/>
    <p:sldId id="380" r:id="rId8"/>
    <p:sldId id="571" r:id="rId9"/>
    <p:sldId id="365" r:id="rId10"/>
    <p:sldId id="539" r:id="rId11"/>
    <p:sldId id="540" r:id="rId12"/>
    <p:sldId id="541" r:id="rId13"/>
    <p:sldId id="542" r:id="rId14"/>
    <p:sldId id="543" r:id="rId15"/>
    <p:sldId id="544" r:id="rId16"/>
    <p:sldId id="545" r:id="rId17"/>
    <p:sldId id="546" r:id="rId18"/>
    <p:sldId id="36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5" r:id="rId28"/>
    <p:sldId id="416" r:id="rId29"/>
    <p:sldId id="367" r:id="rId30"/>
    <p:sldId id="565" r:id="rId31"/>
    <p:sldId id="566" r:id="rId32"/>
    <p:sldId id="567" r:id="rId33"/>
    <p:sldId id="568" r:id="rId34"/>
    <p:sldId id="569" r:id="rId35"/>
    <p:sldId id="570" r:id="rId36"/>
    <p:sldId id="435" r:id="rId37"/>
    <p:sldId id="368" r:id="rId38"/>
    <p:sldId id="496" r:id="rId39"/>
    <p:sldId id="497" r:id="rId40"/>
    <p:sldId id="498" r:id="rId41"/>
    <p:sldId id="499" r:id="rId42"/>
    <p:sldId id="500" r:id="rId43"/>
    <p:sldId id="501" r:id="rId44"/>
    <p:sldId id="502" r:id="rId45"/>
    <p:sldId id="503" r:id="rId46"/>
    <p:sldId id="504" r:id="rId47"/>
    <p:sldId id="505" r:id="rId48"/>
    <p:sldId id="506" r:id="rId49"/>
    <p:sldId id="369" r:id="rId50"/>
    <p:sldId id="507" r:id="rId51"/>
    <p:sldId id="508" r:id="rId52"/>
    <p:sldId id="509" r:id="rId53"/>
    <p:sldId id="510" r:id="rId54"/>
    <p:sldId id="511" r:id="rId55"/>
    <p:sldId id="512" r:id="rId56"/>
    <p:sldId id="513" r:id="rId57"/>
    <p:sldId id="514" r:id="rId58"/>
    <p:sldId id="547" r:id="rId59"/>
    <p:sldId id="551" r:id="rId60"/>
    <p:sldId id="549" r:id="rId61"/>
    <p:sldId id="550" r:id="rId62"/>
    <p:sldId id="552" r:id="rId63"/>
    <p:sldId id="553" r:id="rId64"/>
    <p:sldId id="554" r:id="rId65"/>
    <p:sldId id="555" r:id="rId66"/>
    <p:sldId id="556" r:id="rId67"/>
    <p:sldId id="557" r:id="rId68"/>
    <p:sldId id="558" r:id="rId69"/>
    <p:sldId id="559" r:id="rId70"/>
    <p:sldId id="560" r:id="rId71"/>
    <p:sldId id="561" r:id="rId72"/>
    <p:sldId id="562" r:id="rId73"/>
    <p:sldId id="563" r:id="rId74"/>
    <p:sldId id="564" r:id="rId75"/>
    <p:sldId id="381" r:id="rId76"/>
    <p:sldId id="382" r:id="rId77"/>
    <p:sldId id="383" r:id="rId78"/>
    <p:sldId id="478" r:id="rId79"/>
    <p:sldId id="479" r:id="rId80"/>
    <p:sldId id="480" r:id="rId81"/>
    <p:sldId id="481" r:id="rId82"/>
    <p:sldId id="482" r:id="rId83"/>
    <p:sldId id="483" r:id="rId84"/>
    <p:sldId id="484" r:id="rId85"/>
    <p:sldId id="485" r:id="rId86"/>
    <p:sldId id="486" r:id="rId87"/>
    <p:sldId id="487" r:id="rId88"/>
    <p:sldId id="488" r:id="rId89"/>
    <p:sldId id="489" r:id="rId90"/>
    <p:sldId id="490" r:id="rId91"/>
    <p:sldId id="491" r:id="rId92"/>
    <p:sldId id="492" r:id="rId93"/>
    <p:sldId id="493" r:id="rId94"/>
    <p:sldId id="494" r:id="rId95"/>
    <p:sldId id="495" r:id="rId96"/>
    <p:sldId id="384" r:id="rId97"/>
    <p:sldId id="387" r:id="rId98"/>
    <p:sldId id="388" r:id="rId99"/>
    <p:sldId id="389" r:id="rId100"/>
    <p:sldId id="392" r:id="rId101"/>
    <p:sldId id="394" r:id="rId102"/>
  </p:sldIdLst>
  <p:sldSz cx="12192000" cy="6858000"/>
  <p:notesSz cx="6858000" cy="9144000"/>
  <p:embeddedFontLs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Calibri Light" panose="020F0302020204030204" pitchFamily="34" charset="0"/>
      <p:regular r:id="rId108"/>
      <p:italic r:id="rId109"/>
    </p:embeddedFont>
    <p:embeddedFont>
      <p:font typeface="Gautami" panose="020B0502040204020203" pitchFamily="34" charset="0"/>
      <p:regular r:id="rId110"/>
      <p:bold r:id="rId111"/>
    </p:embeddedFont>
    <p:embeddedFont>
      <p:font typeface="Montserrat" panose="00000500000000000000" pitchFamily="2" charset="0"/>
      <p:regular r:id="rId112"/>
      <p:bold r:id="rId113"/>
      <p:italic r:id="rId114"/>
      <p:boldItalic r:id="rId115"/>
    </p:embeddedFont>
    <p:embeddedFont>
      <p:font typeface="Montserrat SemiBold" panose="00000700000000000000" pitchFamily="2" charset="0"/>
      <p:regular r:id="rId116"/>
      <p:bold r:id="rId117"/>
      <p:italic r:id="rId118"/>
      <p:boldItalic r:id="rId119"/>
    </p:embeddedFont>
    <p:embeddedFont>
      <p:font typeface="Myriad Pro" panose="020B0503030403020204" charset="0"/>
      <p:regular r:id="rId120"/>
      <p:bold r:id="rId121"/>
      <p:boldItalic r:id="rId122"/>
    </p:embeddedFont>
    <p:embeddedFont>
      <p:font typeface="Open Sans ExtraBold" panose="020B0906030804020204" pitchFamily="34" charset="0"/>
      <p:bold r:id="rId123"/>
      <p:boldItalic r:id="rId1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82"/>
    <a:srgbClr val="104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9232E8-F0C8-4474-AD04-C98CDE1C7479}" v="3" dt="2022-12-05T09:05:10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6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4.fntdata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font" Target="fonts/font9.fntdata"/><Relationship Id="rId16" Type="http://schemas.openxmlformats.org/officeDocument/2006/relationships/slide" Target="slides/slide11.xml"/><Relationship Id="rId107" Type="http://schemas.openxmlformats.org/officeDocument/2006/relationships/font" Target="fonts/font4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font" Target="fonts/font20.fntdata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font" Target="fonts/font10.fntdata"/><Relationship Id="rId118" Type="http://schemas.openxmlformats.org/officeDocument/2006/relationships/font" Target="fonts/font15.fntdata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124" Type="http://schemas.openxmlformats.org/officeDocument/2006/relationships/font" Target="fonts/font21.fntdata"/><Relationship Id="rId129" Type="http://schemas.microsoft.com/office/2015/10/relationships/revisionInfo" Target="revisionInfo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font" Target="fonts/font11.fntdata"/><Relationship Id="rId119" Type="http://schemas.openxmlformats.org/officeDocument/2006/relationships/font" Target="fonts/font16.fntdata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6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font" Target="fonts/font1.fntdata"/><Relationship Id="rId120" Type="http://schemas.openxmlformats.org/officeDocument/2006/relationships/font" Target="fonts/font17.fntdata"/><Relationship Id="rId125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font" Target="fonts/font7.fntdata"/><Relationship Id="rId115" Type="http://schemas.openxmlformats.org/officeDocument/2006/relationships/font" Target="fonts/font12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font" Target="fonts/font2.fntdata"/><Relationship Id="rId12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font" Target="fonts/font18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font" Target="fonts/font8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font" Target="fonts/font3.fntdata"/><Relationship Id="rId12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font" Target="fonts/font1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06A5C-F50A-0849-BCC4-F32BCF3FE159}" type="datetimeFigureOut">
              <a:rPr lang="es-ES" smtClean="0"/>
              <a:t>05/12/2022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62492-417A-FB40-8903-2ED91AF80F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1519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783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49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143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282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045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11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41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77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24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56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49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75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62492-417A-FB40-8903-2ED91AF80FC3}" type="slidenum">
              <a:rPr lang="es-ES" smtClean="0"/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2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A918A0-C2AF-FEF7-65EF-937FA903C0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64"/>
                    </a14:imgEffect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5478383-27D4-C151-9CE0-4FC5BF403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BFDBC5E-89BA-E1C7-4361-3B3AB4B73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2DF3D7-93B0-C1B9-BA79-FC18234D9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2B2D0F-0E89-32B0-3240-E6EE6B3A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54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BB33DEF2-E13B-4A81-1177-DA6BBFABAD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1271" y="3799036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800" b="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858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0645D31-1E99-7F51-7124-273731A72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88AC821-7CA9-7960-C927-F5D9C64CB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CC20A092-C85E-3BAA-03F2-04A0D6400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587551"/>
            <a:ext cx="4749800" cy="2779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15C959F8-AEAF-9948-B0DF-B936CA8845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  <p:sp>
        <p:nvSpPr>
          <p:cNvPr id="9" name="Snip Single Corner of Rectangle 8">
            <a:extLst>
              <a:ext uri="{FF2B5EF4-FFF2-40B4-BE49-F238E27FC236}">
                <a16:creationId xmlns:a16="http://schemas.microsoft.com/office/drawing/2014/main" id="{FDCE8335-C65E-F75B-933D-C80A89318BDE}"/>
              </a:ext>
            </a:extLst>
          </p:cNvPr>
          <p:cNvSpPr/>
          <p:nvPr userDrawn="1"/>
        </p:nvSpPr>
        <p:spPr>
          <a:xfrm flipH="1" flipV="1">
            <a:off x="5625548" y="1889206"/>
            <a:ext cx="6566451" cy="535939"/>
          </a:xfrm>
          <a:prstGeom prst="snip1Rect">
            <a:avLst/>
          </a:prstGeom>
          <a:solidFill>
            <a:srgbClr val="005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70730E1C-3431-750E-88C2-B332EF623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82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56F9F4-9F49-86EB-7C22-D28340C1F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159F44E-5C65-13FB-058F-CFC02D9F5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6" name="Snip Single Corner of Rectangle 5">
            <a:extLst>
              <a:ext uri="{FF2B5EF4-FFF2-40B4-BE49-F238E27FC236}">
                <a16:creationId xmlns:a16="http://schemas.microsoft.com/office/drawing/2014/main" id="{89355B1B-E6E0-A953-D664-1CDE43E7ECBA}"/>
              </a:ext>
            </a:extLst>
          </p:cNvPr>
          <p:cNvSpPr/>
          <p:nvPr userDrawn="1"/>
        </p:nvSpPr>
        <p:spPr>
          <a:xfrm flipH="1" flipV="1">
            <a:off x="5625548" y="1889206"/>
            <a:ext cx="6566451" cy="535939"/>
          </a:xfrm>
          <a:prstGeom prst="snip1Rect">
            <a:avLst/>
          </a:prstGeom>
          <a:solidFill>
            <a:srgbClr val="005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D217B0D9-C919-F059-07C7-F808741D1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2DEC559F-350F-354E-5BED-F7FB8A1921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85545"/>
            <a:ext cx="10425113" cy="2851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449316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F94FC77-BA6B-C285-38C3-FBC74F5EB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53F5528-373B-E96C-38A4-0FFD2B3DE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983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123C74E-EC4E-A11D-D0FF-706516B157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28B29F-B0B3-5C47-A513-E1DAFAEB3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0809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8291A5-CFD4-F1AD-27EE-F0953CE27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300447C1-3D84-A342-8122-DC5DF7C5D0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14" y="1769854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D1583F46-FD36-3F4E-98C5-9D26356BB4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0214" y="3115178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36FD5E-36C8-7E4A-A23B-487F9150A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0214" y="4449992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826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965CEB58-D3ED-69CC-441B-808376132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2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A918A0-C2AF-FEF7-65EF-937FA903C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64"/>
                    </a14:imgEffect>
                    <a14:imgEffect>
                      <a14:saturation sat="8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CFEDE8-38BF-CE4F-BBAD-AFFED0A0A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CFEDE8-38BF-CE4F-BBAD-AFFED0A0A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736345D6-A278-154B-CBF5-E4ADFAE88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98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C6509D39-E042-4817-6CF4-EC7203880B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4556A8D-09FC-4F1E-61BE-40A9E5FE9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396086"/>
            <a:ext cx="962660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D9DD385-5B84-5B99-FE40-E3CE865DB4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1721648"/>
            <a:ext cx="9989457" cy="35472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3428781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9032153A-65DC-BCC7-E7F0-4AE1FC710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02964C7-D0BF-2118-C1B3-5665608CC2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863226"/>
            <a:ext cx="9989457" cy="4474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2006394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94CCB7E-CA22-28E8-93FD-1C0F4D495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63771A4-FF6A-D5E8-E776-81091C037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420A46EE-92AA-96BA-69E5-CCA337341B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188789"/>
            <a:ext cx="9990138" cy="3214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812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69D2993-FC8C-A54F-ADA0-8B6496E8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7CFA2767-34A5-A387-6313-CDEB97550B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87CED93-D350-1C4F-2362-76906504A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E314F13-D418-04AA-0C91-03F1599E1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4749800" cy="3076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A70BDE-FEBD-129F-2C2D-B8858921B502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2AC83A7D-B88D-3B9A-7C60-85832B406A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5793" y="2326901"/>
            <a:ext cx="5472113" cy="307657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162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1A33078-3433-335B-DF74-8112108B21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ción de imagen 3">
            <a:extLst>
              <a:ext uri="{FF2B5EF4-FFF2-40B4-BE49-F238E27FC236}">
                <a16:creationId xmlns:a16="http://schemas.microsoft.com/office/drawing/2014/main" id="{0151CF7D-7240-F302-AD44-7E3385661A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55659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52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5478383-27D4-C151-9CE0-4FC5BF403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6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E946C31A-EC51-82B6-A141-83CFFA7655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38EBEE8-984D-90B9-F15F-41B119553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FA3D48-0329-43C4-1063-277511AAE2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9990138" cy="3076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B4302F5-404A-4F30-672A-37211EAC37C7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64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0645D31-1E99-7F51-7124-273731A72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88AC821-7CA9-7960-C927-F5D9C64CB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CC20A092-C85E-3BAA-03F2-04A0D6400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587551"/>
            <a:ext cx="4749800" cy="2779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15C959F8-AEAF-9948-B0DF-B936CA8845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  <p:sp>
        <p:nvSpPr>
          <p:cNvPr id="9" name="Snip Single Corner of Rectangle 8">
            <a:extLst>
              <a:ext uri="{FF2B5EF4-FFF2-40B4-BE49-F238E27FC236}">
                <a16:creationId xmlns:a16="http://schemas.microsoft.com/office/drawing/2014/main" id="{FDCE8335-C65E-F75B-933D-C80A89318BDE}"/>
              </a:ext>
            </a:extLst>
          </p:cNvPr>
          <p:cNvSpPr/>
          <p:nvPr userDrawn="1"/>
        </p:nvSpPr>
        <p:spPr>
          <a:xfrm flipH="1" flipV="1">
            <a:off x="5625548" y="1889206"/>
            <a:ext cx="6566451" cy="535939"/>
          </a:xfrm>
          <a:prstGeom prst="snip1Rect">
            <a:avLst/>
          </a:prstGeom>
          <a:solidFill>
            <a:srgbClr val="005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70730E1C-3431-750E-88C2-B332EF623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828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56F9F4-9F49-86EB-7C22-D28340C1F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159F44E-5C65-13FB-058F-CFC02D9F5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6" name="Snip Single Corner of Rectangle 5">
            <a:extLst>
              <a:ext uri="{FF2B5EF4-FFF2-40B4-BE49-F238E27FC236}">
                <a16:creationId xmlns:a16="http://schemas.microsoft.com/office/drawing/2014/main" id="{89355B1B-E6E0-A953-D664-1CDE43E7ECBA}"/>
              </a:ext>
            </a:extLst>
          </p:cNvPr>
          <p:cNvSpPr/>
          <p:nvPr userDrawn="1"/>
        </p:nvSpPr>
        <p:spPr>
          <a:xfrm flipH="1" flipV="1">
            <a:off x="5625548" y="1889206"/>
            <a:ext cx="6566451" cy="535939"/>
          </a:xfrm>
          <a:prstGeom prst="snip1Rect">
            <a:avLst/>
          </a:prstGeom>
          <a:solidFill>
            <a:srgbClr val="005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D217B0D9-C919-F059-07C7-F808741D1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2DEC559F-350F-354E-5BED-F7FB8A1921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85545"/>
            <a:ext cx="10425113" cy="2851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44931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736345D6-A278-154B-CBF5-E4ADFAE88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98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F94FC77-BA6B-C285-38C3-FBC74F5EB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53F5528-373B-E96C-38A4-0FFD2B3DE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983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123C74E-EC4E-A11D-D0FF-706516B157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28B29F-B0B3-5C47-A513-E1DAFAEB3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0809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BFDBC5E-89BA-E1C7-4361-3B3AB4B73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2DF3D7-93B0-C1B9-BA79-FC18234D9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2B2D0F-0E89-32B0-3240-E6EE6B3A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54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BB33DEF2-E13B-4A81-1177-DA6BBFABAD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1271" y="3799036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800" b="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858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736345D6-A278-154B-CBF5-E4ADFAE88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98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C6509D39-E042-4817-6CF4-EC7203880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4556A8D-09FC-4F1E-61BE-40A9E5FE9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396086"/>
            <a:ext cx="962660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D9DD385-5B84-5B99-FE40-E3CE865DB4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1721648"/>
            <a:ext cx="9989457" cy="35472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3428781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9032153A-65DC-BCC7-E7F0-4AE1FC710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02964C7-D0BF-2118-C1B3-5665608CC2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863226"/>
            <a:ext cx="9989457" cy="4474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2006394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94CCB7E-CA22-28E8-93FD-1C0F4D4958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63771A4-FF6A-D5E8-E776-81091C037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420A46EE-92AA-96BA-69E5-CCA337341B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188789"/>
            <a:ext cx="9990138" cy="3214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812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E946C31A-EC51-82B6-A141-83CFFA765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38EBEE8-984D-90B9-F15F-41B119553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FA3D48-0329-43C4-1063-277511AAE2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9990138" cy="3076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B4302F5-404A-4F30-672A-37211EAC37C7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64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69D2993-FC8C-A54F-ADA0-8B6496E8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7CFA2767-34A5-A387-6313-CDEB97550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87CED93-D350-1C4F-2362-76906504A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E314F13-D418-04AA-0C91-03F1599E1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4749800" cy="3076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A70BDE-FEBD-129F-2C2D-B8858921B502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2AC83A7D-B88D-3B9A-7C60-85832B406A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5793" y="2326901"/>
            <a:ext cx="5472113" cy="307657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162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1A33078-3433-335B-DF74-8112108B21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ción de imagen 3">
            <a:extLst>
              <a:ext uri="{FF2B5EF4-FFF2-40B4-BE49-F238E27FC236}">
                <a16:creationId xmlns:a16="http://schemas.microsoft.com/office/drawing/2014/main" id="{0151CF7D-7240-F302-AD44-7E3385661A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55659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52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C6509D39-E042-4817-6CF4-EC7203880B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4556A8D-09FC-4F1E-61BE-40A9E5FE9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396086"/>
            <a:ext cx="962660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D9DD385-5B84-5B99-FE40-E3CE865DB4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1721648"/>
            <a:ext cx="9989457" cy="35472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3428781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5478383-27D4-C151-9CE0-4FC5BF403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6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BFDBC5E-89BA-E1C7-4361-3B3AB4B73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2DF3D7-93B0-C1B9-BA79-FC18234D9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2B2D0F-0E89-32B0-3240-E6EE6B3A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54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BB33DEF2-E13B-4A81-1177-DA6BBFABAD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1271" y="3799036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800" b="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858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BFDBC5E-89BA-E1C7-4361-3B3AB4B73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2DF3D7-93B0-C1B9-BA79-FC18234D9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2B2D0F-0E89-32B0-3240-E6EE6B3A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8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BB33DEF2-E13B-4A81-1177-DA6BBFABAD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1271" y="3799036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400" b="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858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0645D31-1E99-7F51-7124-273731A72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88AC821-7CA9-7960-C927-F5D9C64CB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CC20A092-C85E-3BAA-03F2-04A0D6400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587551"/>
            <a:ext cx="4749800" cy="2779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15C959F8-AEAF-9948-B0DF-B936CA8845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  <p:sp>
        <p:nvSpPr>
          <p:cNvPr id="9" name="Snip Single Corner of Rectangle 8">
            <a:extLst>
              <a:ext uri="{FF2B5EF4-FFF2-40B4-BE49-F238E27FC236}">
                <a16:creationId xmlns:a16="http://schemas.microsoft.com/office/drawing/2014/main" id="{FDCE8335-C65E-F75B-933D-C80A89318BDE}"/>
              </a:ext>
            </a:extLst>
          </p:cNvPr>
          <p:cNvSpPr/>
          <p:nvPr userDrawn="1"/>
        </p:nvSpPr>
        <p:spPr>
          <a:xfrm flipH="1" flipV="1">
            <a:off x="5625548" y="1889206"/>
            <a:ext cx="6566451" cy="535939"/>
          </a:xfrm>
          <a:prstGeom prst="snip1Rect">
            <a:avLst/>
          </a:prstGeom>
          <a:solidFill>
            <a:srgbClr val="005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70730E1C-3431-750E-88C2-B332EF623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828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56F9F4-9F49-86EB-7C22-D28340C1F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159F44E-5C65-13FB-058F-CFC02D9F5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6" name="Snip Single Corner of Rectangle 5">
            <a:extLst>
              <a:ext uri="{FF2B5EF4-FFF2-40B4-BE49-F238E27FC236}">
                <a16:creationId xmlns:a16="http://schemas.microsoft.com/office/drawing/2014/main" id="{89355B1B-E6E0-A953-D664-1CDE43E7ECBA}"/>
              </a:ext>
            </a:extLst>
          </p:cNvPr>
          <p:cNvSpPr/>
          <p:nvPr userDrawn="1"/>
        </p:nvSpPr>
        <p:spPr>
          <a:xfrm flipH="1" flipV="1">
            <a:off x="5625548" y="1889206"/>
            <a:ext cx="6566451" cy="535939"/>
          </a:xfrm>
          <a:prstGeom prst="snip1Rect">
            <a:avLst/>
          </a:prstGeom>
          <a:solidFill>
            <a:srgbClr val="005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D217B0D9-C919-F059-07C7-F808741D1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2DEC559F-350F-354E-5BED-F7FB8A1921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85545"/>
            <a:ext cx="10425113" cy="2851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449316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F94FC77-BA6B-C285-38C3-FBC74F5EB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53F5528-373B-E96C-38A4-0FFD2B3DE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983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123C74E-EC4E-A11D-D0FF-706516B15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28B29F-B0B3-5C47-A513-E1DAFAEB3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0809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8291A5-CFD4-F1AD-27EE-F0953CE27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300447C1-3D84-A342-8122-DC5DF7C5D0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14" y="1769854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D1583F46-FD36-3F4E-98C5-9D26356BB4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0214" y="3115178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36FD5E-36C8-7E4A-A23B-487F9150A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0214" y="4449992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8267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965CEB58-D3ED-69CC-441B-808376132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2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965CEB58-D3ED-69CC-441B-8083761321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9032153A-65DC-BCC7-E7F0-4AE1FC710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02964C7-D0BF-2118-C1B3-5665608CC2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863226"/>
            <a:ext cx="9989457" cy="4474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2006394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D597-30DC-AC45-B3AA-D3D0FE2AE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525" y="736169"/>
            <a:ext cx="6408738" cy="1588577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688B5-E239-304B-AA7B-3F852CC0C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738" y="6339977"/>
            <a:ext cx="1276269" cy="257832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C67A4AC-8774-5647-B328-2AC09BD34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35525" y="1998133"/>
            <a:ext cx="5183188" cy="402325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931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2">
          <p15:clr>
            <a:srgbClr val="FBAE40"/>
          </p15:clr>
        </p15:guide>
        <p15:guide id="2" pos="304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" y="273687"/>
            <a:ext cx="10515600" cy="5760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LU"/>
              <a:t>10/10/2019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59C87-4400-0E45-97C7-BDEE4D66133D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54400" y="870585"/>
            <a:ext cx="10513483" cy="576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63885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A918A0-C2AF-FEF7-65EF-937FA903C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64"/>
                    </a14:imgEffect>
                    <a14:imgEffect>
                      <a14:saturation sat="8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459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CFEDE8-38BF-CE4F-BBAD-AFFED0A0A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89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736345D6-A278-154B-CBF5-E4ADFAE88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9839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C6509D39-E042-4817-6CF4-EC7203880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4556A8D-09FC-4F1E-61BE-40A9E5FE9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396086"/>
            <a:ext cx="962660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D9DD385-5B84-5B99-FE40-E3CE865DB4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1721648"/>
            <a:ext cx="9989457" cy="35472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342878112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9032153A-65DC-BCC7-E7F0-4AE1FC710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02964C7-D0BF-2118-C1B3-5665608CC2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2793" y="863226"/>
            <a:ext cx="9989457" cy="4474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200639468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94CCB7E-CA22-28E8-93FD-1C0F4D4958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63771A4-FF6A-D5E8-E776-81091C037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420A46EE-92AA-96BA-69E5-CCA337341B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188789"/>
            <a:ext cx="9990138" cy="3214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81297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E946C31A-EC51-82B6-A141-83CFFA765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38EBEE8-984D-90B9-F15F-41B119553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FA3D48-0329-43C4-1063-277511AAE2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9990138" cy="3076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B4302F5-404A-4F30-672A-37211EAC37C7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6486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69D2993-FC8C-A54F-ADA0-8B6496E8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7CFA2767-34A5-A387-6313-CDEB97550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87CED93-D350-1C4F-2362-76906504A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E314F13-D418-04AA-0C91-03F1599E1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4749800" cy="3076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A70BDE-FEBD-129F-2C2D-B8858921B502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2AC83A7D-B88D-3B9A-7C60-85832B406A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5793" y="2326901"/>
            <a:ext cx="5472113" cy="307657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16239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D94CCB7E-CA22-28E8-93FD-1C0F4D495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63771A4-FF6A-D5E8-E776-81091C037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420A46EE-92AA-96BA-69E5-CCA337341B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188789"/>
            <a:ext cx="9990138" cy="3214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812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1A33078-3433-335B-DF74-8112108B21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ción de imagen 3">
            <a:extLst>
              <a:ext uri="{FF2B5EF4-FFF2-40B4-BE49-F238E27FC236}">
                <a16:creationId xmlns:a16="http://schemas.microsoft.com/office/drawing/2014/main" id="{0151CF7D-7240-F302-AD44-7E3385661A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55659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527916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5478383-27D4-C151-9CE0-4FC5BF403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6486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BFDBC5E-89BA-E1C7-4361-3B3AB4B73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2DF3D7-93B0-C1B9-BA79-FC18234D9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2B2D0F-0E89-32B0-3240-E6EE6B3A1B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54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BB33DEF2-E13B-4A81-1177-DA6BBFABAD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1271" y="3799036"/>
            <a:ext cx="9989457" cy="113868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800" b="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858552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0645D31-1E99-7F51-7124-273731A72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88AC821-7CA9-7960-C927-F5D9C64CB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CC20A092-C85E-3BAA-03F2-04A0D6400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587551"/>
            <a:ext cx="4749800" cy="2779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15C959F8-AEAF-9948-B0DF-B936CA8845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  <p:sp>
        <p:nvSpPr>
          <p:cNvPr id="9" name="Snip Single Corner of Rectangle 8">
            <a:extLst>
              <a:ext uri="{FF2B5EF4-FFF2-40B4-BE49-F238E27FC236}">
                <a16:creationId xmlns:a16="http://schemas.microsoft.com/office/drawing/2014/main" id="{FDCE8335-C65E-F75B-933D-C80A89318BDE}"/>
              </a:ext>
            </a:extLst>
          </p:cNvPr>
          <p:cNvSpPr/>
          <p:nvPr userDrawn="1"/>
        </p:nvSpPr>
        <p:spPr>
          <a:xfrm flipH="1" flipV="1">
            <a:off x="5625548" y="1889206"/>
            <a:ext cx="6566451" cy="535939"/>
          </a:xfrm>
          <a:prstGeom prst="snip1Rect">
            <a:avLst/>
          </a:prstGeom>
          <a:solidFill>
            <a:srgbClr val="005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70730E1C-3431-750E-88C2-B332EF623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82825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56F9F4-9F49-86EB-7C22-D28340C1F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159F44E-5C65-13FB-058F-CFC02D9F5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Title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session</a:t>
            </a:r>
            <a:r>
              <a:rPr lang="es-ES"/>
              <a:t> / panel</a:t>
            </a:r>
          </a:p>
        </p:txBody>
      </p:sp>
      <p:sp>
        <p:nvSpPr>
          <p:cNvPr id="6" name="Snip Single Corner of Rectangle 5">
            <a:extLst>
              <a:ext uri="{FF2B5EF4-FFF2-40B4-BE49-F238E27FC236}">
                <a16:creationId xmlns:a16="http://schemas.microsoft.com/office/drawing/2014/main" id="{89355B1B-E6E0-A953-D664-1CDE43E7ECBA}"/>
              </a:ext>
            </a:extLst>
          </p:cNvPr>
          <p:cNvSpPr/>
          <p:nvPr userDrawn="1"/>
        </p:nvSpPr>
        <p:spPr>
          <a:xfrm flipH="1" flipV="1">
            <a:off x="5625548" y="1889206"/>
            <a:ext cx="6566451" cy="535939"/>
          </a:xfrm>
          <a:prstGeom prst="snip1Rect">
            <a:avLst/>
          </a:prstGeom>
          <a:solidFill>
            <a:srgbClr val="0053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D217B0D9-C919-F059-07C7-F808741D1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Speaker </a:t>
            </a:r>
            <a:r>
              <a:rPr lang="es-ES" err="1"/>
              <a:t>name</a:t>
            </a:r>
            <a:endParaRPr lang="es-ES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2DEC559F-350F-354E-5BED-F7FB8A1921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85545"/>
            <a:ext cx="10425113" cy="28511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Text
Text
Text</a:t>
            </a:r>
          </a:p>
        </p:txBody>
      </p:sp>
    </p:spTree>
    <p:extLst>
      <p:ext uri="{BB962C8B-B14F-4D97-AF65-F5344CB8AC3E}">
        <p14:creationId xmlns:p14="http://schemas.microsoft.com/office/powerpoint/2010/main" val="449316745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F94FC77-BA6B-C285-38C3-FBC74F5EB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53F5528-373B-E96C-38A4-0FFD2B3DE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983928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123C74E-EC4E-A11D-D0FF-706516B15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28B29F-B0B3-5C47-A513-E1DAFAEB3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1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es-ES" err="1"/>
              <a:t>Quote</a:t>
            </a:r>
            <a:r>
              <a:rPr lang="es-E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0809837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8291A5-CFD4-F1AD-27EE-F0953CE27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texto 4">
            <a:extLst>
              <a:ext uri="{FF2B5EF4-FFF2-40B4-BE49-F238E27FC236}">
                <a16:creationId xmlns:a16="http://schemas.microsoft.com/office/drawing/2014/main" id="{300447C1-3D84-A342-8122-DC5DF7C5D0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14" y="1769854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D1583F46-FD36-3F4E-98C5-9D26356BB4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0214" y="3115178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36FD5E-36C8-7E4A-A23B-487F9150A9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0214" y="4449992"/>
            <a:ext cx="4749800" cy="1131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826799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965CEB58-D3ED-69CC-441B-8083761321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282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E946C31A-EC51-82B6-A141-83CFFA7655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38EBEE8-984D-90B9-F15F-41B119553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FA3D48-0329-43C4-1063-277511AAE2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9990138" cy="3076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B4302F5-404A-4F30-672A-37211EAC37C7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6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69D2993-FC8C-A54F-ADA0-8B6496E8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7657" y="70609"/>
            <a:ext cx="1135744" cy="792617"/>
          </a:xfrm>
        </p:spPr>
        <p:txBody>
          <a:bodyPr/>
          <a:lstStyle>
            <a:lvl1pPr>
              <a:defRPr sz="20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fld id="{E3E75784-4F64-F642-9E4D-6F3D4B78B493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7CFA2767-34A5-A387-6313-CDEB97550B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87CED93-D350-1C4F-2362-76906504A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2793" y="863226"/>
            <a:ext cx="9626601" cy="7794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Heading</a:t>
            </a:r>
            <a:endParaRPr lang="es-ES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E314F13-D418-04AA-0C91-03F1599E1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93" y="2326903"/>
            <a:ext cx="4749800" cy="30765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text</a:t>
            </a:r>
            <a:r>
              <a:rPr lang="es-ES"/>
              <a:t> </a:t>
            </a:r>
            <a:r>
              <a:rPr lang="es-ES" err="1"/>
              <a:t>here</a:t>
            </a:r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A70BDE-FEBD-129F-2C2D-B8858921B502}"/>
              </a:ext>
            </a:extLst>
          </p:cNvPr>
          <p:cNvSpPr txBox="1">
            <a:spLocks/>
          </p:cNvSpPr>
          <p:nvPr userDrawn="1"/>
        </p:nvSpPr>
        <p:spPr>
          <a:xfrm>
            <a:off x="932793" y="1642690"/>
            <a:ext cx="9626601" cy="68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04B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3600" b="0">
                <a:latin typeface="Montserrat" pitchFamily="2" charset="77"/>
                <a:cs typeface="Arial" panose="020B0604020202020204" pitchFamily="34" charset="0"/>
              </a:rPr>
              <a:t>Sub-</a:t>
            </a:r>
            <a:r>
              <a:rPr lang="es-ES" sz="3600" b="0" err="1">
                <a:latin typeface="Montserrat" pitchFamily="2" charset="77"/>
                <a:cs typeface="Arial" panose="020B0604020202020204" pitchFamily="34" charset="0"/>
              </a:rPr>
              <a:t>Heading</a:t>
            </a:r>
            <a:endParaRPr lang="es-ES" sz="3600" b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2AC83A7D-B88D-3B9A-7C60-85832B406A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5793" y="2326901"/>
            <a:ext cx="5472113" cy="307657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16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21A33078-3433-335B-DF74-8112108B21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ción de imagen 3">
            <a:extLst>
              <a:ext uri="{FF2B5EF4-FFF2-40B4-BE49-F238E27FC236}">
                <a16:creationId xmlns:a16="http://schemas.microsoft.com/office/drawing/2014/main" id="{0151CF7D-7240-F302-AD44-7E3385661A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556591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err="1"/>
              <a:t>Image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52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F0683D-904A-9644-A2AB-6A511A139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E2CF-FBD5-3E45-949C-5014AEC0F8A1}" type="datetimeFigureOut">
              <a:rPr lang="es-ES" smtClean="0"/>
              <a:t>05/12/2022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3A0FB-A1FC-E049-A01E-55421AAB0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7DBB83-059E-C54A-A128-2F82B1D89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5784-4F64-F642-9E4D-6F3D4B78B4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07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3" r:id="rId3"/>
    <p:sldLayoutId id="2147483704" r:id="rId4"/>
    <p:sldLayoutId id="2147483705" r:id="rId5"/>
    <p:sldLayoutId id="2147483707" r:id="rId6"/>
    <p:sldLayoutId id="2147483706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804" r:id="rId18"/>
    <p:sldLayoutId id="2147483807" r:id="rId19"/>
    <p:sldLayoutId id="2147483796" r:id="rId20"/>
    <p:sldLayoutId id="2147483797" r:id="rId21"/>
    <p:sldLayoutId id="2147483798" r:id="rId22"/>
    <p:sldLayoutId id="2147483731" r:id="rId23"/>
    <p:sldLayoutId id="2147483733" r:id="rId24"/>
    <p:sldLayoutId id="2147483734" r:id="rId25"/>
    <p:sldLayoutId id="2147483735" r:id="rId26"/>
    <p:sldLayoutId id="2147483732" r:id="rId27"/>
    <p:sldLayoutId id="2147483737" r:id="rId28"/>
    <p:sldLayoutId id="2147483738" r:id="rId29"/>
    <p:sldLayoutId id="2147483739" r:id="rId30"/>
    <p:sldLayoutId id="2147483740" r:id="rId31"/>
    <p:sldLayoutId id="2147483736" r:id="rId32"/>
    <p:sldLayoutId id="2147483680" r:id="rId33"/>
    <p:sldLayoutId id="2147483681" r:id="rId34"/>
    <p:sldLayoutId id="2147483682" r:id="rId35"/>
    <p:sldLayoutId id="2147483684" r:id="rId36"/>
    <p:sldLayoutId id="2147483709" r:id="rId37"/>
    <p:sldLayoutId id="2147483666" r:id="rId38"/>
    <p:sldLayoutId id="2147483667" r:id="rId39"/>
    <p:sldLayoutId id="2147483809" r:id="rId40"/>
    <p:sldLayoutId id="2147483708" r:id="rId41"/>
    <p:sldLayoutId id="2147483668" r:id="rId42"/>
    <p:sldLayoutId id="2147483806" r:id="rId43"/>
    <p:sldLayoutId id="2147483811" r:id="rId44"/>
    <p:sldLayoutId id="2147483805" r:id="rId45"/>
    <p:sldLayoutId id="2147483651" r:id="rId46"/>
    <p:sldLayoutId id="2147483808" r:id="rId47"/>
    <p:sldLayoutId id="2147483741" r:id="rId48"/>
    <p:sldLayoutId id="2147483812" r:id="rId49"/>
    <p:sldLayoutId id="2147483813" r:id="rId50"/>
    <p:sldLayoutId id="2147483683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F0683D-904A-9644-A2AB-6A511A139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E2CF-FBD5-3E45-949C-5014AEC0F8A1}" type="datetimeFigureOut">
              <a:rPr lang="es-ES" smtClean="0"/>
              <a:t>05/12/2022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3A0FB-A1FC-E049-A01E-55421AAB0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7DBB83-059E-C54A-A128-2F82B1D89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5784-4F64-F642-9E4D-6F3D4B78B4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07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60" r:id="rId2"/>
    <p:sldLayoutId id="2147483661" r:id="rId3"/>
    <p:sldLayoutId id="2147483662" r:id="rId4"/>
    <p:sldLayoutId id="2147483663" r:id="rId5"/>
    <p:sldLayoutId id="2147483665" r:id="rId6"/>
    <p:sldLayoutId id="2147483664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image" Target="../media/image21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image" Target="../media/image20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6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57.png"/><Relationship Id="rId3" Type="http://schemas.openxmlformats.org/officeDocument/2006/relationships/image" Target="../media/image22.png"/><Relationship Id="rId7" Type="http://schemas.openxmlformats.org/officeDocument/2006/relationships/hyperlink" Target="https://www.facebook.com/Venetian-Heritage-Cluster-452407344969312/" TargetMode="External"/><Relationship Id="rId12" Type="http://schemas.openxmlformats.org/officeDocument/2006/relationships/image" Target="../media/image6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8.png"/><Relationship Id="rId11" Type="http://schemas.openxmlformats.org/officeDocument/2006/relationships/hyperlink" Target="https://www.linkedin.com/company/venetianheritagecluster?trk=ppro_cprof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60.jpeg"/><Relationship Id="rId4" Type="http://schemas.openxmlformats.org/officeDocument/2006/relationships/image" Target="../media/image20.png"/><Relationship Id="rId9" Type="http://schemas.openxmlformats.org/officeDocument/2006/relationships/hyperlink" Target="https://twitter.com/V_Clust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1.png"/><Relationship Id="rId7" Type="http://schemas.openxmlformats.org/officeDocument/2006/relationships/hyperlink" Target="https://conversari.com/en/101643/demonstrate-roi-on-soft-skills-program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image" Target="../media/image23.png"/><Relationship Id="rId9" Type="http://schemas.openxmlformats.org/officeDocument/2006/relationships/hyperlink" Target="https://ecampusontario.pressbooks.pub/ticl/chapter/5-3-internationalization-in-education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21.png"/><Relationship Id="rId7" Type="http://schemas.openxmlformats.org/officeDocument/2006/relationships/image" Target="../media/image6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23.png"/><Relationship Id="rId9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1.png"/><Relationship Id="rId7" Type="http://schemas.openxmlformats.org/officeDocument/2006/relationships/image" Target="../media/image7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0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5.jpeg"/><Relationship Id="rId5" Type="http://schemas.openxmlformats.org/officeDocument/2006/relationships/image" Target="../media/image23.png"/><Relationship Id="rId10" Type="http://schemas.openxmlformats.org/officeDocument/2006/relationships/image" Target="../media/image79.jpeg"/><Relationship Id="rId4" Type="http://schemas.openxmlformats.org/officeDocument/2006/relationships/image" Target="../media/image21.png"/><Relationship Id="rId9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jpeg"/><Relationship Id="rId3" Type="http://schemas.openxmlformats.org/officeDocument/2006/relationships/image" Target="../media/image20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23.png"/><Relationship Id="rId10" Type="http://schemas.openxmlformats.org/officeDocument/2006/relationships/image" Target="../media/image84.png"/><Relationship Id="rId4" Type="http://schemas.openxmlformats.org/officeDocument/2006/relationships/image" Target="../media/image21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9.jpeg"/><Relationship Id="rId5" Type="http://schemas.openxmlformats.org/officeDocument/2006/relationships/image" Target="../media/image80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5.jpeg"/><Relationship Id="rId3" Type="http://schemas.openxmlformats.org/officeDocument/2006/relationships/image" Target="../media/image21.png"/><Relationship Id="rId7" Type="http://schemas.openxmlformats.org/officeDocument/2006/relationships/image" Target="../media/image91.jpeg"/><Relationship Id="rId12" Type="http://schemas.openxmlformats.org/officeDocument/2006/relationships/image" Target="../media/image9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80.png"/><Relationship Id="rId10" Type="http://schemas.openxmlformats.org/officeDocument/2006/relationships/image" Target="../media/image92.png"/><Relationship Id="rId4" Type="http://schemas.openxmlformats.org/officeDocument/2006/relationships/image" Target="../media/image23.png"/><Relationship Id="rId9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8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1.png"/><Relationship Id="rId7" Type="http://schemas.openxmlformats.org/officeDocument/2006/relationships/image" Target="../media/image10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1.png"/><Relationship Id="rId7" Type="http://schemas.openxmlformats.org/officeDocument/2006/relationships/image" Target="../media/image10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23.png"/><Relationship Id="rId9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1.png"/><Relationship Id="rId7" Type="http://schemas.openxmlformats.org/officeDocument/2006/relationships/image" Target="../media/image10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23.png"/><Relationship Id="rId9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gyulai.tamas@darinno.hu" TargetMode="Externa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4.jpe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3.jpe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3.jpe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06.png"/><Relationship Id="rId7" Type="http://schemas.openxmlformats.org/officeDocument/2006/relationships/image" Target="../media/image115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06.png"/><Relationship Id="rId7" Type="http://schemas.openxmlformats.org/officeDocument/2006/relationships/image" Target="../media/image118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7.jpeg"/><Relationship Id="rId5" Type="http://schemas.openxmlformats.org/officeDocument/2006/relationships/image" Target="../media/image113.jpe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06.png"/><Relationship Id="rId7" Type="http://schemas.openxmlformats.org/officeDocument/2006/relationships/image" Target="../media/image12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0.jpeg"/><Relationship Id="rId5" Type="http://schemas.openxmlformats.org/officeDocument/2006/relationships/image" Target="../media/image113.jpeg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3.jpeg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6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9.png"/><Relationship Id="rId4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jpeg"/><Relationship Id="rId3" Type="http://schemas.openxmlformats.org/officeDocument/2006/relationships/image" Target="../media/image21.pn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jpeg"/><Relationship Id="rId11" Type="http://schemas.openxmlformats.org/officeDocument/2006/relationships/image" Target="../media/image136.svg"/><Relationship Id="rId5" Type="http://schemas.openxmlformats.org/officeDocument/2006/relationships/image" Target="../media/image130.jpeg"/><Relationship Id="rId10" Type="http://schemas.openxmlformats.org/officeDocument/2006/relationships/image" Target="../media/image135.png"/><Relationship Id="rId4" Type="http://schemas.openxmlformats.org/officeDocument/2006/relationships/image" Target="../media/image23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jpeg"/><Relationship Id="rId3" Type="http://schemas.openxmlformats.org/officeDocument/2006/relationships/image" Target="../media/image21.png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23.png"/><Relationship Id="rId9" Type="http://schemas.openxmlformats.org/officeDocument/2006/relationships/image" Target="../media/image144.svg"/><Relationship Id="rId14" Type="http://schemas.openxmlformats.org/officeDocument/2006/relationships/image" Target="../media/image1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0.png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0.png"/><Relationship Id="rId4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3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7" Type="http://schemas.openxmlformats.org/officeDocument/2006/relationships/image" Target="../media/image160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9.png"/><Relationship Id="rId5" Type="http://schemas.openxmlformats.org/officeDocument/2006/relationships/image" Target="../media/image158.svg"/><Relationship Id="rId4" Type="http://schemas.openxmlformats.org/officeDocument/2006/relationships/image" Target="../media/image15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1.jpe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5.jpe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1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emf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3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A54E8-2A99-97AC-A04E-33A17211E5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4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Corrado Campobasso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1161734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C7644E-E2D5-6FCB-4D12-A65B85982F56}"/>
              </a:ext>
            </a:extLst>
          </p:cNvPr>
          <p:cNvSpPr txBox="1"/>
          <p:nvPr/>
        </p:nvSpPr>
        <p:spPr>
          <a:xfrm>
            <a:off x="0" y="1973415"/>
            <a:ext cx="4599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LESSONS LEARNED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971ABB-8719-DBD5-7902-747F309BF3FA}"/>
              </a:ext>
            </a:extLst>
          </p:cNvPr>
          <p:cNvSpPr txBox="1"/>
          <p:nvPr/>
        </p:nvSpPr>
        <p:spPr>
          <a:xfrm>
            <a:off x="170602" y="2541967"/>
            <a:ext cx="118293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Preconditions for effective cross-border collaboration for innovation: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GB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ecosystems for R&amp;I not too dissimilar in terms of: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network density and capacity of structures and stakeholders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supporting policies (objectives; available resources)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tangible and intangible assets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barriers and bottlenecks to the dissemination of innovation in the different territories constituting the project area</a:t>
            </a:r>
            <a:endParaRPr lang="en-GB" sz="2400">
              <a:latin typeface="Montserrat" panose="00000500000000000000" pitchFamily="2" charset="0"/>
            </a:endParaRPr>
          </a:p>
          <a:p>
            <a:pPr marL="0" lvl="1" algn="ctr"/>
            <a:r>
              <a:rPr lang="en-GB" sz="2000" b="1" i="1">
                <a:solidFill>
                  <a:srgbClr val="104B6B"/>
                </a:solidFill>
                <a:latin typeface="Montserrat" panose="00000500000000000000" pitchFamily="2" charset="0"/>
              </a:rPr>
              <a:t>Risk: some project objectives are only partially achieved by a part of the partnership</a:t>
            </a:r>
            <a:r>
              <a:rPr lang="en-GB" sz="2400">
                <a:solidFill>
                  <a:srgbClr val="104B6B"/>
                </a:solidFill>
                <a:latin typeface="Montserrat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671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Corrado Campobasso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1161734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C7644E-E2D5-6FCB-4D12-A65B85982F56}"/>
              </a:ext>
            </a:extLst>
          </p:cNvPr>
          <p:cNvSpPr txBox="1"/>
          <p:nvPr/>
        </p:nvSpPr>
        <p:spPr>
          <a:xfrm>
            <a:off x="0" y="1973415"/>
            <a:ext cx="4599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LESSONS LEARNED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971ABB-8719-DBD5-7902-747F309BF3FA}"/>
              </a:ext>
            </a:extLst>
          </p:cNvPr>
          <p:cNvSpPr txBox="1"/>
          <p:nvPr/>
        </p:nvSpPr>
        <p:spPr>
          <a:xfrm>
            <a:off x="170602" y="2541967"/>
            <a:ext cx="1182933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The preconditions for effective cross-border collaboration for innovation:</a:t>
            </a:r>
            <a:endParaRPr lang="en-US" sz="24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Identify sub-sectors where collaboration is feasible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Identify sub-sector where competition elements do not prevail over collaboration or "centripetal" and identity elements in the different territories forming the project area (e.g. regional CCIs and regional Cultural Heritage) </a:t>
            </a:r>
          </a:p>
          <a:p>
            <a:r>
              <a:rPr lang="en-US" sz="2000" b="1">
                <a:solidFill>
                  <a:srgbClr val="002060"/>
                </a:solidFill>
                <a:latin typeface="Montserrat" panose="00000500000000000000" pitchFamily="2" charset="0"/>
              </a:rPr>
              <a:t>Risk: outputs, especially in the case of projects involving institutional actors, with slight possibility of follow-up (see Policy Recommendations)</a:t>
            </a:r>
            <a:endParaRPr lang="en-GB" sz="2000" b="1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11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Corrado Campobasso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1161734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C7644E-E2D5-6FCB-4D12-A65B85982F56}"/>
              </a:ext>
            </a:extLst>
          </p:cNvPr>
          <p:cNvSpPr txBox="1"/>
          <p:nvPr/>
        </p:nvSpPr>
        <p:spPr>
          <a:xfrm>
            <a:off x="0" y="1973415"/>
            <a:ext cx="4599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LESSONS LEARNED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971ABB-8719-DBD5-7902-747F309BF3FA}"/>
              </a:ext>
            </a:extLst>
          </p:cNvPr>
          <p:cNvSpPr txBox="1"/>
          <p:nvPr/>
        </p:nvSpPr>
        <p:spPr>
          <a:xfrm>
            <a:off x="170602" y="2541967"/>
            <a:ext cx="1182933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The preconditions for effective cross-border collaboration for innovation:</a:t>
            </a:r>
            <a:endParaRPr lang="en-US" sz="24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Make a real capitalization of the results of other projects in a temporal and spatial logic (more difficult): think of State of the Art Analyses and/or Policy Framework Analyses.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Capitalization becomes "natural" if partnerships are found on consecutive programming cycles</a:t>
            </a:r>
            <a:endParaRPr lang="en-US" sz="24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endParaRPr lang="en-US" sz="2000" b="1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en-US" sz="2000" b="1">
                <a:solidFill>
                  <a:srgbClr val="002060"/>
                </a:solidFill>
                <a:latin typeface="Montserrat" panose="00000500000000000000" pitchFamily="2" charset="0"/>
              </a:rPr>
              <a:t>Risk: abstracting from the </a:t>
            </a:r>
            <a:r>
              <a:rPr lang="en-US" sz="2000" b="1" err="1">
                <a:solidFill>
                  <a:srgbClr val="002060"/>
                </a:solidFill>
                <a:latin typeface="Montserrat" panose="00000500000000000000" pitchFamily="2" charset="0"/>
              </a:rPr>
              <a:t>SoAs</a:t>
            </a:r>
            <a:r>
              <a:rPr lang="en-US" sz="2000" b="1">
                <a:solidFill>
                  <a:srgbClr val="002060"/>
                </a:solidFill>
                <a:latin typeface="Montserrat" panose="00000500000000000000" pitchFamily="2" charset="0"/>
              </a:rPr>
              <a:t> and underestimating area differentials </a:t>
            </a:r>
            <a:endParaRPr lang="en-GB" sz="2000" b="1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21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24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err="1">
                <a:latin typeface="Montserrat"/>
                <a:cs typeface="Arial"/>
              </a:rPr>
              <a:t>Maurizio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Malè</a:t>
            </a:r>
            <a:endParaRPr lang="es-ES" err="1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3755904"/>
            <a:ext cx="9989457" cy="879896"/>
          </a:xfrm>
          <a:prstGeom prst="rect">
            <a:avLst/>
          </a:prstGeom>
        </p:spPr>
        <p:txBody>
          <a:bodyPr lIns="91440" tIns="45720" rIns="91440" bIns="45720" anchor="ctr" anchorCtr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>
                <a:latin typeface="Montserrat"/>
                <a:cs typeface="Arial"/>
              </a:rPr>
              <a:t>Project Manager, </a:t>
            </a:r>
            <a:r>
              <a:rPr lang="es-ES" err="1">
                <a:latin typeface="Montserrat"/>
                <a:cs typeface="Arial"/>
              </a:rPr>
              <a:t>Venetian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Cluster</a:t>
            </a:r>
            <a:r>
              <a:rPr lang="es-ES">
                <a:latin typeface="Montserrat"/>
                <a:cs typeface="Arial"/>
              </a:rPr>
              <a:t> (</a:t>
            </a:r>
            <a:r>
              <a:rPr lang="es-ES" err="1">
                <a:latin typeface="Montserrat"/>
                <a:cs typeface="Arial"/>
              </a:rPr>
              <a:t>Italy</a:t>
            </a:r>
            <a:r>
              <a:rPr lang="es-ES">
                <a:latin typeface="Montserrat"/>
                <a:cs typeface="Arial"/>
              </a:rPr>
              <a:t>)</a:t>
            </a:r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733657" cy="13182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Challenges</a:t>
            </a:r>
            <a:r>
              <a:rPr lang="es-ES">
                <a:latin typeface="Montserrat"/>
                <a:cs typeface="Arial"/>
              </a:rPr>
              <a:t> and </a:t>
            </a:r>
            <a:r>
              <a:rPr lang="es-ES" err="1">
                <a:latin typeface="Montserrat"/>
                <a:cs typeface="Arial"/>
              </a:rPr>
              <a:t>Promises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of</a:t>
            </a:r>
            <a:r>
              <a:rPr lang="es-ES">
                <a:latin typeface="Montserrat"/>
                <a:cs typeface="Arial"/>
              </a:rPr>
              <a:t> Cross-</a:t>
            </a:r>
            <a:r>
              <a:rPr lang="es-ES" err="1">
                <a:latin typeface="Montserrat"/>
                <a:cs typeface="Arial"/>
              </a:rPr>
              <a:t>Border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Cooperation</a:t>
            </a:r>
            <a:endParaRPr lang="es-ES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83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2">
            <a:extLst>
              <a:ext uri="{FF2B5EF4-FFF2-40B4-BE49-F238E27FC236}">
                <a16:creationId xmlns:a16="http://schemas.microsoft.com/office/drawing/2014/main" id="{86847884-1DF0-9AEB-0A28-478D220A637A}"/>
              </a:ext>
            </a:extLst>
          </p:cNvPr>
          <p:cNvSpPr txBox="1"/>
          <p:nvPr/>
        </p:nvSpPr>
        <p:spPr>
          <a:xfrm>
            <a:off x="0" y="1467574"/>
            <a:ext cx="12192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 SemiBold" pitchFamily="2" charset="77"/>
              </a:rPr>
              <a:t>Maurizio Malè</a:t>
            </a:r>
          </a:p>
          <a:p>
            <a:pPr algn="ctr"/>
            <a:endParaRPr lang="es-ES" sz="2400" b="1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r>
              <a:rPr lang="es-ES" sz="2800" b="1">
                <a:solidFill>
                  <a:schemeClr val="bg1"/>
                </a:solidFill>
                <a:latin typeface="Montserrat SemiBold" pitchFamily="2" charset="77"/>
              </a:rPr>
              <a:t>Cluster Project Manager</a:t>
            </a:r>
          </a:p>
          <a:p>
            <a:pPr algn="ctr"/>
            <a:endParaRPr lang="es-ES" sz="2800" b="1">
              <a:solidFill>
                <a:schemeClr val="bg1"/>
              </a:solidFill>
              <a:latin typeface="Montserrat SemiBold" pitchFamily="2" charset="77"/>
            </a:endParaRPr>
          </a:p>
          <a:p>
            <a:pPr algn="ctr"/>
            <a:r>
              <a:rPr lang="es-ES" sz="2400" b="1">
                <a:solidFill>
                  <a:schemeClr val="bg1"/>
                </a:solidFill>
                <a:latin typeface="Montserrat SemiBold" pitchFamily="2" charset="77"/>
              </a:rPr>
              <a:t>Venetian Cluster srl</a:t>
            </a:r>
          </a:p>
          <a:p>
            <a:pPr algn="ctr"/>
            <a:r>
              <a:rPr lang="es-ES" sz="2400" b="1">
                <a:solidFill>
                  <a:schemeClr val="bg1"/>
                </a:solidFill>
                <a:latin typeface="Montserrat SemiBold" pitchFamily="2" charset="77"/>
              </a:rPr>
              <a:t>Venetian Innovation Cluster for Cultural and Environmental Heritage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2DD041-4ED7-64D9-82CC-D7A83C71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0" y="157880"/>
            <a:ext cx="2305800" cy="1309694"/>
          </a:xfrm>
          <a:prstGeom prst="rect">
            <a:avLst/>
          </a:prstGeom>
        </p:spPr>
      </p:pic>
      <p:pic>
        <p:nvPicPr>
          <p:cNvPr id="9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53E4A09-0134-6B4A-93FB-0809082E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349" y="5769785"/>
            <a:ext cx="1625611" cy="480888"/>
          </a:xfrm>
          <a:prstGeom prst="rect">
            <a:avLst/>
          </a:prstGeom>
        </p:spPr>
      </p:pic>
      <p:pic>
        <p:nvPicPr>
          <p:cNvPr id="10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DDB05BA2-828F-CB4C-982F-D86C5BC7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04" y="5696607"/>
            <a:ext cx="904278" cy="6272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86140F0-B203-F44B-8654-FA18EDC77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926" y="5810243"/>
            <a:ext cx="2273449" cy="3999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1D7B39-0E85-372F-C187-A57E52DDB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35" y="1158631"/>
            <a:ext cx="1715319" cy="24049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9191982-7CF4-A4D2-7FE9-CA7469BA9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161" y="1158630"/>
            <a:ext cx="1715319" cy="24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7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grpSp>
        <p:nvGrpSpPr>
          <p:cNvPr id="3" name="Gruppo 15">
            <a:extLst>
              <a:ext uri="{FF2B5EF4-FFF2-40B4-BE49-F238E27FC236}">
                <a16:creationId xmlns:a16="http://schemas.microsoft.com/office/drawing/2014/main" id="{DE4A4289-20E3-E8E8-107D-9A2C5E1B1218}"/>
              </a:ext>
            </a:extLst>
          </p:cNvPr>
          <p:cNvGrpSpPr>
            <a:grpSpLocks/>
          </p:cNvGrpSpPr>
          <p:nvPr/>
        </p:nvGrpSpPr>
        <p:grpSpPr bwMode="auto">
          <a:xfrm>
            <a:off x="122142" y="1984742"/>
            <a:ext cx="6862915" cy="3562555"/>
            <a:chOff x="2744092" y="1698978"/>
            <a:chExt cx="6265714" cy="2916737"/>
          </a:xfrm>
        </p:grpSpPr>
        <p:grpSp>
          <p:nvGrpSpPr>
            <p:cNvPr id="4" name="Gruppo 18">
              <a:extLst>
                <a:ext uri="{FF2B5EF4-FFF2-40B4-BE49-F238E27FC236}">
                  <a16:creationId xmlns:a16="http://schemas.microsoft.com/office/drawing/2014/main" id="{5B287850-2269-13F7-79D2-45AF48CED1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4092" y="1698978"/>
              <a:ext cx="6265714" cy="2916737"/>
              <a:chOff x="1845943" y="1391731"/>
              <a:chExt cx="5681984" cy="1854883"/>
            </a:xfrm>
          </p:grpSpPr>
          <p:grpSp>
            <p:nvGrpSpPr>
              <p:cNvPr id="6" name="Gruppo 7">
                <a:extLst>
                  <a:ext uri="{FF2B5EF4-FFF2-40B4-BE49-F238E27FC236}">
                    <a16:creationId xmlns:a16="http://schemas.microsoft.com/office/drawing/2014/main" id="{23B78234-5B33-172F-6D35-D46CACD668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5943" y="1391731"/>
                <a:ext cx="5681984" cy="1854883"/>
                <a:chOff x="1834532" y="1410861"/>
                <a:chExt cx="5681984" cy="1854883"/>
              </a:xfrm>
            </p:grpSpPr>
            <p:grpSp>
              <p:nvGrpSpPr>
                <p:cNvPr id="14" name="Gruppo 28">
                  <a:extLst>
                    <a:ext uri="{FF2B5EF4-FFF2-40B4-BE49-F238E27FC236}">
                      <a16:creationId xmlns:a16="http://schemas.microsoft.com/office/drawing/2014/main" id="{8D21A539-84C3-15C6-0C81-EDA1E4373D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34532" y="1410861"/>
                  <a:ext cx="5681984" cy="1586678"/>
                  <a:chOff x="1920984" y="1273175"/>
                  <a:chExt cx="5682727" cy="1586776"/>
                </a:xfrm>
              </p:grpSpPr>
              <p:sp>
                <p:nvSpPr>
                  <p:cNvPr id="18" name="CasellaDiTesto 11">
                    <a:extLst>
                      <a:ext uri="{FF2B5EF4-FFF2-40B4-BE49-F238E27FC236}">
                        <a16:creationId xmlns:a16="http://schemas.microsoft.com/office/drawing/2014/main" id="{BE91AD34-0182-D3D0-B877-4EBAC39723A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32299" y="1273175"/>
                    <a:ext cx="1128611" cy="1820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1pPr>
                    <a:lvl2pPr marL="742950" indent="-28575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2pPr>
                    <a:lvl3pPr marL="1143000" indent="-228600"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3pPr>
                    <a:lvl4pPr marL="1600200" indent="-22860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4pPr>
                    <a:lvl5pPr marL="2057400" indent="-228600" algn="ctr"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it-IT" altLang="en-US" sz="2400">
                        <a:solidFill>
                          <a:srgbClr val="92D050"/>
                        </a:solidFill>
                        <a:latin typeface="Gautami" panose="020B0502040204020203" pitchFamily="34" charset="0"/>
                      </a:rPr>
                      <a:t>Public </a:t>
                    </a:r>
                    <a:endParaRPr lang="en-GB" altLang="en-US" sz="2400">
                      <a:solidFill>
                        <a:srgbClr val="92D050"/>
                      </a:solidFill>
                      <a:latin typeface="Gautami" panose="020B0502040204020203" pitchFamily="34" charset="0"/>
                    </a:endParaRPr>
                  </a:p>
                </p:txBody>
              </p:sp>
              <p:sp>
                <p:nvSpPr>
                  <p:cNvPr id="19" name="CasellaDiTesto 12">
                    <a:extLst>
                      <a:ext uri="{FF2B5EF4-FFF2-40B4-BE49-F238E27FC236}">
                        <a16:creationId xmlns:a16="http://schemas.microsoft.com/office/drawing/2014/main" id="{5C460B12-2024-939A-29AD-450036CEC3D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0800000" flipV="1">
                    <a:off x="3331187" y="1511411"/>
                    <a:ext cx="1075301" cy="1820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1pPr>
                    <a:lvl2pPr marL="742950" indent="-28575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2pPr>
                    <a:lvl3pPr marL="1143000" indent="-228600"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3pPr>
                    <a:lvl4pPr marL="1600200" indent="-22860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4pPr>
                    <a:lvl5pPr marL="2057400" indent="-228600" algn="ctr"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it-IT" altLang="en-US" sz="2400">
                        <a:solidFill>
                          <a:srgbClr val="92D050"/>
                        </a:solidFill>
                        <a:latin typeface="Gautami" panose="020B0502040204020203" pitchFamily="34" charset="0"/>
                      </a:rPr>
                      <a:t>Private</a:t>
                    </a:r>
                    <a:endParaRPr lang="en-GB" altLang="en-US" sz="2400">
                      <a:solidFill>
                        <a:srgbClr val="92D050"/>
                      </a:solidFill>
                      <a:latin typeface="Gautami" panose="020B0502040204020203" pitchFamily="34" charset="0"/>
                    </a:endParaRPr>
                  </a:p>
                </p:txBody>
              </p:sp>
              <p:sp>
                <p:nvSpPr>
                  <p:cNvPr id="20" name="CasellaDiTesto 19">
                    <a:extLst>
                      <a:ext uri="{FF2B5EF4-FFF2-40B4-BE49-F238E27FC236}">
                        <a16:creationId xmlns:a16="http://schemas.microsoft.com/office/drawing/2014/main" id="{A87946DB-34CD-52E0-DFF9-89151A857B9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0800000" flipV="1">
                    <a:off x="5982307" y="2159643"/>
                    <a:ext cx="1621404" cy="1820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1pPr>
                    <a:lvl2pPr marL="742950" indent="-28575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2pPr>
                    <a:lvl3pPr marL="1143000" indent="-228600"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3pPr>
                    <a:lvl4pPr marL="1600200" indent="-22860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4pPr>
                    <a:lvl5pPr marL="2057400" indent="-228600" algn="ctr"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it-IT" altLang="en-US" sz="2400">
                        <a:solidFill>
                          <a:srgbClr val="92D050"/>
                        </a:solidFill>
                        <a:latin typeface="Gautami" panose="020B0502040204020203" pitchFamily="34" charset="0"/>
                      </a:rPr>
                      <a:t>Professionals</a:t>
                    </a:r>
                    <a:endParaRPr lang="en-GB" altLang="en-US" sz="2400">
                      <a:solidFill>
                        <a:srgbClr val="92D050"/>
                      </a:solidFill>
                      <a:latin typeface="Gautami" panose="020B0502040204020203" pitchFamily="34" charset="0"/>
                    </a:endParaRPr>
                  </a:p>
                </p:txBody>
              </p:sp>
              <p:sp>
                <p:nvSpPr>
                  <p:cNvPr id="21" name="CasellaDiTesto 22">
                    <a:extLst>
                      <a:ext uri="{FF2B5EF4-FFF2-40B4-BE49-F238E27FC236}">
                        <a16:creationId xmlns:a16="http://schemas.microsoft.com/office/drawing/2014/main" id="{BE26AC23-4EA0-EF4A-087C-D7607410DAA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04036" y="2677859"/>
                    <a:ext cx="1547289" cy="1820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1pPr>
                    <a:lvl2pPr marL="742950" indent="-28575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2pPr>
                    <a:lvl3pPr marL="1143000" indent="-228600"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3pPr>
                    <a:lvl4pPr marL="1600200" indent="-22860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4pPr>
                    <a:lvl5pPr marL="2057400" indent="-228600" algn="ctr"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it-IT" altLang="en-US" sz="2400" err="1">
                        <a:solidFill>
                          <a:srgbClr val="92D050"/>
                        </a:solidFill>
                        <a:latin typeface="Gautami" panose="020B0502040204020203" pitchFamily="34" charset="0"/>
                      </a:rPr>
                      <a:t>Associations</a:t>
                    </a:r>
                    <a:endParaRPr lang="en-GB" altLang="en-US" sz="2400">
                      <a:solidFill>
                        <a:srgbClr val="92D050"/>
                      </a:solidFill>
                      <a:latin typeface="Gautami" panose="020B0502040204020203" pitchFamily="34" charset="0"/>
                    </a:endParaRPr>
                  </a:p>
                </p:txBody>
              </p:sp>
              <p:sp>
                <p:nvSpPr>
                  <p:cNvPr id="22" name="CasellaDiTesto 32">
                    <a:extLst>
                      <a:ext uri="{FF2B5EF4-FFF2-40B4-BE49-F238E27FC236}">
                        <a16:creationId xmlns:a16="http://schemas.microsoft.com/office/drawing/2014/main" id="{8552F4E9-0B57-AE75-C6D3-AABA3C2ABD2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984" y="2099997"/>
                    <a:ext cx="1744925" cy="1820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1pPr>
                    <a:lvl2pPr marL="742950" indent="-28575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2pPr>
                    <a:lvl3pPr marL="1143000" indent="-228600"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3pPr>
                    <a:lvl4pPr marL="1600200" indent="-22860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4pPr>
                    <a:lvl5pPr marL="2057400" indent="-228600" algn="ctr"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it-IT" altLang="en-US" sz="2400" err="1">
                        <a:solidFill>
                          <a:srgbClr val="92D050"/>
                        </a:solidFill>
                        <a:latin typeface="Gautami" panose="020B0502040204020203" pitchFamily="34" charset="0"/>
                      </a:rPr>
                      <a:t>Research</a:t>
                    </a:r>
                    <a:r>
                      <a:rPr lang="it-IT" altLang="en-US" sz="2400">
                        <a:solidFill>
                          <a:srgbClr val="92D050"/>
                        </a:solidFill>
                        <a:latin typeface="Gautami" panose="020B0502040204020203" pitchFamily="34" charset="0"/>
                      </a:rPr>
                      <a:t> centers</a:t>
                    </a:r>
                    <a:endParaRPr lang="en-GB" altLang="en-US" sz="2400">
                      <a:solidFill>
                        <a:srgbClr val="92D050"/>
                      </a:solidFill>
                      <a:latin typeface="Gautami" panose="020B0502040204020203" pitchFamily="34" charset="0"/>
                    </a:endParaRPr>
                  </a:p>
                </p:txBody>
              </p:sp>
              <p:sp>
                <p:nvSpPr>
                  <p:cNvPr id="23" name="CasellaDiTesto 41">
                    <a:extLst>
                      <a:ext uri="{FF2B5EF4-FFF2-40B4-BE49-F238E27FC236}">
                        <a16:creationId xmlns:a16="http://schemas.microsoft.com/office/drawing/2014/main" id="{010BB0C7-932B-F1D8-5889-60D0DE192DB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5094" y="1463846"/>
                    <a:ext cx="1547288" cy="2403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1pPr>
                    <a:lvl2pPr marL="742950" indent="-28575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2pPr>
                    <a:lvl3pPr marL="1143000" indent="-228600" algn="ctr">
                      <a:buChar char="•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3pPr>
                    <a:lvl4pPr marL="1600200" indent="-228600" algn="ctr">
                      <a:buChar char="–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4pPr>
                    <a:lvl5pPr marL="2057400" indent="-228600" algn="ctr"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sz="4200">
                        <a:solidFill>
                          <a:srgbClr val="7E8484"/>
                        </a:solidFill>
                        <a:latin typeface="American Typewriter" charset="0"/>
                        <a:sym typeface="American Typewriter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it-IT" altLang="en-US" sz="2400">
                        <a:solidFill>
                          <a:srgbClr val="92D050"/>
                        </a:solidFill>
                        <a:latin typeface="Gautami" panose="020B0502040204020203" pitchFamily="34" charset="0"/>
                      </a:rPr>
                      <a:t>Companies</a:t>
                    </a:r>
                    <a:endParaRPr lang="en-GB" altLang="en-US" sz="2400">
                      <a:solidFill>
                        <a:srgbClr val="92D050"/>
                      </a:solidFill>
                      <a:latin typeface="Gautami" panose="020B0502040204020203" pitchFamily="34" charset="0"/>
                    </a:endParaRPr>
                  </a:p>
                </p:txBody>
              </p:sp>
              <p:cxnSp>
                <p:nvCxnSpPr>
                  <p:cNvPr id="24" name="Connettore 2 23">
                    <a:extLst>
                      <a:ext uri="{FF2B5EF4-FFF2-40B4-BE49-F238E27FC236}">
                        <a16:creationId xmlns:a16="http://schemas.microsoft.com/office/drawing/2014/main" id="{19A61FD7-D630-4126-84E5-A711E191D0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46834" y="2203404"/>
                    <a:ext cx="794576" cy="0"/>
                  </a:xfrm>
                  <a:prstGeom prst="straightConnector1">
                    <a:avLst/>
                  </a:prstGeom>
                  <a:ln>
                    <a:solidFill>
                      <a:srgbClr val="95C1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nettore 2 24">
                    <a:extLst>
                      <a:ext uri="{FF2B5EF4-FFF2-40B4-BE49-F238E27FC236}">
                        <a16:creationId xmlns:a16="http://schemas.microsoft.com/office/drawing/2014/main" id="{956DE0E0-4075-B474-B00D-253CD998FC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06144" y="2203404"/>
                    <a:ext cx="778117" cy="0"/>
                  </a:xfrm>
                  <a:prstGeom prst="straightConnector1">
                    <a:avLst/>
                  </a:prstGeom>
                  <a:ln>
                    <a:solidFill>
                      <a:srgbClr val="95C1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nettore 2 25">
                    <a:extLst>
                      <a:ext uri="{FF2B5EF4-FFF2-40B4-BE49-F238E27FC236}">
                        <a16:creationId xmlns:a16="http://schemas.microsoft.com/office/drawing/2014/main" id="{9C65901D-032C-C58B-2967-AA08A81368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45341" y="1671845"/>
                    <a:ext cx="425176" cy="216022"/>
                  </a:xfrm>
                  <a:prstGeom prst="straightConnector1">
                    <a:avLst/>
                  </a:prstGeom>
                  <a:ln>
                    <a:solidFill>
                      <a:srgbClr val="95C1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ttore 2 26">
                    <a:extLst>
                      <a:ext uri="{FF2B5EF4-FFF2-40B4-BE49-F238E27FC236}">
                        <a16:creationId xmlns:a16="http://schemas.microsoft.com/office/drawing/2014/main" id="{20332D1C-EC9E-735A-421D-546E007424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07182" y="2474038"/>
                    <a:ext cx="298080" cy="223911"/>
                  </a:xfrm>
                  <a:prstGeom prst="straightConnector1">
                    <a:avLst/>
                  </a:prstGeom>
                  <a:ln>
                    <a:solidFill>
                      <a:srgbClr val="95C1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nettore 2 27">
                    <a:extLst>
                      <a:ext uri="{FF2B5EF4-FFF2-40B4-BE49-F238E27FC236}">
                        <a16:creationId xmlns:a16="http://schemas.microsoft.com/office/drawing/2014/main" id="{A28706CF-3841-64AD-C44E-0B9A030117BF}"/>
                      </a:ext>
                    </a:extLst>
                  </p:cNvPr>
                  <p:cNvCxnSpPr>
                    <a:cxnSpLocks/>
                    <a:endCxn id="17" idx="0"/>
                  </p:cNvCxnSpPr>
                  <p:nvPr/>
                </p:nvCxnSpPr>
                <p:spPr>
                  <a:xfrm flipH="1">
                    <a:off x="4116355" y="2477679"/>
                    <a:ext cx="277964" cy="186289"/>
                  </a:xfrm>
                  <a:prstGeom prst="straightConnector1">
                    <a:avLst/>
                  </a:prstGeom>
                  <a:ln>
                    <a:solidFill>
                      <a:srgbClr val="95C1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ttore 2 28">
                    <a:extLst>
                      <a:ext uri="{FF2B5EF4-FFF2-40B4-BE49-F238E27FC236}">
                        <a16:creationId xmlns:a16="http://schemas.microsoft.com/office/drawing/2014/main" id="{721EAA79-5545-EFD2-D0C7-70D9128C89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995660" y="1689442"/>
                    <a:ext cx="398660" cy="201459"/>
                  </a:xfrm>
                  <a:prstGeom prst="straightConnector1">
                    <a:avLst/>
                  </a:prstGeom>
                  <a:ln>
                    <a:solidFill>
                      <a:srgbClr val="95C1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CasellaDiTesto 32">
                  <a:extLst>
                    <a:ext uri="{FF2B5EF4-FFF2-40B4-BE49-F238E27FC236}">
                      <a16:creationId xmlns:a16="http://schemas.microsoft.com/office/drawing/2014/main" id="{899F21DF-B90A-393C-847C-CA4E6BD55B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15628" y="3083663"/>
                  <a:ext cx="1744698" cy="1820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buChar char="•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1pPr>
                  <a:lvl2pPr marL="742950" indent="-285750" algn="ctr">
                    <a:buChar char="–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2pPr>
                  <a:lvl3pPr marL="1143000" indent="-228600" algn="ctr">
                    <a:buChar char="•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3pPr>
                  <a:lvl4pPr marL="1600200" indent="-228600" algn="ctr">
                    <a:buChar char="–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4pPr>
                  <a:lvl5pPr marL="2057400" indent="-228600" algn="ctr"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it-IT" altLang="en-US" sz="2400">
                      <a:solidFill>
                        <a:srgbClr val="92D050"/>
                      </a:solidFill>
                      <a:latin typeface="Gautami" panose="020B0502040204020203" pitchFamily="34" charset="0"/>
                    </a:rPr>
                    <a:t>Municipalities</a:t>
                  </a:r>
                  <a:endParaRPr lang="en-GB" altLang="en-US" sz="2400">
                    <a:solidFill>
                      <a:srgbClr val="92D050"/>
                    </a:solidFill>
                    <a:latin typeface="Gautami" panose="020B0502040204020203" pitchFamily="34" charset="0"/>
                  </a:endParaRPr>
                </a:p>
              </p:txBody>
            </p:sp>
            <p:sp>
              <p:nvSpPr>
                <p:cNvPr id="17" name="CasellaDiTesto 32">
                  <a:extLst>
                    <a:ext uri="{FF2B5EF4-FFF2-40B4-BE49-F238E27FC236}">
                      <a16:creationId xmlns:a16="http://schemas.microsoft.com/office/drawing/2014/main" id="{AB6E5819-D4D2-741E-FF77-98B1386948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57368" y="2801556"/>
                  <a:ext cx="1744698" cy="1820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buChar char="•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1pPr>
                  <a:lvl2pPr marL="742950" indent="-285750" algn="ctr">
                    <a:buChar char="–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2pPr>
                  <a:lvl3pPr marL="1143000" indent="-228600" algn="ctr">
                    <a:buChar char="•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3pPr>
                  <a:lvl4pPr marL="1600200" indent="-228600" algn="ctr">
                    <a:buChar char="–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4pPr>
                  <a:lvl5pPr marL="2057400" indent="-228600" algn="ctr"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4200">
                      <a:solidFill>
                        <a:srgbClr val="7E8484"/>
                      </a:solidFill>
                      <a:latin typeface="American Typewriter" charset="0"/>
                      <a:sym typeface="American Typewriter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it-IT" altLang="en-US" sz="2400" err="1">
                      <a:solidFill>
                        <a:srgbClr val="92D050"/>
                      </a:solidFill>
                      <a:latin typeface="Gautami" panose="020B0502040204020203" pitchFamily="34" charset="0"/>
                    </a:rPr>
                    <a:t>Universities</a:t>
                  </a:r>
                  <a:r>
                    <a:rPr lang="it-IT" altLang="en-US" sz="2400">
                      <a:solidFill>
                        <a:srgbClr val="92D050"/>
                      </a:solidFill>
                      <a:latin typeface="Gautami" panose="020B0502040204020203" pitchFamily="34" charset="0"/>
                    </a:rPr>
                    <a:t> </a:t>
                  </a:r>
                  <a:endParaRPr lang="en-GB" altLang="en-US" sz="2400">
                    <a:solidFill>
                      <a:srgbClr val="92D050"/>
                    </a:solidFill>
                    <a:latin typeface="Gautami" panose="020B0502040204020203" pitchFamily="34" charset="0"/>
                  </a:endParaRPr>
                </a:p>
              </p:txBody>
            </p:sp>
          </p:grpSp>
          <p:cxnSp>
            <p:nvCxnSpPr>
              <p:cNvPr id="7" name="Connettore 2 6">
                <a:extLst>
                  <a:ext uri="{FF2B5EF4-FFF2-40B4-BE49-F238E27FC236}">
                    <a16:creationId xmlns:a16="http://schemas.microsoft.com/office/drawing/2014/main" id="{297FE647-89B2-6BA8-E72C-D44D2BFD0E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707505" y="1599851"/>
                <a:ext cx="0" cy="301563"/>
              </a:xfrm>
              <a:prstGeom prst="straightConnector1">
                <a:avLst/>
              </a:prstGeom>
              <a:ln>
                <a:solidFill>
                  <a:srgbClr val="95C11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>
                <a:extLst>
                  <a:ext uri="{FF2B5EF4-FFF2-40B4-BE49-F238E27FC236}">
                    <a16:creationId xmlns:a16="http://schemas.microsoft.com/office/drawing/2014/main" id="{AD4989A4-0A98-F7FE-EC88-A2E6EC00EB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34018" y="2685356"/>
                <a:ext cx="6399" cy="340395"/>
              </a:xfrm>
              <a:prstGeom prst="straightConnector1">
                <a:avLst/>
              </a:prstGeom>
              <a:ln>
                <a:solidFill>
                  <a:srgbClr val="95C11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CasellaDiTesto 10">
              <a:extLst>
                <a:ext uri="{FF2B5EF4-FFF2-40B4-BE49-F238E27FC236}">
                  <a16:creationId xmlns:a16="http://schemas.microsoft.com/office/drawing/2014/main" id="{94756AC4-510E-BA2D-879D-00331603C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6591" y="2877580"/>
              <a:ext cx="1883419" cy="388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buChar char="•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1pPr>
              <a:lvl2pPr marL="742950" indent="-285750" algn="ctr">
                <a:buChar char="–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2pPr>
              <a:lvl3pPr marL="1143000" indent="-228600" algn="ctr">
                <a:buChar char="•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3pPr>
              <a:lvl4pPr marL="1600200" indent="-228600" algn="ctr">
                <a:buChar char="–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4pPr>
              <a:lvl5pPr marL="2057400" indent="-228600" algn="ctr">
                <a:buChar char="»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4200">
                  <a:solidFill>
                    <a:srgbClr val="7E8484"/>
                  </a:solidFill>
                  <a:latin typeface="American Typewriter" charset="0"/>
                  <a:sym typeface="American Typewriter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en-US" sz="3600" err="1">
                  <a:solidFill>
                    <a:srgbClr val="92D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Members</a:t>
              </a:r>
              <a:r>
                <a:rPr lang="it-IT" altLang="en-US" sz="2400">
                  <a:solidFill>
                    <a:srgbClr val="92D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altLang="en-US" sz="240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30F27B9-B93D-3EC9-E207-FCAF714990C9}"/>
              </a:ext>
            </a:extLst>
          </p:cNvPr>
          <p:cNvSpPr txBox="1"/>
          <p:nvPr/>
        </p:nvSpPr>
        <p:spPr>
          <a:xfrm>
            <a:off x="7728071" y="2000617"/>
            <a:ext cx="38388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/>
              <a:t>Ca. 800 </a:t>
            </a:r>
            <a:r>
              <a:rPr lang="it-IT" sz="2000" b="1" err="1"/>
              <a:t>enterprises</a:t>
            </a:r>
            <a:r>
              <a:rPr lang="it-IT" sz="2000" b="1"/>
              <a:t> </a:t>
            </a:r>
            <a:r>
              <a:rPr lang="it-IT" sz="2000" b="1" err="1"/>
              <a:t>adhering</a:t>
            </a:r>
            <a:endParaRPr lang="it-IT" sz="2000" b="1"/>
          </a:p>
          <a:p>
            <a:endParaRPr lang="it-IT" sz="2000" b="1"/>
          </a:p>
          <a:p>
            <a:r>
              <a:rPr lang="it-IT" sz="2000" b="1"/>
              <a:t>24 institutions (public bodies, </a:t>
            </a:r>
            <a:r>
              <a:rPr lang="it-IT" sz="2000" b="1" err="1"/>
              <a:t>universities</a:t>
            </a:r>
            <a:r>
              <a:rPr lang="it-IT" sz="2000" b="1"/>
              <a:t>, </a:t>
            </a:r>
            <a:r>
              <a:rPr lang="it-IT" sz="2000" b="1" err="1"/>
              <a:t>research</a:t>
            </a:r>
            <a:r>
              <a:rPr lang="it-IT" sz="2000" b="1"/>
              <a:t> centres, etc.)</a:t>
            </a:r>
          </a:p>
          <a:p>
            <a:endParaRPr lang="it-IT" sz="2000" b="1"/>
          </a:p>
          <a:p>
            <a:r>
              <a:rPr lang="it-IT" sz="2000" b="1"/>
              <a:t>More </a:t>
            </a:r>
            <a:r>
              <a:rPr lang="it-IT" sz="2000" b="1" err="1"/>
              <a:t>than</a:t>
            </a:r>
            <a:r>
              <a:rPr lang="it-IT" sz="2000" b="1"/>
              <a:t> 2000 Partners </a:t>
            </a:r>
            <a:r>
              <a:rPr lang="it-IT" sz="2000" b="1" err="1"/>
              <a:t>around</a:t>
            </a:r>
            <a:r>
              <a:rPr lang="it-IT" sz="2000" b="1"/>
              <a:t> the world</a:t>
            </a:r>
          </a:p>
          <a:p>
            <a:endParaRPr lang="it-IT" sz="2000" b="1"/>
          </a:p>
          <a:p>
            <a:r>
              <a:rPr lang="it-IT" sz="2000" b="1" err="1"/>
              <a:t>Around</a:t>
            </a:r>
            <a:r>
              <a:rPr lang="it-IT" sz="2000" b="1"/>
              <a:t> 130 projects </a:t>
            </a:r>
            <a:r>
              <a:rPr lang="it-IT" sz="2000" b="1" err="1"/>
              <a:t>carried</a:t>
            </a:r>
            <a:r>
              <a:rPr lang="it-IT" sz="2000" b="1"/>
              <a:t> out for a </a:t>
            </a:r>
            <a:r>
              <a:rPr lang="it-IT" sz="2000" b="1" err="1"/>
              <a:t>value</a:t>
            </a:r>
            <a:r>
              <a:rPr lang="it-IT" sz="2000" b="1"/>
              <a:t> of ca. 70 M€</a:t>
            </a:r>
          </a:p>
          <a:p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30D86381-A7CD-9ACB-0402-BC00F8DD4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81" y="120073"/>
            <a:ext cx="1220990" cy="1711911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064F4CF-3A55-53D5-93EE-A511AE9A26BC}"/>
              </a:ext>
            </a:extLst>
          </p:cNvPr>
          <p:cNvSpPr txBox="1"/>
          <p:nvPr/>
        </p:nvSpPr>
        <p:spPr>
          <a:xfrm>
            <a:off x="2022849" y="664653"/>
            <a:ext cx="8278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THE VENETIAN CLUSTER</a:t>
            </a:r>
          </a:p>
        </p:txBody>
      </p:sp>
    </p:spTree>
    <p:extLst>
      <p:ext uri="{BB962C8B-B14F-4D97-AF65-F5344CB8AC3E}">
        <p14:creationId xmlns:p14="http://schemas.microsoft.com/office/powerpoint/2010/main" val="757000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30D86381-A7CD-9ACB-0402-BC00F8DD4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81" y="120073"/>
            <a:ext cx="1220990" cy="1711911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064F4CF-3A55-53D5-93EE-A511AE9A26BC}"/>
              </a:ext>
            </a:extLst>
          </p:cNvPr>
          <p:cNvSpPr txBox="1"/>
          <p:nvPr/>
        </p:nvSpPr>
        <p:spPr>
          <a:xfrm>
            <a:off x="2022849" y="664653"/>
            <a:ext cx="8278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THE VENETIAN CLUSTER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DBD85BE-9B71-7C4F-4C60-54150B3B1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13" y="1907278"/>
            <a:ext cx="7056932" cy="364228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E21976-2CE3-0BA6-4568-483740EC5FBA}"/>
              </a:ext>
            </a:extLst>
          </p:cNvPr>
          <p:cNvSpPr txBox="1"/>
          <p:nvPr/>
        </p:nvSpPr>
        <p:spPr>
          <a:xfrm>
            <a:off x="7991015" y="2684206"/>
            <a:ext cx="33036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We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support </a:t>
            </a:r>
            <a:r>
              <a:rPr lang="it-IT" alt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public and private bodies 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in the  </a:t>
            </a:r>
            <a:r>
              <a:rPr lang="it-IT" altLang="en-US" sz="18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search</a:t>
            </a:r>
            <a:r>
              <a:rPr lang="it-IT" alt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of funding 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with the goal of </a:t>
            </a:r>
            <a:r>
              <a:rPr lang="it-IT" altLang="en-US" sz="18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developing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it-IT" alt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innovative projects 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for the </a:t>
            </a:r>
            <a:r>
              <a:rPr lang="it-IT" altLang="en-US" sz="18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valorisation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it-IT" altLang="en-US" sz="18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conservation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and </a:t>
            </a:r>
            <a:r>
              <a:rPr lang="it-IT" altLang="en-US" sz="18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restoration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of the </a:t>
            </a:r>
            <a:r>
              <a:rPr lang="it-IT" altLang="en-US" sz="18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historical</a:t>
            </a:r>
            <a:r>
              <a:rPr lang="it-IT" alt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, cultural and environmental </a:t>
            </a:r>
            <a:r>
              <a:rPr lang="it-IT" altLang="en-US" sz="18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heritage</a:t>
            </a:r>
            <a:r>
              <a:rPr lang="it-IT" altLang="en-US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in </a:t>
            </a:r>
            <a:r>
              <a:rPr lang="it-IT" altLang="en-US" sz="18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Italy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and </a:t>
            </a:r>
            <a:r>
              <a:rPr lang="it-IT" altLang="en-US" sz="18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abroad</a:t>
            </a:r>
            <a:r>
              <a:rPr lang="it-IT" alt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. </a:t>
            </a:r>
            <a:endParaRPr lang="it-IT" altLang="en-US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CasellaDiTesto 2">
            <a:extLst>
              <a:ext uri="{FF2B5EF4-FFF2-40B4-BE49-F238E27FC236}">
                <a16:creationId xmlns:a16="http://schemas.microsoft.com/office/drawing/2014/main" id="{E07B9DB0-D7E1-46A6-8AE7-0F6975609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015" y="2113485"/>
            <a:ext cx="209688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NETWORK</a:t>
            </a:r>
            <a:endParaRPr lang="en-GB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3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4207"/>
            <a:ext cx="10893425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EU Funding Programmes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12" name="Picture 20" descr="Home">
            <a:extLst>
              <a:ext uri="{FF2B5EF4-FFF2-40B4-BE49-F238E27FC236}">
                <a16:creationId xmlns:a16="http://schemas.microsoft.com/office/drawing/2014/main" id="{6D7A664E-19AB-EB6E-1DCD-0E26E067E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233" y="2009639"/>
            <a:ext cx="2733929" cy="781123"/>
          </a:xfrm>
          <a:prstGeom prst="rect">
            <a:avLst/>
          </a:prstGeom>
          <a:noFill/>
        </p:spPr>
      </p:pic>
      <p:pic>
        <p:nvPicPr>
          <p:cNvPr id="13" name="Picture 24" descr="Home">
            <a:extLst>
              <a:ext uri="{FF2B5EF4-FFF2-40B4-BE49-F238E27FC236}">
                <a16:creationId xmlns:a16="http://schemas.microsoft.com/office/drawing/2014/main" id="{147E2754-16C3-5A41-F1B1-C5412CBC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1969" y="2123658"/>
            <a:ext cx="2472818" cy="733092"/>
          </a:xfrm>
          <a:prstGeom prst="rect">
            <a:avLst/>
          </a:prstGeom>
          <a:noFill/>
        </p:spPr>
      </p:pic>
      <p:pic>
        <p:nvPicPr>
          <p:cNvPr id="14" name="Picture 28" descr="Risultati immagini per programma europeo logo">
            <a:extLst>
              <a:ext uri="{FF2B5EF4-FFF2-40B4-BE49-F238E27FC236}">
                <a16:creationId xmlns:a16="http://schemas.microsoft.com/office/drawing/2014/main" id="{DF1B3A89-79C7-27D4-7B32-5ECCFABE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006" y="3747023"/>
            <a:ext cx="2600325" cy="1762126"/>
          </a:xfrm>
          <a:prstGeom prst="rect">
            <a:avLst/>
          </a:prstGeom>
          <a:noFill/>
        </p:spPr>
      </p:pic>
      <p:pic>
        <p:nvPicPr>
          <p:cNvPr id="15" name="Picture 30" descr="Risultati immagini per programma europeo logo">
            <a:extLst>
              <a:ext uri="{FF2B5EF4-FFF2-40B4-BE49-F238E27FC236}">
                <a16:creationId xmlns:a16="http://schemas.microsoft.com/office/drawing/2014/main" id="{0D501493-8016-0A84-9B38-75D9FA03E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33917" y="3808867"/>
            <a:ext cx="2619375" cy="1743076"/>
          </a:xfrm>
          <a:prstGeom prst="rect">
            <a:avLst/>
          </a:prstGeom>
          <a:noFill/>
        </p:spPr>
      </p:pic>
      <p:pic>
        <p:nvPicPr>
          <p:cNvPr id="16" name="Picture 40" descr="Risultati immagini per europe for citizens logo">
            <a:extLst>
              <a:ext uri="{FF2B5EF4-FFF2-40B4-BE49-F238E27FC236}">
                <a16:creationId xmlns:a16="http://schemas.microsoft.com/office/drawing/2014/main" id="{64B053A1-584B-50B4-2470-8CD08E2F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79986" y="4258813"/>
            <a:ext cx="2191945" cy="1231595"/>
          </a:xfrm>
          <a:prstGeom prst="rect">
            <a:avLst/>
          </a:prstGeom>
          <a:noFill/>
        </p:spPr>
      </p:pic>
      <p:pic>
        <p:nvPicPr>
          <p:cNvPr id="17" name="Picture 42" descr="Risultati immagini per european programme logo">
            <a:extLst>
              <a:ext uri="{FF2B5EF4-FFF2-40B4-BE49-F238E27FC236}">
                <a16:creationId xmlns:a16="http://schemas.microsoft.com/office/drawing/2014/main" id="{796A6542-53CF-7775-9C67-64F28EA2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3020" y="1955066"/>
            <a:ext cx="2517890" cy="1152770"/>
          </a:xfrm>
          <a:prstGeom prst="rect">
            <a:avLst/>
          </a:prstGeom>
          <a:noFill/>
        </p:spPr>
      </p:pic>
      <p:pic>
        <p:nvPicPr>
          <p:cNvPr id="18" name="Picture 44" descr="Risultati immagini per european programme logo">
            <a:extLst>
              <a:ext uri="{FF2B5EF4-FFF2-40B4-BE49-F238E27FC236}">
                <a16:creationId xmlns:a16="http://schemas.microsoft.com/office/drawing/2014/main" id="{8CAEDECD-158D-0E44-A6E5-384AC7688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21336" y="3877953"/>
            <a:ext cx="2047240" cy="1500267"/>
          </a:xfrm>
          <a:prstGeom prst="rect">
            <a:avLst/>
          </a:prstGeom>
          <a:noFill/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013639E-3761-A314-7ECC-00133900F6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3292" y="1971672"/>
            <a:ext cx="2183329" cy="157807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86A5E28-0148-A088-5131-5ACD22AA27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2088" y="138797"/>
            <a:ext cx="2752725" cy="165735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4378985-DD7E-8097-4CBD-4CC291BB1D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9975" y="2898902"/>
            <a:ext cx="2254451" cy="140506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F2C56AF-754D-D457-D5DE-8ED04F5B18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17946" y="2817381"/>
            <a:ext cx="2955355" cy="140947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E6EB5E8-9763-E96E-BB41-4BFAB5C783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7687" y="3091960"/>
            <a:ext cx="2367241" cy="1014532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FDF5F6A-AB70-57DD-4104-E751392E4C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4678" y="4057558"/>
            <a:ext cx="2191945" cy="122748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00F4B0AE-222F-2945-8588-EBC0FC60B4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9006" y="3012649"/>
            <a:ext cx="2019019" cy="6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53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0980-0E28-4179-2342-5A1660599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Examples of projects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74C64903-760D-C38D-E591-ECBF97B1D92F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A5968D8B-B72B-A930-93DD-550D6CE89BEE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42FA8860-C237-E402-0C2E-793E9FB15A4B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B4458336-6794-8F84-428A-4FC38CFEC7B6}"/>
              </a:ext>
            </a:extLst>
          </p:cNvPr>
          <p:cNvSpPr txBox="1">
            <a:spLocks/>
          </p:cNvSpPr>
          <p:nvPr/>
        </p:nvSpPr>
        <p:spPr>
          <a:xfrm>
            <a:off x="787621" y="2403175"/>
            <a:ext cx="10765281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/>
              <a:t>DIGITOUR</a:t>
            </a:r>
            <a:r>
              <a:rPr lang="es-ES"/>
              <a:t>: support to tourism enterprises through vouchers for digitalisation (cascade funding)</a:t>
            </a:r>
          </a:p>
          <a:p>
            <a:pPr algn="l"/>
            <a:endParaRPr lang="es-ES"/>
          </a:p>
          <a:p>
            <a:pPr algn="l"/>
            <a:r>
              <a:rPr lang="es-ES" b="1"/>
              <a:t>EU RURAL TOURISM</a:t>
            </a:r>
            <a:r>
              <a:rPr lang="es-ES"/>
              <a:t>: creation of Eurocluster on rural tourism, support to tourism enterprises for improvement and internationalisation (cascade fundings, vouchers)</a:t>
            </a:r>
          </a:p>
          <a:p>
            <a:pPr algn="l"/>
            <a:endParaRPr lang="es-ES"/>
          </a:p>
          <a:p>
            <a:pPr algn="l"/>
            <a:r>
              <a:rPr lang="es-ES" b="1"/>
              <a:t>FRIEND CCI</a:t>
            </a:r>
            <a:r>
              <a:rPr lang="es-ES"/>
              <a:t>: </a:t>
            </a:r>
            <a:r>
              <a:rPr lang="en-US"/>
              <a:t>Fostering Resilience and Innovation in Europe through Networking Development of clusters in the Cultural and Creative Industry ecosystem</a:t>
            </a:r>
            <a:endParaRPr lang="es-ES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67B7B7B-FD22-0A44-A719-479F68B6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E1BEA5C-B760-2D4A-AACA-9A1B65F1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70A94F-F52D-BF43-AEFB-F38FA6A55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7136056-17E1-57DF-C7E9-243E101E9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450" y="683697"/>
            <a:ext cx="36385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2">
            <a:extLst>
              <a:ext uri="{FF2B5EF4-FFF2-40B4-BE49-F238E27FC236}">
                <a16:creationId xmlns:a16="http://schemas.microsoft.com/office/drawing/2014/main" id="{86847884-1DF0-9AEB-0A28-478D220A637A}"/>
              </a:ext>
            </a:extLst>
          </p:cNvPr>
          <p:cNvSpPr txBox="1"/>
          <p:nvPr/>
        </p:nvSpPr>
        <p:spPr>
          <a:xfrm>
            <a:off x="474453" y="1795523"/>
            <a:ext cx="11142454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600" b="1" err="1">
                <a:solidFill>
                  <a:schemeClr val="bg1"/>
                </a:solidFill>
                <a:latin typeface="Montserrat SemiBold"/>
              </a:rPr>
              <a:t>Challenges</a:t>
            </a:r>
            <a:r>
              <a:rPr lang="es-ES" sz="6600" b="1">
                <a:solidFill>
                  <a:schemeClr val="bg1"/>
                </a:solidFill>
                <a:latin typeface="Montserrat SemiBold"/>
              </a:rPr>
              <a:t> and </a:t>
            </a:r>
            <a:r>
              <a:rPr lang="es-ES" sz="6600" b="1" err="1">
                <a:solidFill>
                  <a:schemeClr val="bg1"/>
                </a:solidFill>
                <a:latin typeface="Montserrat SemiBold"/>
              </a:rPr>
              <a:t>Promises</a:t>
            </a:r>
            <a:r>
              <a:rPr lang="es-ES" sz="66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6600" b="1" err="1">
                <a:solidFill>
                  <a:schemeClr val="bg1"/>
                </a:solidFill>
                <a:latin typeface="Montserrat SemiBold"/>
              </a:rPr>
              <a:t>of</a:t>
            </a:r>
            <a:r>
              <a:rPr lang="es-ES" sz="6600" b="1">
                <a:solidFill>
                  <a:schemeClr val="bg1"/>
                </a:solidFill>
                <a:latin typeface="Montserrat SemiBold"/>
              </a:rPr>
              <a:t> Cross-</a:t>
            </a:r>
            <a:r>
              <a:rPr lang="es-ES" sz="6600" b="1" err="1">
                <a:solidFill>
                  <a:schemeClr val="bg1"/>
                </a:solidFill>
                <a:latin typeface="Montserrat SemiBold"/>
              </a:rPr>
              <a:t>Border</a:t>
            </a:r>
            <a:r>
              <a:rPr lang="es-ES" sz="66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6600" b="1" err="1">
                <a:solidFill>
                  <a:schemeClr val="bg1"/>
                </a:solidFill>
                <a:latin typeface="Montserrat SemiBold"/>
              </a:rPr>
              <a:t>Cooperation</a:t>
            </a:r>
            <a:endParaRPr lang="es-ES" sz="2000" err="1">
              <a:solidFill>
                <a:schemeClr val="bg1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2DD041-4ED7-64D9-82CC-D7A83C71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0" y="157880"/>
            <a:ext cx="2305800" cy="1309694"/>
          </a:xfrm>
          <a:prstGeom prst="rect">
            <a:avLst/>
          </a:prstGeom>
        </p:spPr>
      </p:pic>
      <p:pic>
        <p:nvPicPr>
          <p:cNvPr id="9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53E4A09-0134-6B4A-93FB-0809082E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349" y="5769785"/>
            <a:ext cx="1625611" cy="480888"/>
          </a:xfrm>
          <a:prstGeom prst="rect">
            <a:avLst/>
          </a:prstGeom>
        </p:spPr>
      </p:pic>
      <p:pic>
        <p:nvPicPr>
          <p:cNvPr id="10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DDB05BA2-828F-CB4C-982F-D86C5BC7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04" y="5696607"/>
            <a:ext cx="904278" cy="6272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86140F0-B203-F44B-8654-FA18EDC77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926" y="5810243"/>
            <a:ext cx="2273449" cy="3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80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0980-0E28-4179-2342-5A1660599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Examples of projects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74C64903-760D-C38D-E591-ECBF97B1D92F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A5968D8B-B72B-A930-93DD-550D6CE89BEE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42FA8860-C237-E402-0C2E-793E9FB15A4B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B4458336-6794-8F84-428A-4FC38CFEC7B6}"/>
              </a:ext>
            </a:extLst>
          </p:cNvPr>
          <p:cNvSpPr txBox="1">
            <a:spLocks/>
          </p:cNvSpPr>
          <p:nvPr/>
        </p:nvSpPr>
        <p:spPr>
          <a:xfrm>
            <a:off x="787621" y="2403175"/>
            <a:ext cx="10765281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/>
              <a:t>TOMATO</a:t>
            </a:r>
            <a:r>
              <a:rPr lang="es-ES"/>
              <a:t>: </a:t>
            </a:r>
            <a:r>
              <a:rPr lang="en-US"/>
              <a:t>facilitation of transnational distribution of creative, cultural and artistic content on an international scale and increase in the competitiveness and economic potential of this sector</a:t>
            </a:r>
            <a:endParaRPr lang="es-ES"/>
          </a:p>
          <a:p>
            <a:pPr algn="l"/>
            <a:endParaRPr lang="es-ES"/>
          </a:p>
          <a:p>
            <a:pPr algn="l"/>
            <a:r>
              <a:rPr lang="es-ES" b="1"/>
              <a:t>CREA</a:t>
            </a:r>
            <a:r>
              <a:rPr lang="es-ES"/>
              <a:t>: creation of a platform for writers to share and promote their works and defend their rights </a:t>
            </a:r>
          </a:p>
          <a:p>
            <a:pPr algn="l"/>
            <a:endParaRPr lang="es-ES"/>
          </a:p>
          <a:p>
            <a:pPr algn="l"/>
            <a:r>
              <a:rPr lang="es-ES" b="1"/>
              <a:t>GELATOn the ROAD</a:t>
            </a:r>
            <a:r>
              <a:rPr lang="es-ES"/>
              <a:t>: improvement of carbon footrpint in ice cream sector, creation of European Ice Cream Route</a:t>
            </a: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67B7B7B-FD22-0A44-A719-479F68B6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E1BEA5C-B760-2D4A-AACA-9A1B65F1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70A94F-F52D-BF43-AEFB-F38FA6A55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A1E359A-8905-FA99-FFAA-D1158ADDB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874197"/>
            <a:ext cx="4267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5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0980-0E28-4179-2342-5A1660599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931013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National, Regional, Local Projects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74C64903-760D-C38D-E591-ECBF97B1D92F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A5968D8B-B72B-A930-93DD-550D6CE89BEE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42FA8860-C237-E402-0C2E-793E9FB15A4B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B4458336-6794-8F84-428A-4FC38CFEC7B6}"/>
              </a:ext>
            </a:extLst>
          </p:cNvPr>
          <p:cNvSpPr txBox="1">
            <a:spLocks/>
          </p:cNvSpPr>
          <p:nvPr/>
        </p:nvSpPr>
        <p:spPr>
          <a:xfrm>
            <a:off x="990599" y="2349203"/>
            <a:ext cx="9474201" cy="2779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/>
              <a:t>National funds from Ministries, Foundations, etc.</a:t>
            </a:r>
          </a:p>
          <a:p>
            <a:pPr algn="l"/>
            <a:endParaRPr lang="es-ES"/>
          </a:p>
          <a:p>
            <a:pPr algn="l"/>
            <a:r>
              <a:rPr lang="es-ES"/>
              <a:t>Regional Funds from ERDF (innovation for SMEs)</a:t>
            </a:r>
          </a:p>
          <a:p>
            <a:pPr algn="l"/>
            <a:endParaRPr lang="es-ES"/>
          </a:p>
          <a:p>
            <a:pPr algn="l"/>
            <a:r>
              <a:rPr lang="es-ES"/>
              <a:t>Local calls for proposals (public and private funds)</a:t>
            </a: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67B7B7B-FD22-0A44-A719-479F68B6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E1BEA5C-B760-2D4A-AACA-9A1B65F1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70A94F-F52D-BF43-AEFB-F38FA6A55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89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0980-0E28-4179-2342-5A1660599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Clustering and networking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74C64903-760D-C38D-E591-ECBF97B1D92F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A5968D8B-B72B-A930-93DD-550D6CE89BEE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42FA8860-C237-E402-0C2E-793E9FB15A4B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B4458336-6794-8F84-428A-4FC38CFEC7B6}"/>
              </a:ext>
            </a:extLst>
          </p:cNvPr>
          <p:cNvSpPr txBox="1">
            <a:spLocks/>
          </p:cNvSpPr>
          <p:nvPr/>
        </p:nvSpPr>
        <p:spPr>
          <a:xfrm>
            <a:off x="990599" y="2349203"/>
            <a:ext cx="7258665" cy="2779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/>
              <a:t>European Cluster Collaboration Platform</a:t>
            </a:r>
          </a:p>
          <a:p>
            <a:pPr algn="l"/>
            <a:endParaRPr lang="es-ES"/>
          </a:p>
          <a:p>
            <a:pPr algn="l"/>
            <a:r>
              <a:rPr lang="es-ES"/>
              <a:t>European Cluster Alliance</a:t>
            </a:r>
          </a:p>
          <a:p>
            <a:pPr algn="l"/>
            <a:endParaRPr lang="es-ES"/>
          </a:p>
          <a:p>
            <a:pPr algn="l"/>
            <a:r>
              <a:rPr lang="es-ES"/>
              <a:t>Italian National Assocluster</a:t>
            </a:r>
          </a:p>
          <a:p>
            <a:pPr algn="l"/>
            <a:endParaRPr lang="es-ES"/>
          </a:p>
          <a:p>
            <a:pPr algn="l"/>
            <a:r>
              <a:rPr lang="es-ES"/>
              <a:t>Regional Innovation Network (RIS3)</a:t>
            </a: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67B7B7B-FD22-0A44-A719-479F68B6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E1BEA5C-B760-2D4A-AACA-9A1B65F1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70A94F-F52D-BF43-AEFB-F38FA6A55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12812A3-4612-C0B0-2239-BF49E9E1B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221" y="2448232"/>
            <a:ext cx="4389402" cy="24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47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308BC14-1DE1-8756-20AD-7B52E587C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02631"/>
            <a:ext cx="10515600" cy="2852737"/>
          </a:xfrm>
        </p:spPr>
        <p:txBody>
          <a:bodyPr anchor="ctr" anchorCtr="0"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es-ES" sz="2800"/>
              <a:t>“</a:t>
            </a:r>
            <a:r>
              <a:rPr lang="en-GB" sz="2800">
                <a:latin typeface="+mj-lt"/>
              </a:rPr>
              <a:t>We believe that the </a:t>
            </a:r>
            <a:r>
              <a:rPr lang="en-GB" sz="2800" b="1">
                <a:latin typeface="+mj-lt"/>
              </a:rPr>
              <a:t>cultural and environmental heritage </a:t>
            </a:r>
            <a:r>
              <a:rPr lang="en-GB" sz="2800">
                <a:latin typeface="+mj-lt"/>
              </a:rPr>
              <a:t>has an</a:t>
            </a:r>
            <a:br>
              <a:rPr lang="en-GB" sz="2800">
                <a:latin typeface="+mj-lt"/>
              </a:rPr>
            </a:br>
            <a:br>
              <a:rPr lang="en-GB" sz="2800">
                <a:latin typeface="+mj-lt"/>
              </a:rPr>
            </a:br>
            <a:r>
              <a:rPr lang="en-GB" sz="2800" b="1" u="sng">
                <a:latin typeface="+mj-lt"/>
              </a:rPr>
              <a:t>economic value fundamental for the  development of the country</a:t>
            </a:r>
            <a:r>
              <a:rPr lang="en-GB" sz="2800">
                <a:latin typeface="+mj-lt"/>
              </a:rPr>
              <a:t>. </a:t>
            </a:r>
            <a:br>
              <a:rPr lang="en-GB" sz="2800">
                <a:latin typeface="+mj-lt"/>
              </a:rPr>
            </a:br>
            <a:br>
              <a:rPr lang="en-GB" sz="2800">
                <a:latin typeface="+mj-lt"/>
              </a:rPr>
            </a:br>
            <a:r>
              <a:rPr lang="en-GB" sz="2800">
                <a:latin typeface="+mj-lt"/>
              </a:rPr>
              <a:t>The heritage must be protected, valorised, promoted and developed. The beauty is a value essential for the physic, psychological and spiritual human well-being and fundamental for the whole society development.</a:t>
            </a:r>
            <a:r>
              <a:rPr lang="es-ES" sz="2800"/>
              <a:t>”</a:t>
            </a:r>
          </a:p>
        </p:txBody>
      </p:sp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1649D6F-D940-8150-9682-835341BD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78680C34-E458-3299-0584-4AF0FD6B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61FB2D6-84D7-0A01-5AB4-4E9B62A1B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582905-410C-B14F-9682-30594ABFD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CE1747-9B27-1066-E077-37022243022F}"/>
              </a:ext>
            </a:extLst>
          </p:cNvPr>
          <p:cNvSpPr txBox="1"/>
          <p:nvPr/>
        </p:nvSpPr>
        <p:spPr>
          <a:xfrm>
            <a:off x="1759974" y="737419"/>
            <a:ext cx="5451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OUR VISION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34D98F-03E2-F569-1645-278F25EC0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7" y="155823"/>
            <a:ext cx="121930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95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167149" y="1132860"/>
            <a:ext cx="11307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9D3131-2391-D951-1BEC-CC0B1E65AB9A}"/>
              </a:ext>
            </a:extLst>
          </p:cNvPr>
          <p:cNvSpPr txBox="1"/>
          <p:nvPr/>
        </p:nvSpPr>
        <p:spPr>
          <a:xfrm>
            <a:off x="3057832" y="2985915"/>
            <a:ext cx="58206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chemeClr val="bg1"/>
                </a:solidFill>
              </a:rPr>
              <a:t>Maurizio Malè</a:t>
            </a:r>
          </a:p>
          <a:p>
            <a:r>
              <a:rPr lang="it-IT" sz="2800" b="1">
                <a:solidFill>
                  <a:schemeClr val="bg1"/>
                </a:solidFill>
              </a:rPr>
              <a:t>maurizio.male@venetiancluster.eu</a:t>
            </a:r>
          </a:p>
          <a:p>
            <a:endParaRPr lang="it-IT" sz="2800" b="1">
              <a:solidFill>
                <a:schemeClr val="bg1"/>
              </a:solidFill>
            </a:endParaRPr>
          </a:p>
          <a:p>
            <a:endParaRPr lang="it-IT" sz="2800" b="1">
              <a:solidFill>
                <a:schemeClr val="bg1"/>
              </a:solidFill>
            </a:endParaRPr>
          </a:p>
          <a:p>
            <a:r>
              <a:rPr lang="it-IT" sz="2800" b="1">
                <a:solidFill>
                  <a:schemeClr val="bg1"/>
                </a:solidFill>
              </a:rPr>
              <a:t>www.venetiancluster.eu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89C446F7-7242-8BC3-123A-B5C916742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242" y="4605424"/>
            <a:ext cx="684199" cy="750146"/>
          </a:xfrm>
          <a:prstGeom prst="rect">
            <a:avLst/>
          </a:prstGeom>
        </p:spPr>
      </p:pic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C9786D8F-9061-EB01-3EE5-25C0C4568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52" y="4678117"/>
            <a:ext cx="483207" cy="4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rId9"/>
            <a:extLst>
              <a:ext uri="{FF2B5EF4-FFF2-40B4-BE49-F238E27FC236}">
                <a16:creationId xmlns:a16="http://schemas.microsoft.com/office/drawing/2014/main" id="{A4BA1109-5DE4-AEED-DF7F-192F02EE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099" y="4678119"/>
            <a:ext cx="483206" cy="48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11"/>
            <a:extLst>
              <a:ext uri="{FF2B5EF4-FFF2-40B4-BE49-F238E27FC236}">
                <a16:creationId xmlns:a16="http://schemas.microsoft.com/office/drawing/2014/main" id="{C7C20130-811C-EEE4-59CE-EC13C52B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086" y="4678117"/>
            <a:ext cx="483207" cy="4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8061A8E-8ABA-5EC4-56A5-B9FB3C9765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218" y="1385152"/>
            <a:ext cx="1730530" cy="243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56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  <a:cs typeface="Arial"/>
              </a:rPr>
              <a:t>Bernard </a:t>
            </a:r>
            <a:r>
              <a:rPr lang="es-ES" err="1">
                <a:latin typeface="Montserrat"/>
                <a:cs typeface="Arial"/>
              </a:rPr>
              <a:t>Likar</a:t>
            </a:r>
            <a:endParaRPr lang="es-ES" err="1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3755904"/>
            <a:ext cx="9989457" cy="879896"/>
          </a:xfrm>
          <a:prstGeom prst="rect">
            <a:avLst/>
          </a:prstGeom>
        </p:spPr>
        <p:txBody>
          <a:bodyPr lIns="91440" tIns="45720" rIns="91440" bIns="45720" anchor="ctr" anchorCtr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err="1">
                <a:latin typeface="Montserrat"/>
                <a:cs typeface="Arial"/>
              </a:rPr>
              <a:t>Advisor</a:t>
            </a:r>
            <a:r>
              <a:rPr lang="es-ES">
                <a:latin typeface="Montserrat"/>
                <a:cs typeface="Arial"/>
              </a:rPr>
              <a:t>, Wood </a:t>
            </a:r>
            <a:r>
              <a:rPr lang="es-ES" err="1">
                <a:latin typeface="Montserrat"/>
                <a:cs typeface="Arial"/>
              </a:rPr>
              <a:t>Industry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Cluster</a:t>
            </a:r>
            <a:r>
              <a:rPr lang="es-ES">
                <a:latin typeface="Montserrat"/>
                <a:cs typeface="Arial"/>
              </a:rPr>
              <a:t> (</a:t>
            </a:r>
            <a:r>
              <a:rPr lang="es-ES" err="1">
                <a:latin typeface="Montserrat"/>
                <a:cs typeface="Arial"/>
              </a:rPr>
              <a:t>Slovenia</a:t>
            </a:r>
            <a:r>
              <a:rPr lang="es-ES">
                <a:latin typeface="Montserrat"/>
                <a:cs typeface="Arial"/>
              </a:rPr>
              <a:t>)</a:t>
            </a:r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733657" cy="13182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Challenges</a:t>
            </a:r>
            <a:r>
              <a:rPr lang="es-ES">
                <a:latin typeface="Montserrat"/>
                <a:cs typeface="Arial"/>
              </a:rPr>
              <a:t> and </a:t>
            </a:r>
            <a:r>
              <a:rPr lang="es-ES" err="1">
                <a:latin typeface="Montserrat"/>
                <a:cs typeface="Arial"/>
              </a:rPr>
              <a:t>Promises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of</a:t>
            </a:r>
            <a:r>
              <a:rPr lang="es-ES">
                <a:latin typeface="Montserrat"/>
                <a:cs typeface="Arial"/>
              </a:rPr>
              <a:t> Cross-</a:t>
            </a:r>
            <a:r>
              <a:rPr lang="es-ES" err="1">
                <a:latin typeface="Montserrat"/>
                <a:cs typeface="Arial"/>
              </a:rPr>
              <a:t>Border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Cooperation</a:t>
            </a:r>
            <a:endParaRPr lang="es-ES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35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C224-736C-D654-9F51-526C82A27719}"/>
              </a:ext>
            </a:extLst>
          </p:cNvPr>
          <p:cNvSpPr txBox="1">
            <a:spLocks/>
          </p:cNvSpPr>
          <p:nvPr/>
        </p:nvSpPr>
        <p:spPr>
          <a:xfrm>
            <a:off x="838200" y="2585545"/>
            <a:ext cx="10425113" cy="28511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err="1"/>
              <a:t>Estasblished</a:t>
            </a:r>
            <a:r>
              <a:rPr lang="sl-SI"/>
              <a:t> in </a:t>
            </a:r>
            <a:r>
              <a:rPr lang="sl-SI" err="1"/>
              <a:t>year</a:t>
            </a:r>
            <a:r>
              <a:rPr lang="sl-SI"/>
              <a:t> 2000 </a:t>
            </a:r>
            <a:r>
              <a:rPr lang="sl-SI" err="1"/>
              <a:t>with</a:t>
            </a:r>
            <a:r>
              <a:rPr lang="sl-SI"/>
              <a:t> a </a:t>
            </a:r>
            <a:r>
              <a:rPr lang="sl-SI" err="1"/>
              <a:t>bottom</a:t>
            </a:r>
            <a:r>
              <a:rPr lang="sl-SI"/>
              <a:t> up </a:t>
            </a:r>
            <a:r>
              <a:rPr lang="sl-SI" err="1"/>
              <a:t>approach</a:t>
            </a:r>
            <a:r>
              <a:rPr lang="es-ES"/>
              <a:t>
</a:t>
            </a:r>
            <a:r>
              <a:rPr lang="sl-SI" err="1"/>
              <a:t>Close</a:t>
            </a:r>
            <a:r>
              <a:rPr lang="sl-SI"/>
              <a:t> </a:t>
            </a:r>
            <a:r>
              <a:rPr lang="sl-SI" err="1"/>
              <a:t>cooperation</a:t>
            </a:r>
            <a:r>
              <a:rPr lang="sl-SI"/>
              <a:t> </a:t>
            </a:r>
            <a:r>
              <a:rPr lang="sl-SI" err="1"/>
              <a:t>with</a:t>
            </a:r>
            <a:r>
              <a:rPr lang="sl-SI"/>
              <a:t> </a:t>
            </a:r>
            <a:r>
              <a:rPr lang="sl-SI" err="1"/>
              <a:t>the</a:t>
            </a:r>
            <a:r>
              <a:rPr lang="sl-SI"/>
              <a:t> Wood and Furniture </a:t>
            </a:r>
            <a:r>
              <a:rPr lang="sl-SI" err="1"/>
              <a:t>association</a:t>
            </a:r>
            <a:r>
              <a:rPr lang="sl-SI"/>
              <a:t> at </a:t>
            </a:r>
            <a:r>
              <a:rPr lang="sl-SI" err="1"/>
              <a:t>the</a:t>
            </a:r>
            <a:r>
              <a:rPr lang="sl-SI"/>
              <a:t> CCIS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/>
              <a:t>96 </a:t>
            </a:r>
            <a:r>
              <a:rPr lang="sl-SI" err="1"/>
              <a:t>companies</a:t>
            </a:r>
            <a:r>
              <a:rPr lang="sl-SI"/>
              <a:t> and </a:t>
            </a:r>
            <a:r>
              <a:rPr lang="sl-SI" err="1"/>
              <a:t>institutions</a:t>
            </a:r>
            <a:r>
              <a:rPr lang="sl-SI"/>
              <a:t>. </a:t>
            </a:r>
            <a:r>
              <a:rPr lang="sl-SI" err="1"/>
              <a:t>Over</a:t>
            </a:r>
            <a:r>
              <a:rPr lang="sl-SI"/>
              <a:t> 1/3 od </a:t>
            </a:r>
            <a:r>
              <a:rPr lang="sl-SI" err="1"/>
              <a:t>wood</a:t>
            </a:r>
            <a:r>
              <a:rPr lang="sl-SI"/>
              <a:t> and furniture </a:t>
            </a:r>
            <a:r>
              <a:rPr lang="sl-SI" err="1"/>
              <a:t>sector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  <a:endParaRPr lang="es-ES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36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C224-736C-D654-9F51-526C82A27719}"/>
              </a:ext>
            </a:extLst>
          </p:cNvPr>
          <p:cNvSpPr txBox="1">
            <a:spLocks/>
          </p:cNvSpPr>
          <p:nvPr/>
        </p:nvSpPr>
        <p:spPr>
          <a:xfrm>
            <a:off x="140546" y="2246878"/>
            <a:ext cx="4801133" cy="665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err="1"/>
              <a:t>Our</a:t>
            </a:r>
            <a:r>
              <a:rPr lang="sl-SI"/>
              <a:t> </a:t>
            </a:r>
            <a:r>
              <a:rPr lang="sl-SI" err="1"/>
              <a:t>main</a:t>
            </a:r>
            <a:r>
              <a:rPr lang="sl-SI"/>
              <a:t> </a:t>
            </a:r>
            <a:r>
              <a:rPr lang="sl-SI" err="1"/>
              <a:t>activities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  <a:endParaRPr lang="es-ES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A28042F-1991-E295-29AD-286374F47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773" y="2843674"/>
            <a:ext cx="3867753" cy="2173394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EE51B97-77A5-CCAC-FB68-3E2857E1E0FF}"/>
              </a:ext>
            </a:extLst>
          </p:cNvPr>
          <p:cNvGrpSpPr/>
          <p:nvPr/>
        </p:nvGrpSpPr>
        <p:grpSpPr>
          <a:xfrm>
            <a:off x="8986127" y="2791240"/>
            <a:ext cx="2686588" cy="1717560"/>
            <a:chOff x="6742394" y="2246878"/>
            <a:chExt cx="2686588" cy="1717560"/>
          </a:xfrm>
        </p:grpSpPr>
        <p:pic>
          <p:nvPicPr>
            <p:cNvPr id="11" name="Slika 10" descr="Slika, ki vsebuje besede besedilo, oseba, notranji, računalnik&#10;&#10;Opis je samodejno ustvarjen">
              <a:extLst>
                <a:ext uri="{FF2B5EF4-FFF2-40B4-BE49-F238E27FC236}">
                  <a16:creationId xmlns:a16="http://schemas.microsoft.com/office/drawing/2014/main" id="{4BDDA117-2846-1E13-4845-C6CD3F6E0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6821249" y="2246878"/>
              <a:ext cx="2607733" cy="1387905"/>
            </a:xfrm>
            <a:prstGeom prst="rect">
              <a:avLst/>
            </a:prstGeom>
          </p:spPr>
        </p:pic>
        <p:sp>
          <p:nvSpPr>
            <p:cNvPr id="12" name="PoljeZBesedilom 11">
              <a:extLst>
                <a:ext uri="{FF2B5EF4-FFF2-40B4-BE49-F238E27FC236}">
                  <a16:creationId xmlns:a16="http://schemas.microsoft.com/office/drawing/2014/main" id="{AA8D2878-CD2A-12A4-E355-A1E12D750A1C}"/>
                </a:ext>
              </a:extLst>
            </p:cNvPr>
            <p:cNvSpPr txBox="1"/>
            <p:nvPr/>
          </p:nvSpPr>
          <p:spPr>
            <a:xfrm>
              <a:off x="6742394" y="3595106"/>
              <a:ext cx="2607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/>
                <a:t>TRAINING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CEA7BA1-5972-A792-1E88-52C60C978F7A}"/>
              </a:ext>
            </a:extLst>
          </p:cNvPr>
          <p:cNvGrpSpPr/>
          <p:nvPr/>
        </p:nvGrpSpPr>
        <p:grpSpPr>
          <a:xfrm>
            <a:off x="5601546" y="2031898"/>
            <a:ext cx="2851577" cy="1517330"/>
            <a:chOff x="4429333" y="2614714"/>
            <a:chExt cx="3333333" cy="1997903"/>
          </a:xfrm>
        </p:grpSpPr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FF58B4B4-0B7C-9887-97B7-C8BAECC2E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4429333" y="2614714"/>
              <a:ext cx="3333333" cy="1628571"/>
            </a:xfrm>
            <a:prstGeom prst="rect">
              <a:avLst/>
            </a:prstGeom>
          </p:spPr>
        </p:pic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CBA75D22-5FD9-C78B-8C50-A4297F6CCFD1}"/>
                </a:ext>
              </a:extLst>
            </p:cNvPr>
            <p:cNvSpPr txBox="1"/>
            <p:nvPr/>
          </p:nvSpPr>
          <p:spPr>
            <a:xfrm>
              <a:off x="4429333" y="4243285"/>
              <a:ext cx="3333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/>
                <a:t>INTERNATIONALIZATION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DA367775-4D92-66F4-BE2F-4B72AA6A0DB8}"/>
              </a:ext>
            </a:extLst>
          </p:cNvPr>
          <p:cNvGrpSpPr/>
          <p:nvPr/>
        </p:nvGrpSpPr>
        <p:grpSpPr>
          <a:xfrm>
            <a:off x="6225462" y="3807022"/>
            <a:ext cx="3185167" cy="1676016"/>
            <a:chOff x="6182709" y="3755377"/>
            <a:chExt cx="3185167" cy="1676016"/>
          </a:xfrm>
        </p:grpSpPr>
        <p:pic>
          <p:nvPicPr>
            <p:cNvPr id="1026" name="Picture 2" descr="How to get the most out of your R&amp;D budget | plasticstoday.com">
              <a:extLst>
                <a:ext uri="{FF2B5EF4-FFF2-40B4-BE49-F238E27FC236}">
                  <a16:creationId xmlns:a16="http://schemas.microsoft.com/office/drawing/2014/main" id="{1651187F-4BCF-CC98-25F7-794B0298A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6735" y="3755377"/>
              <a:ext cx="1832613" cy="136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PoljeZBesedilom 17">
              <a:extLst>
                <a:ext uri="{FF2B5EF4-FFF2-40B4-BE49-F238E27FC236}">
                  <a16:creationId xmlns:a16="http://schemas.microsoft.com/office/drawing/2014/main" id="{18E6B50B-75A2-676A-86B9-35E7AC1CAD63}"/>
                </a:ext>
              </a:extLst>
            </p:cNvPr>
            <p:cNvSpPr txBox="1"/>
            <p:nvPr/>
          </p:nvSpPr>
          <p:spPr>
            <a:xfrm>
              <a:off x="6182709" y="5062061"/>
              <a:ext cx="3185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/>
                <a:t>RESEARCH AND DEVELPOMENT</a:t>
              </a:r>
            </a:p>
          </p:txBody>
        </p:sp>
      </p:grpSp>
      <p:sp>
        <p:nvSpPr>
          <p:cNvPr id="20" name="Puščica: desno 19">
            <a:extLst>
              <a:ext uri="{FF2B5EF4-FFF2-40B4-BE49-F238E27FC236}">
                <a16:creationId xmlns:a16="http://schemas.microsoft.com/office/drawing/2014/main" id="{3797700F-D712-8A34-1813-7ADA35D0700A}"/>
              </a:ext>
            </a:extLst>
          </p:cNvPr>
          <p:cNvSpPr/>
          <p:nvPr/>
        </p:nvSpPr>
        <p:spPr>
          <a:xfrm rot="20167842">
            <a:off x="4991977" y="3434609"/>
            <a:ext cx="764400" cy="410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Puščica: desno 20">
            <a:extLst>
              <a:ext uri="{FF2B5EF4-FFF2-40B4-BE49-F238E27FC236}">
                <a16:creationId xmlns:a16="http://schemas.microsoft.com/office/drawing/2014/main" id="{597EF770-B6BC-935F-03C2-B6053F432557}"/>
              </a:ext>
            </a:extLst>
          </p:cNvPr>
          <p:cNvSpPr/>
          <p:nvPr/>
        </p:nvSpPr>
        <p:spPr>
          <a:xfrm>
            <a:off x="5070832" y="3837398"/>
            <a:ext cx="1154630" cy="410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uščica: desno 21">
            <a:extLst>
              <a:ext uri="{FF2B5EF4-FFF2-40B4-BE49-F238E27FC236}">
                <a16:creationId xmlns:a16="http://schemas.microsoft.com/office/drawing/2014/main" id="{CDFCAEB4-5B8F-7473-3964-550361A6A38F}"/>
              </a:ext>
            </a:extLst>
          </p:cNvPr>
          <p:cNvSpPr/>
          <p:nvPr/>
        </p:nvSpPr>
        <p:spPr>
          <a:xfrm rot="1011452">
            <a:off x="5008612" y="4242778"/>
            <a:ext cx="764400" cy="410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6512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C224-736C-D654-9F51-526C82A27719}"/>
              </a:ext>
            </a:extLst>
          </p:cNvPr>
          <p:cNvSpPr txBox="1">
            <a:spLocks/>
          </p:cNvSpPr>
          <p:nvPr/>
        </p:nvSpPr>
        <p:spPr>
          <a:xfrm>
            <a:off x="167640" y="2097865"/>
            <a:ext cx="3415453" cy="706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err="1"/>
              <a:t>Our</a:t>
            </a:r>
            <a:r>
              <a:rPr lang="sl-SI"/>
              <a:t> </a:t>
            </a:r>
            <a:r>
              <a:rPr lang="sl-SI" err="1"/>
              <a:t>projects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  <a:endParaRPr lang="es-ES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8DAE4BF-3E7D-CBAF-4250-871C8F1E2291}"/>
              </a:ext>
            </a:extLst>
          </p:cNvPr>
          <p:cNvSpPr txBox="1"/>
          <p:nvPr/>
        </p:nvSpPr>
        <p:spPr>
          <a:xfrm>
            <a:off x="2015835" y="2638805"/>
            <a:ext cx="8419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sl-SI">
                <a:latin typeface="+mn-lt"/>
              </a:rPr>
              <a:t>W</a:t>
            </a:r>
            <a:r>
              <a:rPr lang="sl-SI" altLang="sl-SI" err="1">
                <a:latin typeface="+mn-lt"/>
              </a:rPr>
              <a:t>ood</a:t>
            </a:r>
            <a:r>
              <a:rPr lang="sl-SI" altLang="sl-SI">
                <a:latin typeface="+mn-lt"/>
              </a:rPr>
              <a:t> Industry Cluster</a:t>
            </a:r>
            <a:r>
              <a:rPr lang="en-US" altLang="sl-SI">
                <a:latin typeface="+mn-lt"/>
              </a:rPr>
              <a:t> has considerable </a:t>
            </a:r>
            <a:r>
              <a:rPr lang="en-US" altLang="sl-SI" b="1">
                <a:latin typeface="+mn-lt"/>
              </a:rPr>
              <a:t>experiences in international RTD projects</a:t>
            </a:r>
            <a:r>
              <a:rPr lang="sl-SI" altLang="sl-SI" b="1">
                <a:latin typeface="+mn-lt"/>
              </a:rPr>
              <a:t> </a:t>
            </a:r>
            <a:r>
              <a:rPr lang="sl-SI" altLang="sl-SI">
                <a:latin typeface="+mn-lt"/>
              </a:rPr>
              <a:t>(</a:t>
            </a:r>
            <a:r>
              <a:rPr lang="sl-SI" altLang="sl-SI" err="1">
                <a:latin typeface="+mn-lt"/>
              </a:rPr>
              <a:t>National</a:t>
            </a:r>
            <a:r>
              <a:rPr lang="sl-SI" altLang="sl-SI">
                <a:latin typeface="+mn-lt"/>
              </a:rPr>
              <a:t> </a:t>
            </a:r>
            <a:r>
              <a:rPr lang="sl-SI" altLang="sl-SI" err="1">
                <a:latin typeface="+mn-lt"/>
              </a:rPr>
              <a:t>co-financed</a:t>
            </a:r>
            <a:r>
              <a:rPr lang="sl-SI" altLang="sl-SI">
                <a:latin typeface="+mn-lt"/>
              </a:rPr>
              <a:t>, </a:t>
            </a:r>
            <a:r>
              <a:rPr lang="sl-SI" altLang="sl-SI" err="1">
                <a:latin typeface="+mn-lt"/>
              </a:rPr>
              <a:t>Horizon</a:t>
            </a:r>
            <a:r>
              <a:rPr lang="sl-SI" altLang="sl-SI">
                <a:latin typeface="+mn-lt"/>
              </a:rPr>
              <a:t> Europe, </a:t>
            </a:r>
            <a:r>
              <a:rPr lang="sl-SI" altLang="sl-SI" err="1">
                <a:latin typeface="+mn-lt"/>
              </a:rPr>
              <a:t>Erasmus</a:t>
            </a:r>
            <a:r>
              <a:rPr lang="sl-SI" altLang="sl-SI">
                <a:latin typeface="+mn-lt"/>
              </a:rPr>
              <a:t>+, LIFE, Trans-</a:t>
            </a:r>
            <a:r>
              <a:rPr lang="sl-SI" altLang="sl-SI" err="1">
                <a:latin typeface="+mn-lt"/>
              </a:rPr>
              <a:t>national</a:t>
            </a:r>
            <a:r>
              <a:rPr lang="sl-SI" altLang="sl-SI">
                <a:latin typeface="+mn-lt"/>
              </a:rPr>
              <a:t>, </a:t>
            </a:r>
            <a:r>
              <a:rPr lang="sl-SI" altLang="sl-SI" err="1">
                <a:latin typeface="+mn-lt"/>
              </a:rPr>
              <a:t>Cross-border</a:t>
            </a:r>
            <a:r>
              <a:rPr lang="sl-SI" altLang="sl-SI">
                <a:latin typeface="+mn-lt"/>
              </a:rPr>
              <a:t>,..)</a:t>
            </a:r>
            <a:r>
              <a:rPr lang="en-US" altLang="sl-SI">
                <a:latin typeface="+mn-lt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8FD46D-4A5D-84F4-6BCB-28E0C6D7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3328379"/>
            <a:ext cx="4187493" cy="12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5C10EDB-BF7F-762E-5362-F6F17CC54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17" y="3307830"/>
            <a:ext cx="2827763" cy="14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58C6454-ECE4-2E6B-1D69-F81CD618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24" y="4493025"/>
            <a:ext cx="2827763" cy="106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93A8EC5-AB8A-207A-DA87-C6D56FBC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554" y="4595306"/>
            <a:ext cx="2827764" cy="83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1CB51FC6-25F2-A066-09E1-7F69D4EF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192" y="3431563"/>
            <a:ext cx="3087217" cy="93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134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C224-736C-D654-9F51-526C82A27719}"/>
              </a:ext>
            </a:extLst>
          </p:cNvPr>
          <p:cNvSpPr txBox="1">
            <a:spLocks/>
          </p:cNvSpPr>
          <p:nvPr/>
        </p:nvSpPr>
        <p:spPr>
          <a:xfrm>
            <a:off x="167640" y="2097865"/>
            <a:ext cx="3415453" cy="706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err="1"/>
              <a:t>Our</a:t>
            </a:r>
            <a:r>
              <a:rPr lang="sl-SI"/>
              <a:t> </a:t>
            </a:r>
            <a:r>
              <a:rPr lang="sl-SI" err="1"/>
              <a:t>network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  <a:endParaRPr lang="es-ES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3074" name="Picture 2" descr="FWCP">
            <a:extLst>
              <a:ext uri="{FF2B5EF4-FFF2-40B4-BE49-F238E27FC236}">
                <a16:creationId xmlns:a16="http://schemas.microsoft.com/office/drawing/2014/main" id="{A6CC9233-39B8-696F-8233-B489E27A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4702799"/>
            <a:ext cx="3294970" cy="73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FIC Cluster of Clusters">
            <a:extLst>
              <a:ext uri="{FF2B5EF4-FFF2-40B4-BE49-F238E27FC236}">
                <a16:creationId xmlns:a16="http://schemas.microsoft.com/office/drawing/2014/main" id="{5C5CC8BB-8112-6517-6FA6-09A354062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66" y="3632826"/>
            <a:ext cx="2539534" cy="1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ECCP">
            <a:extLst>
              <a:ext uri="{FF2B5EF4-FFF2-40B4-BE49-F238E27FC236}">
                <a16:creationId xmlns:a16="http://schemas.microsoft.com/office/drawing/2014/main" id="{1E4757A6-C737-602F-45D1-F5DA5178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00" y="2311149"/>
            <a:ext cx="3008670" cy="14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Europe Map Clipart in AI, SVG, EPS or PSD">
            <a:extLst>
              <a:ext uri="{FF2B5EF4-FFF2-40B4-BE49-F238E27FC236}">
                <a16:creationId xmlns:a16="http://schemas.microsoft.com/office/drawing/2014/main" id="{80E99D37-6C53-81DA-432D-FAA28BAD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8" y="734439"/>
            <a:ext cx="5573426" cy="482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554B68EC-18CC-A259-9FAB-F6C8D9BFBBA9}"/>
              </a:ext>
            </a:extLst>
          </p:cNvPr>
          <p:cNvSpPr/>
          <p:nvPr/>
        </p:nvSpPr>
        <p:spPr>
          <a:xfrm>
            <a:off x="8906932" y="2375329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204D906B-29C0-93DB-E396-AF23B259A6E4}"/>
              </a:ext>
            </a:extLst>
          </p:cNvPr>
          <p:cNvSpPr/>
          <p:nvPr/>
        </p:nvSpPr>
        <p:spPr>
          <a:xfrm>
            <a:off x="8449732" y="2179068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D4556B2C-CDD5-1BD7-6BD4-59C8CF211EBD}"/>
              </a:ext>
            </a:extLst>
          </p:cNvPr>
          <p:cNvSpPr/>
          <p:nvPr/>
        </p:nvSpPr>
        <p:spPr>
          <a:xfrm>
            <a:off x="7572585" y="3059957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F28FAA27-C596-A608-DCB9-67C717E5FA34}"/>
              </a:ext>
            </a:extLst>
          </p:cNvPr>
          <p:cNvSpPr/>
          <p:nvPr/>
        </p:nvSpPr>
        <p:spPr>
          <a:xfrm>
            <a:off x="7142479" y="2718956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73491833-0FE2-C72C-40E6-A86BD71A3027}"/>
              </a:ext>
            </a:extLst>
          </p:cNvPr>
          <p:cNvSpPr/>
          <p:nvPr/>
        </p:nvSpPr>
        <p:spPr>
          <a:xfrm>
            <a:off x="8564879" y="4035651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8ABBD43F-E7B2-8852-CCFF-5155B0C69843}"/>
              </a:ext>
            </a:extLst>
          </p:cNvPr>
          <p:cNvSpPr/>
          <p:nvPr/>
        </p:nvSpPr>
        <p:spPr>
          <a:xfrm>
            <a:off x="8392158" y="3978924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3EE04F45-00E6-1559-0290-BDBA2433623B}"/>
              </a:ext>
            </a:extLst>
          </p:cNvPr>
          <p:cNvSpPr/>
          <p:nvPr/>
        </p:nvSpPr>
        <p:spPr>
          <a:xfrm>
            <a:off x="10681546" y="5324967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F5B95F1F-0B9E-8A25-2D9B-67AA636CDC20}"/>
              </a:ext>
            </a:extLst>
          </p:cNvPr>
          <p:cNvSpPr/>
          <p:nvPr/>
        </p:nvSpPr>
        <p:spPr>
          <a:xfrm>
            <a:off x="7417508" y="4439948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3F3BAB36-83CC-38E1-DFE3-E8C4A655113D}"/>
              </a:ext>
            </a:extLst>
          </p:cNvPr>
          <p:cNvSpPr/>
          <p:nvPr/>
        </p:nvSpPr>
        <p:spPr>
          <a:xfrm>
            <a:off x="6851883" y="4035651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1B5D9319-6410-4283-5155-106CB803FDF6}"/>
              </a:ext>
            </a:extLst>
          </p:cNvPr>
          <p:cNvSpPr/>
          <p:nvPr/>
        </p:nvSpPr>
        <p:spPr>
          <a:xfrm>
            <a:off x="7075258" y="4670651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6C779812-6C48-82B3-E366-71FFEB09524F}"/>
              </a:ext>
            </a:extLst>
          </p:cNvPr>
          <p:cNvSpPr/>
          <p:nvPr/>
        </p:nvSpPr>
        <p:spPr>
          <a:xfrm>
            <a:off x="6851883" y="4428267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24F905D7-8BC4-694C-A399-70BF902A6922}"/>
              </a:ext>
            </a:extLst>
          </p:cNvPr>
          <p:cNvSpPr/>
          <p:nvPr/>
        </p:nvSpPr>
        <p:spPr>
          <a:xfrm>
            <a:off x="8180267" y="4079957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7FD3D9AF-F485-C638-D8C1-F0EDBB0ED3B4}"/>
              </a:ext>
            </a:extLst>
          </p:cNvPr>
          <p:cNvSpPr/>
          <p:nvPr/>
        </p:nvSpPr>
        <p:spPr>
          <a:xfrm>
            <a:off x="9477131" y="4784104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46CAB0F7-CA03-8029-9B33-122C3C73403A}"/>
              </a:ext>
            </a:extLst>
          </p:cNvPr>
          <p:cNvSpPr/>
          <p:nvPr/>
        </p:nvSpPr>
        <p:spPr>
          <a:xfrm>
            <a:off x="8849358" y="3881276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6ADD1FE2-45B6-ACE2-D597-74E63337D1C4}"/>
              </a:ext>
            </a:extLst>
          </p:cNvPr>
          <p:cNvSpPr/>
          <p:nvPr/>
        </p:nvSpPr>
        <p:spPr>
          <a:xfrm>
            <a:off x="8919570" y="4092377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C5F76655-E457-62BE-1388-35AF03B3714A}"/>
              </a:ext>
            </a:extLst>
          </p:cNvPr>
          <p:cNvSpPr/>
          <p:nvPr/>
        </p:nvSpPr>
        <p:spPr>
          <a:xfrm>
            <a:off x="9307974" y="4197982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C0C8C39F-7F85-1115-74C9-44D5D930BF12}"/>
              </a:ext>
            </a:extLst>
          </p:cNvPr>
          <p:cNvSpPr/>
          <p:nvPr/>
        </p:nvSpPr>
        <p:spPr>
          <a:xfrm>
            <a:off x="9070183" y="4306863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226DB8AC-7E50-A8A9-957E-694F02B5DC07}"/>
              </a:ext>
            </a:extLst>
          </p:cNvPr>
          <p:cNvSpPr/>
          <p:nvPr/>
        </p:nvSpPr>
        <p:spPr>
          <a:xfrm>
            <a:off x="8977144" y="4207424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>
            <a:extLst>
              <a:ext uri="{FF2B5EF4-FFF2-40B4-BE49-F238E27FC236}">
                <a16:creationId xmlns:a16="http://schemas.microsoft.com/office/drawing/2014/main" id="{1CF03E38-F1E2-EA74-E4EF-43B591B12A00}"/>
              </a:ext>
            </a:extLst>
          </p:cNvPr>
          <p:cNvSpPr/>
          <p:nvPr/>
        </p:nvSpPr>
        <p:spPr>
          <a:xfrm>
            <a:off x="9247666" y="4670651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>
            <a:extLst>
              <a:ext uri="{FF2B5EF4-FFF2-40B4-BE49-F238E27FC236}">
                <a16:creationId xmlns:a16="http://schemas.microsoft.com/office/drawing/2014/main" id="{E4DDB745-580E-781D-E8D0-8D9951AA0EB4}"/>
              </a:ext>
            </a:extLst>
          </p:cNvPr>
          <p:cNvSpPr/>
          <p:nvPr/>
        </p:nvSpPr>
        <p:spPr>
          <a:xfrm>
            <a:off x="9053610" y="3952796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Elipsa 28">
            <a:extLst>
              <a:ext uri="{FF2B5EF4-FFF2-40B4-BE49-F238E27FC236}">
                <a16:creationId xmlns:a16="http://schemas.microsoft.com/office/drawing/2014/main" id="{D27B9538-0711-DE97-C589-94020B32DFEC}"/>
              </a:ext>
            </a:extLst>
          </p:cNvPr>
          <p:cNvSpPr/>
          <p:nvPr/>
        </p:nvSpPr>
        <p:spPr>
          <a:xfrm>
            <a:off x="8919570" y="3583166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Elipsa 29">
            <a:extLst>
              <a:ext uri="{FF2B5EF4-FFF2-40B4-BE49-F238E27FC236}">
                <a16:creationId xmlns:a16="http://schemas.microsoft.com/office/drawing/2014/main" id="{F4FC368C-5020-D476-0B00-38025C5040B3}"/>
              </a:ext>
            </a:extLst>
          </p:cNvPr>
          <p:cNvSpPr/>
          <p:nvPr/>
        </p:nvSpPr>
        <p:spPr>
          <a:xfrm>
            <a:off x="7738080" y="4012733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Elipsa 30">
            <a:extLst>
              <a:ext uri="{FF2B5EF4-FFF2-40B4-BE49-F238E27FC236}">
                <a16:creationId xmlns:a16="http://schemas.microsoft.com/office/drawing/2014/main" id="{2ED3BBA6-812C-FC9A-5D63-E1B2BDB311E1}"/>
              </a:ext>
            </a:extLst>
          </p:cNvPr>
          <p:cNvSpPr/>
          <p:nvPr/>
        </p:nvSpPr>
        <p:spPr>
          <a:xfrm>
            <a:off x="8160998" y="3848087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Elipsa 31">
            <a:extLst>
              <a:ext uri="{FF2B5EF4-FFF2-40B4-BE49-F238E27FC236}">
                <a16:creationId xmlns:a16="http://schemas.microsoft.com/office/drawing/2014/main" id="{DFD12FC7-32D5-CBF9-B98B-1D88893C6D43}"/>
              </a:ext>
            </a:extLst>
          </p:cNvPr>
          <p:cNvSpPr/>
          <p:nvPr/>
        </p:nvSpPr>
        <p:spPr>
          <a:xfrm>
            <a:off x="8295414" y="3675881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Elipsa 32">
            <a:extLst>
              <a:ext uri="{FF2B5EF4-FFF2-40B4-BE49-F238E27FC236}">
                <a16:creationId xmlns:a16="http://schemas.microsoft.com/office/drawing/2014/main" id="{C71CEB01-5E75-0037-D1CF-70DD12ED5A2B}"/>
              </a:ext>
            </a:extLst>
          </p:cNvPr>
          <p:cNvSpPr/>
          <p:nvPr/>
        </p:nvSpPr>
        <p:spPr>
          <a:xfrm>
            <a:off x="8507305" y="3839343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Elipsa 33">
            <a:extLst>
              <a:ext uri="{FF2B5EF4-FFF2-40B4-BE49-F238E27FC236}">
                <a16:creationId xmlns:a16="http://schemas.microsoft.com/office/drawing/2014/main" id="{55E5DE76-CD10-B90C-863E-63B69066A4EF}"/>
              </a:ext>
            </a:extLst>
          </p:cNvPr>
          <p:cNvSpPr/>
          <p:nvPr/>
        </p:nvSpPr>
        <p:spPr>
          <a:xfrm>
            <a:off x="8622452" y="3224395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Elipsa 34">
            <a:extLst>
              <a:ext uri="{FF2B5EF4-FFF2-40B4-BE49-F238E27FC236}">
                <a16:creationId xmlns:a16="http://schemas.microsoft.com/office/drawing/2014/main" id="{C228CA41-F20F-05F3-B3A9-3871F70A6C01}"/>
              </a:ext>
            </a:extLst>
          </p:cNvPr>
          <p:cNvSpPr/>
          <p:nvPr/>
        </p:nvSpPr>
        <p:spPr>
          <a:xfrm>
            <a:off x="7965439" y="3270993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Elipsa 35">
            <a:extLst>
              <a:ext uri="{FF2B5EF4-FFF2-40B4-BE49-F238E27FC236}">
                <a16:creationId xmlns:a16="http://schemas.microsoft.com/office/drawing/2014/main" id="{34F6F9D3-7398-B8E2-6DAA-E953C2CED111}"/>
              </a:ext>
            </a:extLst>
          </p:cNvPr>
          <p:cNvSpPr/>
          <p:nvPr/>
        </p:nvSpPr>
        <p:spPr>
          <a:xfrm>
            <a:off x="9612769" y="3961540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Elipsa 36">
            <a:extLst>
              <a:ext uri="{FF2B5EF4-FFF2-40B4-BE49-F238E27FC236}">
                <a16:creationId xmlns:a16="http://schemas.microsoft.com/office/drawing/2014/main" id="{8B329540-2D7A-B306-92BD-D5F6D2D579FB}"/>
              </a:ext>
            </a:extLst>
          </p:cNvPr>
          <p:cNvSpPr/>
          <p:nvPr/>
        </p:nvSpPr>
        <p:spPr>
          <a:xfrm>
            <a:off x="9790852" y="4193410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Elipsa 37">
            <a:extLst>
              <a:ext uri="{FF2B5EF4-FFF2-40B4-BE49-F238E27FC236}">
                <a16:creationId xmlns:a16="http://schemas.microsoft.com/office/drawing/2014/main" id="{1D6C86A5-4FFC-B4F5-EAF4-E4AE67C48EF5}"/>
              </a:ext>
            </a:extLst>
          </p:cNvPr>
          <p:cNvSpPr/>
          <p:nvPr/>
        </p:nvSpPr>
        <p:spPr>
          <a:xfrm>
            <a:off x="9790852" y="4508800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Elipsa 38">
            <a:extLst>
              <a:ext uri="{FF2B5EF4-FFF2-40B4-BE49-F238E27FC236}">
                <a16:creationId xmlns:a16="http://schemas.microsoft.com/office/drawing/2014/main" id="{C14471B4-81BF-3C80-FF6C-DF461DDBCBA0}"/>
              </a:ext>
            </a:extLst>
          </p:cNvPr>
          <p:cNvSpPr/>
          <p:nvPr/>
        </p:nvSpPr>
        <p:spPr>
          <a:xfrm>
            <a:off x="9311192" y="3446683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Elipsa 39">
            <a:extLst>
              <a:ext uri="{FF2B5EF4-FFF2-40B4-BE49-F238E27FC236}">
                <a16:creationId xmlns:a16="http://schemas.microsoft.com/office/drawing/2014/main" id="{3891D5DA-3C54-1B43-12B4-5D366C117495}"/>
              </a:ext>
            </a:extLst>
          </p:cNvPr>
          <p:cNvSpPr/>
          <p:nvPr/>
        </p:nvSpPr>
        <p:spPr>
          <a:xfrm>
            <a:off x="9642834" y="1955857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Elipsa 40">
            <a:extLst>
              <a:ext uri="{FF2B5EF4-FFF2-40B4-BE49-F238E27FC236}">
                <a16:creationId xmlns:a16="http://schemas.microsoft.com/office/drawing/2014/main" id="{040D1177-506E-D6C2-C687-7DF8C540A7FA}"/>
              </a:ext>
            </a:extLst>
          </p:cNvPr>
          <p:cNvSpPr/>
          <p:nvPr/>
        </p:nvSpPr>
        <p:spPr>
          <a:xfrm>
            <a:off x="9190092" y="3684866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Elipsa 41">
            <a:extLst>
              <a:ext uri="{FF2B5EF4-FFF2-40B4-BE49-F238E27FC236}">
                <a16:creationId xmlns:a16="http://schemas.microsoft.com/office/drawing/2014/main" id="{5F31B4C3-CC4A-A516-8F54-ADF298DD60D1}"/>
              </a:ext>
            </a:extLst>
          </p:cNvPr>
          <p:cNvSpPr/>
          <p:nvPr/>
        </p:nvSpPr>
        <p:spPr>
          <a:xfrm>
            <a:off x="8469877" y="3624854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Elipsa 42">
            <a:extLst>
              <a:ext uri="{FF2B5EF4-FFF2-40B4-BE49-F238E27FC236}">
                <a16:creationId xmlns:a16="http://schemas.microsoft.com/office/drawing/2014/main" id="{0FCFB68B-62FA-9C17-DC43-6C6FB99B3020}"/>
              </a:ext>
            </a:extLst>
          </p:cNvPr>
          <p:cNvSpPr/>
          <p:nvPr/>
        </p:nvSpPr>
        <p:spPr>
          <a:xfrm>
            <a:off x="6119253" y="2637435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17A6D064-B07B-88F2-E62E-0D02D9191567}"/>
              </a:ext>
            </a:extLst>
          </p:cNvPr>
          <p:cNvSpPr txBox="1"/>
          <p:nvPr/>
        </p:nvSpPr>
        <p:spPr>
          <a:xfrm>
            <a:off x="5127563" y="2494016"/>
            <a:ext cx="104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&lt; </a:t>
            </a:r>
            <a:r>
              <a:rPr lang="sl-SI" err="1"/>
              <a:t>Canada</a:t>
            </a:r>
            <a:endParaRPr lang="sl-SI"/>
          </a:p>
        </p:txBody>
      </p:sp>
      <p:sp>
        <p:nvSpPr>
          <p:cNvPr id="45" name="Elipsa 44">
            <a:extLst>
              <a:ext uri="{FF2B5EF4-FFF2-40B4-BE49-F238E27FC236}">
                <a16:creationId xmlns:a16="http://schemas.microsoft.com/office/drawing/2014/main" id="{0E9CDEEE-3CBD-9197-6E1E-254FB2EDDC9B}"/>
              </a:ext>
            </a:extLst>
          </p:cNvPr>
          <p:cNvSpPr/>
          <p:nvPr/>
        </p:nvSpPr>
        <p:spPr>
          <a:xfrm>
            <a:off x="8513353" y="2718326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6" name="Elipsa 45">
            <a:extLst>
              <a:ext uri="{FF2B5EF4-FFF2-40B4-BE49-F238E27FC236}">
                <a16:creationId xmlns:a16="http://schemas.microsoft.com/office/drawing/2014/main" id="{FED2D2C4-1714-770D-7426-3F448FE0D9A6}"/>
              </a:ext>
            </a:extLst>
          </p:cNvPr>
          <p:cNvSpPr/>
          <p:nvPr/>
        </p:nvSpPr>
        <p:spPr>
          <a:xfrm>
            <a:off x="9088824" y="4108961"/>
            <a:ext cx="115147" cy="1134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Elipsa 46">
            <a:extLst>
              <a:ext uri="{FF2B5EF4-FFF2-40B4-BE49-F238E27FC236}">
                <a16:creationId xmlns:a16="http://schemas.microsoft.com/office/drawing/2014/main" id="{8D28C657-51BA-3788-6612-EF98A0B5B018}"/>
              </a:ext>
            </a:extLst>
          </p:cNvPr>
          <p:cNvSpPr/>
          <p:nvPr/>
        </p:nvSpPr>
        <p:spPr>
          <a:xfrm>
            <a:off x="8732654" y="3990148"/>
            <a:ext cx="181897" cy="15895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218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5EE13-8917-32C2-5AD1-0C91DB2B63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ctr" anchorCtr="0">
            <a:normAutofit lnSpcReduction="10000"/>
          </a:bodyPr>
          <a:lstStyle/>
          <a:p>
            <a:r>
              <a:rPr lang="en-NL" err="1">
                <a:latin typeface="Montserrat"/>
                <a:cs typeface="Arial"/>
              </a:rPr>
              <a:t>Moderated</a:t>
            </a:r>
            <a:r>
              <a:rPr lang="en-NL">
                <a:latin typeface="Montserrat"/>
                <a:cs typeface="Arial"/>
              </a:rPr>
              <a:t> by: Adela Franja</a:t>
            </a:r>
            <a:endParaRPr lang="es-ES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67B7B7B-FD22-0A44-A719-479F68B6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E1BEA5C-B760-2D4A-AACA-9A1B65F1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70A94F-F52D-BF43-AEFB-F38FA6A55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12A7F479-6F01-55AC-B346-B5443898E7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733657" cy="13182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Challenges</a:t>
            </a:r>
            <a:r>
              <a:rPr lang="es-ES">
                <a:latin typeface="Montserrat"/>
                <a:cs typeface="Arial"/>
              </a:rPr>
              <a:t> and </a:t>
            </a:r>
            <a:r>
              <a:rPr lang="es-ES" err="1">
                <a:latin typeface="Montserrat"/>
                <a:cs typeface="Arial"/>
              </a:rPr>
              <a:t>Promises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of</a:t>
            </a:r>
            <a:r>
              <a:rPr lang="es-ES">
                <a:latin typeface="Montserrat"/>
                <a:cs typeface="Arial"/>
              </a:rPr>
              <a:t> Cross-</a:t>
            </a:r>
            <a:r>
              <a:rPr lang="es-ES" err="1">
                <a:latin typeface="Montserrat"/>
                <a:cs typeface="Arial"/>
              </a:rPr>
              <a:t>Border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Cooperation</a:t>
            </a:r>
            <a:endParaRPr lang="es-ES" err="1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81E187-6D6D-DEC0-D525-552FA271D686}"/>
              </a:ext>
            </a:extLst>
          </p:cNvPr>
          <p:cNvSpPr txBox="1"/>
          <p:nvPr/>
        </p:nvSpPr>
        <p:spPr>
          <a:xfrm>
            <a:off x="837" y="2034101"/>
            <a:ext cx="1218731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Montserrat"/>
                <a:cs typeface="Arial"/>
              </a:rPr>
              <a:t>Panelists:</a:t>
            </a:r>
            <a:endParaRPr lang="es-ES" sz="2400" dirty="0">
              <a:latin typeface="Montserrat"/>
              <a:cs typeface="Arial"/>
            </a:endParaRPr>
          </a:p>
          <a:p>
            <a:r>
              <a:rPr lang="en-US" sz="2000" b="1" dirty="0">
                <a:latin typeface="Montserrat"/>
                <a:cs typeface="Arial"/>
              </a:rPr>
              <a:t>Mislav Kovač</a:t>
            </a:r>
            <a:r>
              <a:rPr lang="en-US" sz="2000" dirty="0">
                <a:latin typeface="Montserrat"/>
                <a:cs typeface="Arial"/>
              </a:rPr>
              <a:t>, Head of Sector for European Territorial Cooperation and Macro-Regional Strategies, Croatian Ministry of Regional Development and EU Funds</a:t>
            </a:r>
          </a:p>
          <a:p>
            <a:r>
              <a:rPr lang="en-US" sz="2000" b="1" dirty="0">
                <a:latin typeface="Montserrat"/>
                <a:cs typeface="Arial"/>
              </a:rPr>
              <a:t>Stjepan Marković</a:t>
            </a:r>
            <a:r>
              <a:rPr lang="en-US" sz="2000" dirty="0">
                <a:latin typeface="Montserrat"/>
                <a:cs typeface="Arial"/>
              </a:rPr>
              <a:t>, Head of Service for Coordination of EU Instruments and Fulfilment of Enabling Conditions, Croatian Ministry of Regional Development and EU Funds</a:t>
            </a:r>
          </a:p>
          <a:p>
            <a:r>
              <a:rPr lang="en-US" sz="2000" b="1" dirty="0" err="1">
                <a:latin typeface="Montserrat"/>
                <a:cs typeface="Arial"/>
              </a:rPr>
              <a:t>Corrado</a:t>
            </a:r>
            <a:r>
              <a:rPr lang="en-US" sz="2000" b="1" dirty="0">
                <a:latin typeface="Montserrat"/>
                <a:cs typeface="Arial"/>
              </a:rPr>
              <a:t> Campobasso</a:t>
            </a:r>
            <a:r>
              <a:rPr lang="en-US" sz="2000" dirty="0">
                <a:latin typeface="Montserrat"/>
                <a:cs typeface="Arial"/>
              </a:rPr>
              <a:t>, Analyst, </a:t>
            </a:r>
            <a:r>
              <a:rPr lang="en-US" sz="2000" dirty="0" err="1">
                <a:latin typeface="Montserrat"/>
                <a:cs typeface="Arial"/>
              </a:rPr>
              <a:t>Informest</a:t>
            </a:r>
            <a:r>
              <a:rPr lang="en-US" sz="2000" dirty="0">
                <a:latin typeface="Montserrat"/>
                <a:cs typeface="Arial"/>
              </a:rPr>
              <a:t> (Italy)</a:t>
            </a:r>
          </a:p>
          <a:p>
            <a:r>
              <a:rPr lang="en-US" sz="2000" b="1" dirty="0">
                <a:latin typeface="Montserrat"/>
                <a:cs typeface="Arial"/>
              </a:rPr>
              <a:t>Maurizio </a:t>
            </a:r>
            <a:r>
              <a:rPr lang="en-US" sz="2000" b="1" dirty="0" err="1">
                <a:latin typeface="Montserrat"/>
                <a:cs typeface="Arial"/>
              </a:rPr>
              <a:t>Malè</a:t>
            </a:r>
            <a:r>
              <a:rPr lang="en-US" sz="2000" dirty="0">
                <a:latin typeface="Montserrat"/>
                <a:cs typeface="Arial"/>
              </a:rPr>
              <a:t>, Project Manager, Venetian Cluster (Italy) </a:t>
            </a:r>
          </a:p>
          <a:p>
            <a:r>
              <a:rPr lang="en-US" sz="2000" b="1" dirty="0">
                <a:latin typeface="Montserrat"/>
                <a:cs typeface="Arial"/>
              </a:rPr>
              <a:t>Bernard </a:t>
            </a:r>
            <a:r>
              <a:rPr lang="en-US" sz="2000" b="1" dirty="0" err="1">
                <a:latin typeface="Montserrat"/>
                <a:cs typeface="Arial"/>
              </a:rPr>
              <a:t>Likar</a:t>
            </a:r>
            <a:r>
              <a:rPr lang="en-US" sz="2000" dirty="0">
                <a:latin typeface="Montserrat"/>
                <a:cs typeface="Arial"/>
              </a:rPr>
              <a:t>, Advisor, Wood Industry Cluster (Slovenia)</a:t>
            </a:r>
          </a:p>
          <a:p>
            <a:r>
              <a:rPr lang="en-US" sz="2000" b="1" dirty="0">
                <a:latin typeface="Montserrat"/>
                <a:cs typeface="Arial"/>
              </a:rPr>
              <a:t>Eva Balogh</a:t>
            </a:r>
            <a:r>
              <a:rPr lang="en-US" sz="2000" dirty="0">
                <a:latin typeface="Montserrat"/>
                <a:cs typeface="Arial"/>
              </a:rPr>
              <a:t>, STEPP Cluster/EPIX Project (Hungary)</a:t>
            </a:r>
          </a:p>
          <a:p>
            <a:r>
              <a:rPr lang="en-US" sz="2000" b="1" dirty="0">
                <a:latin typeface="Montserrat"/>
                <a:cs typeface="Arial"/>
              </a:rPr>
              <a:t>Goran Rodić</a:t>
            </a:r>
            <a:r>
              <a:rPr lang="en-US" sz="2000" dirty="0">
                <a:latin typeface="Montserrat"/>
                <a:cs typeface="Arial"/>
              </a:rPr>
              <a:t>, PREDA (Bosnia &amp; Herzegovina)</a:t>
            </a:r>
            <a:br>
              <a:rPr lang="en-US" sz="2000" dirty="0">
                <a:latin typeface="Montserrat"/>
                <a:cs typeface="Arial"/>
              </a:rPr>
            </a:br>
            <a:r>
              <a:rPr lang="en-US" sz="2000" b="1" dirty="0">
                <a:latin typeface="Montserrat"/>
                <a:cs typeface="Arial"/>
              </a:rPr>
              <a:t>Yanis </a:t>
            </a:r>
            <a:r>
              <a:rPr lang="en-US" sz="2000" b="1" dirty="0" err="1">
                <a:latin typeface="Montserrat"/>
                <a:cs typeface="Arial"/>
              </a:rPr>
              <a:t>Kalogiannidis</a:t>
            </a:r>
            <a:r>
              <a:rPr lang="en-US" sz="2000" dirty="0">
                <a:latin typeface="Montserrat"/>
                <a:cs typeface="Arial"/>
              </a:rPr>
              <a:t>, Project Coordinator, </a:t>
            </a:r>
            <a:r>
              <a:rPr lang="en-US" sz="2000" dirty="0" err="1">
                <a:latin typeface="Montserrat"/>
                <a:cs typeface="Arial"/>
              </a:rPr>
              <a:t>MeDryDive</a:t>
            </a:r>
            <a:r>
              <a:rPr lang="en-US" sz="2000" dirty="0">
                <a:latin typeface="Montserrat"/>
                <a:cs typeface="Arial"/>
              </a:rPr>
              <a:t> (Greece)</a:t>
            </a:r>
          </a:p>
        </p:txBody>
      </p:sp>
    </p:spTree>
    <p:extLst>
      <p:ext uri="{BB962C8B-B14F-4D97-AF65-F5344CB8AC3E}">
        <p14:creationId xmlns:p14="http://schemas.microsoft.com/office/powerpoint/2010/main" val="1614924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C224-736C-D654-9F51-526C82A27719}"/>
              </a:ext>
            </a:extLst>
          </p:cNvPr>
          <p:cNvSpPr txBox="1">
            <a:spLocks/>
          </p:cNvSpPr>
          <p:nvPr/>
        </p:nvSpPr>
        <p:spPr>
          <a:xfrm>
            <a:off x="167640" y="2097865"/>
            <a:ext cx="3415453" cy="706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err="1"/>
              <a:t>Our</a:t>
            </a:r>
            <a:r>
              <a:rPr lang="sl-SI"/>
              <a:t> </a:t>
            </a:r>
            <a:r>
              <a:rPr lang="sl-SI" err="1"/>
              <a:t>network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  <a:endParaRPr lang="es-ES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5E6F782-5DB3-EF1E-934B-0F84EE8C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47" y="3548204"/>
            <a:ext cx="3415453" cy="19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45B9062-78F7-73C4-7EBB-4D00AC4EB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92" y="1654629"/>
            <a:ext cx="3750816" cy="18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84C9DF3-00FD-8BEB-1462-123EE39C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6" y="3244165"/>
            <a:ext cx="3816207" cy="21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CADEB06-4E9E-B7ED-B393-6AD1CD9A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54" y="3650780"/>
            <a:ext cx="3075851" cy="23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C9B3A8A-9701-7A71-DB1A-A5366BC6E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940" y="1539800"/>
            <a:ext cx="3648567" cy="205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83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308BC14-1DE1-8756-20AD-7B52E587C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77511"/>
            <a:ext cx="10515600" cy="3693742"/>
          </a:xfrm>
        </p:spPr>
        <p:txBody>
          <a:bodyPr anchor="ctr" anchorCtr="0">
            <a:normAutofit fontScale="90000"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“</a:t>
            </a:r>
            <a:r>
              <a:rPr lang="sl-SI" err="1"/>
              <a:t>Clusters</a:t>
            </a:r>
            <a:r>
              <a:rPr lang="sl-SI"/>
              <a:t> are human </a:t>
            </a:r>
            <a:r>
              <a:rPr lang="sl-SI" err="1"/>
              <a:t>centered</a:t>
            </a:r>
            <a:r>
              <a:rPr lang="sl-SI"/>
              <a:t> – </a:t>
            </a:r>
            <a:r>
              <a:rPr lang="sl-SI" err="1"/>
              <a:t>we</a:t>
            </a:r>
            <a:r>
              <a:rPr lang="sl-SI"/>
              <a:t> </a:t>
            </a:r>
            <a:r>
              <a:rPr lang="sl-SI" err="1"/>
              <a:t>connect</a:t>
            </a:r>
            <a:r>
              <a:rPr lang="sl-SI"/>
              <a:t> </a:t>
            </a:r>
            <a:r>
              <a:rPr lang="sl-SI" err="1"/>
              <a:t>triange</a:t>
            </a:r>
            <a:r>
              <a:rPr lang="sl-SI"/>
              <a:t> of </a:t>
            </a:r>
            <a:r>
              <a:rPr lang="sl-SI" err="1"/>
              <a:t>Enterpreuners</a:t>
            </a:r>
            <a:r>
              <a:rPr lang="sl-SI"/>
              <a:t>, </a:t>
            </a:r>
            <a:r>
              <a:rPr lang="sl-SI" err="1"/>
              <a:t>Researchers</a:t>
            </a:r>
            <a:r>
              <a:rPr lang="sl-SI"/>
              <a:t> and </a:t>
            </a:r>
            <a:r>
              <a:rPr lang="sl-SI" err="1"/>
              <a:t>Policy</a:t>
            </a:r>
            <a:r>
              <a:rPr lang="sl-SI"/>
              <a:t> </a:t>
            </a:r>
            <a:r>
              <a:rPr lang="sl-SI" err="1"/>
              <a:t>makers</a:t>
            </a:r>
            <a:r>
              <a:rPr lang="es-ES"/>
              <a:t>”</a:t>
            </a:r>
          </a:p>
        </p:txBody>
      </p:sp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1649D6F-D940-8150-9682-835341BD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78680C34-E458-3299-0584-4AF0FD6B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61FB2D6-84D7-0A01-5AB4-4E9B62A1B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582905-410C-B14F-9682-30594ABFD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64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09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  <a:cs typeface="Arial"/>
              </a:rPr>
              <a:t>Eva </a:t>
            </a:r>
            <a:r>
              <a:rPr lang="es-ES" err="1">
                <a:latin typeface="Montserrat"/>
                <a:cs typeface="Arial"/>
              </a:rPr>
              <a:t>Balogh</a:t>
            </a:r>
            <a:endParaRPr lang="es-ES" err="1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3755904"/>
            <a:ext cx="9989457" cy="879896"/>
          </a:xfrm>
          <a:prstGeom prst="rect">
            <a:avLst/>
          </a:prstGeom>
        </p:spPr>
        <p:txBody>
          <a:bodyPr lIns="91440" tIns="45720" rIns="91440" bIns="45720" anchor="ctr" anchorCtr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>
                <a:latin typeface="Montserrat"/>
                <a:cs typeface="Arial"/>
              </a:rPr>
              <a:t>STEPP </a:t>
            </a:r>
            <a:r>
              <a:rPr lang="es-ES" err="1">
                <a:latin typeface="Montserrat"/>
                <a:cs typeface="Arial"/>
              </a:rPr>
              <a:t>Hungarian</a:t>
            </a:r>
            <a:r>
              <a:rPr lang="es-ES">
                <a:latin typeface="Montserrat"/>
                <a:cs typeface="Arial"/>
              </a:rPr>
              <a:t> Laser </a:t>
            </a:r>
            <a:r>
              <a:rPr lang="es-ES" err="1">
                <a:latin typeface="Montserrat"/>
                <a:cs typeface="Arial"/>
              </a:rPr>
              <a:t>Cluster</a:t>
            </a:r>
            <a:r>
              <a:rPr lang="es-ES">
                <a:latin typeface="Montserrat"/>
                <a:cs typeface="Arial"/>
              </a:rPr>
              <a:t>, </a:t>
            </a:r>
            <a:r>
              <a:rPr lang="es-ES" err="1">
                <a:latin typeface="Montserrat"/>
                <a:cs typeface="Arial"/>
              </a:rPr>
              <a:t>Managing</a:t>
            </a:r>
            <a:r>
              <a:rPr lang="es-ES">
                <a:latin typeface="Montserrat"/>
                <a:cs typeface="Arial"/>
              </a:rPr>
              <a:t> Director (</a:t>
            </a:r>
            <a:r>
              <a:rPr lang="es-ES" err="1">
                <a:latin typeface="Montserrat"/>
                <a:cs typeface="Arial"/>
              </a:rPr>
              <a:t>Hungary</a:t>
            </a:r>
            <a:r>
              <a:rPr lang="es-ES">
                <a:latin typeface="Montserrat"/>
                <a:cs typeface="Arial"/>
              </a:rPr>
              <a:t>)</a:t>
            </a:r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733657" cy="13182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Challenges</a:t>
            </a:r>
            <a:r>
              <a:rPr lang="es-ES">
                <a:latin typeface="Montserrat"/>
                <a:cs typeface="Arial"/>
              </a:rPr>
              <a:t> and </a:t>
            </a:r>
            <a:r>
              <a:rPr lang="es-ES" err="1">
                <a:latin typeface="Montserrat"/>
                <a:cs typeface="Arial"/>
              </a:rPr>
              <a:t>Promises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of</a:t>
            </a:r>
            <a:r>
              <a:rPr lang="es-ES">
                <a:latin typeface="Montserrat"/>
                <a:cs typeface="Arial"/>
              </a:rPr>
              <a:t> Cross-</a:t>
            </a:r>
            <a:r>
              <a:rPr lang="es-ES" err="1">
                <a:latin typeface="Montserrat"/>
                <a:cs typeface="Arial"/>
              </a:rPr>
              <a:t>Border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Cooperation</a:t>
            </a:r>
            <a:endParaRPr lang="es-ES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42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290176" y="1823249"/>
            <a:ext cx="11901823" cy="144304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STEPP – </a:t>
            </a:r>
            <a:r>
              <a:rPr lang="es-ES" sz="2000" err="1"/>
              <a:t>Science</a:t>
            </a:r>
            <a:r>
              <a:rPr lang="es-ES" sz="2000"/>
              <a:t>, </a:t>
            </a:r>
            <a:r>
              <a:rPr lang="es-ES" sz="2000" err="1"/>
              <a:t>Technology</a:t>
            </a:r>
            <a:r>
              <a:rPr lang="es-ES" sz="2000"/>
              <a:t> and </a:t>
            </a:r>
            <a:r>
              <a:rPr lang="es-ES" sz="2000" err="1"/>
              <a:t>Educational</a:t>
            </a:r>
            <a:r>
              <a:rPr lang="es-ES" sz="2000"/>
              <a:t> </a:t>
            </a:r>
            <a:r>
              <a:rPr lang="es-ES" sz="2000" err="1"/>
              <a:t>Platform</a:t>
            </a:r>
            <a:r>
              <a:rPr lang="es-ES" sz="2000"/>
              <a:t> </a:t>
            </a:r>
            <a:r>
              <a:rPr lang="es-ES" sz="2000" err="1"/>
              <a:t>for</a:t>
            </a:r>
            <a:r>
              <a:rPr lang="es-ES" sz="2000"/>
              <a:t> </a:t>
            </a:r>
            <a:r>
              <a:rPr lang="es-ES" sz="2000" err="1"/>
              <a:t>Photonics</a:t>
            </a:r>
            <a:r>
              <a:rPr lang="es-ES" sz="2000"/>
              <a:t>, </a:t>
            </a:r>
            <a:r>
              <a:rPr lang="es-ES" sz="2000" err="1"/>
              <a:t>Hungary</a:t>
            </a:r>
            <a:r>
              <a:rPr lang="es-ES" sz="2000"/>
              <a:t> </a:t>
            </a:r>
            <a:r>
              <a:rPr lang="es-ES" sz="2000" err="1"/>
              <a:t>Cluster</a:t>
            </a:r>
            <a:r>
              <a:rPr lang="es-ES" sz="2000"/>
              <a:t> – </a:t>
            </a:r>
            <a:r>
              <a:rPr lang="es-ES" sz="2000" err="1"/>
              <a:t>had</a:t>
            </a:r>
            <a:r>
              <a:rPr lang="es-ES" sz="2000"/>
              <a:t> </a:t>
            </a:r>
            <a:r>
              <a:rPr lang="es-ES" sz="2000" err="1"/>
              <a:t>been</a:t>
            </a:r>
            <a:r>
              <a:rPr lang="es-ES" sz="2000"/>
              <a:t> </a:t>
            </a:r>
            <a:r>
              <a:rPr lang="es-ES" sz="2000" err="1"/>
              <a:t>built</a:t>
            </a:r>
            <a:r>
              <a:rPr lang="es-ES" sz="2000"/>
              <a:t> </a:t>
            </a:r>
            <a:r>
              <a:rPr lang="es-ES" sz="2000" err="1"/>
              <a:t>on</a:t>
            </a:r>
            <a:r>
              <a:rPr lang="es-ES" sz="2000"/>
              <a:t> </a:t>
            </a:r>
            <a:r>
              <a:rPr lang="es-ES" sz="2000" err="1"/>
              <a:t>national</a:t>
            </a:r>
            <a:r>
              <a:rPr lang="es-ES" sz="2000"/>
              <a:t> </a:t>
            </a:r>
            <a:r>
              <a:rPr lang="es-ES" sz="2000" err="1"/>
              <a:t>Photonics</a:t>
            </a:r>
            <a:r>
              <a:rPr lang="es-ES" sz="2000"/>
              <a:t> and Laser </a:t>
            </a:r>
            <a:r>
              <a:rPr lang="es-ES" sz="2000" err="1"/>
              <a:t>Physics</a:t>
            </a:r>
            <a:r>
              <a:rPr lang="es-ES" sz="2000"/>
              <a:t> </a:t>
            </a:r>
            <a:r>
              <a:rPr lang="es-ES" sz="2000" err="1"/>
              <a:t>academic</a:t>
            </a:r>
            <a:r>
              <a:rPr lang="es-ES" sz="2000"/>
              <a:t> </a:t>
            </a:r>
            <a:r>
              <a:rPr lang="es-ES" sz="2000" err="1"/>
              <a:t>research</a:t>
            </a:r>
            <a:r>
              <a:rPr lang="es-ES" sz="2000"/>
              <a:t> </a:t>
            </a:r>
          </a:p>
          <a:p>
            <a:endParaRPr lang="es-ES" sz="200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 err="1">
                <a:solidFill>
                  <a:schemeClr val="bg1"/>
                </a:solidFill>
              </a:rPr>
              <a:t>About</a:t>
            </a:r>
            <a:r>
              <a:rPr lang="hu-HU" sz="4400">
                <a:solidFill>
                  <a:schemeClr val="bg1"/>
                </a:solidFill>
              </a:rPr>
              <a:t> </a:t>
            </a:r>
            <a:r>
              <a:rPr lang="hu-HU" sz="4400" err="1">
                <a:solidFill>
                  <a:schemeClr val="bg1"/>
                </a:solidFill>
              </a:rPr>
              <a:t>us</a:t>
            </a:r>
            <a:endParaRPr lang="es-ES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7" name="Picture 4" descr="Stepp logó">
            <a:extLst>
              <a:ext uri="{FF2B5EF4-FFF2-40B4-BE49-F238E27FC236}">
                <a16:creationId xmlns:a16="http://schemas.microsoft.com/office/drawing/2014/main" id="{17B8923B-E743-6C93-429A-E2D7016D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76" y="2953277"/>
            <a:ext cx="4023098" cy="12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steppcluster.eu/wp-content/uploads/2015/06/szte-color.png">
            <a:extLst>
              <a:ext uri="{FF2B5EF4-FFF2-40B4-BE49-F238E27FC236}">
                <a16:creationId xmlns:a16="http://schemas.microsoft.com/office/drawing/2014/main" id="{0EECC9FE-2CD1-B8D8-91E7-6B0E9066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9" y="4411401"/>
            <a:ext cx="948762" cy="9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teppcluster.eu/wp-content/uploads/2015/06/eli-color.png">
            <a:extLst>
              <a:ext uri="{FF2B5EF4-FFF2-40B4-BE49-F238E27FC236}">
                <a16:creationId xmlns:a16="http://schemas.microsoft.com/office/drawing/2014/main" id="{163B75BE-BB12-4891-40A1-A8E53334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849" y="4411401"/>
            <a:ext cx="11906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steppcluster.eu/wp-content/uploads/2015/06/pte-color.png">
            <a:extLst>
              <a:ext uri="{FF2B5EF4-FFF2-40B4-BE49-F238E27FC236}">
                <a16:creationId xmlns:a16="http://schemas.microsoft.com/office/drawing/2014/main" id="{E4AE60CA-ED88-6A20-AE95-8C103CDE8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97" y="4411401"/>
            <a:ext cx="943046" cy="9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steppcluster.eu/wp-content/uploads/2016/04/Biofotonika-logo1.png">
            <a:extLst>
              <a:ext uri="{FF2B5EF4-FFF2-40B4-BE49-F238E27FC236}">
                <a16:creationId xmlns:a16="http://schemas.microsoft.com/office/drawing/2014/main" id="{6A908FDE-3794-D430-62F0-2C55B287B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57" y="3934347"/>
            <a:ext cx="2569152" cy="61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steppcluster.eu/wp-content/uploads/2016/04/CE-Optics-logo.png">
            <a:extLst>
              <a:ext uri="{FF2B5EF4-FFF2-40B4-BE49-F238E27FC236}">
                <a16:creationId xmlns:a16="http://schemas.microsoft.com/office/drawing/2014/main" id="{DDA2FEB4-A0C6-A4A9-3AB4-4C1DBDDAB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39" y="4337341"/>
            <a:ext cx="2310554" cy="8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steppcluster.eu/wp-content/uploads/2016/04/Edutus-logo.png">
            <a:extLst>
              <a:ext uri="{FF2B5EF4-FFF2-40B4-BE49-F238E27FC236}">
                <a16:creationId xmlns:a16="http://schemas.microsoft.com/office/drawing/2014/main" id="{B1C42E67-D3D5-673C-C99C-90A44907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51" y="3115968"/>
            <a:ext cx="334327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://steppcluster.eu/wp-content/uploads/2016/04/lasram-logo.jpg">
            <a:extLst>
              <a:ext uri="{FF2B5EF4-FFF2-40B4-BE49-F238E27FC236}">
                <a16:creationId xmlns:a16="http://schemas.microsoft.com/office/drawing/2014/main" id="{C41171D4-A39F-71C9-77C0-D32EAC6C8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57" y="4711392"/>
            <a:ext cx="2569152" cy="6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steppcluster.eu/wp-content/uploads/2016/04/RK-Tech-logo.png">
            <a:extLst>
              <a:ext uri="{FF2B5EF4-FFF2-40B4-BE49-F238E27FC236}">
                <a16:creationId xmlns:a16="http://schemas.microsoft.com/office/drawing/2014/main" id="{454E4D5F-2843-386B-E8F8-C7E4B62C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50" y="2916808"/>
            <a:ext cx="1654753" cy="110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4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07576" y="1979407"/>
            <a:ext cx="6250193" cy="3718951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600" b="0" err="1"/>
              <a:t>The</a:t>
            </a:r>
            <a:r>
              <a:rPr lang="es-ES" sz="1600" b="0"/>
              <a:t> establishment </a:t>
            </a:r>
            <a:r>
              <a:rPr lang="es-ES" sz="1600" b="0" err="1"/>
              <a:t>of</a:t>
            </a:r>
            <a:r>
              <a:rPr lang="es-ES" sz="1600" b="0"/>
              <a:t> STEPP – </a:t>
            </a:r>
            <a:r>
              <a:rPr lang="es-ES" sz="1600" b="0" err="1"/>
              <a:t>Science</a:t>
            </a:r>
            <a:r>
              <a:rPr lang="es-ES" sz="1600" b="0"/>
              <a:t>, </a:t>
            </a:r>
            <a:r>
              <a:rPr lang="es-ES" sz="1600" b="0" err="1"/>
              <a:t>Technology</a:t>
            </a:r>
            <a:r>
              <a:rPr lang="es-ES" sz="1600" b="0"/>
              <a:t> and </a:t>
            </a:r>
            <a:r>
              <a:rPr lang="es-ES" sz="1600" b="0" err="1"/>
              <a:t>Educational</a:t>
            </a:r>
            <a:r>
              <a:rPr lang="es-ES" sz="1600" b="0"/>
              <a:t> </a:t>
            </a:r>
            <a:r>
              <a:rPr lang="es-ES" sz="1600" b="0" err="1"/>
              <a:t>Platform</a:t>
            </a:r>
            <a:r>
              <a:rPr lang="es-ES" sz="1600" b="0"/>
              <a:t> </a:t>
            </a:r>
            <a:r>
              <a:rPr lang="es-ES" sz="1600" b="0" err="1"/>
              <a:t>for</a:t>
            </a:r>
            <a:r>
              <a:rPr lang="es-ES" sz="1600" b="0"/>
              <a:t> </a:t>
            </a:r>
            <a:r>
              <a:rPr lang="es-ES" sz="1600" b="0" err="1"/>
              <a:t>Photonics</a:t>
            </a:r>
            <a:r>
              <a:rPr lang="es-ES" sz="1600" b="0"/>
              <a:t>, </a:t>
            </a:r>
            <a:r>
              <a:rPr lang="es-ES" sz="1600" b="0" err="1"/>
              <a:t>Hungary</a:t>
            </a:r>
            <a:r>
              <a:rPr lang="es-ES" sz="1600" b="0"/>
              <a:t> </a:t>
            </a:r>
            <a:r>
              <a:rPr lang="es-ES" sz="1600" b="0" err="1"/>
              <a:t>Cluster</a:t>
            </a:r>
            <a:r>
              <a:rPr lang="es-ES" sz="1600" b="0"/>
              <a:t> – </a:t>
            </a:r>
            <a:r>
              <a:rPr lang="es-ES" sz="1600" b="0" err="1"/>
              <a:t>had</a:t>
            </a:r>
            <a:r>
              <a:rPr lang="es-ES" sz="1600" b="0"/>
              <a:t> </a:t>
            </a:r>
            <a:r>
              <a:rPr lang="es-ES" sz="1600" b="0" err="1"/>
              <a:t>been</a:t>
            </a:r>
            <a:r>
              <a:rPr lang="es-ES" sz="1600" b="0"/>
              <a:t> preceded </a:t>
            </a:r>
            <a:r>
              <a:rPr lang="es-ES" sz="1600" b="0" err="1"/>
              <a:t>by</a:t>
            </a:r>
            <a:r>
              <a:rPr lang="es-ES" sz="1600" b="0"/>
              <a:t> </a:t>
            </a:r>
            <a:r>
              <a:rPr lang="es-ES" sz="1600" b="0" err="1"/>
              <a:t>decades</a:t>
            </a:r>
            <a:r>
              <a:rPr lang="es-ES" sz="1600" b="0"/>
              <a:t> </a:t>
            </a:r>
            <a:r>
              <a:rPr lang="es-ES" sz="1600" err="1"/>
              <a:t>long</a:t>
            </a:r>
            <a:r>
              <a:rPr lang="es-ES" sz="1600"/>
              <a:t> </a:t>
            </a:r>
            <a:r>
              <a:rPr lang="es-ES" sz="1600" err="1"/>
              <a:t>Research</a:t>
            </a:r>
            <a:r>
              <a:rPr lang="es-ES" sz="1600"/>
              <a:t> and </a:t>
            </a:r>
            <a:r>
              <a:rPr lang="es-ES" sz="1600" err="1"/>
              <a:t>Development</a:t>
            </a:r>
            <a:r>
              <a:rPr lang="es-ES" sz="1600"/>
              <a:t> and </a:t>
            </a:r>
            <a:r>
              <a:rPr lang="es-ES" sz="1600" err="1"/>
              <a:t>Innovation</a:t>
            </a:r>
            <a:r>
              <a:rPr lang="es-ES" sz="1600"/>
              <a:t> (R&amp;D&amp;I) </a:t>
            </a:r>
            <a:r>
              <a:rPr lang="es-ES" sz="1600" err="1"/>
              <a:t>cooperation</a:t>
            </a:r>
            <a:r>
              <a:rPr lang="es-ES" sz="1600"/>
              <a:t> in </a:t>
            </a:r>
            <a:r>
              <a:rPr lang="es-ES" sz="1600" err="1"/>
              <a:t>Hungary</a:t>
            </a:r>
            <a:r>
              <a:rPr lang="es-ES" sz="1600" b="0"/>
              <a:t>.</a:t>
            </a:r>
          </a:p>
          <a:p>
            <a:pPr algn="just"/>
            <a:r>
              <a:rPr lang="es-ES" sz="1600" b="0"/>
              <a:t>In </a:t>
            </a:r>
            <a:r>
              <a:rPr lang="es-ES" sz="1600" b="0" err="1"/>
              <a:t>the</a:t>
            </a:r>
            <a:r>
              <a:rPr lang="es-ES" sz="1600" b="0"/>
              <a:t> </a:t>
            </a:r>
            <a:r>
              <a:rPr lang="es-ES" sz="1600" b="0" err="1"/>
              <a:t>recent</a:t>
            </a:r>
            <a:r>
              <a:rPr lang="es-ES" sz="1600" b="0"/>
              <a:t> </a:t>
            </a:r>
            <a:r>
              <a:rPr lang="es-ES" sz="1600" b="0" err="1"/>
              <a:t>decades</a:t>
            </a:r>
            <a:r>
              <a:rPr lang="es-ES" sz="1600" b="0"/>
              <a:t> </a:t>
            </a:r>
            <a:r>
              <a:rPr lang="es-ES" sz="1600" b="0" err="1"/>
              <a:t>national</a:t>
            </a:r>
            <a:r>
              <a:rPr lang="es-ES" sz="1600" b="0"/>
              <a:t> </a:t>
            </a:r>
            <a:r>
              <a:rPr lang="es-ES" sz="1600" b="0" err="1"/>
              <a:t>Photonics</a:t>
            </a:r>
            <a:r>
              <a:rPr lang="es-ES" sz="1600" b="0"/>
              <a:t> and Laser </a:t>
            </a:r>
            <a:r>
              <a:rPr lang="es-ES" sz="1600" b="0" err="1"/>
              <a:t>Physics</a:t>
            </a:r>
            <a:r>
              <a:rPr lang="es-ES" sz="1600" b="0"/>
              <a:t> </a:t>
            </a:r>
            <a:r>
              <a:rPr lang="es-ES" sz="1600" b="0" err="1"/>
              <a:t>academic</a:t>
            </a:r>
            <a:r>
              <a:rPr lang="es-ES" sz="1600" b="0"/>
              <a:t> </a:t>
            </a:r>
            <a:r>
              <a:rPr lang="es-ES" sz="1600" b="0" err="1"/>
              <a:t>research</a:t>
            </a:r>
            <a:r>
              <a:rPr lang="es-ES" sz="1600" b="0"/>
              <a:t> has </a:t>
            </a:r>
            <a:r>
              <a:rPr lang="es-ES" sz="1600" b="0" err="1"/>
              <a:t>been</a:t>
            </a:r>
            <a:r>
              <a:rPr lang="es-ES" sz="1600" b="0"/>
              <a:t> </a:t>
            </a:r>
            <a:r>
              <a:rPr lang="es-ES" sz="1600" b="0" err="1"/>
              <a:t>hallmarked</a:t>
            </a:r>
            <a:r>
              <a:rPr lang="es-ES" sz="1600" b="0"/>
              <a:t> </a:t>
            </a:r>
            <a:r>
              <a:rPr lang="es-ES" sz="1600" b="0" err="1"/>
              <a:t>by</a:t>
            </a:r>
            <a:r>
              <a:rPr lang="es-ES" sz="1600" b="0"/>
              <a:t> </a:t>
            </a:r>
            <a:r>
              <a:rPr lang="es-ES" sz="1600" b="0" err="1"/>
              <a:t>the</a:t>
            </a:r>
            <a:r>
              <a:rPr lang="es-ES" sz="1600" b="0"/>
              <a:t> </a:t>
            </a:r>
            <a:r>
              <a:rPr lang="es-ES" sz="1600" b="0" err="1"/>
              <a:t>name</a:t>
            </a:r>
            <a:r>
              <a:rPr lang="es-ES" sz="1600" b="0"/>
              <a:t> </a:t>
            </a:r>
            <a:r>
              <a:rPr lang="es-ES" sz="1600" b="0" err="1"/>
              <a:t>of</a:t>
            </a:r>
            <a:r>
              <a:rPr lang="es-ES" sz="1600" b="0"/>
              <a:t> more </a:t>
            </a:r>
            <a:r>
              <a:rPr lang="es-ES" sz="1600" b="0" err="1"/>
              <a:t>cities</a:t>
            </a:r>
            <a:r>
              <a:rPr lang="es-ES" sz="1600" b="0"/>
              <a:t> and </a:t>
            </a:r>
            <a:r>
              <a:rPr lang="es-ES" sz="1600" b="0" err="1"/>
              <a:t>research</a:t>
            </a:r>
            <a:r>
              <a:rPr lang="es-ES" sz="1600" b="0"/>
              <a:t> </a:t>
            </a:r>
            <a:r>
              <a:rPr lang="es-ES" sz="1600" b="0" err="1"/>
              <a:t>institutions</a:t>
            </a:r>
            <a:r>
              <a:rPr lang="es-ES" sz="1600" b="0"/>
              <a:t> (</a:t>
            </a:r>
            <a:r>
              <a:rPr lang="es-ES" sz="1600" b="0" err="1"/>
              <a:t>the</a:t>
            </a:r>
            <a:r>
              <a:rPr lang="es-ES" sz="1600" b="0"/>
              <a:t> </a:t>
            </a:r>
            <a:r>
              <a:rPr lang="es-ES" sz="1600" b="0" err="1"/>
              <a:t>University</a:t>
            </a:r>
            <a:r>
              <a:rPr lang="es-ES" sz="1600" b="0"/>
              <a:t> </a:t>
            </a:r>
            <a:r>
              <a:rPr lang="es-ES" sz="1600" b="0" err="1"/>
              <a:t>of</a:t>
            </a:r>
            <a:r>
              <a:rPr lang="es-ES" sz="1600" b="0"/>
              <a:t> Szeged, </a:t>
            </a:r>
            <a:r>
              <a:rPr lang="es-ES" sz="1600" b="0" err="1"/>
              <a:t>the</a:t>
            </a:r>
            <a:r>
              <a:rPr lang="es-ES" sz="1600" b="0"/>
              <a:t> </a:t>
            </a:r>
            <a:r>
              <a:rPr lang="es-ES" sz="1600" b="0" err="1"/>
              <a:t>University</a:t>
            </a:r>
            <a:r>
              <a:rPr lang="es-ES" sz="1600" b="0"/>
              <a:t> </a:t>
            </a:r>
            <a:r>
              <a:rPr lang="es-ES" sz="1600" b="0" err="1"/>
              <a:t>of</a:t>
            </a:r>
            <a:r>
              <a:rPr lang="es-ES" sz="1600" b="0"/>
              <a:t> Pécs, </a:t>
            </a:r>
            <a:r>
              <a:rPr lang="es-ES" sz="1600" b="0" err="1"/>
              <a:t>the</a:t>
            </a:r>
            <a:r>
              <a:rPr lang="es-ES" sz="1600" b="0"/>
              <a:t> Budapest </a:t>
            </a:r>
            <a:r>
              <a:rPr lang="es-ES" sz="1600" b="0" err="1"/>
              <a:t>University</a:t>
            </a:r>
            <a:r>
              <a:rPr lang="es-ES" sz="1600" b="0"/>
              <a:t> </a:t>
            </a:r>
            <a:r>
              <a:rPr lang="es-ES" sz="1600" b="0" err="1"/>
              <a:t>of</a:t>
            </a:r>
            <a:r>
              <a:rPr lang="es-ES" sz="1600" b="0"/>
              <a:t> </a:t>
            </a:r>
            <a:r>
              <a:rPr lang="es-ES" sz="1600" b="0" err="1"/>
              <a:t>Technology</a:t>
            </a:r>
            <a:r>
              <a:rPr lang="es-ES" sz="1600" b="0"/>
              <a:t> and </a:t>
            </a:r>
            <a:r>
              <a:rPr lang="es-ES" sz="1600" b="0" err="1"/>
              <a:t>Economics</a:t>
            </a:r>
            <a:r>
              <a:rPr lang="es-ES" sz="1600" b="0"/>
              <a:t>, </a:t>
            </a:r>
            <a:r>
              <a:rPr lang="es-ES" sz="1600" b="0" err="1"/>
              <a:t>The</a:t>
            </a:r>
            <a:r>
              <a:rPr lang="es-ES" sz="1600" b="0"/>
              <a:t> </a:t>
            </a:r>
            <a:r>
              <a:rPr lang="es-ES" sz="1600" b="0" err="1"/>
              <a:t>Hungarian</a:t>
            </a:r>
            <a:r>
              <a:rPr lang="es-ES" sz="1600" b="0"/>
              <a:t> </a:t>
            </a:r>
            <a:r>
              <a:rPr lang="es-ES" sz="1600" b="0" err="1"/>
              <a:t>Academy</a:t>
            </a:r>
            <a:r>
              <a:rPr lang="es-ES" sz="1600" b="0"/>
              <a:t> </a:t>
            </a:r>
            <a:r>
              <a:rPr lang="es-ES" sz="1600" b="0" err="1"/>
              <a:t>of</a:t>
            </a:r>
            <a:r>
              <a:rPr lang="es-ES" sz="1600" b="0"/>
              <a:t> </a:t>
            </a:r>
            <a:r>
              <a:rPr lang="es-ES" sz="1600" b="0" err="1"/>
              <a:t>Sciences</a:t>
            </a:r>
            <a:r>
              <a:rPr lang="es-ES" sz="1600" b="0"/>
              <a:t> Wigner </a:t>
            </a:r>
            <a:r>
              <a:rPr lang="es-ES" sz="1600" b="0" err="1"/>
              <a:t>Research</a:t>
            </a:r>
            <a:r>
              <a:rPr lang="es-ES" sz="1600" b="0"/>
              <a:t> Centre </a:t>
            </a:r>
            <a:r>
              <a:rPr lang="es-ES" sz="1600" b="0" err="1"/>
              <a:t>for</a:t>
            </a:r>
            <a:r>
              <a:rPr lang="es-ES" sz="1600" b="0"/>
              <a:t> </a:t>
            </a:r>
            <a:r>
              <a:rPr lang="es-ES" sz="1600" b="0" err="1"/>
              <a:t>Physics</a:t>
            </a:r>
            <a:r>
              <a:rPr lang="es-ES" sz="1600" b="0"/>
              <a:t>). </a:t>
            </a:r>
          </a:p>
          <a:p>
            <a:pPr algn="just"/>
            <a:r>
              <a:rPr lang="es-ES" sz="1600" b="0" err="1"/>
              <a:t>The</a:t>
            </a:r>
            <a:r>
              <a:rPr lang="es-ES" sz="1600" b="0"/>
              <a:t> </a:t>
            </a:r>
            <a:r>
              <a:rPr lang="es-ES" sz="1600" b="0" err="1"/>
              <a:t>high</a:t>
            </a:r>
            <a:r>
              <a:rPr lang="es-ES" sz="1600" b="0"/>
              <a:t> standard </a:t>
            </a:r>
            <a:r>
              <a:rPr lang="es-ES" sz="1600" b="0" err="1"/>
              <a:t>of</a:t>
            </a:r>
            <a:r>
              <a:rPr lang="es-ES" sz="1600" b="0"/>
              <a:t> </a:t>
            </a:r>
            <a:r>
              <a:rPr lang="es-ES" sz="1600" b="0" err="1"/>
              <a:t>research</a:t>
            </a:r>
            <a:r>
              <a:rPr lang="es-ES" sz="1600" b="0"/>
              <a:t> in Szeged </a:t>
            </a:r>
            <a:r>
              <a:rPr lang="es-ES" sz="1600" b="0" err="1"/>
              <a:t>is</a:t>
            </a:r>
            <a:r>
              <a:rPr lang="es-ES" sz="1600" b="0"/>
              <a:t> </a:t>
            </a:r>
            <a:r>
              <a:rPr lang="es-ES" sz="1600" b="0" err="1"/>
              <a:t>indicated</a:t>
            </a:r>
            <a:r>
              <a:rPr lang="es-ES" sz="1600" b="0"/>
              <a:t> </a:t>
            </a:r>
            <a:r>
              <a:rPr lang="es-ES" sz="1600" b="0" err="1"/>
              <a:t>by</a:t>
            </a:r>
            <a:r>
              <a:rPr lang="es-ES" sz="1600" b="0"/>
              <a:t> </a:t>
            </a:r>
            <a:r>
              <a:rPr lang="es-ES" sz="1600" b="0" err="1"/>
              <a:t>the</a:t>
            </a:r>
            <a:r>
              <a:rPr lang="es-ES" sz="1600" b="0"/>
              <a:t> </a:t>
            </a:r>
            <a:r>
              <a:rPr lang="es-ES" sz="1600" b="0" err="1"/>
              <a:t>fact</a:t>
            </a:r>
            <a:r>
              <a:rPr lang="es-ES" sz="1600" b="0"/>
              <a:t> </a:t>
            </a:r>
            <a:r>
              <a:rPr lang="es-ES" sz="1600" b="0" err="1"/>
              <a:t>of</a:t>
            </a:r>
            <a:r>
              <a:rPr lang="es-ES" sz="1600" b="0"/>
              <a:t> </a:t>
            </a:r>
            <a:r>
              <a:rPr lang="es-ES" sz="1600" b="0" err="1"/>
              <a:t>the</a:t>
            </a:r>
            <a:r>
              <a:rPr lang="es-ES" sz="1600" b="0"/>
              <a:t> </a:t>
            </a:r>
            <a:r>
              <a:rPr lang="es-ES" sz="1600" err="1"/>
              <a:t>construction</a:t>
            </a:r>
            <a:r>
              <a:rPr lang="es-ES" sz="1600"/>
              <a:t> </a:t>
            </a:r>
            <a:r>
              <a:rPr lang="es-ES" sz="1600" err="1"/>
              <a:t>of</a:t>
            </a:r>
            <a:r>
              <a:rPr lang="es-ES" sz="1600"/>
              <a:t> </a:t>
            </a:r>
            <a:r>
              <a:rPr lang="es-ES" sz="1600" err="1"/>
              <a:t>the</a:t>
            </a:r>
            <a:r>
              <a:rPr lang="es-ES" sz="1600"/>
              <a:t> Extreme Light </a:t>
            </a:r>
            <a:r>
              <a:rPr lang="es-ES" sz="1600" err="1"/>
              <a:t>Infrastructure</a:t>
            </a:r>
            <a:r>
              <a:rPr lang="es-ES" sz="1600"/>
              <a:t> </a:t>
            </a:r>
            <a:r>
              <a:rPr lang="es-ES" sz="1600" err="1"/>
              <a:t>Attosecond</a:t>
            </a:r>
            <a:r>
              <a:rPr lang="es-ES" sz="1600"/>
              <a:t> Light Pulse </a:t>
            </a:r>
            <a:r>
              <a:rPr lang="es-ES" sz="1600" err="1"/>
              <a:t>Source</a:t>
            </a:r>
            <a:r>
              <a:rPr lang="es-ES" sz="1600"/>
              <a:t> </a:t>
            </a:r>
            <a:r>
              <a:rPr lang="es-ES" sz="1600" err="1"/>
              <a:t>research</a:t>
            </a:r>
            <a:r>
              <a:rPr lang="es-ES" sz="1600"/>
              <a:t> </a:t>
            </a:r>
            <a:r>
              <a:rPr lang="es-ES" sz="1600" err="1"/>
              <a:t>facility</a:t>
            </a:r>
            <a:r>
              <a:rPr lang="es-ES" sz="1600"/>
              <a:t> </a:t>
            </a:r>
          </a:p>
          <a:p>
            <a:r>
              <a:rPr lang="es-ES" sz="1600" b="0"/>
              <a:t>(ELI-ALPS, http://</a:t>
            </a:r>
            <a:r>
              <a:rPr lang="es-ES" sz="1600" b="0" err="1"/>
              <a:t>www.eli-hu.hu</a:t>
            </a:r>
            <a:r>
              <a:rPr lang="es-ES" sz="1600" b="0"/>
              <a:t>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 err="1">
                <a:solidFill>
                  <a:schemeClr val="bg1"/>
                </a:solidFill>
              </a:rPr>
              <a:t>About</a:t>
            </a:r>
            <a:r>
              <a:rPr lang="hu-HU" sz="4400">
                <a:solidFill>
                  <a:schemeClr val="bg1"/>
                </a:solidFill>
              </a:rPr>
              <a:t> </a:t>
            </a:r>
            <a:r>
              <a:rPr lang="hu-HU" sz="4400" err="1">
                <a:solidFill>
                  <a:schemeClr val="bg1"/>
                </a:solidFill>
              </a:rPr>
              <a:t>us</a:t>
            </a:r>
            <a:endParaRPr lang="es-ES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2" name="Picture 4" descr="Stepp logó">
            <a:extLst>
              <a:ext uri="{FF2B5EF4-FFF2-40B4-BE49-F238E27FC236}">
                <a16:creationId xmlns:a16="http://schemas.microsoft.com/office/drawing/2014/main" id="{BBF39239-6974-74C6-45C7-8A2A30ED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98" y="307992"/>
            <a:ext cx="4023098" cy="12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3A8AF6D-B352-5AE0-D40F-A3397AE48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769" y="2140771"/>
            <a:ext cx="4910866" cy="26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324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 err="1">
                <a:solidFill>
                  <a:schemeClr val="bg1"/>
                </a:solidFill>
              </a:rPr>
              <a:t>Cooperations</a:t>
            </a:r>
            <a:r>
              <a:rPr lang="hu-HU" sz="4400">
                <a:solidFill>
                  <a:schemeClr val="bg1"/>
                </a:solidFill>
              </a:rPr>
              <a:t> of</a:t>
            </a:r>
            <a:endParaRPr lang="es-ES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B46071D7-6142-1148-8359-8574CC631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59" y="435943"/>
            <a:ext cx="2970502" cy="86792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77A607B-5EA4-EF49-5843-7D6469660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06" y="2329826"/>
            <a:ext cx="2796224" cy="259193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66AE6E4-80D5-19B8-96D8-4C117D5EF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6062" y="2311738"/>
            <a:ext cx="1208948" cy="108823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9152C9B-51E9-66B4-7E74-28F3D229D209}"/>
              </a:ext>
            </a:extLst>
          </p:cNvPr>
          <p:cNvSpPr txBox="1"/>
          <p:nvPr/>
        </p:nvSpPr>
        <p:spPr>
          <a:xfrm>
            <a:off x="1531037" y="2406268"/>
            <a:ext cx="24884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Cooperation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for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b="1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digitalisation</a:t>
            </a:r>
            <a:r>
              <a:rPr lang="hu-HU" sz="16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and </a:t>
            </a:r>
            <a:r>
              <a:rPr lang="hu-HU" sz="1600" b="1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smart</a:t>
            </a:r>
            <a:r>
              <a:rPr lang="hu-HU" sz="16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b="1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manufacturing</a:t>
            </a:r>
            <a:r>
              <a:rPr lang="hu-HU" sz="16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by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key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enabling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technologies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and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entrepreneurship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skills</a:t>
            </a:r>
            <a:endParaRPr lang="hu-HU" sz="1600">
              <a:solidFill>
                <a:srgbClr val="104B6B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8" name="Picture 6" descr="http://steppcluster.eu/wp-content/uploads/2015/06/szte-color.png">
            <a:extLst>
              <a:ext uri="{FF2B5EF4-FFF2-40B4-BE49-F238E27FC236}">
                <a16:creationId xmlns:a16="http://schemas.microsoft.com/office/drawing/2014/main" id="{AA7004B7-DBF7-C963-331E-48B0FC32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3" y="2081845"/>
            <a:ext cx="1165673" cy="11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teppcluster.eu/wp-content/uploads/2015/06/eli-color.png">
            <a:extLst>
              <a:ext uri="{FF2B5EF4-FFF2-40B4-BE49-F238E27FC236}">
                <a16:creationId xmlns:a16="http://schemas.microsoft.com/office/drawing/2014/main" id="{D5B35187-0A4F-DB2A-7C5E-E80B5922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2" y="3453702"/>
            <a:ext cx="11906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D9C1BBBC-BBFA-F3F5-A2D0-3F9F847A38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5527" y="2298283"/>
            <a:ext cx="1730618" cy="1015926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452C98EA-F228-91FE-C3B5-F31FB9F305EB}"/>
              </a:ext>
            </a:extLst>
          </p:cNvPr>
          <p:cNvSpPr txBox="1"/>
          <p:nvPr/>
        </p:nvSpPr>
        <p:spPr>
          <a:xfrm>
            <a:off x="6937031" y="3750819"/>
            <a:ext cx="52318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Innovation</a:t>
            </a:r>
            <a:r>
              <a:rPr lang="hu-HU" sz="16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b="1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ecosystem</a:t>
            </a:r>
            <a:r>
              <a:rPr lang="hu-HU" sz="16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b="1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development</a:t>
            </a:r>
            <a:r>
              <a:rPr lang="hu-HU" sz="1600" b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by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cooperation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of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regional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clusters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with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the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Territorial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Innovation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Platform </a:t>
            </a:r>
          </a:p>
          <a:p>
            <a:endParaRPr lang="hu-HU" sz="1600" err="1">
              <a:solidFill>
                <a:srgbClr val="104B6B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69F9B72-BF15-6D60-55A3-1E3C45DE12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75" y="2235779"/>
            <a:ext cx="2335072" cy="1231752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CE12FFB8-0FBC-E7AE-99D8-20697C4840B1}"/>
              </a:ext>
            </a:extLst>
          </p:cNvPr>
          <p:cNvSpPr txBox="1"/>
          <p:nvPr/>
        </p:nvSpPr>
        <p:spPr>
          <a:xfrm>
            <a:off x="91565" y="509767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...and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many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other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hungarian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clusters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 and </a:t>
            </a:r>
            <a:r>
              <a:rPr lang="hu-HU" sz="1600" err="1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associations</a:t>
            </a:r>
            <a:r>
              <a:rPr lang="hu-HU" sz="1600">
                <a:solidFill>
                  <a:srgbClr val="104B6B"/>
                </a:solidFill>
                <a:latin typeface="Montserrat" pitchFamily="2" charset="77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DE06F6A8-E99F-3962-9D5A-4CFB73071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18" y="4900986"/>
            <a:ext cx="597294" cy="675165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9EF0522-E7B4-15E4-2142-5DDE2EE963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7005" y="4844631"/>
            <a:ext cx="772529" cy="7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661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07576" y="2112783"/>
            <a:ext cx="11922128" cy="3516121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0"/>
              <a:t>DIH-</a:t>
            </a:r>
            <a:r>
              <a:rPr lang="es-ES" sz="1800" b="0" err="1"/>
              <a:t>World</a:t>
            </a:r>
            <a:r>
              <a:rPr lang="es-ES" sz="1800" b="0"/>
              <a:t> </a:t>
            </a:r>
            <a:r>
              <a:rPr lang="es-ES" sz="1800" b="0" err="1"/>
              <a:t>aims</a:t>
            </a:r>
            <a:r>
              <a:rPr lang="es-ES" sz="1800" b="0"/>
              <a:t> </a:t>
            </a:r>
            <a:r>
              <a:rPr lang="es-ES" sz="1800" b="0" err="1"/>
              <a:t>to</a:t>
            </a:r>
            <a:r>
              <a:rPr lang="es-ES" sz="1800" b="0"/>
              <a:t> </a:t>
            </a:r>
            <a:r>
              <a:rPr lang="es-ES" sz="1800" b="0" err="1"/>
              <a:t>harmonise</a:t>
            </a:r>
            <a:r>
              <a:rPr lang="es-ES" sz="1800" b="0"/>
              <a:t> and </a:t>
            </a:r>
            <a:r>
              <a:rPr lang="es-ES" sz="1800" b="0" err="1"/>
              <a:t>widen</a:t>
            </a:r>
            <a:r>
              <a:rPr lang="es-ES" sz="1800" b="0"/>
              <a:t> </a:t>
            </a:r>
            <a:r>
              <a:rPr lang="es-ES" sz="1800" b="0" err="1"/>
              <a:t>the</a:t>
            </a:r>
            <a:r>
              <a:rPr lang="es-ES" sz="1800" b="0"/>
              <a:t> </a:t>
            </a:r>
            <a:r>
              <a:rPr lang="es-ES" sz="1800" b="0" err="1"/>
              <a:t>landscape</a:t>
            </a:r>
            <a:r>
              <a:rPr lang="es-ES" sz="1800" b="0"/>
              <a:t> </a:t>
            </a:r>
            <a:r>
              <a:rPr lang="es-ES" sz="1800" b="0" err="1"/>
              <a:t>of</a:t>
            </a:r>
            <a:r>
              <a:rPr lang="es-ES" sz="1800" b="0"/>
              <a:t> </a:t>
            </a:r>
            <a:r>
              <a:rPr lang="es-ES" sz="1800" b="0" err="1"/>
              <a:t>European</a:t>
            </a:r>
            <a:r>
              <a:rPr lang="es-ES" sz="1800" b="0"/>
              <a:t> </a:t>
            </a:r>
            <a:r>
              <a:rPr lang="es-ES" sz="1800" b="0" err="1"/>
              <a:t>DIHs</a:t>
            </a:r>
            <a:r>
              <a:rPr lang="es-ES" sz="1800" b="0"/>
              <a:t> </a:t>
            </a:r>
            <a:r>
              <a:rPr lang="es-ES" sz="1800" b="0" err="1"/>
              <a:t>across</a:t>
            </a:r>
            <a:r>
              <a:rPr lang="es-ES" sz="1800" b="0"/>
              <a:t> </a:t>
            </a:r>
            <a:r>
              <a:rPr lang="es-ES" sz="1800" b="0" err="1"/>
              <a:t>all</a:t>
            </a:r>
            <a:r>
              <a:rPr lang="es-ES" sz="1800" b="0"/>
              <a:t> </a:t>
            </a:r>
            <a:r>
              <a:rPr lang="es-ES" sz="1800" b="0" err="1"/>
              <a:t>of</a:t>
            </a:r>
            <a:r>
              <a:rPr lang="es-ES" sz="1800" b="0"/>
              <a:t> </a:t>
            </a:r>
            <a:r>
              <a:rPr lang="es-ES" sz="1800" b="0" err="1"/>
              <a:t>Europe</a:t>
            </a:r>
            <a:r>
              <a:rPr lang="es-ES" sz="1800" b="0"/>
              <a:t> </a:t>
            </a:r>
            <a:r>
              <a:rPr lang="es-ES" sz="1800" b="0" err="1"/>
              <a:t>to</a:t>
            </a:r>
            <a:r>
              <a:rPr lang="es-ES" sz="1800" b="0"/>
              <a:t> </a:t>
            </a:r>
            <a:r>
              <a:rPr lang="es-ES" sz="1800" b="0" err="1"/>
              <a:t>address</a:t>
            </a:r>
            <a:r>
              <a:rPr lang="es-ES" sz="1800" b="0"/>
              <a:t> </a:t>
            </a:r>
            <a:r>
              <a:rPr lang="es-ES" sz="1800" b="0" err="1"/>
              <a:t>the</a:t>
            </a:r>
            <a:r>
              <a:rPr lang="es-ES" sz="1800" b="0"/>
              <a:t> “digital </a:t>
            </a:r>
            <a:r>
              <a:rPr lang="es-ES" sz="1800" b="0" err="1"/>
              <a:t>innovation</a:t>
            </a:r>
            <a:r>
              <a:rPr lang="es-ES" sz="1800" b="0"/>
              <a:t> </a:t>
            </a:r>
            <a:r>
              <a:rPr lang="es-ES" sz="1800" b="0" err="1"/>
              <a:t>hubs</a:t>
            </a:r>
            <a:r>
              <a:rPr lang="es-ES" sz="1800" b="0"/>
              <a:t> divide”.</a:t>
            </a:r>
          </a:p>
          <a:p>
            <a:endParaRPr lang="es-ES" sz="1800" b="0"/>
          </a:p>
          <a:p>
            <a:endParaRPr lang="es-ES" sz="1800" b="0"/>
          </a:p>
          <a:p>
            <a:endParaRPr lang="es-ES" sz="1800" b="0"/>
          </a:p>
          <a:p>
            <a:endParaRPr lang="es-ES" sz="1800" b="0"/>
          </a:p>
          <a:p>
            <a:endParaRPr lang="es-ES" sz="1800" b="0"/>
          </a:p>
          <a:p>
            <a:endParaRPr lang="es-ES" sz="1800" b="0"/>
          </a:p>
          <a:p>
            <a:endParaRPr lang="es-ES" sz="1800" b="0"/>
          </a:p>
          <a:p>
            <a:r>
              <a:rPr lang="es-ES" sz="1800" b="0"/>
              <a:t>https://</a:t>
            </a:r>
            <a:r>
              <a:rPr lang="es-ES" sz="1800" b="0" err="1"/>
              <a:t>dihworld.eu</a:t>
            </a:r>
            <a:endParaRPr lang="es-ES" sz="1800" b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225631" y="365125"/>
            <a:ext cx="10450286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 err="1">
                <a:solidFill>
                  <a:schemeClr val="bg1"/>
                </a:solidFill>
              </a:rPr>
              <a:t>Since</a:t>
            </a:r>
            <a:r>
              <a:rPr lang="hu-HU" sz="4400">
                <a:solidFill>
                  <a:schemeClr val="bg1"/>
                </a:solidFill>
              </a:rPr>
              <a:t> 2020 </a:t>
            </a:r>
            <a:r>
              <a:rPr lang="hu-HU" sz="4400" err="1">
                <a:solidFill>
                  <a:schemeClr val="bg1"/>
                </a:solidFill>
              </a:rPr>
              <a:t>member</a:t>
            </a:r>
            <a:r>
              <a:rPr lang="hu-HU" sz="4400">
                <a:solidFill>
                  <a:schemeClr val="bg1"/>
                </a:solidFill>
              </a:rPr>
              <a:t> of </a:t>
            </a:r>
          </a:p>
          <a:p>
            <a:r>
              <a:rPr lang="hu-HU" sz="4400">
                <a:solidFill>
                  <a:schemeClr val="bg1"/>
                </a:solidFill>
              </a:rPr>
              <a:t>DIH-World project </a:t>
            </a:r>
          </a:p>
          <a:p>
            <a:endParaRPr lang="hu-HU" sz="4400" err="1">
              <a:solidFill>
                <a:schemeClr val="bg1"/>
              </a:solidFill>
            </a:endParaRP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80B89F1-4EAD-FF5C-520D-3ED8EE80E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2" y="2772561"/>
            <a:ext cx="5647529" cy="244064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1C6363A-50F8-4471-1020-19C9BF1D2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5" y="2772562"/>
            <a:ext cx="4153594" cy="241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5449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225631" y="365125"/>
            <a:ext cx="10450286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 err="1">
                <a:solidFill>
                  <a:schemeClr val="bg1"/>
                </a:solidFill>
              </a:rPr>
              <a:t>Since</a:t>
            </a:r>
            <a:r>
              <a:rPr lang="hu-HU" sz="4400">
                <a:solidFill>
                  <a:schemeClr val="bg1"/>
                </a:solidFill>
              </a:rPr>
              <a:t> 2020 </a:t>
            </a:r>
            <a:r>
              <a:rPr lang="hu-HU" sz="4400" err="1">
                <a:solidFill>
                  <a:schemeClr val="bg1"/>
                </a:solidFill>
              </a:rPr>
              <a:t>member</a:t>
            </a:r>
            <a:r>
              <a:rPr lang="hu-HU" sz="4400">
                <a:solidFill>
                  <a:schemeClr val="bg1"/>
                </a:solidFill>
              </a:rPr>
              <a:t> of </a:t>
            </a:r>
          </a:p>
          <a:p>
            <a:r>
              <a:rPr lang="hu-HU" sz="4400">
                <a:solidFill>
                  <a:schemeClr val="bg1"/>
                </a:solidFill>
              </a:rPr>
              <a:t>DIH-World project </a:t>
            </a:r>
          </a:p>
          <a:p>
            <a:endParaRPr lang="hu-HU" sz="4400" err="1">
              <a:solidFill>
                <a:schemeClr val="bg1"/>
              </a:solidFill>
            </a:endParaRP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6955E40-2FB4-6ABA-14F9-CBD599289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925"/>
            <a:ext cx="12192000" cy="57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9132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07576" y="2980706"/>
            <a:ext cx="11922128" cy="26734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0" err="1"/>
              <a:t>Specific</a:t>
            </a:r>
            <a:r>
              <a:rPr lang="es-ES" sz="1800" b="0"/>
              <a:t> </a:t>
            </a:r>
            <a:r>
              <a:rPr lang="es-ES" sz="1800" b="0" err="1"/>
              <a:t>development</a:t>
            </a:r>
            <a:r>
              <a:rPr lang="es-ES" sz="1800" b="0"/>
              <a:t> </a:t>
            </a:r>
            <a:r>
              <a:rPr lang="es-ES" sz="1800" b="0" err="1"/>
              <a:t>direction</a:t>
            </a:r>
            <a:r>
              <a:rPr lang="es-ES" sz="1800" b="0"/>
              <a:t> </a:t>
            </a:r>
            <a:r>
              <a:rPr lang="es-ES" sz="1800" b="0" err="1"/>
              <a:t>of</a:t>
            </a:r>
            <a:r>
              <a:rPr lang="es-ES" sz="1800" b="0"/>
              <a:t> </a:t>
            </a:r>
            <a:r>
              <a:rPr lang="es-ES" sz="1800" b="0" err="1"/>
              <a:t>the</a:t>
            </a:r>
            <a:r>
              <a:rPr lang="es-ES" sz="1800" b="0"/>
              <a:t> STEPP </a:t>
            </a:r>
            <a:r>
              <a:rPr lang="es-ES" sz="1800" b="0" err="1"/>
              <a:t>cluster</a:t>
            </a:r>
            <a:r>
              <a:rPr lang="es-ES" sz="1800" b="0"/>
              <a:t>. </a:t>
            </a:r>
            <a:r>
              <a:rPr lang="es-ES" sz="1800" b="0" err="1"/>
              <a:t>With</a:t>
            </a:r>
            <a:r>
              <a:rPr lang="es-ES" sz="1800" b="0"/>
              <a:t> a </a:t>
            </a:r>
            <a:r>
              <a:rPr lang="es-ES" sz="1800" b="0" err="1"/>
              <a:t>focus</a:t>
            </a:r>
            <a:r>
              <a:rPr lang="es-ES" sz="1800" b="0"/>
              <a:t> </a:t>
            </a:r>
            <a:r>
              <a:rPr lang="es-ES" sz="1800" b="0" err="1"/>
              <a:t>on</a:t>
            </a:r>
            <a:r>
              <a:rPr lang="es-ES" sz="1800" b="0"/>
              <a:t> </a:t>
            </a:r>
            <a:r>
              <a:rPr lang="es-ES" sz="1800" err="1"/>
              <a:t>urban</a:t>
            </a:r>
            <a:r>
              <a:rPr lang="es-ES" sz="1800"/>
              <a:t> </a:t>
            </a:r>
            <a:r>
              <a:rPr lang="es-ES" sz="1800" err="1"/>
              <a:t>development</a:t>
            </a:r>
            <a:r>
              <a:rPr lang="es-ES" sz="1800"/>
              <a:t> </a:t>
            </a:r>
            <a:r>
              <a:rPr lang="es-ES" sz="1800" err="1"/>
              <a:t>support</a:t>
            </a:r>
            <a:r>
              <a:rPr lang="es-ES" sz="1800"/>
              <a:t> </a:t>
            </a:r>
            <a:r>
              <a:rPr lang="es-ES" sz="1800" b="0"/>
              <a:t>- </a:t>
            </a:r>
            <a:r>
              <a:rPr lang="es-ES" sz="1800"/>
              <a:t>EPIX - </a:t>
            </a:r>
            <a:r>
              <a:rPr lang="es-ES" sz="1800" err="1"/>
              <a:t>smart</a:t>
            </a:r>
            <a:r>
              <a:rPr lang="es-ES" sz="1800"/>
              <a:t> </a:t>
            </a:r>
            <a:r>
              <a:rPr lang="es-ES" sz="1800" err="1"/>
              <a:t>city</a:t>
            </a:r>
            <a:r>
              <a:rPr lang="es-ES" sz="1800"/>
              <a:t> </a:t>
            </a:r>
            <a:r>
              <a:rPr lang="es-ES" sz="1800" err="1"/>
              <a:t>project</a:t>
            </a:r>
            <a:r>
              <a:rPr lang="es-ES" sz="1800" b="0"/>
              <a:t>, </a:t>
            </a:r>
            <a:r>
              <a:rPr lang="es-ES" sz="1800" b="0" err="1"/>
              <a:t>where</a:t>
            </a:r>
            <a:r>
              <a:rPr lang="es-ES" sz="1800" b="0"/>
              <a:t> </a:t>
            </a:r>
            <a:r>
              <a:rPr lang="es-ES" sz="1800" b="0" err="1"/>
              <a:t>we</a:t>
            </a:r>
            <a:r>
              <a:rPr lang="es-ES" sz="1800" b="0"/>
              <a:t> </a:t>
            </a:r>
            <a:r>
              <a:rPr lang="es-ES" sz="1800" b="0" err="1"/>
              <a:t>participate</a:t>
            </a:r>
            <a:r>
              <a:rPr lang="es-ES" sz="1800" b="0"/>
              <a:t> in </a:t>
            </a:r>
            <a:r>
              <a:rPr lang="es-ES" sz="1800" b="0" err="1"/>
              <a:t>urban</a:t>
            </a:r>
            <a:r>
              <a:rPr lang="es-ES" sz="1800" b="0"/>
              <a:t> </a:t>
            </a:r>
            <a:r>
              <a:rPr lang="es-ES" sz="1800" b="0" err="1"/>
              <a:t>development</a:t>
            </a:r>
            <a:r>
              <a:rPr lang="es-ES" sz="1800" b="0"/>
              <a:t> </a:t>
            </a:r>
            <a:r>
              <a:rPr lang="es-ES" sz="1800" b="0" err="1"/>
              <a:t>innovation</a:t>
            </a:r>
            <a:r>
              <a:rPr lang="es-ES" sz="1800" b="0"/>
              <a:t> </a:t>
            </a:r>
            <a:r>
              <a:rPr lang="es-ES" sz="1800" b="0" err="1"/>
              <a:t>through</a:t>
            </a:r>
            <a:r>
              <a:rPr lang="es-ES" sz="1800" b="0"/>
              <a:t> </a:t>
            </a:r>
            <a:r>
              <a:rPr lang="es-ES" sz="1800" b="0" err="1"/>
              <a:t>an</a:t>
            </a:r>
            <a:r>
              <a:rPr lang="es-ES" sz="1800" b="0"/>
              <a:t> </a:t>
            </a:r>
            <a:r>
              <a:rPr lang="es-ES" sz="1800" err="1"/>
              <a:t>international</a:t>
            </a:r>
            <a:r>
              <a:rPr lang="es-ES" sz="1800"/>
              <a:t> </a:t>
            </a:r>
            <a:r>
              <a:rPr lang="es-ES" sz="1800" err="1"/>
              <a:t>project</a:t>
            </a:r>
            <a:r>
              <a:rPr lang="es-ES" sz="1800"/>
              <a:t> </a:t>
            </a:r>
            <a:r>
              <a:rPr lang="es-ES" sz="1800" b="0"/>
              <a:t>and </a:t>
            </a:r>
            <a:r>
              <a:rPr lang="es-ES" sz="1800" err="1"/>
              <a:t>bring</a:t>
            </a:r>
            <a:r>
              <a:rPr lang="es-ES" sz="1800"/>
              <a:t> </a:t>
            </a:r>
            <a:r>
              <a:rPr lang="es-ES" sz="1800" err="1"/>
              <a:t>this</a:t>
            </a:r>
            <a:r>
              <a:rPr lang="es-ES" sz="1800"/>
              <a:t> </a:t>
            </a:r>
            <a:r>
              <a:rPr lang="es-ES" sz="1800" err="1"/>
              <a:t>good</a:t>
            </a:r>
            <a:r>
              <a:rPr lang="es-ES" sz="1800"/>
              <a:t> </a:t>
            </a:r>
            <a:r>
              <a:rPr lang="es-ES" sz="1800" err="1"/>
              <a:t>practice</a:t>
            </a:r>
            <a:r>
              <a:rPr lang="es-ES" sz="1800"/>
              <a:t> </a:t>
            </a:r>
            <a:r>
              <a:rPr lang="es-ES" sz="1800" b="0" err="1"/>
              <a:t>to</a:t>
            </a:r>
            <a:r>
              <a:rPr lang="es-ES" sz="1800" b="0"/>
              <a:t> </a:t>
            </a:r>
            <a:r>
              <a:rPr lang="es-ES" sz="1800" b="0" err="1"/>
              <a:t>Hungary</a:t>
            </a:r>
            <a:r>
              <a:rPr lang="es-ES" sz="1800" b="0"/>
              <a:t>, </a:t>
            </a:r>
            <a:r>
              <a:rPr lang="es-ES" sz="1800" b="0" err="1"/>
              <a:t>primarily</a:t>
            </a:r>
            <a:r>
              <a:rPr lang="es-ES" sz="1800" b="0"/>
              <a:t> and </a:t>
            </a:r>
            <a:r>
              <a:rPr lang="es-ES" sz="1800" b="0" err="1"/>
              <a:t>if</a:t>
            </a:r>
            <a:r>
              <a:rPr lang="es-ES" sz="1800" b="0"/>
              <a:t> </a:t>
            </a:r>
            <a:r>
              <a:rPr lang="es-ES" sz="1800" b="0" err="1"/>
              <a:t>possible</a:t>
            </a:r>
            <a:r>
              <a:rPr lang="es-ES" sz="1800" b="0"/>
              <a:t> </a:t>
            </a:r>
            <a:r>
              <a:rPr lang="es-ES" sz="1800" b="0" err="1"/>
              <a:t>to</a:t>
            </a:r>
            <a:r>
              <a:rPr lang="es-ES" sz="1800" b="0"/>
              <a:t> Szeged</a:t>
            </a:r>
          </a:p>
          <a:p>
            <a:pPr algn="just"/>
            <a:r>
              <a:rPr lang="es-ES" sz="1800" b="0"/>
              <a:t>6 </a:t>
            </a:r>
            <a:r>
              <a:rPr lang="es-ES" sz="1800" b="0" err="1"/>
              <a:t>cluster</a:t>
            </a:r>
            <a:r>
              <a:rPr lang="es-ES" sz="1800" b="0"/>
              <a:t> </a:t>
            </a:r>
            <a:r>
              <a:rPr lang="es-ES" sz="1800" b="0" err="1"/>
              <a:t>partners</a:t>
            </a:r>
            <a:r>
              <a:rPr lang="es-ES" sz="1800" b="0"/>
              <a:t> in </a:t>
            </a:r>
            <a:r>
              <a:rPr lang="es-ES" sz="1800" b="0" err="1"/>
              <a:t>the</a:t>
            </a:r>
            <a:r>
              <a:rPr lang="es-ES" sz="1800" b="0"/>
              <a:t> </a:t>
            </a:r>
            <a:r>
              <a:rPr lang="es-ES" sz="1800" b="0" err="1"/>
              <a:t>international</a:t>
            </a:r>
            <a:r>
              <a:rPr lang="es-ES" sz="1800" b="0"/>
              <a:t> </a:t>
            </a:r>
            <a:r>
              <a:rPr lang="es-ES" sz="1800" b="0" err="1"/>
              <a:t>project</a:t>
            </a:r>
            <a:r>
              <a:rPr lang="es-ES" sz="1800" b="0"/>
              <a:t> </a:t>
            </a:r>
            <a:r>
              <a:rPr lang="es-ES" sz="1800" b="0" err="1"/>
              <a:t>covering</a:t>
            </a:r>
            <a:r>
              <a:rPr lang="es-ES" sz="1800" b="0"/>
              <a:t> </a:t>
            </a:r>
            <a:r>
              <a:rPr lang="es-ES" sz="1800" b="0" err="1"/>
              <a:t>four</a:t>
            </a:r>
            <a:r>
              <a:rPr lang="es-ES" sz="1800" b="0"/>
              <a:t> </a:t>
            </a:r>
            <a:r>
              <a:rPr lang="es-ES" sz="1800" b="0" err="1"/>
              <a:t>main</a:t>
            </a:r>
            <a:r>
              <a:rPr lang="es-ES" sz="1800" b="0"/>
              <a:t> </a:t>
            </a:r>
            <a:r>
              <a:rPr lang="es-ES" sz="1800" b="0" err="1"/>
              <a:t>area</a:t>
            </a:r>
            <a:r>
              <a:rPr lang="es-ES" sz="1800" b="0"/>
              <a:t> </a:t>
            </a:r>
            <a:r>
              <a:rPr lang="es-ES" sz="1800" b="0" err="1"/>
              <a:t>of</a:t>
            </a:r>
            <a:r>
              <a:rPr lang="es-ES" sz="1800" b="0"/>
              <a:t> </a:t>
            </a:r>
            <a:r>
              <a:rPr lang="es-ES" sz="1800" b="0" err="1"/>
              <a:t>intervention</a:t>
            </a:r>
            <a:r>
              <a:rPr lang="es-ES" sz="1800" b="0"/>
              <a:t>: Smart </a:t>
            </a:r>
            <a:r>
              <a:rPr lang="es-ES" sz="1800" b="0" err="1"/>
              <a:t>energy</a:t>
            </a:r>
            <a:r>
              <a:rPr lang="es-ES" sz="1800" b="0"/>
              <a:t> (RI LIV); Smart </a:t>
            </a:r>
            <a:r>
              <a:rPr lang="es-ES" sz="1800" b="0" err="1"/>
              <a:t>mobility</a:t>
            </a:r>
            <a:r>
              <a:rPr lang="es-ES" sz="1800" b="0"/>
              <a:t> and </a:t>
            </a:r>
            <a:r>
              <a:rPr lang="es-ES" sz="1800" b="0" err="1"/>
              <a:t>transportation</a:t>
            </a:r>
            <a:r>
              <a:rPr lang="es-ES" sz="1800" b="0"/>
              <a:t> (</a:t>
            </a:r>
            <a:r>
              <a:rPr lang="es-ES" sz="1800" b="0" err="1"/>
              <a:t>MoWiN.net</a:t>
            </a:r>
            <a:r>
              <a:rPr lang="es-ES" sz="1800" b="0"/>
              <a:t>); Smart data (DUTIREG); Smart </a:t>
            </a:r>
            <a:r>
              <a:rPr lang="es-ES" sz="1800" b="0" err="1"/>
              <a:t>infrastructures</a:t>
            </a:r>
            <a:r>
              <a:rPr lang="es-ES" sz="1800" b="0"/>
              <a:t> (SIC and HABIC) and Smart </a:t>
            </a:r>
            <a:r>
              <a:rPr lang="es-ES" sz="1800" b="0" err="1"/>
              <a:t>IoT</a:t>
            </a:r>
            <a:r>
              <a:rPr lang="es-ES" sz="1800" b="0"/>
              <a:t> </a:t>
            </a:r>
            <a:r>
              <a:rPr lang="es-ES" sz="1800" b="0" err="1"/>
              <a:t>devices</a:t>
            </a:r>
            <a:r>
              <a:rPr lang="es-ES" sz="1800" b="0"/>
              <a:t> (ELCA)</a:t>
            </a:r>
          </a:p>
          <a:p>
            <a:pPr algn="just"/>
            <a:endParaRPr lang="es-ES" sz="1800" b="0"/>
          </a:p>
          <a:p>
            <a:r>
              <a:rPr lang="es-ES" sz="1800" b="0"/>
              <a:t>https://</a:t>
            </a:r>
            <a:r>
              <a:rPr lang="es-ES" sz="1800" b="0" err="1"/>
              <a:t>epixproject.eu</a:t>
            </a:r>
            <a:endParaRPr lang="es-ES" sz="1800" b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107576" y="365125"/>
            <a:ext cx="10568341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 err="1">
                <a:solidFill>
                  <a:schemeClr val="bg1"/>
                </a:solidFill>
              </a:rPr>
              <a:t>Since</a:t>
            </a:r>
            <a:r>
              <a:rPr lang="hu-HU" sz="4400">
                <a:solidFill>
                  <a:schemeClr val="bg1"/>
                </a:solidFill>
              </a:rPr>
              <a:t> 2022 </a:t>
            </a:r>
            <a:r>
              <a:rPr lang="hu-HU" sz="4400" err="1">
                <a:solidFill>
                  <a:schemeClr val="bg1"/>
                </a:solidFill>
              </a:rPr>
              <a:t>member</a:t>
            </a:r>
            <a:r>
              <a:rPr lang="hu-HU" sz="4400">
                <a:solidFill>
                  <a:schemeClr val="bg1"/>
                </a:solidFill>
              </a:rPr>
              <a:t> of EPIX project </a:t>
            </a:r>
          </a:p>
          <a:p>
            <a:endParaRPr lang="hu-HU" sz="4400" err="1">
              <a:solidFill>
                <a:schemeClr val="bg1"/>
              </a:solidFill>
            </a:endParaRP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0206A6D-E3DD-370D-897F-47FDBEF60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2016604"/>
            <a:ext cx="5727700" cy="8636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DDEAD46-DEC1-F71D-038B-827AA98A9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623" y="2097479"/>
            <a:ext cx="2826327" cy="88322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6225875-929E-EFA7-BBEE-72B4AD0A9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516" y="2175132"/>
            <a:ext cx="1397000" cy="6096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EBCCAA8-3E17-9F50-5F3D-DB836023A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516" y="2175132"/>
            <a:ext cx="1270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9529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A9181F8B-4138-A3AE-EFF7-B4CF9BD6A8B9}"/>
              </a:ext>
            </a:extLst>
          </p:cNvPr>
          <p:cNvSpPr txBox="1">
            <a:spLocks/>
          </p:cNvSpPr>
          <p:nvPr/>
        </p:nvSpPr>
        <p:spPr>
          <a:xfrm>
            <a:off x="746369" y="2054924"/>
            <a:ext cx="4070908" cy="1441401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s-ES" sz="4400" err="1">
                <a:latin typeface="Montserrat"/>
                <a:cs typeface="Arial"/>
              </a:rPr>
              <a:t>Mislav</a:t>
            </a:r>
            <a:r>
              <a:rPr lang="es-ES" sz="4400">
                <a:latin typeface="Montserrat"/>
                <a:cs typeface="Arial"/>
              </a:rPr>
              <a:t> </a:t>
            </a:r>
            <a:r>
              <a:rPr lang="es-ES" sz="4400" err="1">
                <a:latin typeface="Montserrat"/>
                <a:cs typeface="Arial"/>
              </a:rPr>
              <a:t>Kova</a:t>
            </a:r>
            <a:r>
              <a:rPr lang="en-US" sz="4400">
                <a:latin typeface="Montserrat"/>
                <a:cs typeface="Arial"/>
              </a:rPr>
              <a:t>č</a:t>
            </a:r>
            <a:endParaRPr lang="es-ES" sz="4400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2BDA1389-57E9-F109-30ED-E237342B8DDE}"/>
              </a:ext>
            </a:extLst>
          </p:cNvPr>
          <p:cNvSpPr txBox="1">
            <a:spLocks/>
          </p:cNvSpPr>
          <p:nvPr/>
        </p:nvSpPr>
        <p:spPr>
          <a:xfrm>
            <a:off x="-5194" y="3352748"/>
            <a:ext cx="6002005" cy="222151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400">
                <a:latin typeface="Montserrat"/>
                <a:cs typeface="Arial"/>
              </a:rPr>
              <a:t>Croatian Experience in the European Territorial Cooperation and Macro-Regional Strategies Context</a:t>
            </a:r>
            <a:endParaRPr lang="es-ES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6D8789C7-0D4B-98B9-A752-0C4535E40FF6}"/>
              </a:ext>
            </a:extLst>
          </p:cNvPr>
          <p:cNvSpPr txBox="1">
            <a:spLocks/>
          </p:cNvSpPr>
          <p:nvPr/>
        </p:nvSpPr>
        <p:spPr>
          <a:xfrm>
            <a:off x="7823572" y="2054923"/>
            <a:ext cx="4123100" cy="1316141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err="1">
                <a:latin typeface="Montserrat"/>
                <a:cs typeface="Arial"/>
              </a:rPr>
              <a:t>Stjepan</a:t>
            </a:r>
            <a:r>
              <a:rPr lang="es-ES" sz="4400">
                <a:latin typeface="Montserrat"/>
                <a:cs typeface="Arial"/>
              </a:rPr>
              <a:t> </a:t>
            </a:r>
            <a:r>
              <a:rPr lang="es-ES" sz="4400" err="1">
                <a:latin typeface="Montserrat"/>
                <a:cs typeface="Arial"/>
              </a:rPr>
              <a:t>Marković</a:t>
            </a:r>
            <a:endParaRPr lang="es-ES" sz="4400">
              <a:latin typeface="Montserrat"/>
              <a:cs typeface="Arial"/>
            </a:endParaRP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783DC34A-957F-DC29-D384-5964B35A6BBE}"/>
              </a:ext>
            </a:extLst>
          </p:cNvPr>
          <p:cNvSpPr txBox="1">
            <a:spLocks/>
          </p:cNvSpPr>
          <p:nvPr/>
        </p:nvSpPr>
        <p:spPr>
          <a:xfrm>
            <a:off x="7051134" y="3352748"/>
            <a:ext cx="5104306" cy="2263273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3600">
                <a:latin typeface="Montserrat"/>
                <a:cs typeface="Arial"/>
              </a:rPr>
              <a:t>Industrial Transition Process in Croatia</a:t>
            </a:r>
            <a:endParaRPr lang="es-ES" sz="3600"/>
          </a:p>
        </p:txBody>
      </p:sp>
      <p:pic>
        <p:nvPicPr>
          <p:cNvPr id="15" name="Picture 2" descr="Logo&#10;&#10;Description automatically generated">
            <a:extLst>
              <a:ext uri="{FF2B5EF4-FFF2-40B4-BE49-F238E27FC236}">
                <a16:creationId xmlns:a16="http://schemas.microsoft.com/office/drawing/2014/main" id="{315A4F14-1B3D-2E3A-79DF-88A0B15F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7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4C66BC9-FC2B-AF9F-794B-43ED724F9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D4E21A9-A848-5C6F-9F2C-A48820FBD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B322266-A426-2F43-7E2B-D16E77E852A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733657" cy="13182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Challenges</a:t>
            </a:r>
            <a:r>
              <a:rPr lang="es-ES">
                <a:latin typeface="Montserrat"/>
                <a:cs typeface="Arial"/>
              </a:rPr>
              <a:t> and </a:t>
            </a:r>
            <a:r>
              <a:rPr lang="es-ES" err="1">
                <a:latin typeface="Montserrat"/>
                <a:cs typeface="Arial"/>
              </a:rPr>
              <a:t>Promises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of</a:t>
            </a:r>
            <a:r>
              <a:rPr lang="es-ES">
                <a:latin typeface="Montserrat"/>
                <a:cs typeface="Arial"/>
              </a:rPr>
              <a:t> Cross-</a:t>
            </a:r>
            <a:r>
              <a:rPr lang="es-ES" err="1">
                <a:latin typeface="Montserrat"/>
                <a:cs typeface="Arial"/>
              </a:rPr>
              <a:t>Border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Cooperation</a:t>
            </a:r>
            <a:endParaRPr lang="es-ES" err="1"/>
          </a:p>
        </p:txBody>
      </p:sp>
    </p:spTree>
    <p:extLst>
      <p:ext uri="{BB962C8B-B14F-4D97-AF65-F5344CB8AC3E}">
        <p14:creationId xmlns:p14="http://schemas.microsoft.com/office/powerpoint/2010/main" val="2143705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2632365" y="2986542"/>
            <a:ext cx="8922326" cy="26734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0"/>
              <a:t>WHAT IS CLUSTERXCHANGE?</a:t>
            </a:r>
          </a:p>
          <a:p>
            <a:pPr algn="just"/>
            <a:r>
              <a:rPr lang="es-ES" sz="1800" b="0" err="1"/>
              <a:t>ClusterXchange</a:t>
            </a:r>
            <a:r>
              <a:rPr lang="es-ES" sz="1800" b="0"/>
              <a:t> </a:t>
            </a:r>
            <a:r>
              <a:rPr lang="es-ES" sz="1800" b="0" err="1"/>
              <a:t>is</a:t>
            </a:r>
            <a:r>
              <a:rPr lang="es-ES" sz="1800" b="0"/>
              <a:t> a </a:t>
            </a:r>
            <a:r>
              <a:rPr lang="es-ES" sz="1800"/>
              <a:t>new </a:t>
            </a:r>
            <a:r>
              <a:rPr lang="es-ES" sz="1800" err="1"/>
              <a:t>pilot</a:t>
            </a:r>
            <a:r>
              <a:rPr lang="es-ES" sz="1800"/>
              <a:t> </a:t>
            </a:r>
            <a:r>
              <a:rPr lang="es-ES" sz="1800" err="1"/>
              <a:t>scheme</a:t>
            </a:r>
            <a:r>
              <a:rPr lang="es-ES" sz="1800"/>
              <a:t> </a:t>
            </a:r>
            <a:r>
              <a:rPr lang="es-ES" sz="1800" b="0" err="1"/>
              <a:t>to</a:t>
            </a:r>
            <a:r>
              <a:rPr lang="es-ES" sz="1800" b="0"/>
              <a:t> </a:t>
            </a:r>
            <a:r>
              <a:rPr lang="es-ES" sz="1800" b="0" err="1"/>
              <a:t>support</a:t>
            </a:r>
            <a:r>
              <a:rPr lang="es-ES" sz="1800" b="0"/>
              <a:t> short </a:t>
            </a:r>
            <a:r>
              <a:rPr lang="es-ES" sz="1800" b="0" err="1"/>
              <a:t>term</a:t>
            </a:r>
            <a:r>
              <a:rPr lang="es-ES" sz="1800" b="0"/>
              <a:t> </a:t>
            </a:r>
            <a:r>
              <a:rPr lang="es-ES" sz="1800" b="0" err="1"/>
              <a:t>exchanges</a:t>
            </a:r>
            <a:r>
              <a:rPr lang="es-ES" sz="1800" b="0"/>
              <a:t> </a:t>
            </a:r>
            <a:r>
              <a:rPr lang="es-ES" sz="1800" b="0" err="1"/>
              <a:t>to</a:t>
            </a:r>
            <a:r>
              <a:rPr lang="es-ES" sz="1800" b="0"/>
              <a:t> </a:t>
            </a:r>
            <a:r>
              <a:rPr lang="es-ES" sz="1800" b="0" err="1"/>
              <a:t>better</a:t>
            </a:r>
            <a:r>
              <a:rPr lang="es-ES" sz="1800" b="0"/>
              <a:t> </a:t>
            </a:r>
            <a:r>
              <a:rPr lang="es-ES" sz="1800" b="0" err="1"/>
              <a:t>connect</a:t>
            </a:r>
            <a:r>
              <a:rPr lang="es-ES" sz="1800" b="0"/>
              <a:t> </a:t>
            </a:r>
            <a:r>
              <a:rPr lang="es-ES" sz="1800" b="0" err="1"/>
              <a:t>Europe’s</a:t>
            </a:r>
            <a:r>
              <a:rPr lang="es-ES" sz="1800" b="0"/>
              <a:t> industrial </a:t>
            </a:r>
            <a:r>
              <a:rPr lang="es-ES" sz="1800" b="0" err="1"/>
              <a:t>ecosystems</a:t>
            </a:r>
            <a:r>
              <a:rPr lang="es-ES" sz="1800" b="0"/>
              <a:t>.</a:t>
            </a:r>
          </a:p>
          <a:p>
            <a:pPr algn="just"/>
            <a:r>
              <a:rPr lang="es-ES" sz="1800" b="0" err="1"/>
              <a:t>It</a:t>
            </a:r>
            <a:r>
              <a:rPr lang="es-ES" sz="1800" b="0"/>
              <a:t> </a:t>
            </a:r>
            <a:r>
              <a:rPr lang="es-ES" sz="1800" b="0" err="1"/>
              <a:t>facilitates</a:t>
            </a:r>
            <a:r>
              <a:rPr lang="es-ES" sz="1800" b="0"/>
              <a:t> </a:t>
            </a:r>
            <a:r>
              <a:rPr lang="es-ES" sz="1800" err="1"/>
              <a:t>transnational</a:t>
            </a:r>
            <a:r>
              <a:rPr lang="es-ES" sz="1800"/>
              <a:t> </a:t>
            </a:r>
            <a:r>
              <a:rPr lang="es-ES" sz="1800" err="1"/>
              <a:t>cooperation</a:t>
            </a:r>
            <a:r>
              <a:rPr lang="es-ES" sz="1800"/>
              <a:t>, peer </a:t>
            </a:r>
            <a:r>
              <a:rPr lang="es-ES" sz="1800" err="1"/>
              <a:t>learning</a:t>
            </a:r>
            <a:r>
              <a:rPr lang="es-ES" sz="1800"/>
              <a:t>, </a:t>
            </a:r>
            <a:r>
              <a:rPr lang="es-ES" sz="1800" err="1"/>
              <a:t>networking</a:t>
            </a:r>
            <a:r>
              <a:rPr lang="es-ES" sz="1800"/>
              <a:t> and </a:t>
            </a:r>
            <a:r>
              <a:rPr lang="es-ES" sz="1800" err="1"/>
              <a:t>innovation</a:t>
            </a:r>
            <a:r>
              <a:rPr lang="es-ES" sz="1800"/>
              <a:t> </a:t>
            </a:r>
            <a:r>
              <a:rPr lang="es-ES" sz="1800" err="1"/>
              <a:t>uptake</a:t>
            </a:r>
            <a:r>
              <a:rPr lang="es-ES" sz="1800"/>
              <a:t> </a:t>
            </a:r>
            <a:r>
              <a:rPr lang="es-ES" sz="1800" b="0" err="1"/>
              <a:t>between</a:t>
            </a:r>
            <a:r>
              <a:rPr lang="es-ES" sz="1800" b="0"/>
              <a:t> </a:t>
            </a:r>
            <a:r>
              <a:rPr lang="es-ES" sz="1800" b="0" err="1"/>
              <a:t>actors</a:t>
            </a:r>
            <a:r>
              <a:rPr lang="es-ES" sz="1800" b="0"/>
              <a:t> </a:t>
            </a:r>
            <a:r>
              <a:rPr lang="es-ES" sz="1800" b="0" err="1"/>
              <a:t>of</a:t>
            </a:r>
            <a:r>
              <a:rPr lang="es-ES" sz="1800" b="0"/>
              <a:t> </a:t>
            </a:r>
            <a:r>
              <a:rPr lang="es-ES" sz="1800" b="0" err="1"/>
              <a:t>different</a:t>
            </a:r>
            <a:r>
              <a:rPr lang="es-ES" sz="1800" b="0"/>
              <a:t> industrial </a:t>
            </a:r>
            <a:r>
              <a:rPr lang="es-ES" sz="1800" b="0" err="1"/>
              <a:t>clusters</a:t>
            </a:r>
            <a:r>
              <a:rPr lang="es-ES" sz="1800" b="0"/>
              <a:t> </a:t>
            </a:r>
            <a:r>
              <a:rPr lang="es-ES" sz="1800" b="0" err="1"/>
              <a:t>It</a:t>
            </a:r>
            <a:r>
              <a:rPr lang="es-ES" sz="1800" b="0"/>
              <a:t> </a:t>
            </a:r>
            <a:r>
              <a:rPr lang="es-ES" sz="1800" b="0" err="1"/>
              <a:t>is</a:t>
            </a:r>
            <a:r>
              <a:rPr lang="es-ES" sz="1800" b="0"/>
              <a:t> </a:t>
            </a:r>
            <a:r>
              <a:rPr lang="es-ES" sz="1800" b="0" err="1"/>
              <a:t>implemented</a:t>
            </a:r>
            <a:r>
              <a:rPr lang="es-ES" sz="1800" b="0"/>
              <a:t> </a:t>
            </a:r>
            <a:r>
              <a:rPr lang="es-ES" sz="1800" b="0" err="1"/>
              <a:t>with</a:t>
            </a:r>
            <a:r>
              <a:rPr lang="es-ES" sz="1800" b="0"/>
              <a:t> </a:t>
            </a:r>
            <a:r>
              <a:rPr lang="es-ES" sz="1800" b="0" err="1"/>
              <a:t>support</a:t>
            </a:r>
            <a:r>
              <a:rPr lang="es-ES" sz="1800" b="0"/>
              <a:t> </a:t>
            </a:r>
            <a:r>
              <a:rPr lang="es-ES" sz="1800" b="0" err="1"/>
              <a:t>from</a:t>
            </a:r>
            <a:r>
              <a:rPr lang="es-ES" sz="1800" b="0"/>
              <a:t> </a:t>
            </a:r>
            <a:r>
              <a:rPr lang="es-ES" sz="1800" b="0" err="1"/>
              <a:t>cluster</a:t>
            </a:r>
            <a:r>
              <a:rPr lang="es-ES" sz="1800" b="0"/>
              <a:t> </a:t>
            </a:r>
            <a:r>
              <a:rPr lang="es-ES" sz="1800" b="0" err="1"/>
              <a:t>organisations</a:t>
            </a:r>
            <a:r>
              <a:rPr lang="es-ES" sz="1800" b="0"/>
              <a:t> </a:t>
            </a:r>
            <a:r>
              <a:rPr lang="es-ES" sz="1800" b="0" err="1"/>
              <a:t>that</a:t>
            </a:r>
            <a:r>
              <a:rPr lang="es-ES" sz="1800" b="0"/>
              <a:t> </a:t>
            </a:r>
            <a:r>
              <a:rPr lang="es-ES" sz="1800" b="0" err="1"/>
              <a:t>have</a:t>
            </a:r>
            <a:r>
              <a:rPr lang="es-ES" sz="1800" b="0"/>
              <a:t> </a:t>
            </a:r>
            <a:r>
              <a:rPr lang="es-ES" sz="1800" b="0" err="1"/>
              <a:t>teamed</a:t>
            </a:r>
            <a:r>
              <a:rPr lang="es-ES" sz="1800" b="0"/>
              <a:t> up in </a:t>
            </a:r>
            <a:r>
              <a:rPr lang="es-ES" sz="1800" b="0" err="1"/>
              <a:t>European</a:t>
            </a:r>
            <a:r>
              <a:rPr lang="es-ES" sz="1800" b="0"/>
              <a:t> </a:t>
            </a:r>
            <a:r>
              <a:rPr lang="es-ES" sz="1800" b="0" err="1"/>
              <a:t>Cluster</a:t>
            </a:r>
            <a:r>
              <a:rPr lang="es-ES" sz="1800" b="0"/>
              <a:t> </a:t>
            </a:r>
            <a:r>
              <a:rPr lang="es-ES" sz="1800" b="0" err="1"/>
              <a:t>Partnerships</a:t>
            </a:r>
            <a:r>
              <a:rPr lang="es-ES" sz="1800" b="0"/>
              <a:t> </a:t>
            </a:r>
            <a:r>
              <a:rPr lang="es-ES" sz="1800" b="0" err="1"/>
              <a:t>Excellence</a:t>
            </a:r>
            <a:r>
              <a:rPr lang="es-ES" sz="1800" b="0"/>
              <a:t> </a:t>
            </a:r>
            <a:r>
              <a:rPr lang="es-ES" sz="1800" b="0" err="1"/>
              <a:t>projects</a:t>
            </a:r>
            <a:r>
              <a:rPr lang="es-ES" sz="1800" b="0"/>
              <a:t> </a:t>
            </a:r>
            <a:r>
              <a:rPr lang="es-ES" sz="1800" b="0" err="1"/>
              <a:t>like</a:t>
            </a:r>
            <a:r>
              <a:rPr lang="es-ES" sz="1800" b="0"/>
              <a:t> EPIX.</a:t>
            </a:r>
          </a:p>
          <a:p>
            <a:r>
              <a:rPr lang="es-ES" sz="1800" b="0"/>
              <a:t>https://</a:t>
            </a:r>
            <a:r>
              <a:rPr lang="es-ES" sz="1800" b="0" err="1"/>
              <a:t>epixproject.eu</a:t>
            </a:r>
            <a:endParaRPr lang="es-ES" sz="1800" b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107576" y="604837"/>
            <a:ext cx="10568341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 err="1">
                <a:solidFill>
                  <a:schemeClr val="bg1"/>
                </a:solidFill>
              </a:rPr>
              <a:t>Since</a:t>
            </a:r>
            <a:r>
              <a:rPr lang="hu-HU" sz="4400">
                <a:solidFill>
                  <a:schemeClr val="bg1"/>
                </a:solidFill>
              </a:rPr>
              <a:t> 2022 </a:t>
            </a:r>
            <a:r>
              <a:rPr lang="hu-HU" sz="4400" err="1">
                <a:solidFill>
                  <a:schemeClr val="bg1"/>
                </a:solidFill>
              </a:rPr>
              <a:t>member</a:t>
            </a:r>
            <a:r>
              <a:rPr lang="hu-HU" sz="4400">
                <a:solidFill>
                  <a:schemeClr val="bg1"/>
                </a:solidFill>
              </a:rPr>
              <a:t> of EPIX project</a:t>
            </a:r>
          </a:p>
          <a:p>
            <a:endParaRPr lang="hu-HU" sz="1600">
              <a:solidFill>
                <a:schemeClr val="bg1"/>
              </a:solidFill>
            </a:endParaRPr>
          </a:p>
          <a:p>
            <a:r>
              <a:rPr lang="hu-HU" sz="4400">
                <a:solidFill>
                  <a:schemeClr val="bg1"/>
                </a:solidFill>
              </a:rPr>
              <a:t>CLUSTERXCHANGE program </a:t>
            </a:r>
          </a:p>
          <a:p>
            <a:endParaRPr lang="hu-HU" sz="4400" err="1">
              <a:solidFill>
                <a:schemeClr val="bg1"/>
              </a:solidFill>
            </a:endParaRP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0206A6D-E3DD-370D-897F-47FDBEF60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2016604"/>
            <a:ext cx="5727700" cy="8636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DDEAD46-DEC1-F71D-038B-827AA98A9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623" y="2097479"/>
            <a:ext cx="2826327" cy="88322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6225875-929E-EFA7-BBEE-72B4AD0A9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516" y="2175132"/>
            <a:ext cx="1397000" cy="6096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EBCCAA8-3E17-9F50-5F3D-DB836023A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516" y="2175132"/>
            <a:ext cx="1270000" cy="5715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CEA75F9-62A8-C031-68AB-F94D58059B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6" y="2980706"/>
            <a:ext cx="2163318" cy="215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7204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2632365" y="2784732"/>
            <a:ext cx="8922326" cy="2875287"/>
          </a:xfrm>
          <a:prstGeom prst="rect">
            <a:avLst/>
          </a:prstGeom>
        </p:spPr>
        <p:txBody>
          <a:bodyPr anchor="ctr" anchorCtr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0" err="1"/>
              <a:t>What</a:t>
            </a:r>
            <a:r>
              <a:rPr lang="es-ES" sz="1800" b="0"/>
              <a:t> </a:t>
            </a:r>
            <a:r>
              <a:rPr lang="es-ES" sz="1800" b="0" err="1"/>
              <a:t>is</a:t>
            </a:r>
            <a:r>
              <a:rPr lang="es-ES" sz="1800" b="0"/>
              <a:t> </a:t>
            </a:r>
            <a:r>
              <a:rPr lang="es-ES" sz="1800" b="0" err="1"/>
              <a:t>an</a:t>
            </a:r>
            <a:r>
              <a:rPr lang="es-ES" sz="1800" b="0"/>
              <a:t> </a:t>
            </a:r>
            <a:r>
              <a:rPr lang="es-ES" sz="1800" b="0" err="1"/>
              <a:t>exchange</a:t>
            </a:r>
            <a:r>
              <a:rPr lang="es-ES" sz="1800" b="0"/>
              <a:t>?</a:t>
            </a:r>
          </a:p>
          <a:p>
            <a:pPr algn="just"/>
            <a:r>
              <a:rPr lang="es-ES" sz="1800" b="0" err="1"/>
              <a:t>An</a:t>
            </a:r>
            <a:r>
              <a:rPr lang="es-ES" sz="1800" b="0"/>
              <a:t> </a:t>
            </a:r>
            <a:r>
              <a:rPr lang="es-ES" sz="1800" b="0" err="1"/>
              <a:t>exchange</a:t>
            </a:r>
            <a:r>
              <a:rPr lang="es-ES" sz="1800" b="0"/>
              <a:t> in </a:t>
            </a:r>
            <a:r>
              <a:rPr lang="es-ES" sz="1800" b="0" err="1"/>
              <a:t>ClusterXchange</a:t>
            </a:r>
            <a:r>
              <a:rPr lang="es-ES" sz="1800" b="0"/>
              <a:t> </a:t>
            </a:r>
            <a:r>
              <a:rPr lang="es-ES" sz="1800" b="0" err="1"/>
              <a:t>constitutes</a:t>
            </a:r>
            <a:r>
              <a:rPr lang="es-ES" sz="1800" b="0"/>
              <a:t> a </a:t>
            </a:r>
            <a:r>
              <a:rPr lang="es-ES" sz="1800" b="0" err="1"/>
              <a:t>stay</a:t>
            </a:r>
            <a:r>
              <a:rPr lang="es-ES" sz="1800" b="0"/>
              <a:t> </a:t>
            </a:r>
            <a:r>
              <a:rPr lang="es-ES" sz="1800" b="0" err="1"/>
              <a:t>abroad</a:t>
            </a:r>
            <a:r>
              <a:rPr lang="es-ES" sz="1800" b="0"/>
              <a:t> </a:t>
            </a:r>
            <a:r>
              <a:rPr lang="es-ES" sz="1800" b="0" err="1"/>
              <a:t>by</a:t>
            </a:r>
            <a:r>
              <a:rPr lang="es-ES" sz="1800" b="0"/>
              <a:t> a </a:t>
            </a:r>
            <a:r>
              <a:rPr lang="es-ES" sz="1800" b="0" err="1"/>
              <a:t>visiting</a:t>
            </a:r>
            <a:r>
              <a:rPr lang="es-ES" sz="1800" b="0"/>
              <a:t> </a:t>
            </a:r>
            <a:r>
              <a:rPr lang="es-ES" sz="1800" b="0" err="1"/>
              <a:t>organisation</a:t>
            </a:r>
            <a:r>
              <a:rPr lang="es-ES" sz="1800" b="0"/>
              <a:t> </a:t>
            </a:r>
            <a:r>
              <a:rPr lang="es-ES" sz="1800" b="0" err="1"/>
              <a:t>visitor</a:t>
            </a:r>
            <a:r>
              <a:rPr lang="es-ES" sz="1800" b="0"/>
              <a:t> at a host </a:t>
            </a:r>
            <a:r>
              <a:rPr lang="es-ES" sz="1800" b="0" err="1"/>
              <a:t>organisation</a:t>
            </a:r>
            <a:r>
              <a:rPr lang="es-ES" sz="1800" b="0"/>
              <a:t> host </a:t>
            </a:r>
            <a:r>
              <a:rPr lang="es-ES" sz="1800" b="0" err="1"/>
              <a:t>to</a:t>
            </a:r>
            <a:r>
              <a:rPr lang="es-ES" sz="1800" b="0"/>
              <a:t> explore </a:t>
            </a:r>
            <a:r>
              <a:rPr lang="es-ES" sz="1800" b="0" err="1"/>
              <a:t>collaboration</a:t>
            </a:r>
            <a:r>
              <a:rPr lang="es-ES" sz="1800" b="0"/>
              <a:t> and </a:t>
            </a:r>
            <a:r>
              <a:rPr lang="es-ES" sz="1800" b="0" err="1"/>
              <a:t>growth</a:t>
            </a:r>
            <a:r>
              <a:rPr lang="es-ES" sz="1800" b="0"/>
              <a:t> </a:t>
            </a:r>
            <a:r>
              <a:rPr lang="es-ES" sz="1800" b="0" err="1"/>
              <a:t>opportunities</a:t>
            </a:r>
            <a:r>
              <a:rPr lang="es-ES" sz="1800" b="0"/>
              <a:t>. </a:t>
            </a:r>
            <a:r>
              <a:rPr lang="es-ES" sz="1800" b="0" err="1"/>
              <a:t>An</a:t>
            </a:r>
            <a:r>
              <a:rPr lang="es-ES" sz="1800" b="0"/>
              <a:t> </a:t>
            </a:r>
            <a:r>
              <a:rPr lang="es-ES" sz="1800" b="0" err="1"/>
              <a:t>exchange</a:t>
            </a:r>
            <a:r>
              <a:rPr lang="es-ES" sz="1800" b="0"/>
              <a:t> can be </a:t>
            </a:r>
            <a:r>
              <a:rPr lang="es-ES" sz="1800" b="0" err="1"/>
              <a:t>minimum</a:t>
            </a:r>
            <a:r>
              <a:rPr lang="es-ES" sz="1800" b="0"/>
              <a:t> 3 </a:t>
            </a:r>
            <a:r>
              <a:rPr lang="es-ES" sz="1800" b="0" err="1"/>
              <a:t>working</a:t>
            </a:r>
            <a:r>
              <a:rPr lang="es-ES" sz="1800" b="0"/>
              <a:t> </a:t>
            </a:r>
            <a:r>
              <a:rPr lang="es-ES" sz="1800" b="0" err="1"/>
              <a:t>days</a:t>
            </a:r>
            <a:r>
              <a:rPr lang="es-ES" sz="1800" b="0"/>
              <a:t> and </a:t>
            </a:r>
            <a:r>
              <a:rPr lang="es-ES" sz="1800" b="0" err="1"/>
              <a:t>maximum</a:t>
            </a:r>
            <a:r>
              <a:rPr lang="es-ES" sz="1800" b="0"/>
              <a:t> </a:t>
            </a:r>
            <a:r>
              <a:rPr lang="es-ES" sz="1800" b="0" err="1"/>
              <a:t>one</a:t>
            </a:r>
            <a:r>
              <a:rPr lang="es-ES" sz="1800" b="0"/>
              <a:t> </a:t>
            </a:r>
            <a:r>
              <a:rPr lang="es-ES" sz="1800" b="0" err="1"/>
              <a:t>month</a:t>
            </a:r>
            <a:r>
              <a:rPr lang="es-ES" sz="1800" b="0"/>
              <a:t> </a:t>
            </a:r>
            <a:r>
              <a:rPr lang="es-ES" sz="1800" b="0" err="1"/>
              <a:t>executed</a:t>
            </a:r>
            <a:r>
              <a:rPr lang="es-ES" sz="1800" b="0"/>
              <a:t> </a:t>
            </a:r>
            <a:r>
              <a:rPr lang="es-ES" sz="1800" b="0" err="1"/>
              <a:t>consecutively</a:t>
            </a:r>
            <a:r>
              <a:rPr lang="es-ES" sz="1800" b="0"/>
              <a:t>, </a:t>
            </a:r>
            <a:r>
              <a:rPr lang="es-ES" sz="1800" b="0" err="1"/>
              <a:t>excluding</a:t>
            </a:r>
            <a:r>
              <a:rPr lang="es-ES" sz="1800" b="0"/>
              <a:t> </a:t>
            </a:r>
            <a:r>
              <a:rPr lang="es-ES" sz="1800" b="0" err="1"/>
              <a:t>travel</a:t>
            </a:r>
            <a:r>
              <a:rPr lang="es-ES" sz="1800" b="0"/>
              <a:t> time</a:t>
            </a:r>
          </a:p>
          <a:p>
            <a:pPr algn="just"/>
            <a:r>
              <a:rPr lang="es-ES" sz="1800" b="0" err="1"/>
              <a:t>Exchanges</a:t>
            </a:r>
            <a:r>
              <a:rPr lang="es-ES" sz="1800" b="0"/>
              <a:t> can be </a:t>
            </a:r>
            <a:r>
              <a:rPr lang="es-ES" sz="1800" b="0" err="1"/>
              <a:t>used</a:t>
            </a:r>
            <a:r>
              <a:rPr lang="es-ES" sz="1800" b="0"/>
              <a:t> </a:t>
            </a:r>
            <a:r>
              <a:rPr lang="es-ES" sz="1800" b="0" err="1"/>
              <a:t>to</a:t>
            </a:r>
            <a:r>
              <a:rPr lang="es-ES" sz="1800" b="0"/>
              <a:t> 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" sz="1800" b="0" err="1"/>
              <a:t>Learn</a:t>
            </a:r>
            <a:r>
              <a:rPr lang="es-ES" sz="1800" b="0"/>
              <a:t> </a:t>
            </a:r>
            <a:r>
              <a:rPr lang="es-ES" sz="1800" b="0" err="1"/>
              <a:t>from</a:t>
            </a:r>
            <a:r>
              <a:rPr lang="es-ES" sz="1800" b="0"/>
              <a:t> </a:t>
            </a:r>
            <a:r>
              <a:rPr lang="es-ES" sz="1800" b="0" err="1"/>
              <a:t>actors</a:t>
            </a:r>
            <a:r>
              <a:rPr lang="es-ES" sz="1800" b="0"/>
              <a:t> in </a:t>
            </a:r>
            <a:r>
              <a:rPr lang="es-ES" sz="1800" b="0" err="1"/>
              <a:t>another</a:t>
            </a:r>
            <a:r>
              <a:rPr lang="es-ES" sz="1800" b="0"/>
              <a:t> </a:t>
            </a:r>
            <a:r>
              <a:rPr lang="es-ES" sz="1800" b="0" err="1"/>
              <a:t>cluster</a:t>
            </a:r>
            <a:endParaRPr lang="es-ES" sz="1800" b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" sz="1800" b="0"/>
              <a:t>Explore </a:t>
            </a:r>
            <a:r>
              <a:rPr lang="es-ES" sz="1800" b="0" err="1"/>
              <a:t>growth</a:t>
            </a:r>
            <a:r>
              <a:rPr lang="es-ES" sz="1800" b="0"/>
              <a:t> </a:t>
            </a:r>
            <a:r>
              <a:rPr lang="es-ES" sz="1800" b="0" err="1"/>
              <a:t>opportunities</a:t>
            </a:r>
            <a:r>
              <a:rPr lang="es-ES" sz="1800" b="0"/>
              <a:t> in new </a:t>
            </a:r>
            <a:r>
              <a:rPr lang="es-ES" sz="1800" b="0" err="1"/>
              <a:t>markets</a:t>
            </a:r>
            <a:endParaRPr lang="es-ES" sz="1800" b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" sz="1800" b="0" err="1"/>
              <a:t>Take</a:t>
            </a:r>
            <a:r>
              <a:rPr lang="es-ES" sz="1800" b="0"/>
              <a:t> up new </a:t>
            </a:r>
            <a:r>
              <a:rPr lang="es-ES" sz="1800" b="0" err="1"/>
              <a:t>technologies</a:t>
            </a:r>
            <a:r>
              <a:rPr lang="es-ES" sz="1800" b="0"/>
              <a:t>, </a:t>
            </a:r>
            <a:r>
              <a:rPr lang="es-ES" sz="1800" b="0" err="1"/>
              <a:t>digitalisation</a:t>
            </a:r>
            <a:r>
              <a:rPr lang="es-ES" sz="1800" b="0"/>
              <a:t> and </a:t>
            </a:r>
            <a:r>
              <a:rPr lang="es-ES" sz="1800" b="0" err="1"/>
              <a:t>green</a:t>
            </a:r>
            <a:r>
              <a:rPr lang="es-ES" sz="1800" b="0"/>
              <a:t> </a:t>
            </a:r>
            <a:r>
              <a:rPr lang="es-ES" sz="1800" b="0" err="1"/>
              <a:t>low</a:t>
            </a:r>
            <a:r>
              <a:rPr lang="es-ES" sz="1800" b="0"/>
              <a:t> </a:t>
            </a:r>
            <a:r>
              <a:rPr lang="es-ES" sz="1800" b="0" err="1"/>
              <a:t>carbon</a:t>
            </a:r>
            <a:r>
              <a:rPr lang="es-ES" sz="1800" b="0"/>
              <a:t> </a:t>
            </a:r>
            <a:r>
              <a:rPr lang="es-ES" sz="1800" b="0" err="1"/>
              <a:t>solutions</a:t>
            </a:r>
            <a:endParaRPr lang="es-ES" sz="1800" b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" sz="1800" b="0" err="1"/>
              <a:t>Invest</a:t>
            </a:r>
            <a:r>
              <a:rPr lang="es-ES" sz="1800" b="0"/>
              <a:t> in </a:t>
            </a:r>
            <a:r>
              <a:rPr lang="es-ES" sz="1800" b="0" err="1"/>
              <a:t>strategic</a:t>
            </a:r>
            <a:r>
              <a:rPr lang="es-ES" sz="1800" b="0"/>
              <a:t> interregional </a:t>
            </a:r>
            <a:r>
              <a:rPr lang="es-ES" sz="1800" b="0" err="1"/>
              <a:t>collaboration</a:t>
            </a:r>
            <a:endParaRPr lang="es-ES" sz="1800" b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" sz="1800" b="0" err="1"/>
              <a:t>Other</a:t>
            </a:r>
            <a:r>
              <a:rPr lang="es-ES" sz="1800" b="0"/>
              <a:t> B2B and C2C </a:t>
            </a:r>
            <a:r>
              <a:rPr lang="es-ES" sz="1800" b="0" err="1"/>
              <a:t>networking</a:t>
            </a:r>
            <a:r>
              <a:rPr lang="es-ES" sz="1800" b="0"/>
              <a:t> </a:t>
            </a:r>
            <a:r>
              <a:rPr lang="es-ES" sz="1800" b="0" err="1"/>
              <a:t>activities</a:t>
            </a:r>
            <a:r>
              <a:rPr lang="es-ES" sz="1800" b="0"/>
              <a:t>.</a:t>
            </a:r>
          </a:p>
          <a:p>
            <a:r>
              <a:rPr lang="es-ES" sz="1800" b="0"/>
              <a:t>https://</a:t>
            </a:r>
            <a:r>
              <a:rPr lang="es-ES" sz="1800" b="0" err="1"/>
              <a:t>epixproject.eu</a:t>
            </a:r>
            <a:endParaRPr lang="es-ES" sz="1800" b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107576" y="604837"/>
            <a:ext cx="10568341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 err="1">
                <a:solidFill>
                  <a:schemeClr val="bg1"/>
                </a:solidFill>
              </a:rPr>
              <a:t>Since</a:t>
            </a:r>
            <a:r>
              <a:rPr lang="hu-HU" sz="4400">
                <a:solidFill>
                  <a:schemeClr val="bg1"/>
                </a:solidFill>
              </a:rPr>
              <a:t> 2022 </a:t>
            </a:r>
            <a:r>
              <a:rPr lang="hu-HU" sz="4400" err="1">
                <a:solidFill>
                  <a:schemeClr val="bg1"/>
                </a:solidFill>
              </a:rPr>
              <a:t>member</a:t>
            </a:r>
            <a:r>
              <a:rPr lang="hu-HU" sz="4400">
                <a:solidFill>
                  <a:schemeClr val="bg1"/>
                </a:solidFill>
              </a:rPr>
              <a:t> of EPIX project</a:t>
            </a:r>
          </a:p>
          <a:p>
            <a:endParaRPr lang="hu-HU" sz="1600">
              <a:solidFill>
                <a:schemeClr val="bg1"/>
              </a:solidFill>
            </a:endParaRPr>
          </a:p>
          <a:p>
            <a:r>
              <a:rPr lang="hu-HU" sz="4400">
                <a:solidFill>
                  <a:schemeClr val="bg1"/>
                </a:solidFill>
              </a:rPr>
              <a:t>CLUSTERXCHANGE program </a:t>
            </a:r>
          </a:p>
          <a:p>
            <a:endParaRPr lang="hu-HU" sz="4400" err="1">
              <a:solidFill>
                <a:schemeClr val="bg1"/>
              </a:solidFill>
            </a:endParaRP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0206A6D-E3DD-370D-897F-47FDBEF60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2016604"/>
            <a:ext cx="5727700" cy="8636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DDEAD46-DEC1-F71D-038B-827AA98A9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623" y="2097479"/>
            <a:ext cx="2826327" cy="88322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6225875-929E-EFA7-BBEE-72B4AD0A9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516" y="2175132"/>
            <a:ext cx="1397000" cy="60960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EBCCAA8-3E17-9F50-5F3D-DB836023A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516" y="2175132"/>
            <a:ext cx="1270000" cy="5715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CEA75F9-62A8-C031-68AB-F94D58059B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6" y="2980706"/>
            <a:ext cx="2163318" cy="215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65229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6497686" y="1961403"/>
            <a:ext cx="5694314" cy="36675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600"/>
              <a:t>STEPP and DIH-</a:t>
            </a:r>
            <a:r>
              <a:rPr lang="es-ES" sz="1600" err="1"/>
              <a:t>World</a:t>
            </a:r>
            <a:r>
              <a:rPr lang="es-ES" sz="1600"/>
              <a:t> </a:t>
            </a:r>
            <a:r>
              <a:rPr lang="es-ES" sz="1600" err="1"/>
              <a:t>organise</a:t>
            </a:r>
            <a:r>
              <a:rPr lang="es-ES" sz="1600"/>
              <a:t> online </a:t>
            </a:r>
            <a:r>
              <a:rPr lang="es-ES" sz="1600" err="1"/>
              <a:t>preparatory</a:t>
            </a:r>
            <a:r>
              <a:rPr lang="es-ES" sz="1600"/>
              <a:t> workshop </a:t>
            </a:r>
            <a:r>
              <a:rPr lang="es-ES" sz="1600" err="1"/>
              <a:t>on</a:t>
            </a:r>
            <a:r>
              <a:rPr lang="es-ES" sz="1600"/>
              <a:t> 9th </a:t>
            </a:r>
            <a:r>
              <a:rPr lang="es-ES" sz="1600" err="1"/>
              <a:t>December</a:t>
            </a:r>
            <a:r>
              <a:rPr lang="es-ES" sz="1600"/>
              <a:t>  </a:t>
            </a:r>
            <a:r>
              <a:rPr lang="es-ES" sz="1600" err="1"/>
              <a:t>from</a:t>
            </a:r>
            <a:r>
              <a:rPr lang="es-ES" sz="1600"/>
              <a:t> 10:00 CET </a:t>
            </a:r>
            <a:r>
              <a:rPr lang="es-ES" sz="1600" b="0"/>
              <a:t>https://eu-japan-regional-cluster-cooperation.b2match.io</a:t>
            </a:r>
          </a:p>
          <a:p>
            <a:pPr algn="just"/>
            <a:endParaRPr lang="es-ES" sz="1600" b="0"/>
          </a:p>
          <a:p>
            <a:pPr algn="just"/>
            <a:r>
              <a:rPr lang="es-ES" sz="1600" b="0" u="sng"/>
              <a:t>Target </a:t>
            </a:r>
            <a:r>
              <a:rPr lang="es-ES" sz="1600" b="0" u="sng" err="1"/>
              <a:t>Audience</a:t>
            </a:r>
            <a:r>
              <a:rPr lang="es-ES" sz="1600" b="0"/>
              <a:t>: </a:t>
            </a:r>
            <a:r>
              <a:rPr lang="es-ES" sz="1600" b="0" err="1"/>
              <a:t>Interested</a:t>
            </a:r>
            <a:r>
              <a:rPr lang="es-ES" sz="1600" b="0"/>
              <a:t> </a:t>
            </a:r>
            <a:r>
              <a:rPr lang="es-ES" sz="1600" b="0" err="1"/>
              <a:t>European</a:t>
            </a:r>
            <a:r>
              <a:rPr lang="es-ES" sz="1600" b="0"/>
              <a:t> </a:t>
            </a:r>
            <a:r>
              <a:rPr lang="es-ES" sz="1600" b="0" err="1"/>
              <a:t>regions</a:t>
            </a:r>
            <a:r>
              <a:rPr lang="es-ES" sz="1600" b="0"/>
              <a:t> and </a:t>
            </a:r>
            <a:r>
              <a:rPr lang="es-ES" sz="1600" b="0" err="1"/>
              <a:t>Japanese</a:t>
            </a:r>
            <a:r>
              <a:rPr lang="es-ES" sz="1600" b="0"/>
              <a:t> </a:t>
            </a:r>
            <a:r>
              <a:rPr lang="es-ES" sz="1600" b="0" err="1"/>
              <a:t>prefectural</a:t>
            </a:r>
            <a:r>
              <a:rPr lang="es-ES" sz="1600" b="0"/>
              <a:t> and </a:t>
            </a:r>
            <a:r>
              <a:rPr lang="es-ES" sz="1600" b="0" err="1"/>
              <a:t>major</a:t>
            </a:r>
            <a:r>
              <a:rPr lang="es-ES" sz="1600" b="0"/>
              <a:t> </a:t>
            </a:r>
            <a:r>
              <a:rPr lang="es-ES" sz="1600" b="0" err="1"/>
              <a:t>city</a:t>
            </a:r>
            <a:r>
              <a:rPr lang="es-ES" sz="1600" b="0"/>
              <a:t> </a:t>
            </a:r>
            <a:r>
              <a:rPr lang="es-ES" sz="1600" b="0" err="1"/>
              <a:t>governments</a:t>
            </a:r>
            <a:r>
              <a:rPr lang="es-ES" sz="1600" b="0"/>
              <a:t>, industrial </a:t>
            </a:r>
            <a:r>
              <a:rPr lang="es-ES" sz="1600" b="0" err="1"/>
              <a:t>clusters</a:t>
            </a:r>
            <a:r>
              <a:rPr lang="es-ES" sz="1600" b="0"/>
              <a:t>, and regional </a:t>
            </a:r>
            <a:r>
              <a:rPr lang="es-ES" sz="1600" b="0" err="1"/>
              <a:t>development</a:t>
            </a:r>
            <a:r>
              <a:rPr lang="es-ES" sz="1600" b="0"/>
              <a:t> </a:t>
            </a:r>
            <a:r>
              <a:rPr lang="es-ES" sz="1600" b="0" err="1"/>
              <a:t>organizations</a:t>
            </a:r>
            <a:r>
              <a:rPr lang="es-ES" sz="1600" b="0"/>
              <a:t> are </a:t>
            </a:r>
            <a:r>
              <a:rPr lang="es-ES" sz="1600" b="0" err="1"/>
              <a:t>invited</a:t>
            </a:r>
            <a:r>
              <a:rPr lang="es-ES" sz="1600" b="0"/>
              <a:t> </a:t>
            </a:r>
            <a:r>
              <a:rPr lang="es-ES" sz="1600" b="0" err="1"/>
              <a:t>to</a:t>
            </a:r>
            <a:r>
              <a:rPr lang="es-ES" sz="1600" b="0"/>
              <a:t> </a:t>
            </a:r>
            <a:r>
              <a:rPr lang="es-ES" sz="1600" b="0" err="1"/>
              <a:t>participate</a:t>
            </a:r>
            <a:r>
              <a:rPr lang="es-ES" sz="1600" b="0"/>
              <a:t>.</a:t>
            </a:r>
          </a:p>
          <a:p>
            <a:pPr algn="just"/>
            <a:endParaRPr lang="es-ES" sz="1600" b="0"/>
          </a:p>
          <a:p>
            <a:pPr algn="just"/>
            <a:r>
              <a:rPr lang="es-ES" sz="1600" err="1"/>
              <a:t>Interested</a:t>
            </a:r>
            <a:r>
              <a:rPr lang="es-ES" sz="1600"/>
              <a:t>? </a:t>
            </a:r>
          </a:p>
          <a:p>
            <a:pPr algn="just"/>
            <a:r>
              <a:rPr lang="es-ES" sz="1600" err="1"/>
              <a:t>Send</a:t>
            </a:r>
            <a:r>
              <a:rPr lang="es-ES" sz="1600"/>
              <a:t> </a:t>
            </a:r>
            <a:r>
              <a:rPr lang="es-ES" sz="1600" err="1"/>
              <a:t>your</a:t>
            </a:r>
            <a:r>
              <a:rPr lang="es-ES" sz="1600"/>
              <a:t> </a:t>
            </a:r>
            <a:r>
              <a:rPr lang="es-ES" sz="1600" err="1"/>
              <a:t>inquiry</a:t>
            </a:r>
            <a:r>
              <a:rPr lang="es-ES" sz="1600"/>
              <a:t> </a:t>
            </a:r>
            <a:r>
              <a:rPr lang="es-ES" sz="1600" err="1"/>
              <a:t>to</a:t>
            </a:r>
            <a:r>
              <a:rPr lang="es-ES" sz="1600"/>
              <a:t> </a:t>
            </a:r>
            <a:r>
              <a:rPr lang="es-ES" sz="1600">
                <a:hlinkClick r:id="rId2"/>
              </a:rPr>
              <a:t>gyulai.tamas@darinno.hu</a:t>
            </a:r>
            <a:r>
              <a:rPr lang="es-ES" sz="1600"/>
              <a:t> </a:t>
            </a:r>
          </a:p>
          <a:p>
            <a:pPr algn="just"/>
            <a:endParaRPr lang="es-ES" sz="1600" b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225631" y="365125"/>
            <a:ext cx="10450286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4400">
                <a:solidFill>
                  <a:schemeClr val="bg1"/>
                </a:solidFill>
              </a:rPr>
              <a:t>New </a:t>
            </a:r>
            <a:r>
              <a:rPr lang="hu-HU" sz="4400" err="1">
                <a:solidFill>
                  <a:schemeClr val="bg1"/>
                </a:solidFill>
              </a:rPr>
              <a:t>global</a:t>
            </a:r>
            <a:r>
              <a:rPr lang="hu-HU" sz="4400">
                <a:solidFill>
                  <a:schemeClr val="bg1"/>
                </a:solidFill>
              </a:rPr>
              <a:t> </a:t>
            </a:r>
            <a:r>
              <a:rPr lang="hu-HU" sz="4400" err="1">
                <a:solidFill>
                  <a:schemeClr val="bg1"/>
                </a:solidFill>
              </a:rPr>
              <a:t>partnership</a:t>
            </a:r>
            <a:endParaRPr lang="hu-HU" sz="4400">
              <a:solidFill>
                <a:schemeClr val="bg1"/>
              </a:solidFill>
            </a:endParaRPr>
          </a:p>
          <a:p>
            <a:r>
              <a:rPr lang="hu-HU" sz="2000">
                <a:solidFill>
                  <a:schemeClr val="bg1"/>
                </a:solidFill>
              </a:rPr>
              <a:t>STEPP </a:t>
            </a:r>
            <a:r>
              <a:rPr lang="hu-HU" sz="2000" err="1">
                <a:solidFill>
                  <a:schemeClr val="bg1"/>
                </a:solidFill>
              </a:rPr>
              <a:t>for</a:t>
            </a:r>
            <a:r>
              <a:rPr lang="hu-HU" sz="2000">
                <a:solidFill>
                  <a:schemeClr val="bg1"/>
                </a:solidFill>
              </a:rPr>
              <a:t> Global </a:t>
            </a:r>
            <a:r>
              <a:rPr lang="hu-HU" sz="2000" err="1">
                <a:solidFill>
                  <a:schemeClr val="bg1"/>
                </a:solidFill>
              </a:rPr>
              <a:t>Markets</a:t>
            </a:r>
            <a:r>
              <a:rPr lang="hu-HU" sz="2000">
                <a:solidFill>
                  <a:schemeClr val="bg1"/>
                </a:solidFill>
              </a:rPr>
              <a:t> – </a:t>
            </a:r>
            <a:r>
              <a:rPr lang="hu-HU" sz="2000" err="1">
                <a:solidFill>
                  <a:schemeClr val="bg1"/>
                </a:solidFill>
              </a:rPr>
              <a:t>internationalisation</a:t>
            </a:r>
            <a:r>
              <a:rPr lang="hu-HU" sz="2000">
                <a:solidFill>
                  <a:schemeClr val="bg1"/>
                </a:solidFill>
              </a:rPr>
              <a:t> </a:t>
            </a:r>
            <a:r>
              <a:rPr lang="hu-HU" sz="2000" err="1">
                <a:solidFill>
                  <a:schemeClr val="bg1"/>
                </a:solidFill>
              </a:rPr>
              <a:t>by</a:t>
            </a:r>
            <a:r>
              <a:rPr lang="hu-HU" sz="2000">
                <a:solidFill>
                  <a:schemeClr val="bg1"/>
                </a:solidFill>
              </a:rPr>
              <a:t> European </a:t>
            </a:r>
            <a:r>
              <a:rPr lang="hu-HU" sz="2000" err="1">
                <a:solidFill>
                  <a:schemeClr val="bg1"/>
                </a:solidFill>
              </a:rPr>
              <a:t>initiatives</a:t>
            </a:r>
            <a:r>
              <a:rPr lang="hu-HU" sz="2000">
                <a:solidFill>
                  <a:schemeClr val="bg1"/>
                </a:solidFill>
              </a:rPr>
              <a:t> </a:t>
            </a:r>
            <a:r>
              <a:rPr lang="hu-HU" sz="2000" err="1">
                <a:solidFill>
                  <a:schemeClr val="bg1"/>
                </a:solidFill>
              </a:rPr>
              <a:t>for</a:t>
            </a:r>
            <a:r>
              <a:rPr lang="hu-HU" sz="2000">
                <a:solidFill>
                  <a:schemeClr val="bg1"/>
                </a:solidFill>
              </a:rPr>
              <a:t> </a:t>
            </a:r>
            <a:r>
              <a:rPr lang="hu-HU" sz="2000" err="1">
                <a:solidFill>
                  <a:schemeClr val="bg1"/>
                </a:solidFill>
              </a:rPr>
              <a:t>global</a:t>
            </a:r>
            <a:r>
              <a:rPr lang="hu-HU" sz="2000">
                <a:solidFill>
                  <a:schemeClr val="bg1"/>
                </a:solidFill>
              </a:rPr>
              <a:t> </a:t>
            </a:r>
            <a:r>
              <a:rPr lang="hu-HU" sz="2000" err="1">
                <a:solidFill>
                  <a:schemeClr val="bg1"/>
                </a:solidFill>
              </a:rPr>
              <a:t>cooperation</a:t>
            </a:r>
            <a:r>
              <a:rPr lang="hu-HU" sz="2000">
                <a:solidFill>
                  <a:schemeClr val="bg1"/>
                </a:solidFill>
              </a:rPr>
              <a:t> in </a:t>
            </a:r>
            <a:r>
              <a:rPr lang="hu-HU" sz="2000" err="1">
                <a:solidFill>
                  <a:schemeClr val="bg1"/>
                </a:solidFill>
              </a:rPr>
              <a:t>smart</a:t>
            </a:r>
            <a:r>
              <a:rPr lang="hu-HU" sz="2000">
                <a:solidFill>
                  <a:schemeClr val="bg1"/>
                </a:solidFill>
              </a:rPr>
              <a:t> </a:t>
            </a:r>
            <a:r>
              <a:rPr lang="hu-HU" sz="2000" err="1">
                <a:solidFill>
                  <a:schemeClr val="bg1"/>
                </a:solidFill>
              </a:rPr>
              <a:t>technologies</a:t>
            </a:r>
            <a:endParaRPr lang="hu-HU" sz="4400">
              <a:solidFill>
                <a:schemeClr val="bg1"/>
              </a:solidFill>
            </a:endParaRP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71C1CCF-91C8-A35D-9FC8-92E6B5D20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403"/>
            <a:ext cx="6497686" cy="3572498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10FDB216-42F8-8A25-1E17-86F8949DA04A}"/>
              </a:ext>
            </a:extLst>
          </p:cNvPr>
          <p:cNvSpPr txBox="1">
            <a:spLocks/>
          </p:cNvSpPr>
          <p:nvPr/>
        </p:nvSpPr>
        <p:spPr>
          <a:xfrm>
            <a:off x="3435140" y="3904742"/>
            <a:ext cx="3474317" cy="9605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2000" b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212593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308BC14-1DE1-8756-20AD-7B52E587C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31499"/>
            <a:ext cx="10515600" cy="4323870"/>
          </a:xfrm>
        </p:spPr>
        <p:txBody>
          <a:bodyPr anchor="ctr" anchorCtr="0">
            <a:normAutofit fontScale="90000"/>
          </a:bodyPr>
          <a:lstStyle>
            <a:lvl1pPr algn="ctr"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pPr algn="l"/>
            <a:r>
              <a:rPr lang="es-ES" i="1" err="1"/>
              <a:t>Our</a:t>
            </a:r>
            <a:r>
              <a:rPr lang="es-ES" i="1"/>
              <a:t> </a:t>
            </a:r>
            <a:r>
              <a:rPr lang="es-ES" i="1" err="1"/>
              <a:t>vision</a:t>
            </a:r>
            <a:br>
              <a:rPr lang="es-ES" i="1"/>
            </a:br>
            <a:br>
              <a:rPr lang="es-ES" i="1"/>
            </a:br>
            <a:r>
              <a:rPr lang="es-ES" sz="2700" i="1" err="1"/>
              <a:t>Being</a:t>
            </a:r>
            <a:r>
              <a:rPr lang="es-ES" sz="2700" i="1"/>
              <a:t> a </a:t>
            </a:r>
            <a:r>
              <a:rPr lang="es-ES" sz="2700" i="1" err="1"/>
              <a:t>dynamic</a:t>
            </a:r>
            <a:r>
              <a:rPr lang="es-ES" sz="2700" i="1"/>
              <a:t>, </a:t>
            </a:r>
            <a:r>
              <a:rPr lang="es-ES" sz="2700" i="1" err="1"/>
              <a:t>cooperating</a:t>
            </a:r>
            <a:r>
              <a:rPr lang="es-ES" sz="2700" i="1"/>
              <a:t> and </a:t>
            </a:r>
            <a:r>
              <a:rPr lang="es-ES" sz="2700" i="1" err="1"/>
              <a:t>networking</a:t>
            </a:r>
            <a:r>
              <a:rPr lang="es-ES" sz="2700" i="1"/>
              <a:t> </a:t>
            </a:r>
            <a:r>
              <a:rPr lang="es-ES" sz="2700" i="1" err="1"/>
              <a:t>organization</a:t>
            </a:r>
            <a:r>
              <a:rPr lang="es-ES" sz="2700" i="1"/>
              <a:t> </a:t>
            </a:r>
            <a:r>
              <a:rPr lang="es-ES" sz="2700" i="1" err="1"/>
              <a:t>the</a:t>
            </a:r>
            <a:r>
              <a:rPr lang="es-ES" sz="2700" i="1"/>
              <a:t> </a:t>
            </a:r>
            <a:r>
              <a:rPr lang="es-ES" sz="2700" i="1" err="1"/>
              <a:t>main</a:t>
            </a:r>
            <a:r>
              <a:rPr lang="es-ES" sz="2700" i="1"/>
              <a:t> </a:t>
            </a:r>
            <a:r>
              <a:rPr lang="es-ES" sz="2700" i="1" err="1"/>
              <a:t>purpose</a:t>
            </a:r>
            <a:r>
              <a:rPr lang="es-ES" sz="2700" i="1"/>
              <a:t> </a:t>
            </a:r>
            <a:r>
              <a:rPr lang="es-ES" sz="2700" i="1" err="1"/>
              <a:t>of</a:t>
            </a:r>
            <a:r>
              <a:rPr lang="es-ES" sz="2700" i="1"/>
              <a:t> </a:t>
            </a:r>
            <a:r>
              <a:rPr lang="es-ES" sz="2700" i="1" err="1"/>
              <a:t>the</a:t>
            </a:r>
            <a:r>
              <a:rPr lang="es-ES" sz="2700" i="1"/>
              <a:t> </a:t>
            </a:r>
            <a:r>
              <a:rPr lang="es-ES" sz="2700" i="1" err="1"/>
              <a:t>Cluster</a:t>
            </a:r>
            <a:r>
              <a:rPr lang="es-ES" sz="2700" i="1"/>
              <a:t> </a:t>
            </a:r>
            <a:r>
              <a:rPr lang="es-ES" sz="2700" i="1" err="1"/>
              <a:t>is</a:t>
            </a:r>
            <a:r>
              <a:rPr lang="es-ES" sz="2700" i="1"/>
              <a:t> </a:t>
            </a:r>
            <a:r>
              <a:rPr lang="es-ES" sz="2700" i="1" err="1"/>
              <a:t>to</a:t>
            </a:r>
            <a:r>
              <a:rPr lang="es-ES" sz="2700" i="1"/>
              <a:t> </a:t>
            </a:r>
            <a:r>
              <a:rPr lang="es-ES" sz="2700" i="1" err="1"/>
              <a:t>activly</a:t>
            </a:r>
            <a:r>
              <a:rPr lang="es-ES" sz="2700" i="1"/>
              <a:t> </a:t>
            </a:r>
            <a:r>
              <a:rPr lang="es-ES" sz="2700" i="1" err="1"/>
              <a:t>represent</a:t>
            </a:r>
            <a:r>
              <a:rPr lang="es-ES" sz="2700" i="1"/>
              <a:t> </a:t>
            </a:r>
            <a:r>
              <a:rPr lang="es-ES" sz="2700" i="1" err="1"/>
              <a:t>the</a:t>
            </a:r>
            <a:r>
              <a:rPr lang="es-ES" sz="2700" i="1"/>
              <a:t> </a:t>
            </a:r>
            <a:r>
              <a:rPr lang="es-ES" sz="2700" i="1" err="1"/>
              <a:t>interest</a:t>
            </a:r>
            <a:r>
              <a:rPr lang="es-ES" sz="2700" i="1"/>
              <a:t> </a:t>
            </a:r>
            <a:r>
              <a:rPr lang="es-ES" sz="2700" i="1" err="1"/>
              <a:t>of</a:t>
            </a:r>
            <a:r>
              <a:rPr lang="es-ES" sz="2700" i="1"/>
              <a:t> </a:t>
            </a:r>
            <a:r>
              <a:rPr lang="es-ES" sz="2700" i="1" err="1"/>
              <a:t>the</a:t>
            </a:r>
            <a:r>
              <a:rPr lang="es-ES" sz="2700" i="1"/>
              <a:t> </a:t>
            </a:r>
            <a:r>
              <a:rPr lang="es-ES" sz="2700" i="1" err="1"/>
              <a:t>Hungarian</a:t>
            </a:r>
            <a:r>
              <a:rPr lang="es-ES" sz="2700" i="1"/>
              <a:t> R&amp;D&amp;I and industrial </a:t>
            </a:r>
            <a:r>
              <a:rPr lang="es-ES" sz="2700" i="1" err="1"/>
              <a:t>Photonics</a:t>
            </a:r>
            <a:r>
              <a:rPr lang="es-ES" sz="2700" i="1"/>
              <a:t> Sector so </a:t>
            </a:r>
            <a:r>
              <a:rPr lang="es-ES" sz="2700" i="1" err="1"/>
              <a:t>that</a:t>
            </a:r>
            <a:r>
              <a:rPr lang="es-ES" sz="2700" i="1"/>
              <a:t> </a:t>
            </a:r>
            <a:r>
              <a:rPr lang="es-ES" sz="2700" i="1" err="1"/>
              <a:t>its</a:t>
            </a:r>
            <a:r>
              <a:rPr lang="es-ES" sz="2700" i="1"/>
              <a:t> </a:t>
            </a:r>
            <a:r>
              <a:rPr lang="es-ES" sz="2700" i="1" err="1"/>
              <a:t>members</a:t>
            </a:r>
            <a:r>
              <a:rPr lang="es-ES" sz="2700" i="1"/>
              <a:t> </a:t>
            </a:r>
            <a:r>
              <a:rPr lang="es-ES" sz="2700" i="1" err="1"/>
              <a:t>could</a:t>
            </a:r>
            <a:r>
              <a:rPr lang="es-ES" sz="2700" i="1"/>
              <a:t> </a:t>
            </a:r>
            <a:r>
              <a:rPr lang="es-ES" sz="2700" i="1" err="1"/>
              <a:t>enhance</a:t>
            </a:r>
            <a:r>
              <a:rPr lang="es-ES" sz="2700" i="1"/>
              <a:t> </a:t>
            </a:r>
            <a:r>
              <a:rPr lang="es-ES" sz="2700" i="1" err="1"/>
              <a:t>their</a:t>
            </a:r>
            <a:r>
              <a:rPr lang="es-ES" sz="2700" i="1"/>
              <a:t> </a:t>
            </a:r>
            <a:r>
              <a:rPr lang="es-ES" sz="2700" i="1" err="1"/>
              <a:t>international</a:t>
            </a:r>
            <a:r>
              <a:rPr lang="es-ES" sz="2700" i="1"/>
              <a:t> </a:t>
            </a:r>
            <a:r>
              <a:rPr lang="es-ES" sz="2700" i="1" err="1"/>
              <a:t>competitiveness</a:t>
            </a:r>
            <a:r>
              <a:rPr lang="es-ES" sz="2700" i="1"/>
              <a:t> </a:t>
            </a:r>
            <a:r>
              <a:rPr lang="es-ES" sz="2700" i="1" err="1"/>
              <a:t>together</a:t>
            </a:r>
            <a:r>
              <a:rPr lang="es-ES" sz="2700" i="1"/>
              <a:t> and </a:t>
            </a:r>
            <a:r>
              <a:rPr lang="es-ES" sz="2700" i="1" err="1"/>
              <a:t>individually</a:t>
            </a:r>
            <a:r>
              <a:rPr lang="es-ES" sz="2700" i="1"/>
              <a:t> as </a:t>
            </a:r>
            <a:r>
              <a:rPr lang="es-ES" sz="2700" i="1" err="1"/>
              <a:t>well</a:t>
            </a:r>
            <a:r>
              <a:rPr lang="es-ES" sz="2700" i="1"/>
              <a:t> </a:t>
            </a:r>
            <a:r>
              <a:rPr lang="es-ES" sz="2700" i="1" err="1"/>
              <a:t>by</a:t>
            </a:r>
            <a:r>
              <a:rPr lang="es-ES" sz="2700" i="1"/>
              <a:t> </a:t>
            </a:r>
            <a:r>
              <a:rPr lang="es-ES" sz="2700" i="1" err="1"/>
              <a:t>establishing</a:t>
            </a:r>
            <a:r>
              <a:rPr lang="es-ES" sz="2700" i="1"/>
              <a:t> new </a:t>
            </a:r>
            <a:r>
              <a:rPr lang="es-ES" sz="2700" i="1" err="1"/>
              <a:t>developments</a:t>
            </a:r>
            <a:r>
              <a:rPr lang="es-ES" sz="2700" i="1"/>
              <a:t>, </a:t>
            </a:r>
            <a:r>
              <a:rPr lang="es-ES" sz="2700" i="1" err="1"/>
              <a:t>products</a:t>
            </a:r>
            <a:r>
              <a:rPr lang="es-ES" sz="2700" i="1"/>
              <a:t>, </a:t>
            </a:r>
            <a:r>
              <a:rPr lang="es-ES" sz="2700" i="1" err="1"/>
              <a:t>services</a:t>
            </a:r>
            <a:r>
              <a:rPr lang="es-ES" sz="2700" i="1"/>
              <a:t> and </a:t>
            </a:r>
            <a:r>
              <a:rPr lang="es-ES" sz="2700" i="1" err="1"/>
              <a:t>cooperation</a:t>
            </a:r>
            <a:r>
              <a:rPr lang="es-ES" sz="2700" i="1"/>
              <a:t>.</a:t>
            </a:r>
            <a:endParaRPr lang="es-ES" i="1"/>
          </a:p>
        </p:txBody>
      </p:sp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1649D6F-D940-8150-9682-835341BD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78680C34-E458-3299-0584-4AF0FD6B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61FB2D6-84D7-0A01-5AB4-4E9B62A1B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582905-410C-B14F-9682-30594ABFD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86547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0" y="997365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THANK YOU</a:t>
            </a:r>
          </a:p>
          <a:p>
            <a:pPr algn="ctr"/>
            <a:endParaRPr lang="es-ES" sz="6000" b="1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algn="ctr"/>
            <a:r>
              <a:rPr lang="es-ES"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Eva </a:t>
            </a:r>
            <a:r>
              <a:rPr lang="es-ES" sz="4000" b="1" err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Balogh</a:t>
            </a:r>
            <a:endParaRPr lang="es-ES" sz="4000" b="1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algn="ctr"/>
            <a:endParaRPr lang="es-ES" sz="4000" b="1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algn="ctr"/>
            <a:r>
              <a:rPr lang="es-ES"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http://</a:t>
            </a:r>
            <a:r>
              <a:rPr lang="es-ES" sz="4000" b="1" err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steppcluster.eu</a:t>
            </a:r>
            <a:r>
              <a:rPr lang="es-ES"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/en/</a:t>
            </a:r>
          </a:p>
          <a:p>
            <a:pPr algn="ctr"/>
            <a:r>
              <a:rPr lang="es-ES" sz="4000" b="1" err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balogh.eva@me.com</a:t>
            </a:r>
            <a:endParaRPr lang="es-ES" sz="4000" b="1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34661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  <a:cs typeface="Arial"/>
              </a:rPr>
              <a:t>Goran </a:t>
            </a:r>
            <a:r>
              <a:rPr lang="es-ES" err="1">
                <a:latin typeface="Montserrat"/>
                <a:cs typeface="Arial"/>
              </a:rPr>
              <a:t>Rodić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3755904"/>
            <a:ext cx="9989457" cy="879896"/>
          </a:xfrm>
          <a:prstGeom prst="rect">
            <a:avLst/>
          </a:prstGeom>
        </p:spPr>
        <p:txBody>
          <a:bodyPr lIns="91440" tIns="45720" rIns="91440" bIns="45720" anchor="ctr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>
                <a:latin typeface="Montserrat"/>
                <a:cs typeface="Arial"/>
              </a:rPr>
              <a:t>PREDA (Bosnia &amp; Herzegovina)</a:t>
            </a:r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733657" cy="13182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Challenges</a:t>
            </a:r>
            <a:r>
              <a:rPr lang="es-ES">
                <a:latin typeface="Montserrat"/>
                <a:cs typeface="Arial"/>
              </a:rPr>
              <a:t> and </a:t>
            </a:r>
            <a:r>
              <a:rPr lang="es-ES" err="1">
                <a:latin typeface="Montserrat"/>
                <a:cs typeface="Arial"/>
              </a:rPr>
              <a:t>Promises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of</a:t>
            </a:r>
            <a:r>
              <a:rPr lang="es-ES">
                <a:latin typeface="Montserrat"/>
                <a:cs typeface="Arial"/>
              </a:rPr>
              <a:t> Cross-</a:t>
            </a:r>
            <a:r>
              <a:rPr lang="es-ES" err="1">
                <a:latin typeface="Montserrat"/>
                <a:cs typeface="Arial"/>
              </a:rPr>
              <a:t>Border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Cooperation</a:t>
            </a:r>
            <a:endParaRPr lang="es-ES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35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23356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BA"/>
              <a:t>Goran Rodić, Development Agency „PREDA“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sr-Latn-BA" sz="3600"/>
              <a:t>Challenges and Promises of Cross-Border Cooperation</a:t>
            </a:r>
            <a:endParaRPr lang="es-ES" sz="3600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97B6F-CB4B-DA3B-B4EC-4FCC7FBFE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445743"/>
            <a:ext cx="4155745" cy="2518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0D198-EC88-4CCE-119D-4426A49D7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670" y="2798950"/>
            <a:ext cx="4897345" cy="778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2B4505-9AA8-5F3A-28CB-801766154B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92" y="4724030"/>
            <a:ext cx="1819970" cy="569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FAC756-C12C-BB1B-1C84-B982F95586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222" y="4515746"/>
            <a:ext cx="547923" cy="778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A4F5EF-5B37-BB0E-C89D-E37A04B13A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884" y="4413610"/>
            <a:ext cx="1073655" cy="88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90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sr-Latn-BA" sz="3600"/>
              <a:t>Challenges and Promises of Cross-Border Cooperation</a:t>
            </a:r>
            <a:endParaRPr lang="es-ES" sz="3600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712AEFC-7209-AFBC-4CC6-758C357EC05D}"/>
              </a:ext>
            </a:extLst>
          </p:cNvPr>
          <p:cNvSpPr txBox="1">
            <a:spLocks/>
          </p:cNvSpPr>
          <p:nvPr/>
        </p:nvSpPr>
        <p:spPr>
          <a:xfrm>
            <a:off x="404269" y="2780350"/>
            <a:ext cx="11115377" cy="257157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BA"/>
              <a:t>Partnership of PREDA (BiH), SIMORA (HR) and ADP-ZID (MNE)</a:t>
            </a:r>
          </a:p>
          <a:p>
            <a:r>
              <a:rPr lang="sr-Latn-BA"/>
              <a:t>Similar local context of targeted territories (traditional industry focus)</a:t>
            </a:r>
          </a:p>
          <a:p>
            <a:r>
              <a:rPr lang="sr-Latn-BA"/>
              <a:t>Gaming Industry Incubator PISMO and the potential of creative industry main factors of motivation for cooperation</a:t>
            </a:r>
          </a:p>
          <a:p>
            <a:r>
              <a:rPr lang="sr-Latn-BA"/>
              <a:t>Vicinity of Prijedor and Sisak-Moslavina county</a:t>
            </a:r>
          </a:p>
          <a:p>
            <a:r>
              <a:rPr lang="sr-Latn-BA"/>
              <a:t>Joint focus on the potential of creative industry and cross-sectoral cooperation with traditional industries</a:t>
            </a:r>
          </a:p>
          <a:p>
            <a:endParaRPr lang="sr-Latn-BA"/>
          </a:p>
          <a:p>
            <a:endParaRPr lang="sr-Latn-BA"/>
          </a:p>
          <a:p>
            <a:pPr marL="0" indent="0">
              <a:buFont typeface="Arial" panose="020B0604020202020204" pitchFamily="34" charset="0"/>
              <a:buNone/>
            </a:pPr>
            <a:endParaRPr lang="sr-Latn-B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20805-02A5-97A8-95EB-ECA8897299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7" y="2085779"/>
            <a:ext cx="2998170" cy="4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38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23356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BA"/>
              <a:t>Main Outputs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sr-Latn-BA" sz="3600"/>
              <a:t>Challenges and Promises of Cross-Border Cooperation</a:t>
            </a:r>
            <a:endParaRPr lang="es-ES" sz="3600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BA3D7F9-544F-C1E0-23F2-A9D68389BE12}"/>
              </a:ext>
            </a:extLst>
          </p:cNvPr>
          <p:cNvSpPr txBox="1">
            <a:spLocks/>
          </p:cNvSpPr>
          <p:nvPr/>
        </p:nvSpPr>
        <p:spPr>
          <a:xfrm>
            <a:off x="404269" y="2780350"/>
            <a:ext cx="11115377" cy="276210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BA" sz="3300" b="1"/>
              <a:t>CREATIVE CENTERS (HUBs) IN PRIJEDOR, NOVSKA AND PODGORICA, </a:t>
            </a:r>
            <a:r>
              <a:rPr lang="sr-Latn-BA" sz="3300"/>
              <a:t>providing services:</a:t>
            </a:r>
          </a:p>
          <a:p>
            <a:pPr marL="0" indent="0">
              <a:buNone/>
            </a:pPr>
            <a:endParaRPr lang="sr-Latn-BA"/>
          </a:p>
          <a:p>
            <a:pPr>
              <a:buFont typeface="Wingdings" panose="05000000000000000000" pitchFamily="2" charset="2"/>
              <a:buChar char="Ø"/>
            </a:pPr>
            <a:r>
              <a:rPr lang="sr-Latn-BA"/>
              <a:t>Access to know-how (gaming, multimedia, graphic design, web design, digital marketing, business administration and finances)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BA"/>
              <a:t>Access to new technologies (3D and CNC devices, Audio/Video equipment...)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BA"/>
              <a:t>Logistics (Multimedia/Podcast studio, Makers space, external expertise)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BA"/>
              <a:t>Netwoking/Facilitation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BA"/>
              <a:t>Access to public support measures</a:t>
            </a:r>
          </a:p>
          <a:p>
            <a:pPr>
              <a:buFont typeface="Wingdings" panose="05000000000000000000" pitchFamily="2" charset="2"/>
              <a:buChar char="Ø"/>
            </a:pPr>
            <a:endParaRPr lang="sr-Latn-BA"/>
          </a:p>
          <a:p>
            <a:pPr marL="0" indent="0">
              <a:buNone/>
            </a:pPr>
            <a:r>
              <a:rPr lang="sr-Latn-BA" sz="3300" b="1"/>
              <a:t>CREATIVE@CBC as the Cross-Border Network of Creative industry</a:t>
            </a:r>
          </a:p>
          <a:p>
            <a:endParaRPr lang="sr-Latn-BA"/>
          </a:p>
          <a:p>
            <a:pPr marL="0" indent="0">
              <a:buFont typeface="Arial" panose="020B0604020202020204" pitchFamily="34" charset="0"/>
              <a:buNone/>
            </a:pPr>
            <a:endParaRPr lang="sr-Latn-B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F7D18C-56E2-95E1-DA77-5993430D47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7" y="2085779"/>
            <a:ext cx="2998170" cy="4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9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23356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BA"/>
              <a:t>Creative HUB Prijedor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sr-Latn-BA" sz="3600"/>
              <a:t>Challenges and Promises of Cross-Border Cooperation</a:t>
            </a:r>
            <a:endParaRPr lang="es-ES" sz="3600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F7D18C-56E2-95E1-DA77-5993430D47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7" y="2085779"/>
            <a:ext cx="2998170" cy="476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59828-D1F2-24AD-5875-B8192FEA0C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20" y="2641105"/>
            <a:ext cx="3754736" cy="2818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24870-6508-E0B8-23F7-77A6119450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609" y="2641105"/>
            <a:ext cx="3754737" cy="2818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3184BD-3553-8B27-274B-137BB406DD6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739" y="2641105"/>
            <a:ext cx="3792689" cy="28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21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  <a:cs typeface="Arial"/>
              </a:rPr>
              <a:t>Corrado Campobasso</a:t>
            </a:r>
            <a:endParaRPr lang="es-ES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3755904"/>
            <a:ext cx="9989457" cy="879896"/>
          </a:xfrm>
          <a:prstGeom prst="rect">
            <a:avLst/>
          </a:prstGeom>
        </p:spPr>
        <p:txBody>
          <a:bodyPr lIns="91440" tIns="45720" rIns="91440" bIns="45720" anchor="ctr" anchorCtr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  <a:cs typeface="Arial"/>
              </a:rPr>
              <a:t>INFORMEST - </a:t>
            </a:r>
            <a:r>
              <a:rPr lang="en-US">
                <a:latin typeface="Montserrat"/>
                <a:cs typeface="Arial"/>
              </a:rPr>
              <a:t>Analysis and project development area</a:t>
            </a:r>
            <a:endParaRPr lang="es-ES">
              <a:latin typeface="Montserrat"/>
              <a:cs typeface="Arial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733657" cy="13182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Challenges</a:t>
            </a:r>
            <a:r>
              <a:rPr lang="es-ES">
                <a:latin typeface="Montserrat"/>
                <a:cs typeface="Arial"/>
              </a:rPr>
              <a:t> and </a:t>
            </a:r>
            <a:r>
              <a:rPr lang="es-ES" err="1">
                <a:latin typeface="Montserrat"/>
                <a:cs typeface="Arial"/>
              </a:rPr>
              <a:t>Promises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of</a:t>
            </a:r>
            <a:r>
              <a:rPr lang="es-ES">
                <a:latin typeface="Montserrat"/>
                <a:cs typeface="Arial"/>
              </a:rPr>
              <a:t> Cross-</a:t>
            </a:r>
            <a:r>
              <a:rPr lang="es-ES" err="1">
                <a:latin typeface="Montserrat"/>
                <a:cs typeface="Arial"/>
              </a:rPr>
              <a:t>Border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Cooperation</a:t>
            </a:r>
            <a:endParaRPr lang="es-ES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9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23356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BA"/>
              <a:t>Creative HUB Novska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sr-Latn-BA" sz="3600"/>
              <a:t>Challenges and Promises of Cross-Border Cooperation</a:t>
            </a:r>
            <a:endParaRPr lang="es-ES" sz="3600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F7D18C-56E2-95E1-DA77-5993430D47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7" y="2085779"/>
            <a:ext cx="2998170" cy="476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0FDDF7-5EA4-55BE-5902-1F0E7161A0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167" y="2863637"/>
            <a:ext cx="3165221" cy="2509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CB2B9F-0C78-7E19-1772-ECEE4A77D4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110" y="2866898"/>
            <a:ext cx="3983384" cy="2512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F84939-11CF-B269-7FEB-10584BEC5F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5" y="2866898"/>
            <a:ext cx="3764311" cy="25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68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23356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BA"/>
              <a:t>Creative HUB Podgorica</a:t>
            </a:r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sr-Latn-BA" sz="3600"/>
              <a:t>Challenges and Promises of Cross-Border Cooperation</a:t>
            </a:r>
            <a:endParaRPr lang="es-ES" sz="3600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F7D18C-56E2-95E1-DA77-5993430D47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7" y="2085779"/>
            <a:ext cx="2998170" cy="476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9F6C40-AD41-70AA-ABF7-BB31C75DA5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0" y="2795200"/>
            <a:ext cx="4670612" cy="2627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C7FD81-F05D-A2C6-CCC6-2A879A2463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45" y="2792151"/>
            <a:ext cx="3499726" cy="2627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8C040B-D302-6B03-33F7-A451E8495C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550" y="2792151"/>
            <a:ext cx="3499727" cy="26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66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23356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sr-Latn-BA" sz="3600"/>
              <a:t>Challenges and Promises of Cross-Border Cooperation</a:t>
            </a:r>
            <a:endParaRPr lang="es-ES" sz="3600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F7D18C-56E2-95E1-DA77-5993430D47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7" y="2085779"/>
            <a:ext cx="2998170" cy="47645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40A36D3-115E-05FB-5B45-7F74D7EB06F0}"/>
              </a:ext>
            </a:extLst>
          </p:cNvPr>
          <p:cNvSpPr txBox="1">
            <a:spLocks/>
          </p:cNvSpPr>
          <p:nvPr/>
        </p:nvSpPr>
        <p:spPr>
          <a:xfrm>
            <a:off x="309807" y="2873072"/>
            <a:ext cx="11115377" cy="25715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BA"/>
              <a:t>Recognition of interest based cross-border cooperation</a:t>
            </a:r>
          </a:p>
          <a:p>
            <a:pPr marL="0" indent="0">
              <a:buNone/>
            </a:pPr>
            <a:endParaRPr lang="sr-Latn-BA"/>
          </a:p>
          <a:p>
            <a:r>
              <a:rPr lang="sr-Latn-BA"/>
              <a:t>Building links between the local actors (next phase of cooperation)</a:t>
            </a:r>
          </a:p>
          <a:p>
            <a:endParaRPr lang="sr-Latn-BA"/>
          </a:p>
          <a:p>
            <a:r>
              <a:rPr lang="sr-Latn-BA"/>
              <a:t>Enabling follow-up support of cross-border initiatives</a:t>
            </a:r>
          </a:p>
          <a:p>
            <a:endParaRPr lang="sr-Latn-BA"/>
          </a:p>
          <a:p>
            <a:endParaRPr lang="sr-Latn-BA"/>
          </a:p>
          <a:p>
            <a:pPr marL="0" indent="0">
              <a:buFont typeface="Arial" panose="020B0604020202020204" pitchFamily="34" charset="0"/>
              <a:buNone/>
            </a:pPr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592706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2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2194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495551"/>
            <a:ext cx="9989457" cy="181927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/>
              <a:t>Yanis Kalogiannidis</a:t>
            </a:r>
          </a:p>
          <a:p>
            <a:r>
              <a:rPr lang="es-ES" sz="2600"/>
              <a:t>New Product Development</a:t>
            </a:r>
            <a:endParaRPr lang="es-ES" sz="2400"/>
          </a:p>
          <a:p>
            <a:endParaRPr lang="es-ES" sz="260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931400" cy="1289504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4000" err="1">
                <a:latin typeface="Montserrat"/>
                <a:cs typeface="Arial"/>
              </a:rPr>
              <a:t>Challenges</a:t>
            </a:r>
            <a:r>
              <a:rPr lang="es-ES" sz="4000">
                <a:latin typeface="Montserrat"/>
                <a:cs typeface="Arial"/>
              </a:rPr>
              <a:t> &amp; </a:t>
            </a:r>
            <a:r>
              <a:rPr lang="es-ES" sz="4000" err="1">
                <a:latin typeface="Montserrat"/>
                <a:cs typeface="Arial"/>
              </a:rPr>
              <a:t>Promises</a:t>
            </a:r>
            <a:r>
              <a:rPr lang="es-ES" sz="4000">
                <a:latin typeface="Montserrat"/>
                <a:cs typeface="Arial"/>
              </a:rPr>
              <a:t> </a:t>
            </a:r>
            <a:r>
              <a:rPr lang="es-ES" sz="4000" err="1">
                <a:latin typeface="Montserrat"/>
                <a:cs typeface="Arial"/>
              </a:rPr>
              <a:t>of</a:t>
            </a:r>
            <a:r>
              <a:rPr lang="es-ES" sz="4000">
                <a:latin typeface="Montserrat"/>
                <a:cs typeface="Arial"/>
              </a:rPr>
              <a:t> Cross-</a:t>
            </a:r>
            <a:r>
              <a:rPr lang="es-ES" sz="4000" err="1">
                <a:latin typeface="Montserrat"/>
                <a:cs typeface="Arial"/>
              </a:rPr>
              <a:t>Border</a:t>
            </a:r>
            <a:r>
              <a:rPr lang="es-ES" sz="4000">
                <a:latin typeface="Montserrat"/>
                <a:cs typeface="Arial"/>
              </a:rPr>
              <a:t> </a:t>
            </a:r>
            <a:r>
              <a:rPr lang="es-ES" sz="4000" err="1">
                <a:latin typeface="Montserrat"/>
                <a:cs typeface="Arial"/>
              </a:rPr>
              <a:t>Cooperation</a:t>
            </a:r>
            <a:endParaRPr lang="es-ES" sz="4000">
              <a:latin typeface="Montserrat"/>
              <a:cs typeface="Arial"/>
            </a:endParaRP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0B42B583-7865-77B3-3B4C-2BBE25899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9" y="4070553"/>
            <a:ext cx="3124200" cy="88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8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5680CD-C6FB-A62D-62B0-720C7CC58BB0}"/>
              </a:ext>
            </a:extLst>
          </p:cNvPr>
          <p:cNvSpPr txBox="1"/>
          <p:nvPr/>
        </p:nvSpPr>
        <p:spPr>
          <a:xfrm>
            <a:off x="4036219" y="2187059"/>
            <a:ext cx="7831931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MeDryDive Project Description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Objectives &amp; Outputs 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</a:t>
            </a:r>
            <a:r>
              <a:rPr lang="en-US" b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Activities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Achievements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Business Benefits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s-ES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New </a:t>
            </a:r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Business Objectives via International Cooperation   </a:t>
            </a:r>
            <a:endParaRPr lang="en-US" b="1">
              <a:solidFill>
                <a:schemeClr val="tx1">
                  <a:lumMod val="65000"/>
                  <a:lumOff val="35000"/>
                </a:schemeClr>
              </a:solidFill>
              <a:effectLst/>
              <a:uFill>
                <a:solidFill>
                  <a:srgbClr val="FFD966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Recommendations for Engagement in International Projects    </a:t>
            </a:r>
          </a:p>
          <a:p>
            <a:endParaRPr lang="en-US" b="1">
              <a:solidFill>
                <a:srgbClr val="595959"/>
              </a:solidFill>
              <a:uFill>
                <a:solidFill>
                  <a:srgbClr val="FFD966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634C67E-C76D-A470-479B-1832C9AC8585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Contents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B4B4A99-C352-7261-962F-229AF58E54F9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97BA6B-4745-2756-26A7-AE4D0D174DF2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773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2194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2514600" y="317500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COSME Programme    MeDryDive</a:t>
            </a:r>
            <a:r>
              <a:rPr lang="es-ES" sz="3600"/>
              <a:t> </a:t>
            </a:r>
            <a:r>
              <a:rPr lang="es-ES" sz="2800"/>
              <a:t>Project</a:t>
            </a: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987632C9-B8E7-AA63-0372-3A29811B0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" y="283299"/>
            <a:ext cx="1419224" cy="1383576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CBC16C58-1CB2-B49C-B292-83FF4E95D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764" y="2159886"/>
            <a:ext cx="5031111" cy="310592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BA60E2-F57B-E1D2-8956-4EE06808C003}"/>
              </a:ext>
            </a:extLst>
          </p:cNvPr>
          <p:cNvCxnSpPr/>
          <p:nvPr/>
        </p:nvCxnSpPr>
        <p:spPr>
          <a:xfrm>
            <a:off x="6496050" y="600075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620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F208C59-2822-45BD-5500-8516D1132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412" y="2726813"/>
            <a:ext cx="3020996" cy="178803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Description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35768" y="2368034"/>
            <a:ext cx="8231982" cy="270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9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Design of a New Transnational Thematic Tourism Product</a:t>
            </a:r>
          </a:p>
          <a:p>
            <a:pPr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Main tourism attractions: Underwater </a:t>
            </a:r>
            <a:r>
              <a:rPr lang="en-US" sz="1800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Cultural Heritage (UCH)  </a:t>
            </a:r>
          </a:p>
          <a:p>
            <a:pPr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n-US" sz="1800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Greece - Italy - Croatia -  Montenegro</a:t>
            </a:r>
          </a:p>
          <a:p>
            <a:pPr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Cultural &amp; Creative Industry (CCI) apps integration:</a:t>
            </a:r>
          </a:p>
          <a:p>
            <a:pPr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  VR app - AR app - Serious Game - Videos</a:t>
            </a:r>
          </a:p>
          <a:p>
            <a:pPr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9BC861-E93F-D3A3-141C-A20FBE1C3F76}"/>
              </a:ext>
            </a:extLst>
          </p:cNvPr>
          <p:cNvCxnSpPr>
            <a:cxnSpLocks/>
          </p:cNvCxnSpPr>
          <p:nvPr/>
        </p:nvCxnSpPr>
        <p:spPr>
          <a:xfrm>
            <a:off x="8115300" y="2562225"/>
            <a:ext cx="0" cy="232410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0062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5680CD-C6FB-A62D-62B0-720C7CC58BB0}"/>
              </a:ext>
            </a:extLst>
          </p:cNvPr>
          <p:cNvSpPr txBox="1"/>
          <p:nvPr/>
        </p:nvSpPr>
        <p:spPr>
          <a:xfrm>
            <a:off x="4045743" y="2444234"/>
            <a:ext cx="691753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Mazi Travel Ltd - Greece  </a:t>
            </a:r>
            <a:r>
              <a:rPr lang="en-US" sz="1400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DMC - Project Coordinator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Atlantis Consulting SA - Greece  </a:t>
            </a:r>
            <a:r>
              <a:rPr lang="en-US" sz="1400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Research &amp; Consulting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Novena doo - Croatia   </a:t>
            </a:r>
            <a:r>
              <a:rPr lang="en-US" sz="1400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Publishing &amp; Digital Services</a:t>
            </a:r>
            <a:endParaRPr lang="en-US" dirty="0">
              <a:solidFill>
                <a:srgbClr val="595959"/>
              </a:solidFill>
              <a:uFill>
                <a:solidFill>
                  <a:srgbClr val="FFD966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3D Research </a:t>
            </a:r>
            <a:r>
              <a:rPr lang="en-US" b="1" dirty="0" err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SrI</a:t>
            </a: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- Italy  </a:t>
            </a:r>
            <a:r>
              <a:rPr lang="en-US" sz="1400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Mechanical Engineering - UNICAL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 dirty="0" err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Campi</a:t>
            </a: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Flegrei</a:t>
            </a: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SrI</a:t>
            </a: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- Italy  </a:t>
            </a:r>
            <a:r>
              <a:rPr lang="en-US" sz="1400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Diving Centre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 dirty="0" err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Budva</a:t>
            </a: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Diving Ltd - Montenegro  </a:t>
            </a:r>
            <a:r>
              <a:rPr lang="en-US" sz="1400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Diving Centre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● Municipality of </a:t>
            </a:r>
            <a:r>
              <a:rPr lang="en-US" b="1" dirty="0" err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Kavaja</a:t>
            </a:r>
            <a:endParaRPr lang="en-US" b="1" dirty="0">
              <a:solidFill>
                <a:srgbClr val="595959"/>
              </a:solidFill>
              <a:uFill>
                <a:solidFill>
                  <a:srgbClr val="FFD966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634C67E-C76D-A470-479B-1832C9AC8585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Partners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B4B4A99-C352-7261-962F-229AF58E54F9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97BA6B-4745-2756-26A7-AE4D0D174DF2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F0002F-2AE9-635C-B62E-3C76412CFB9F}"/>
              </a:ext>
            </a:extLst>
          </p:cNvPr>
          <p:cNvSpPr txBox="1"/>
          <p:nvPr/>
        </p:nvSpPr>
        <p:spPr>
          <a:xfrm>
            <a:off x="257174" y="2019300"/>
            <a:ext cx="4914901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Five Countries Seven Participants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41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Objectives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35767" y="2253734"/>
            <a:ext cx="11308558" cy="356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To define, design and develop </a:t>
            </a:r>
            <a:r>
              <a:rPr lang="en-US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the ‘Dive in the Past’ new  tourism  product.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To design value-adding services </a:t>
            </a:r>
            <a:r>
              <a:rPr lang="en-US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to be offered to selected target groups.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To develop </a:t>
            </a:r>
            <a:r>
              <a:rPr lang="en-US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marketing and product sustainability strategies for the proposed product  concept.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To raise awareness </a:t>
            </a:r>
            <a:r>
              <a:rPr lang="en-US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of UCH sites.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To support and promote </a:t>
            </a:r>
            <a:r>
              <a:rPr lang="en-US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networking of stakeholders of UCH sites.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To develop </a:t>
            </a:r>
            <a:r>
              <a:rPr lang="en-US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a roadmap for up taking project results by other EU UCH sites.</a:t>
            </a:r>
          </a:p>
          <a:p>
            <a:pPr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54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Corrado Campobasso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C224-736C-D654-9F51-526C82A27719}"/>
              </a:ext>
            </a:extLst>
          </p:cNvPr>
          <p:cNvSpPr txBox="1">
            <a:spLocks/>
          </p:cNvSpPr>
          <p:nvPr/>
        </p:nvSpPr>
        <p:spPr>
          <a:xfrm>
            <a:off x="101580" y="2349201"/>
            <a:ext cx="11898354" cy="34062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GB" altLang="en-US" sz="2800" b="1" dirty="0">
                <a:solidFill>
                  <a:srgbClr val="002060"/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INFORMEST – </a:t>
            </a:r>
            <a:r>
              <a:rPr lang="en-GB" altLang="en-US" sz="2000" b="1" dirty="0">
                <a:solidFill>
                  <a:srgbClr val="002060"/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Public Agency for International Economic Cooperation</a:t>
            </a:r>
            <a:r>
              <a:rPr lang="en-GB" altLang="en-US" sz="2800" b="1" dirty="0">
                <a:solidFill>
                  <a:srgbClr val="002060"/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endParaRPr lang="en-GB" altLang="en-US" sz="20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  <a:ea typeface="STZhongsong" panose="020B0503020204020204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GB" altLang="en-US" sz="20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Created by the Italian Law no. 19/1991 in order to provide </a:t>
            </a:r>
            <a:r>
              <a:rPr lang="en-GB" altLang="en-US" sz="2000" strike="sngStrike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enterprises</a:t>
            </a:r>
            <a:r>
              <a:rPr lang="en-GB" altLang="en-US" sz="20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, institutions and public/</a:t>
            </a:r>
            <a:r>
              <a:rPr lang="en-GB" altLang="en-US" sz="2000" strike="sngStrike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private market operators </a:t>
            </a: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with information services, training, assistance and consultancy </a:t>
            </a:r>
            <a:r>
              <a:rPr lang="en-GB" altLang="en-US" sz="2000" strike="sngStrike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about opportunities of economic cooperation with EECs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  <a:ea typeface="STZhongsong" panose="020B0503020204020204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One of the four national agencies for cooperation in the SEE (L. 84/01).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Informest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 has completed projects championed by the cooperation strategies of associate regions,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MoFA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MoED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 </a:t>
            </a:r>
            <a:endParaRPr lang="en-GB" altLang="en-US" sz="20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  <a:ea typeface="STZhongsong" panose="020B0503020204020204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GB" altLang="en-US" sz="2800" b="1" dirty="0">
                <a:solidFill>
                  <a:srgbClr val="002060"/>
                </a:solidFill>
                <a:latin typeface="Montserrat" panose="00000500000000000000" pitchFamily="2" charset="0"/>
                <a:ea typeface="STZhongsong" panose="020B0503020204020204" pitchFamily="2" charset="-122"/>
                <a:cs typeface="Times New Roman" panose="02020603050405020304" pitchFamily="18" charset="0"/>
              </a:rPr>
              <a:t>non-profit public-equivalent body since 2008 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1161734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1028" name="Picture 4" descr="Informest - Home | Facebook">
            <a:extLst>
              <a:ext uri="{FF2B5EF4-FFF2-40B4-BE49-F238E27FC236}">
                <a16:creationId xmlns:a16="http://schemas.microsoft.com/office/drawing/2014/main" id="{3179B929-CD37-B229-4A31-D4DA5911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6" y="2186418"/>
            <a:ext cx="842339" cy="8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676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Outputs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AF7DD96-019E-CD31-B8E5-3A6E83C93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2352588"/>
            <a:ext cx="1454864" cy="1469693"/>
          </a:xfrm>
          <a:prstGeom prst="rect">
            <a:avLst/>
          </a:prstGeom>
          <a:effectLst>
            <a:outerShdw blurRad="139700" dist="88900" dir="2700000" sx="104000" sy="104000" algn="t" rotWithShape="0">
              <a:schemeClr val="tx1">
                <a:lumMod val="75000"/>
                <a:lumOff val="25000"/>
                <a:alpha val="80000"/>
              </a:schemeClr>
            </a:outerShdw>
          </a:effectLst>
        </p:spPr>
      </p:pic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A82E5A7-807E-1F00-5E48-B5F9E2339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601" y="3823587"/>
            <a:ext cx="1334998" cy="1679514"/>
          </a:xfrm>
          <a:prstGeom prst="rect">
            <a:avLst/>
          </a:prstGeom>
          <a:effectLst>
            <a:outerShdw blurRad="139700" dist="88900" dir="2700000" sx="104000" sy="104000" algn="t" rotWithShape="0">
              <a:schemeClr val="tx1">
                <a:lumMod val="75000"/>
                <a:lumOff val="25000"/>
                <a:alpha val="80000"/>
              </a:schemeClr>
            </a:outerShdw>
          </a:effectLst>
        </p:spPr>
      </p:pic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C5F1DA7-818A-65D6-9612-0D1E37693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47" y="4164998"/>
            <a:ext cx="1825711" cy="1153360"/>
          </a:xfrm>
          <a:prstGeom prst="rect">
            <a:avLst/>
          </a:prstGeom>
          <a:effectLst>
            <a:outerShdw blurRad="139700" dist="88900" dir="2700000" sx="104000" sy="104000" algn="t" rotWithShape="0">
              <a:schemeClr val="tx1">
                <a:lumMod val="75000"/>
                <a:lumOff val="25000"/>
                <a:alpha val="80000"/>
              </a:scheme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A49BE16-AB0B-D347-E5B1-984155B7A411}"/>
              </a:ext>
            </a:extLst>
          </p:cNvPr>
          <p:cNvGrpSpPr/>
          <p:nvPr/>
        </p:nvGrpSpPr>
        <p:grpSpPr>
          <a:xfrm>
            <a:off x="380385" y="2328095"/>
            <a:ext cx="1179871" cy="1179870"/>
            <a:chOff x="570885" y="2404295"/>
            <a:chExt cx="1179871" cy="11798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054302-8BEF-663E-2939-DB7842256615}"/>
                </a:ext>
              </a:extLst>
            </p:cNvPr>
            <p:cNvSpPr/>
            <p:nvPr/>
          </p:nvSpPr>
          <p:spPr>
            <a:xfrm>
              <a:off x="570885" y="2404295"/>
              <a:ext cx="1179871" cy="1179870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chemeClr val="tx1">
                  <a:lumMod val="85000"/>
                  <a:lumOff val="15000"/>
                  <a:alpha val="99000"/>
                </a:schemeClr>
              </a:solidFill>
            </a:ln>
            <a:effectLst>
              <a:outerShdw blurRad="101600" dist="88900" dir="2700000" algn="tl" rotWithShape="0">
                <a:schemeClr val="tx1">
                  <a:lumMod val="85000"/>
                  <a:lumOff val="1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821ED8-CC07-C9E8-0529-79FE5668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28" y="2591046"/>
              <a:ext cx="773174" cy="78617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C47579-3D1F-9F7E-39A3-574926675B85}"/>
              </a:ext>
            </a:extLst>
          </p:cNvPr>
          <p:cNvGrpSpPr/>
          <p:nvPr/>
        </p:nvGrpSpPr>
        <p:grpSpPr>
          <a:xfrm>
            <a:off x="5715724" y="2046644"/>
            <a:ext cx="1787449" cy="1787449"/>
            <a:chOff x="5491315" y="5036576"/>
            <a:chExt cx="1892711" cy="1892711"/>
          </a:xfrm>
          <a:effectLst>
            <a:outerShdw blurRad="76200" dist="127000" dir="2700000" algn="t" rotWithShape="0">
              <a:schemeClr val="tx1">
                <a:lumMod val="75000"/>
                <a:lumOff val="25000"/>
                <a:alpha val="78000"/>
              </a:schemeClr>
            </a:outerShdw>
          </a:effectLst>
        </p:grpSpPr>
        <p:pic>
          <p:nvPicPr>
            <p:cNvPr id="15" name="Picture 14" descr="A red square with a white letter on it&#10;&#10;Description automatically generated with low confidence">
              <a:extLst>
                <a:ext uri="{FF2B5EF4-FFF2-40B4-BE49-F238E27FC236}">
                  <a16:creationId xmlns:a16="http://schemas.microsoft.com/office/drawing/2014/main" id="{8F122125-77A6-A140-007C-EE6E4C70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896" y="5269322"/>
              <a:ext cx="1019175" cy="1019175"/>
            </a:xfrm>
            <a:prstGeom prst="rect">
              <a:avLst/>
            </a:prstGeom>
          </p:spPr>
        </p:pic>
        <p:pic>
          <p:nvPicPr>
            <p:cNvPr id="16" name="Graphic 15" descr="Magnifying glass with solid fill">
              <a:extLst>
                <a:ext uri="{FF2B5EF4-FFF2-40B4-BE49-F238E27FC236}">
                  <a16:creationId xmlns:a16="http://schemas.microsoft.com/office/drawing/2014/main" id="{1F129BE6-C891-7FAF-B831-E67790DC2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491315" y="5036576"/>
              <a:ext cx="1892711" cy="1892711"/>
            </a:xfrm>
            <a:prstGeom prst="rect">
              <a:avLst/>
            </a:prstGeom>
          </p:spPr>
        </p:pic>
      </p:grpSp>
      <p:pic>
        <p:nvPicPr>
          <p:cNvPr id="17" name="Picture 16" descr="Text&#10;&#10;Description automatically generated with low confidence">
            <a:extLst>
              <a:ext uri="{FF2B5EF4-FFF2-40B4-BE49-F238E27FC236}">
                <a16:creationId xmlns:a16="http://schemas.microsoft.com/office/drawing/2014/main" id="{0477B310-87A0-F2AF-4283-2A6859B20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415">
            <a:off x="9451664" y="2449476"/>
            <a:ext cx="2071412" cy="2798931"/>
          </a:xfrm>
          <a:prstGeom prst="rect">
            <a:avLst/>
          </a:prstGeom>
          <a:effectLst>
            <a:outerShdw blurRad="190500" dist="254000" dir="2700000" algn="t" rotWithShape="0">
              <a:schemeClr val="tx1">
                <a:lumMod val="75000"/>
                <a:lumOff val="25000"/>
                <a:alpha val="78000"/>
              </a:schemeClr>
            </a:outerShdw>
          </a:effectLst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C3C7624-4415-5A8C-BDEB-289342398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167">
            <a:off x="7541914" y="2313497"/>
            <a:ext cx="1998767" cy="2776811"/>
          </a:xfrm>
          <a:prstGeom prst="rect">
            <a:avLst/>
          </a:prstGeom>
          <a:effectLst>
            <a:outerShdw blurRad="190500" dist="254000" dir="2700000" algn="t" rotWithShape="0">
              <a:schemeClr val="tx1">
                <a:lumMod val="75000"/>
                <a:lumOff val="25000"/>
                <a:alpha val="78000"/>
              </a:schemeClr>
            </a:outerShdw>
          </a:effectLst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2B341A8-0F1A-D4BE-5531-E57ADFDF42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154" y="2228237"/>
            <a:ext cx="573053" cy="5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48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Outputs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908BC69-6152-CC0E-4737-132F28D37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74" y="3758874"/>
            <a:ext cx="2427688" cy="1365575"/>
          </a:xfrm>
          <a:prstGeom prst="rect">
            <a:avLst/>
          </a:prstGeom>
          <a:effectLst>
            <a:outerShdw blurRad="241300" dist="254000" dir="9000000" algn="tr" rotWithShape="0">
              <a:prstClr val="black">
                <a:alpha val="78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18" name="Picture 17" descr="A picture containing website&#10;&#10;Description automatically generated">
            <a:extLst>
              <a:ext uri="{FF2B5EF4-FFF2-40B4-BE49-F238E27FC236}">
                <a16:creationId xmlns:a16="http://schemas.microsoft.com/office/drawing/2014/main" id="{F720C26C-40D6-8DA8-7594-1F54FBB2A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3869912"/>
            <a:ext cx="2385783" cy="1342003"/>
          </a:xfrm>
          <a:prstGeom prst="rect">
            <a:avLst/>
          </a:prstGeom>
          <a:effectLst>
            <a:outerShdw blurRad="241300" dist="254000" dir="9000000" algn="tr" rotWithShape="0">
              <a:prstClr val="black">
                <a:alpha val="78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22" name="Picture 21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751A481E-2388-E818-1AA4-121839EEA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11" y="2196508"/>
            <a:ext cx="2301813" cy="1294770"/>
          </a:xfrm>
          <a:prstGeom prst="rect">
            <a:avLst/>
          </a:prstGeom>
          <a:effectLst>
            <a:outerShdw blurRad="241300" dist="254000" dir="9000000" algn="tr" rotWithShape="0">
              <a:prstClr val="black">
                <a:alpha val="78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489EB3-12B2-A032-6CB6-A6E8D268E6D7}"/>
              </a:ext>
            </a:extLst>
          </p:cNvPr>
          <p:cNvGrpSpPr/>
          <p:nvPr/>
        </p:nvGrpSpPr>
        <p:grpSpPr>
          <a:xfrm>
            <a:off x="260554" y="2134829"/>
            <a:ext cx="1401097" cy="1401097"/>
            <a:chOff x="908254" y="4173179"/>
            <a:chExt cx="1401097" cy="1401097"/>
          </a:xfrm>
        </p:grpSpPr>
        <p:pic>
          <p:nvPicPr>
            <p:cNvPr id="23" name="Graphic 22" descr="Selfie with solid fill">
              <a:extLst>
                <a:ext uri="{FF2B5EF4-FFF2-40B4-BE49-F238E27FC236}">
                  <a16:creationId xmlns:a16="http://schemas.microsoft.com/office/drawing/2014/main" id="{D8DF716C-6FCB-DDC4-E047-43252DB6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8254" y="4173179"/>
              <a:ext cx="1401097" cy="1401097"/>
            </a:xfrm>
            <a:prstGeom prst="rect">
              <a:avLst/>
            </a:prstGeom>
          </p:spPr>
        </p:pic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47D0F6A-9323-4D99-2845-70327F8D7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066" y="4505017"/>
              <a:ext cx="518617" cy="776749"/>
            </a:xfrm>
            <a:prstGeom prst="rect">
              <a:avLst/>
            </a:prstGeom>
            <a:solidFill>
              <a:srgbClr val="0E6475"/>
            </a:solidFill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56FB5D-D929-3079-08A9-41E8151598E9}"/>
              </a:ext>
            </a:extLst>
          </p:cNvPr>
          <p:cNvGrpSpPr/>
          <p:nvPr/>
        </p:nvGrpSpPr>
        <p:grpSpPr>
          <a:xfrm>
            <a:off x="6951034" y="2198119"/>
            <a:ext cx="1119883" cy="1140431"/>
            <a:chOff x="1017142" y="2445250"/>
            <a:chExt cx="1252937" cy="1273996"/>
          </a:xfrm>
          <a:effectLst/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DD71A49-56AE-DCB8-50FF-CB05C515CF76}"/>
                </a:ext>
              </a:extLst>
            </p:cNvPr>
            <p:cNvSpPr/>
            <p:nvPr/>
          </p:nvSpPr>
          <p:spPr>
            <a:xfrm>
              <a:off x="1017142" y="2445250"/>
              <a:ext cx="1252937" cy="127399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127000" dist="139700" dir="2700000" algn="tl" rotWithShape="0">
                <a:schemeClr val="tx1">
                  <a:lumMod val="85000"/>
                  <a:lumOff val="15000"/>
                  <a:alpha val="6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pic>
          <p:nvPicPr>
            <p:cNvPr id="28" name="Picture 2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D43AEE3-6532-6881-1399-F861D59EC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874" y="2787337"/>
              <a:ext cx="959592" cy="613410"/>
            </a:xfrm>
            <a:prstGeom prst="rect">
              <a:avLst/>
            </a:prstGeom>
            <a:solidFill>
              <a:srgbClr val="FFFF00"/>
            </a:solidFill>
          </p:spPr>
        </p:pic>
      </p:grpSp>
      <p:pic>
        <p:nvPicPr>
          <p:cNvPr id="30" name="Picture 29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025B3F0F-B349-A611-08D8-D51C1FCA26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27" y="3581400"/>
            <a:ext cx="2801824" cy="1576327"/>
          </a:xfrm>
          <a:prstGeom prst="rect">
            <a:avLst/>
          </a:prstGeom>
          <a:effectLst>
            <a:outerShdw blurRad="279400" dist="177800" dir="2700000" algn="tl" rotWithShape="0">
              <a:schemeClr val="tx1">
                <a:lumMod val="85000"/>
                <a:lumOff val="15000"/>
              </a:scheme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31" name="Picture 30" descr="A picture containing text, swimming, ocean floor&#10;&#10;Description automatically generated">
            <a:extLst>
              <a:ext uri="{FF2B5EF4-FFF2-40B4-BE49-F238E27FC236}">
                <a16:creationId xmlns:a16="http://schemas.microsoft.com/office/drawing/2014/main" id="{95AE897A-0FEB-02BA-FF2E-399E0123B2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632" y="3550508"/>
            <a:ext cx="2979718" cy="1675292"/>
          </a:xfrm>
          <a:prstGeom prst="rect">
            <a:avLst/>
          </a:prstGeom>
          <a:effectLst>
            <a:outerShdw blurRad="279400" dist="177800" dir="2700000" algn="tl" rotWithShape="0">
              <a:schemeClr val="tx1">
                <a:lumMod val="85000"/>
                <a:lumOff val="15000"/>
              </a:scheme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29" name="Picture 28" descr="A picture containing text, swimming, ocean floor&#10;&#10;Description automatically generated">
            <a:extLst>
              <a:ext uri="{FF2B5EF4-FFF2-40B4-BE49-F238E27FC236}">
                <a16:creationId xmlns:a16="http://schemas.microsoft.com/office/drawing/2014/main" id="{7261E3E0-6B06-EC4D-9D1D-F76C1E8757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9" y="2140737"/>
            <a:ext cx="2952751" cy="1658707"/>
          </a:xfrm>
          <a:prstGeom prst="rect">
            <a:avLst/>
          </a:prstGeom>
          <a:effectLst>
            <a:outerShdw blurRad="279400" dist="177800" dir="2700000" algn="tl" rotWithShape="0">
              <a:schemeClr val="tx1">
                <a:lumMod val="85000"/>
                <a:lumOff val="15000"/>
              </a:schemeClr>
            </a:outerShdw>
          </a:effectLst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495351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Activities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35767" y="2358509"/>
            <a:ext cx="7088983" cy="2581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IE" sz="1900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Research &amp; Development of an Innovative Tourism Product 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Tourism Product </a:t>
            </a:r>
            <a:r>
              <a:rPr lang="en-IE" sz="1800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Brand “Dive in the Past” 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IE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IE" sz="1800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roduct family of 16 tourism programmes.</a:t>
            </a:r>
            <a:endParaRPr lang="en-US" sz="1800">
              <a:solidFill>
                <a:srgbClr val="595959"/>
              </a:solidFill>
              <a:effectLst/>
              <a:uFill>
                <a:solidFill>
                  <a:srgbClr val="FFD966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sz="1900" b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Design &amp; Integration of Dry Dive apps</a:t>
            </a:r>
            <a:r>
              <a:rPr lang="en-IE" sz="1900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S</a:t>
            </a:r>
            <a:r>
              <a:rPr lang="en-IE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timulation of visitors’ interest </a:t>
            </a:r>
            <a:r>
              <a:rPr lang="en-US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to the Mediterranean UCH.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C51A54FB-E4AE-AD14-FAE1-C28EF84E3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529" y="2643374"/>
            <a:ext cx="2734481" cy="20810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7D5859-4EAD-A087-4B1A-67E2B2F14B85}"/>
              </a:ext>
            </a:extLst>
          </p:cNvPr>
          <p:cNvCxnSpPr>
            <a:cxnSpLocks/>
          </p:cNvCxnSpPr>
          <p:nvPr/>
        </p:nvCxnSpPr>
        <p:spPr>
          <a:xfrm>
            <a:off x="8115300" y="2562225"/>
            <a:ext cx="0" cy="232410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36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1055370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7DF15CD-A701-A319-63FC-2698CA1BB9BD}"/>
              </a:ext>
            </a:extLst>
          </p:cNvPr>
          <p:cNvSpPr txBox="1"/>
          <p:nvPr/>
        </p:nvSpPr>
        <p:spPr>
          <a:xfrm>
            <a:off x="4381500" y="539234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Tourism Product </a:t>
            </a:r>
          </a:p>
          <a:p>
            <a:r>
              <a:rPr lang="es-ES" sz="2800" b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Dive in the Past</a:t>
            </a:r>
            <a:endParaRPr lang="en-US" sz="2800" b="1">
              <a:solidFill>
                <a:schemeClr val="bg1"/>
              </a:solidFill>
              <a:latin typeface="Montserrat" pitchFamily="2" charset="77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D23EA285-7747-935D-854F-EF9502974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529" y="2643374"/>
            <a:ext cx="2734481" cy="2081026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D937C601-01A1-0362-66B9-D4EFA7BD6D63}"/>
              </a:ext>
            </a:extLst>
          </p:cNvPr>
          <p:cNvGrpSpPr/>
          <p:nvPr/>
        </p:nvGrpSpPr>
        <p:grpSpPr>
          <a:xfrm>
            <a:off x="962024" y="2427464"/>
            <a:ext cx="6353175" cy="2649361"/>
            <a:chOff x="962024" y="2427464"/>
            <a:chExt cx="6353175" cy="26493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A4BD9B-433C-95FC-49E4-60EC815B162D}"/>
                </a:ext>
              </a:extLst>
            </p:cNvPr>
            <p:cNvCxnSpPr>
              <a:cxnSpLocks/>
            </p:cNvCxnSpPr>
            <p:nvPr/>
          </p:nvCxnSpPr>
          <p:spPr>
            <a:xfrm>
              <a:off x="4181475" y="2447925"/>
              <a:ext cx="0" cy="262890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6F4279-54A2-8698-6FA2-BD25300697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5400" y="2905125"/>
              <a:ext cx="5753100" cy="0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2D0956-E577-CD4C-29D8-C91ACA56E0BA}"/>
                </a:ext>
              </a:extLst>
            </p:cNvPr>
            <p:cNvSpPr txBox="1"/>
            <p:nvPr/>
          </p:nvSpPr>
          <p:spPr>
            <a:xfrm>
              <a:off x="1047750" y="2427464"/>
              <a:ext cx="2733675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Combined Packages</a:t>
              </a:r>
              <a:endParaRPr lang="en-US" sz="1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F48492-B905-1FE6-B6DA-6157A2135670}"/>
                </a:ext>
              </a:extLst>
            </p:cNvPr>
            <p:cNvSpPr txBox="1"/>
            <p:nvPr/>
          </p:nvSpPr>
          <p:spPr>
            <a:xfrm>
              <a:off x="4600574" y="2427464"/>
              <a:ext cx="2714625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Packages Theme</a:t>
              </a:r>
              <a:endParaRPr lang="en-US" sz="1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EBDAA3-56F3-5B30-E5CE-9CB8168DA0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4925" y="3981450"/>
              <a:ext cx="5743575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2957261-0A2F-F56C-4A81-813ACECB0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4450" y="4524375"/>
              <a:ext cx="573405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70B69B9-3C3D-5312-5AD9-F80257F82328}"/>
                </a:ext>
              </a:extLst>
            </p:cNvPr>
            <p:cNvSpPr txBox="1"/>
            <p:nvPr/>
          </p:nvSpPr>
          <p:spPr>
            <a:xfrm>
              <a:off x="1009650" y="3018014"/>
              <a:ext cx="2943225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North Aegean &amp; Naples</a:t>
              </a:r>
              <a:endPara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73A846F-1E2E-FEC3-3DC8-EB2DC9731D35}"/>
                </a:ext>
              </a:extLst>
            </p:cNvPr>
            <p:cNvSpPr txBox="1"/>
            <p:nvPr/>
          </p:nvSpPr>
          <p:spPr>
            <a:xfrm>
              <a:off x="1126331" y="3541889"/>
              <a:ext cx="2569369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Croatia &amp; Montenegro</a:t>
              </a:r>
              <a:endPara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D60B0D1-BB58-1E7C-F567-78091F2A2033}"/>
                </a:ext>
              </a:extLst>
            </p:cNvPr>
            <p:cNvSpPr txBox="1"/>
            <p:nvPr/>
          </p:nvSpPr>
          <p:spPr>
            <a:xfrm>
              <a:off x="1009649" y="4065764"/>
              <a:ext cx="2281237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Croatia &amp; Naples</a:t>
              </a:r>
              <a:endPara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56B4BD2-5AD5-C7A2-186C-4B880E253D0F}"/>
                </a:ext>
              </a:extLst>
            </p:cNvPr>
            <p:cNvSpPr txBox="1"/>
            <p:nvPr/>
          </p:nvSpPr>
          <p:spPr>
            <a:xfrm>
              <a:off x="962024" y="4589639"/>
              <a:ext cx="2871787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Naples &amp; Montenegro</a:t>
              </a:r>
              <a:endPara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F4B7E27-E37E-6508-7D84-72C5EC1195A2}"/>
                </a:ext>
              </a:extLst>
            </p:cNvPr>
            <p:cNvSpPr txBox="1"/>
            <p:nvPr/>
          </p:nvSpPr>
          <p:spPr>
            <a:xfrm>
              <a:off x="4705349" y="3008489"/>
              <a:ext cx="2471737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For diving enthusiasts</a:t>
              </a:r>
              <a:endPara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CE60892-1CC7-FFA1-1E19-74DB53959456}"/>
                </a:ext>
              </a:extLst>
            </p:cNvPr>
            <p:cNvSpPr txBox="1"/>
            <p:nvPr/>
          </p:nvSpPr>
          <p:spPr>
            <a:xfrm>
              <a:off x="5376863" y="3532364"/>
              <a:ext cx="1871662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For non-divers</a:t>
              </a:r>
              <a:endPara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B459CFA-6789-A76C-6459-F5C668A94DBE}"/>
                </a:ext>
              </a:extLst>
            </p:cNvPr>
            <p:cNvSpPr txBox="1"/>
            <p:nvPr/>
          </p:nvSpPr>
          <p:spPr>
            <a:xfrm>
              <a:off x="5148263" y="4056239"/>
              <a:ext cx="2062162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For culture lovers</a:t>
              </a:r>
              <a:endPara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B7F3EFF-8D41-FAD9-A828-24BAABFC76B1}"/>
                </a:ext>
              </a:extLst>
            </p:cNvPr>
            <p:cNvSpPr txBox="1"/>
            <p:nvPr/>
          </p:nvSpPr>
          <p:spPr>
            <a:xfrm>
              <a:off x="4667250" y="4589639"/>
              <a:ext cx="2614612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800"/>
                </a:spcAft>
              </a:pPr>
              <a:r>
                <a:rPr 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For adventurer lovers</a:t>
              </a:r>
              <a:endParaRPr lang="en-US" sz="18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9501074-2130-6B4D-3493-0FED143748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4925" y="3486150"/>
              <a:ext cx="5743575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74242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</a:t>
            </a:r>
            <a:r>
              <a:rPr lang="en-US" sz="2800"/>
              <a:t>Achievements </a:t>
            </a:r>
            <a:endParaRPr lang="es-ES" sz="28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07192" y="2158484"/>
            <a:ext cx="11308558" cy="31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VR app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365 downloads - 50 ratings: 4.5 (Android)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AR app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 downloads - 35 ratings: 4.5 (Android)</a:t>
            </a:r>
            <a:endParaRPr lang="en-US" sz="16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</a:t>
            </a:r>
            <a:r>
              <a:rPr lang="hr-HR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Serious Game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19.100 downloads - 889 ratings: 4.34 (Android) 5.5 (iOS) - 140 reviews. Google Play &amp; App Store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Videos YouTube Channel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en-US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CE2AF-7E64-88F0-95F4-4B2753FFFAC7}"/>
              </a:ext>
            </a:extLst>
          </p:cNvPr>
          <p:cNvSpPr txBox="1"/>
          <p:nvPr/>
        </p:nvSpPr>
        <p:spPr>
          <a:xfrm>
            <a:off x="3829051" y="3981614"/>
            <a:ext cx="4638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Tourism Product Promotional Video 12.000 views </a:t>
            </a: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MDD EU Project Promotional Video 6.900 views</a:t>
            </a: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Serious Game Video 44.000 views </a:t>
            </a: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VR Presentation Video 43.000 views </a:t>
            </a: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 Presentation Video 43.000 views </a:t>
            </a:r>
          </a:p>
        </p:txBody>
      </p:sp>
    </p:spTree>
    <p:extLst>
      <p:ext uri="{BB962C8B-B14F-4D97-AF65-F5344CB8AC3E}">
        <p14:creationId xmlns:p14="http://schemas.microsoft.com/office/powerpoint/2010/main" val="15500241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</a:t>
            </a:r>
            <a:r>
              <a:rPr lang="en-US" sz="2800"/>
              <a:t>Achievements </a:t>
            </a:r>
            <a:endParaRPr lang="es-ES" sz="28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35767" y="2063234"/>
            <a:ext cx="11594308" cy="393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Tourism Awards 2022 </a:t>
            </a:r>
          </a:p>
          <a:p>
            <a:pPr algn="l" fontAlgn="base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Tourism Programme “Dive in The Past” - Gold Award - Category: Technology Enhanced Experience</a:t>
            </a:r>
          </a:p>
          <a:p>
            <a:pPr fontAlgn="base">
              <a:lnSpc>
                <a:spcPct val="20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TOP 5 Finalists </a:t>
            </a:r>
          </a:p>
          <a:p>
            <a:pPr fontAlgn="base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Serious Game “Dive in The Past” - Game Development World Championships 2021 - Category: Mobile Game of the Year</a:t>
            </a:r>
          </a:p>
          <a:p>
            <a:pPr fontAlgn="base">
              <a:lnSpc>
                <a:spcPct val="20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Weekly Fan Vote</a:t>
            </a:r>
          </a:p>
          <a:p>
            <a:pPr fontAlgn="base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Serious Game “Dive in The Past” - Game Development World Championships 2021 - Category: Fan Favourite </a:t>
            </a:r>
          </a:p>
          <a:p>
            <a:pPr fontAlgn="base"/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2nd International Conference “Dive in Blue Growth”</a:t>
            </a:r>
            <a:endParaRPr lang="en-US" sz="16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May 12-14, 2021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112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</a:t>
            </a:r>
            <a:r>
              <a:rPr lang="en-US" sz="2800"/>
              <a:t>Achievements </a:t>
            </a:r>
            <a:endParaRPr lang="es-ES" sz="28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35767" y="2539484"/>
            <a:ext cx="1159430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Non-Divers’ converting to Divers</a:t>
            </a:r>
          </a:p>
          <a:p>
            <a:pPr fontAlgn="base">
              <a:lnSpc>
                <a:spcPct val="20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UCH sites Valorisation &amp; Protection </a:t>
            </a:r>
          </a:p>
          <a:p>
            <a:pPr fontAlgn="base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Via CCI apps          Via Raise of awareness </a:t>
            </a:r>
          </a:p>
          <a:p>
            <a:pPr fontAlgn="base">
              <a:lnSpc>
                <a:spcPct val="20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Roadmap Development</a:t>
            </a:r>
          </a:p>
          <a:p>
            <a:pPr algn="just" fontAlgn="base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Integration &amp; Replication in UCH sites</a:t>
            </a:r>
          </a:p>
        </p:txBody>
      </p:sp>
    </p:spTree>
    <p:extLst>
      <p:ext uri="{BB962C8B-B14F-4D97-AF65-F5344CB8AC3E}">
        <p14:creationId xmlns:p14="http://schemas.microsoft.com/office/powerpoint/2010/main" val="3430100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    </a:t>
            </a:r>
            <a:r>
              <a:rPr lang="en-US" sz="2800"/>
              <a:t>Business Benefits</a:t>
            </a:r>
            <a:endParaRPr lang="es-ES" sz="28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35767" y="2320409"/>
            <a:ext cx="11594308" cy="2812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Substantial EU Funding</a:t>
            </a:r>
          </a:p>
          <a:p>
            <a:pPr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Development of Innovative &amp; Sustainable Products</a:t>
            </a:r>
          </a:p>
          <a:p>
            <a:pPr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Networking with Specialised Partners</a:t>
            </a:r>
          </a:p>
          <a:p>
            <a:pPr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Employment of CCI Products in the Contents of Tourism Programmes</a:t>
            </a:r>
          </a:p>
          <a:p>
            <a:pPr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Knowledge acquisition on Business Management &amp; Product Development Tools</a:t>
            </a:r>
          </a:p>
          <a:p>
            <a:pPr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Enrichment with highly Competitive Tourism Products</a:t>
            </a:r>
          </a:p>
        </p:txBody>
      </p:sp>
    </p:spTree>
    <p:extLst>
      <p:ext uri="{BB962C8B-B14F-4D97-AF65-F5344CB8AC3E}">
        <p14:creationId xmlns:p14="http://schemas.microsoft.com/office/powerpoint/2010/main" val="31276564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35767" y="2577584"/>
            <a:ext cx="11594308" cy="2312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Further Participation in EU Programmes</a:t>
            </a:r>
          </a:p>
          <a:p>
            <a:pPr fontAlgn="base">
              <a:lnSpc>
                <a:spcPct val="20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Development of Transnational Products in off-the-grid Destinations</a:t>
            </a:r>
          </a:p>
          <a:p>
            <a:pPr fontAlgn="base">
              <a:lnSpc>
                <a:spcPct val="20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Skillset Development for Cluster Cooperation</a:t>
            </a:r>
          </a:p>
          <a:p>
            <a:pPr fontAlgn="base">
              <a:lnSpc>
                <a:spcPct val="200000"/>
              </a:lnSpc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● Entrance in New Markets &amp; Target Groups via the Participation in EU Programmes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E20C12-5A36-112E-E72D-5290D78EB32A}"/>
              </a:ext>
            </a:extLst>
          </p:cNvPr>
          <p:cNvSpPr txBox="1"/>
          <p:nvPr/>
        </p:nvSpPr>
        <p:spPr>
          <a:xfrm>
            <a:off x="4352925" y="61543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New </a:t>
            </a:r>
            <a:r>
              <a:rPr lang="en-US" sz="2400" b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Business Objectives via International Cooperation   </a:t>
            </a:r>
          </a:p>
        </p:txBody>
      </p:sp>
    </p:spTree>
    <p:extLst>
      <p:ext uri="{BB962C8B-B14F-4D97-AF65-F5344CB8AC3E}">
        <p14:creationId xmlns:p14="http://schemas.microsoft.com/office/powerpoint/2010/main" val="3569967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47951"/>
            <a:ext cx="9989457" cy="160972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600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A678C4-AFCE-DA9C-EC50-2CA252868AA1}"/>
              </a:ext>
            </a:extLst>
          </p:cNvPr>
          <p:cNvSpPr txBox="1">
            <a:spLocks/>
          </p:cNvSpPr>
          <p:nvPr/>
        </p:nvSpPr>
        <p:spPr>
          <a:xfrm>
            <a:off x="352425" y="250825"/>
            <a:ext cx="8820150" cy="1289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800"/>
              <a:t>MeDryDive</a:t>
            </a:r>
            <a:r>
              <a:rPr lang="es-ES" sz="3600"/>
              <a:t> </a:t>
            </a:r>
            <a:r>
              <a:rPr lang="es-ES" sz="2800"/>
              <a:t>Project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350E0D-821F-2A7F-8080-77416600D23C}"/>
              </a:ext>
            </a:extLst>
          </p:cNvPr>
          <p:cNvCxnSpPr/>
          <p:nvPr/>
        </p:nvCxnSpPr>
        <p:spPr>
          <a:xfrm>
            <a:off x="4171950" y="571500"/>
            <a:ext cx="0" cy="9429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24A697-DD71-8F66-31E7-3348860AF187}"/>
              </a:ext>
            </a:extLst>
          </p:cNvPr>
          <p:cNvSpPr txBox="1"/>
          <p:nvPr/>
        </p:nvSpPr>
        <p:spPr>
          <a:xfrm>
            <a:off x="435767" y="2415659"/>
            <a:ext cx="11308558" cy="2536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Funding for Implementation &amp; Execution of Innovative &amp; Sustainable Proposals</a:t>
            </a:r>
            <a:endParaRPr lang="en-US">
              <a:solidFill>
                <a:srgbClr val="595959"/>
              </a:solidFill>
              <a:effectLst/>
              <a:uFill>
                <a:solidFill>
                  <a:srgbClr val="FFD966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20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iming at Societal Contribution, </a:t>
            </a:r>
            <a:r>
              <a:rPr lang="en-US" b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dding-Value Services</a:t>
            </a:r>
            <a:r>
              <a:rPr lang="en-US" b="1">
                <a:solidFill>
                  <a:srgbClr val="595959"/>
                </a:solidFill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&amp; New Business Model Development</a:t>
            </a:r>
          </a:p>
          <a:p>
            <a:pPr lvl="0">
              <a:lnSpc>
                <a:spcPct val="20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Strategically Tested &amp; Supportive Funding to SMEs</a:t>
            </a:r>
            <a:endParaRPr lang="en-US">
              <a:solidFill>
                <a:srgbClr val="595959"/>
              </a:solidFill>
              <a:effectLst/>
              <a:uFill>
                <a:solidFill>
                  <a:srgbClr val="FFD966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20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● </a:t>
            </a:r>
            <a:r>
              <a:rPr lang="en-US" b="1">
                <a:solidFill>
                  <a:srgbClr val="595959"/>
                </a:solidFill>
                <a:effectLst/>
                <a:uFill>
                  <a:solidFill>
                    <a:srgbClr val="FFD966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SMEs Participation in such Initiatives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Collaboration amongst Project Participants &amp; Stakeholder Expansion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DCCF2-87B1-6293-3353-384085121287}"/>
              </a:ext>
            </a:extLst>
          </p:cNvPr>
          <p:cNvSpPr txBox="1"/>
          <p:nvPr/>
        </p:nvSpPr>
        <p:spPr>
          <a:xfrm>
            <a:off x="4352925" y="61543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Recommentations</a:t>
            </a:r>
            <a:r>
              <a:rPr lang="en-US" sz="2400" b="1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rPr>
              <a:t> for Engagement in International Projects    </a:t>
            </a:r>
          </a:p>
        </p:txBody>
      </p:sp>
    </p:spTree>
    <p:extLst>
      <p:ext uri="{BB962C8B-B14F-4D97-AF65-F5344CB8AC3E}">
        <p14:creationId xmlns:p14="http://schemas.microsoft.com/office/powerpoint/2010/main" val="219819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Corrado Campobasso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C224-736C-D654-9F51-526C82A27719}"/>
              </a:ext>
            </a:extLst>
          </p:cNvPr>
          <p:cNvSpPr txBox="1">
            <a:spLocks/>
          </p:cNvSpPr>
          <p:nvPr/>
        </p:nvSpPr>
        <p:spPr>
          <a:xfrm>
            <a:off x="10233764" y="4233797"/>
            <a:ext cx="1029549" cy="12029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1161734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AF0975F4-9092-19AE-66CF-BBBC772B6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534"/>
            <a:ext cx="5611660" cy="36196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569A36-9AC7-1593-CEEC-DC101579AF66}"/>
              </a:ext>
            </a:extLst>
          </p:cNvPr>
          <p:cNvSpPr txBox="1"/>
          <p:nvPr/>
        </p:nvSpPr>
        <p:spPr>
          <a:xfrm>
            <a:off x="5699342" y="2465356"/>
            <a:ext cx="617966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solidFill>
                  <a:schemeClr val="accent5">
                    <a:lumMod val="75000"/>
                  </a:schemeClr>
                </a:solidFill>
              </a:rPr>
              <a:t>Informest PROJECTS in EURADA area</a:t>
            </a:r>
            <a:endParaRPr lang="en-US" sz="2800" b="1" i="1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3000" b="1" i="1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000" b="1" i="1">
                <a:solidFill>
                  <a:schemeClr val="accent5">
                    <a:lumMod val="50000"/>
                  </a:schemeClr>
                </a:solidFill>
              </a:rPr>
              <a:t>Croatia is the first country in terms of the number of both closed and ongoing projects (79) </a:t>
            </a:r>
          </a:p>
          <a:p>
            <a:endParaRPr lang="en-US" sz="2000" i="1"/>
          </a:p>
          <a:p>
            <a:r>
              <a:rPr lang="en-US" sz="2000" i="1">
                <a:solidFill>
                  <a:schemeClr val="accent5">
                    <a:lumMod val="75000"/>
                  </a:schemeClr>
                </a:solidFill>
              </a:rPr>
              <a:t>(cumulative figure November 2022)</a:t>
            </a:r>
            <a:endParaRPr lang="en-GB" sz="2000" i="1">
              <a:solidFill>
                <a:schemeClr val="accent5">
                  <a:lumMod val="75000"/>
                </a:schemeClr>
              </a:solidFill>
            </a:endParaRPr>
          </a:p>
          <a:p>
            <a:endParaRPr lang="en-GB" sz="2800"/>
          </a:p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43468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2733675" y="2314575"/>
            <a:ext cx="673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Thank you for your attendance!</a:t>
            </a: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id="{49E06282-E71B-64F6-BC43-BF4350757112}"/>
              </a:ext>
            </a:extLst>
          </p:cNvPr>
          <p:cNvSpPr txBox="1"/>
          <p:nvPr/>
        </p:nvSpPr>
        <p:spPr>
          <a:xfrm>
            <a:off x="0" y="32385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yanis@mazi.travel </a:t>
            </a:r>
            <a:endParaRPr lang="es-ES" sz="2400" b="1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48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pile of coffee beans&#10;&#10;Description automatically generated">
            <a:extLst>
              <a:ext uri="{FF2B5EF4-FFF2-40B4-BE49-F238E27FC236}">
                <a16:creationId xmlns:a16="http://schemas.microsoft.com/office/drawing/2014/main" id="{ED8ACE6F-5A5C-324F-30DF-42350D9EAD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1"/>
            <a:ext cx="12183628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E9AE7BA-E067-0C9E-338B-3DDF11668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0" y="157880"/>
            <a:ext cx="2305800" cy="1309694"/>
          </a:xfrm>
          <a:prstGeom prst="rect">
            <a:avLst/>
          </a:prstGeom>
        </p:spPr>
      </p:pic>
      <p:sp>
        <p:nvSpPr>
          <p:cNvPr id="3" name="CuadroTexto 12">
            <a:extLst>
              <a:ext uri="{FF2B5EF4-FFF2-40B4-BE49-F238E27FC236}">
                <a16:creationId xmlns:a16="http://schemas.microsoft.com/office/drawing/2014/main" id="{DCC696FF-83E4-4BE3-53B1-83A063F088B4}"/>
              </a:ext>
            </a:extLst>
          </p:cNvPr>
          <p:cNvSpPr txBox="1"/>
          <p:nvPr/>
        </p:nvSpPr>
        <p:spPr>
          <a:xfrm>
            <a:off x="340468" y="2809696"/>
            <a:ext cx="11147898" cy="102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D8F8D3F-DAFB-54A1-A0D2-E3A897A3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349" y="5769785"/>
            <a:ext cx="1625611" cy="480888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783C4B2C-D0BD-D2B2-3D9E-F4F02D087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304" y="5696607"/>
            <a:ext cx="904278" cy="627244"/>
          </a:xfrm>
          <a:prstGeom prst="rect">
            <a:avLst/>
          </a:prstGeom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AE0BA951-F95E-9841-A8A8-AD0EACE9D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926" y="5810243"/>
            <a:ext cx="2273449" cy="3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831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2">
            <a:extLst>
              <a:ext uri="{FF2B5EF4-FFF2-40B4-BE49-F238E27FC236}">
                <a16:creationId xmlns:a16="http://schemas.microsoft.com/office/drawing/2014/main" id="{86847884-1DF0-9AEB-0A28-478D220A637A}"/>
              </a:ext>
            </a:extLst>
          </p:cNvPr>
          <p:cNvSpPr txBox="1"/>
          <p:nvPr/>
        </p:nvSpPr>
        <p:spPr>
          <a:xfrm>
            <a:off x="201284" y="1304698"/>
            <a:ext cx="11904453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Main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challenges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to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Regional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Development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and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Potential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Solutions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through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 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Funding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Opportunities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for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Clusters</a:t>
            </a:r>
            <a:r>
              <a:rPr lang="es-ES" sz="5400" b="1">
                <a:solidFill>
                  <a:schemeClr val="bg1"/>
                </a:solidFill>
                <a:latin typeface="Montserrat SemiBold"/>
              </a:rPr>
              <a:t> and </a:t>
            </a:r>
            <a:r>
              <a:rPr lang="es-ES" sz="5400" b="1" err="1">
                <a:solidFill>
                  <a:schemeClr val="bg1"/>
                </a:solidFill>
                <a:latin typeface="Montserrat SemiBold"/>
              </a:rPr>
              <a:t>Ecosystems</a:t>
            </a:r>
            <a:endParaRPr lang="es-ES" sz="1600" err="1">
              <a:solidFill>
                <a:schemeClr val="bg1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2DD041-4ED7-64D9-82CC-D7A83C71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0" y="157880"/>
            <a:ext cx="2305800" cy="1309694"/>
          </a:xfrm>
          <a:prstGeom prst="rect">
            <a:avLst/>
          </a:prstGeom>
        </p:spPr>
      </p:pic>
      <p:pic>
        <p:nvPicPr>
          <p:cNvPr id="9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53E4A09-0134-6B4A-93FB-0809082E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349" y="5769785"/>
            <a:ext cx="1625611" cy="480888"/>
          </a:xfrm>
          <a:prstGeom prst="rect">
            <a:avLst/>
          </a:prstGeom>
        </p:spPr>
      </p:pic>
      <p:pic>
        <p:nvPicPr>
          <p:cNvPr id="10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DDB05BA2-828F-CB4C-982F-D86C5BC7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04" y="5696607"/>
            <a:ext cx="904278" cy="6272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86140F0-B203-F44B-8654-FA18EDC77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926" y="5810243"/>
            <a:ext cx="2273449" cy="3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988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>
                <a:latin typeface="Montserrat"/>
                <a:cs typeface="Arial"/>
              </a:rPr>
              <a:t>Slađana</a:t>
            </a:r>
            <a:r>
              <a:rPr lang="es-ES" dirty="0">
                <a:latin typeface="Montserrat"/>
                <a:cs typeface="Arial"/>
              </a:rPr>
              <a:t> </a:t>
            </a:r>
            <a:r>
              <a:rPr lang="es-ES" dirty="0" err="1">
                <a:latin typeface="Montserrat"/>
                <a:cs typeface="Arial"/>
              </a:rPr>
              <a:t>Ćosić</a:t>
            </a:r>
            <a:endParaRPr lang="es-ES" dirty="0">
              <a:latin typeface="Montserrat"/>
              <a:cs typeface="Arial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3799036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>
                <a:latin typeface="Montserrat"/>
                <a:cs typeface="Arial"/>
              </a:rPr>
              <a:t>Head </a:t>
            </a:r>
            <a:r>
              <a:rPr lang="es-ES" err="1">
                <a:latin typeface="Montserrat"/>
                <a:cs typeface="Arial"/>
              </a:rPr>
              <a:t>of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the</a:t>
            </a:r>
            <a:r>
              <a:rPr lang="es-ES">
                <a:latin typeface="Montserrat"/>
                <a:cs typeface="Arial"/>
              </a:rPr>
              <a:t> EIB </a:t>
            </a:r>
            <a:r>
              <a:rPr lang="es-ES" err="1">
                <a:latin typeface="Montserrat"/>
                <a:cs typeface="Arial"/>
              </a:rPr>
              <a:t>Group</a:t>
            </a:r>
            <a:r>
              <a:rPr lang="es-ES">
                <a:latin typeface="Montserrat"/>
                <a:cs typeface="Arial"/>
              </a:rPr>
              <a:t> Office in </a:t>
            </a:r>
            <a:r>
              <a:rPr lang="es-ES" err="1">
                <a:latin typeface="Montserrat"/>
                <a:cs typeface="Arial"/>
              </a:rPr>
              <a:t>Croatia</a:t>
            </a:r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776789" cy="13182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5400" err="1">
                <a:latin typeface="Montserrat"/>
                <a:cs typeface="Arial"/>
              </a:rPr>
              <a:t>Main</a:t>
            </a:r>
            <a:r>
              <a:rPr lang="es-ES" sz="5400">
                <a:latin typeface="Montserrat"/>
                <a:cs typeface="Arial"/>
              </a:rPr>
              <a:t> </a:t>
            </a:r>
            <a:r>
              <a:rPr lang="es-ES" sz="5400" err="1">
                <a:latin typeface="Montserrat"/>
                <a:cs typeface="Arial"/>
              </a:rPr>
              <a:t>Challenges</a:t>
            </a:r>
            <a:r>
              <a:rPr lang="es-ES" sz="5400">
                <a:latin typeface="Montserrat"/>
                <a:cs typeface="Arial"/>
              </a:rPr>
              <a:t> </a:t>
            </a:r>
            <a:r>
              <a:rPr lang="es-ES" sz="5400" err="1">
                <a:latin typeface="Montserrat"/>
                <a:cs typeface="Arial"/>
              </a:rPr>
              <a:t>to</a:t>
            </a:r>
            <a:r>
              <a:rPr lang="es-ES" sz="5400">
                <a:latin typeface="Montserrat"/>
                <a:cs typeface="Arial"/>
              </a:rPr>
              <a:t> Regional </a:t>
            </a:r>
            <a:r>
              <a:rPr lang="es-ES" sz="5400" err="1">
                <a:latin typeface="Montserrat"/>
                <a:cs typeface="Arial"/>
              </a:rPr>
              <a:t>Development</a:t>
            </a:r>
            <a:endParaRPr lang="es-ES" sz="5400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849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A4583-FC69-D34C-AF61-FD676536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322512"/>
            <a:ext cx="9556976" cy="762431"/>
          </a:xfrm>
        </p:spPr>
        <p:txBody>
          <a:bodyPr/>
          <a:lstStyle/>
          <a:p>
            <a:r>
              <a:rPr lang="en-GB"/>
              <a:t>THE EIB GROUP AT A GLANCE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69C41-84AE-9149-AEB6-F389E349257B}"/>
              </a:ext>
            </a:extLst>
          </p:cNvPr>
          <p:cNvSpPr txBox="1"/>
          <p:nvPr/>
        </p:nvSpPr>
        <p:spPr>
          <a:xfrm>
            <a:off x="6664324" y="1309469"/>
            <a:ext cx="388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accent1"/>
                </a:solidFill>
              </a:rPr>
              <a:t>EIF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AB74EF3-1556-8447-8ED6-B82AEEC26289}"/>
              </a:ext>
            </a:extLst>
          </p:cNvPr>
          <p:cNvSpPr txBox="1">
            <a:spLocks/>
          </p:cNvSpPr>
          <p:nvPr/>
        </p:nvSpPr>
        <p:spPr>
          <a:xfrm>
            <a:off x="1012054" y="2575054"/>
            <a:ext cx="5170033" cy="3659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solidFill>
                  <a:schemeClr val="accent1"/>
                </a:solidFill>
              </a:rPr>
              <a:t>The Bank of the European Union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en-GB" sz="1800"/>
              <a:t>The world’s largest multilateral lender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en-GB" sz="1800"/>
              <a:t>Leading provider of climate finance </a:t>
            </a:r>
          </a:p>
          <a:p>
            <a:pPr>
              <a:spcBef>
                <a:spcPts val="2200"/>
              </a:spcBef>
            </a:pPr>
            <a:r>
              <a:rPr lang="en-GB" sz="2200">
                <a:solidFill>
                  <a:schemeClr val="accent1"/>
                </a:solidFill>
              </a:rPr>
              <a:t>Over €1.5 trillion invested since 1958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/>
              <a:t>Main </a:t>
            </a:r>
            <a:r>
              <a:rPr lang="fr-FR" sz="1800" err="1"/>
              <a:t>financing</a:t>
            </a:r>
            <a:r>
              <a:rPr lang="fr-FR" sz="1800"/>
              <a:t> </a:t>
            </a:r>
            <a:r>
              <a:rPr lang="fr-FR" sz="1800" err="1"/>
              <a:t>partner</a:t>
            </a:r>
            <a:r>
              <a:rPr lang="fr-FR" sz="1800"/>
              <a:t> for the EU </a:t>
            </a:r>
            <a:r>
              <a:rPr lang="en-US" sz="1800" err="1"/>
              <a:t>M</a:t>
            </a:r>
            <a:r>
              <a:rPr lang="lv-LV" sz="1800" err="1"/>
              <a:t>ember</a:t>
            </a:r>
            <a:r>
              <a:rPr lang="lv-LV" sz="1800"/>
              <a:t> </a:t>
            </a:r>
            <a:r>
              <a:rPr lang="en-US" sz="1800" err="1"/>
              <a:t>S</a:t>
            </a:r>
            <a:r>
              <a:rPr lang="lv-LV" sz="1800" err="1"/>
              <a:t>tates</a:t>
            </a:r>
            <a:r>
              <a:rPr lang="fr-FR" sz="1800"/>
              <a:t> </a:t>
            </a:r>
            <a:r>
              <a:rPr lang="fr-FR" sz="1800" err="1"/>
              <a:t>since</a:t>
            </a:r>
            <a:r>
              <a:rPr lang="fr-FR" sz="1800"/>
              <a:t> 1958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More than 14,400 projects in over 160 countries (90% in the EU)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AB74EF3-1556-8447-8ED6-B82AEEC26289}"/>
              </a:ext>
            </a:extLst>
          </p:cNvPr>
          <p:cNvSpPr txBox="1">
            <a:spLocks/>
          </p:cNvSpPr>
          <p:nvPr/>
        </p:nvSpPr>
        <p:spPr>
          <a:xfrm>
            <a:off x="6664324" y="2606145"/>
            <a:ext cx="6408738" cy="425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solidFill>
                  <a:schemeClr val="accent1"/>
                </a:solidFill>
              </a:rPr>
              <a:t>Shareholders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European Investment Bank (59.4%)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European Commission (30%)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38 public and private financial institutions (10.6%)</a:t>
            </a:r>
          </a:p>
          <a:p>
            <a:pPr>
              <a:spcBef>
                <a:spcPts val="2200"/>
              </a:spcBef>
            </a:pPr>
            <a:r>
              <a:rPr lang="en-GB" sz="2200">
                <a:solidFill>
                  <a:schemeClr val="accent1"/>
                </a:solidFill>
              </a:rPr>
              <a:t>Strong capital base (€7.37 billion)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27 years of market experience in SME financing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Close to 600 staff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69C41-84AE-9149-AEB6-F389E349257B}"/>
              </a:ext>
            </a:extLst>
          </p:cNvPr>
          <p:cNvSpPr txBox="1"/>
          <p:nvPr/>
        </p:nvSpPr>
        <p:spPr>
          <a:xfrm>
            <a:off x="1143681" y="1343718"/>
            <a:ext cx="388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accent1"/>
                </a:solidFill>
              </a:rPr>
              <a:t>EIB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0C248D-310A-F548-87EB-C210391E9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191" y="1035378"/>
            <a:ext cx="3413760" cy="1517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71D89D-FAAB-7749-8851-C09173E856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011" y="1207928"/>
            <a:ext cx="1406035" cy="78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688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322" y="696346"/>
            <a:ext cx="9626601" cy="1289504"/>
          </a:xfrm>
        </p:spPr>
        <p:txBody>
          <a:bodyPr/>
          <a:lstStyle/>
          <a:p>
            <a:r>
              <a:rPr lang="en-US"/>
              <a:t>EIB Priorities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4C020-ADD9-B14C-A2F8-ED0707BDE37E}"/>
              </a:ext>
            </a:extLst>
          </p:cNvPr>
          <p:cNvSpPr txBox="1"/>
          <p:nvPr/>
        </p:nvSpPr>
        <p:spPr>
          <a:xfrm>
            <a:off x="947738" y="2023237"/>
            <a:ext cx="2386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>
                <a:solidFill>
                  <a:schemeClr val="accent1"/>
                </a:solidFill>
              </a:rPr>
              <a:t>INNOVATION, DIGITAL AND HUMAN CAPITAL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BB7292-CB10-0046-AFD3-E019EF8B7852}"/>
              </a:ext>
            </a:extLst>
          </p:cNvPr>
          <p:cNvSpPr/>
          <p:nvPr/>
        </p:nvSpPr>
        <p:spPr>
          <a:xfrm>
            <a:off x="1052253" y="3400778"/>
            <a:ext cx="2177808" cy="21778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A68C9-7EDA-6A47-B2AF-2FEE9531469E}"/>
              </a:ext>
            </a:extLst>
          </p:cNvPr>
          <p:cNvSpPr txBox="1"/>
          <p:nvPr/>
        </p:nvSpPr>
        <p:spPr>
          <a:xfrm>
            <a:off x="947738" y="4759053"/>
            <a:ext cx="238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1"/>
                </a:solidFill>
              </a:rPr>
              <a:t>billion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362B2-64D7-DD45-844F-2CA1D6730DF7}"/>
              </a:ext>
            </a:extLst>
          </p:cNvPr>
          <p:cNvSpPr txBox="1"/>
          <p:nvPr/>
        </p:nvSpPr>
        <p:spPr>
          <a:xfrm>
            <a:off x="843224" y="3769386"/>
            <a:ext cx="25958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>
                <a:solidFill>
                  <a:schemeClr val="accent1"/>
                </a:solidFill>
              </a:rPr>
              <a:t>€</a:t>
            </a:r>
            <a:r>
              <a:rPr lang="en-GB" sz="7000">
                <a:solidFill>
                  <a:schemeClr val="accent1"/>
                </a:solidFill>
              </a:rPr>
              <a:t>20</a:t>
            </a:r>
            <a:r>
              <a:rPr lang="en-GB" sz="5500">
                <a:solidFill>
                  <a:schemeClr val="accent1"/>
                </a:solidFill>
              </a:rPr>
              <a:t>.70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9E3DB5-67F9-7043-8E9A-5FA63EA9B8CB}"/>
              </a:ext>
            </a:extLst>
          </p:cNvPr>
          <p:cNvSpPr txBox="1"/>
          <p:nvPr/>
        </p:nvSpPr>
        <p:spPr>
          <a:xfrm>
            <a:off x="3604647" y="1985850"/>
            <a:ext cx="23868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>
                <a:solidFill>
                  <a:schemeClr val="accent1"/>
                </a:solidFill>
              </a:rPr>
              <a:t>SUSTAINABLE ENERGY AND NATURAL RESOURCES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3CBFE5-4194-2B4D-8961-4C8222669671}"/>
              </a:ext>
            </a:extLst>
          </p:cNvPr>
          <p:cNvSpPr/>
          <p:nvPr/>
        </p:nvSpPr>
        <p:spPr>
          <a:xfrm>
            <a:off x="3688815" y="3400778"/>
            <a:ext cx="2177808" cy="21778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8CC2C-C627-3243-A121-787045E55D61}"/>
              </a:ext>
            </a:extLst>
          </p:cNvPr>
          <p:cNvSpPr txBox="1"/>
          <p:nvPr/>
        </p:nvSpPr>
        <p:spPr>
          <a:xfrm>
            <a:off x="3584300" y="4759053"/>
            <a:ext cx="238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1"/>
                </a:solidFill>
              </a:rPr>
              <a:t>billion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B54140-6421-C149-A5A4-8A871E4082BC}"/>
              </a:ext>
            </a:extLst>
          </p:cNvPr>
          <p:cNvSpPr txBox="1"/>
          <p:nvPr/>
        </p:nvSpPr>
        <p:spPr>
          <a:xfrm>
            <a:off x="3584300" y="3769386"/>
            <a:ext cx="23868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>
                <a:solidFill>
                  <a:schemeClr val="accent1"/>
                </a:solidFill>
              </a:rPr>
              <a:t>€</a:t>
            </a:r>
            <a:r>
              <a:rPr lang="en-GB" sz="7000">
                <a:solidFill>
                  <a:schemeClr val="accent1"/>
                </a:solidFill>
              </a:rPr>
              <a:t>15</a:t>
            </a:r>
            <a:r>
              <a:rPr lang="en-GB" sz="5500">
                <a:solidFill>
                  <a:schemeClr val="accent1"/>
                </a:solidFill>
              </a:rPr>
              <a:t>.38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437741-E2D7-4847-82D6-010E15830504}"/>
              </a:ext>
            </a:extLst>
          </p:cNvPr>
          <p:cNvSpPr txBox="1"/>
          <p:nvPr/>
        </p:nvSpPr>
        <p:spPr>
          <a:xfrm>
            <a:off x="6220862" y="2023237"/>
            <a:ext cx="2386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>
                <a:solidFill>
                  <a:schemeClr val="accent1"/>
                </a:solidFill>
              </a:rPr>
              <a:t>SUSTAINABLE CITIES AND REGIONS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2BD91F-D43E-3749-BD57-698C2E4FE94A}"/>
              </a:ext>
            </a:extLst>
          </p:cNvPr>
          <p:cNvSpPr/>
          <p:nvPr/>
        </p:nvSpPr>
        <p:spPr>
          <a:xfrm>
            <a:off x="6325377" y="3400778"/>
            <a:ext cx="2177808" cy="21778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524FD4-2726-F746-80F7-A07DAE138F6B}"/>
              </a:ext>
            </a:extLst>
          </p:cNvPr>
          <p:cNvSpPr txBox="1"/>
          <p:nvPr/>
        </p:nvSpPr>
        <p:spPr>
          <a:xfrm>
            <a:off x="6220862" y="4759053"/>
            <a:ext cx="238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1"/>
                </a:solidFill>
              </a:rPr>
              <a:t>billion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6423FB-F17E-B846-B4AE-A181A73B0BC5}"/>
              </a:ext>
            </a:extLst>
          </p:cNvPr>
          <p:cNvSpPr txBox="1"/>
          <p:nvPr/>
        </p:nvSpPr>
        <p:spPr>
          <a:xfrm>
            <a:off x="6220862" y="3769386"/>
            <a:ext cx="23868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>
                <a:solidFill>
                  <a:schemeClr val="accent1"/>
                </a:solidFill>
              </a:rPr>
              <a:t>€</a:t>
            </a:r>
            <a:r>
              <a:rPr lang="en-GB" sz="7000">
                <a:solidFill>
                  <a:schemeClr val="accent1"/>
                </a:solidFill>
              </a:rPr>
              <a:t>13</a:t>
            </a:r>
            <a:r>
              <a:rPr lang="en-GB" sz="5500">
                <a:solidFill>
                  <a:schemeClr val="accent1"/>
                </a:solidFill>
              </a:rPr>
              <a:t>.80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9F389E-2D71-AF4E-A1A6-7A936B19F008}"/>
              </a:ext>
            </a:extLst>
          </p:cNvPr>
          <p:cNvSpPr txBox="1"/>
          <p:nvPr/>
        </p:nvSpPr>
        <p:spPr>
          <a:xfrm>
            <a:off x="8857425" y="2023237"/>
            <a:ext cx="2386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>
                <a:solidFill>
                  <a:schemeClr val="accent1"/>
                </a:solidFill>
              </a:rPr>
              <a:t>SMEs </a:t>
            </a:r>
            <a:br>
              <a:rPr lang="en-GB" sz="2200" b="1">
                <a:solidFill>
                  <a:schemeClr val="accent1"/>
                </a:solidFill>
              </a:rPr>
            </a:br>
            <a:r>
              <a:rPr lang="en-GB" sz="2200" b="1">
                <a:solidFill>
                  <a:schemeClr val="accent1"/>
                </a:solidFill>
              </a:rPr>
              <a:t>AND </a:t>
            </a:r>
            <a:br>
              <a:rPr lang="en-GB" sz="2200" b="1">
                <a:solidFill>
                  <a:schemeClr val="accent1"/>
                </a:solidFill>
              </a:rPr>
            </a:br>
            <a:r>
              <a:rPr lang="en-GB" sz="2200" b="1">
                <a:solidFill>
                  <a:schemeClr val="accent1"/>
                </a:solidFill>
              </a:rPr>
              <a:t>MID-CAPS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4C1775-9BB1-FD49-A9CD-E390E002B12A}"/>
              </a:ext>
            </a:extLst>
          </p:cNvPr>
          <p:cNvSpPr/>
          <p:nvPr/>
        </p:nvSpPr>
        <p:spPr>
          <a:xfrm>
            <a:off x="8961940" y="3400778"/>
            <a:ext cx="2177808" cy="21778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F3834-7EDB-F741-AC18-982627DD7992}"/>
              </a:ext>
            </a:extLst>
          </p:cNvPr>
          <p:cNvSpPr txBox="1"/>
          <p:nvPr/>
        </p:nvSpPr>
        <p:spPr>
          <a:xfrm>
            <a:off x="8857425" y="4759053"/>
            <a:ext cx="238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1"/>
                </a:solidFill>
              </a:rPr>
              <a:t>billion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DB5B73-0C7B-BF4A-93C2-EC76A3E54F22}"/>
              </a:ext>
            </a:extLst>
          </p:cNvPr>
          <p:cNvSpPr txBox="1"/>
          <p:nvPr/>
        </p:nvSpPr>
        <p:spPr>
          <a:xfrm>
            <a:off x="8857425" y="3769386"/>
            <a:ext cx="23868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>
                <a:solidFill>
                  <a:schemeClr val="accent1"/>
                </a:solidFill>
              </a:rPr>
              <a:t>€</a:t>
            </a:r>
            <a:r>
              <a:rPr lang="en-GB" sz="7000">
                <a:solidFill>
                  <a:schemeClr val="accent1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874888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49" y="796437"/>
            <a:ext cx="9626601" cy="1289504"/>
          </a:xfrm>
        </p:spPr>
        <p:txBody>
          <a:bodyPr/>
          <a:lstStyle/>
          <a:p>
            <a:r>
              <a:rPr lang="en-US"/>
              <a:t>EIB in Croatia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6200" y="2175558"/>
            <a:ext cx="5530850" cy="3287579"/>
          </a:xfrm>
        </p:spPr>
        <p:txBody>
          <a:bodyPr>
            <a:noAutofit/>
          </a:bodyPr>
          <a:lstStyle/>
          <a:p>
            <a:pPr marL="457200" indent="-456840">
              <a:spcBef>
                <a:spcPts val="1001"/>
              </a:spcBef>
              <a:buClr>
                <a:srgbClr val="0051A5"/>
              </a:buClr>
              <a:buFont typeface="Arial"/>
              <a:buChar char="•"/>
            </a:pPr>
            <a:r>
              <a:rPr lang="hr-HR" sz="1700" spc="-1">
                <a:solidFill>
                  <a:srgbClr val="000000"/>
                </a:solidFill>
                <a:latin typeface="Montserrat"/>
              </a:rPr>
              <a:t>Total of </a:t>
            </a:r>
            <a:r>
              <a:rPr lang="hr-HR" sz="1700" b="1" spc="-1">
                <a:solidFill>
                  <a:srgbClr val="000000"/>
                </a:solidFill>
                <a:latin typeface="Montserrat"/>
              </a:rPr>
              <a:t>€7.17 billion of EIB investment </a:t>
            </a:r>
            <a:r>
              <a:rPr lang="hr-HR" sz="1700" spc="-1">
                <a:solidFill>
                  <a:srgbClr val="000000"/>
                </a:solidFill>
                <a:latin typeface="Montserrat"/>
              </a:rPr>
              <a:t>from the beginning of operations</a:t>
            </a:r>
            <a:endParaRPr lang="es-ES" sz="1700" spc="-1">
              <a:solidFill>
                <a:srgbClr val="000000"/>
              </a:solidFill>
              <a:latin typeface="Calibri"/>
            </a:endParaRPr>
          </a:p>
          <a:p>
            <a:pPr marL="457200" indent="-456840">
              <a:spcBef>
                <a:spcPts val="1001"/>
              </a:spcBef>
              <a:buClr>
                <a:srgbClr val="0051A5"/>
              </a:buClr>
              <a:buFont typeface="Arial"/>
              <a:buChar char="•"/>
            </a:pPr>
            <a:r>
              <a:rPr lang="hr-HR" sz="1700" spc="-1">
                <a:solidFill>
                  <a:srgbClr val="000000"/>
                </a:solidFill>
                <a:latin typeface="Montserrat"/>
              </a:rPr>
              <a:t>Record high EIB Group investments across all sectors in 2021 </a:t>
            </a:r>
            <a:r>
              <a:rPr lang="en-US" sz="1700" spc="-1">
                <a:solidFill>
                  <a:srgbClr val="000000"/>
                </a:solidFill>
                <a:latin typeface="Montserrat"/>
              </a:rPr>
              <a:t>a</a:t>
            </a:r>
            <a:r>
              <a:rPr lang="hr-HR" sz="1700" spc="-1">
                <a:solidFill>
                  <a:srgbClr val="000000"/>
                </a:solidFill>
                <a:latin typeface="Montserrat"/>
              </a:rPr>
              <a:t>mounted to</a:t>
            </a:r>
            <a:r>
              <a:rPr lang="en-US" sz="1700" spc="-1">
                <a:solidFill>
                  <a:srgbClr val="000000"/>
                </a:solidFill>
                <a:latin typeface="Montserrat"/>
              </a:rPr>
              <a:t> </a:t>
            </a:r>
            <a:r>
              <a:rPr lang="en-GB" sz="1700" b="1" spc="-1">
                <a:solidFill>
                  <a:srgbClr val="000000"/>
                </a:solidFill>
                <a:latin typeface="Montserrat"/>
              </a:rPr>
              <a:t>€</a:t>
            </a:r>
            <a:r>
              <a:rPr lang="hr-HR" sz="1700" b="1" spc="-1">
                <a:solidFill>
                  <a:srgbClr val="000000"/>
                </a:solidFill>
                <a:latin typeface="Montserrat"/>
              </a:rPr>
              <a:t>760</a:t>
            </a:r>
            <a:r>
              <a:rPr lang="en-GB" sz="1700" b="1" spc="-1">
                <a:solidFill>
                  <a:srgbClr val="000000"/>
                </a:solidFill>
                <a:latin typeface="Montserrat"/>
              </a:rPr>
              <a:t> million </a:t>
            </a:r>
            <a:r>
              <a:rPr lang="en-GB" sz="1700" spc="-1">
                <a:solidFill>
                  <a:srgbClr val="000000"/>
                </a:solidFill>
                <a:latin typeface="Montserrat"/>
              </a:rPr>
              <a:t>equalling </a:t>
            </a:r>
            <a:r>
              <a:rPr lang="hr-HR" sz="1700" spc="-1">
                <a:solidFill>
                  <a:srgbClr val="000000"/>
                </a:solidFill>
                <a:latin typeface="Montserrat"/>
              </a:rPr>
              <a:t>to 1.37</a:t>
            </a:r>
            <a:r>
              <a:rPr lang="en-GB" sz="1700" spc="-1">
                <a:solidFill>
                  <a:srgbClr val="000000"/>
                </a:solidFill>
                <a:latin typeface="Montserrat"/>
              </a:rPr>
              <a:t>% of </a:t>
            </a:r>
            <a:r>
              <a:rPr lang="hr-HR" sz="1700" spc="-1">
                <a:solidFill>
                  <a:srgbClr val="000000"/>
                </a:solidFill>
                <a:latin typeface="Montserrat"/>
              </a:rPr>
              <a:t>Croatian </a:t>
            </a:r>
            <a:r>
              <a:rPr lang="en-GB" sz="1700" spc="-1">
                <a:solidFill>
                  <a:srgbClr val="000000"/>
                </a:solidFill>
                <a:latin typeface="Montserrat"/>
              </a:rPr>
              <a:t>GDP.</a:t>
            </a:r>
            <a:endParaRPr lang="es-ES" sz="1700" spc="-1">
              <a:solidFill>
                <a:srgbClr val="000000"/>
              </a:solidFill>
              <a:latin typeface="Calibri"/>
            </a:endParaRPr>
          </a:p>
          <a:p>
            <a:pPr marL="457200" indent="-456840">
              <a:spcBef>
                <a:spcPts val="1001"/>
              </a:spcBef>
              <a:buClr>
                <a:srgbClr val="0051A5"/>
              </a:buClr>
              <a:buFont typeface="Arial"/>
              <a:buChar char="•"/>
            </a:pPr>
            <a:r>
              <a:rPr lang="en-GB" sz="1700" spc="-1">
                <a:solidFill>
                  <a:srgbClr val="000000"/>
                </a:solidFill>
                <a:latin typeface="Montserrat"/>
              </a:rPr>
              <a:t>Deployment of the </a:t>
            </a:r>
            <a:r>
              <a:rPr lang="en-GB" sz="1700" b="1" spc="-1">
                <a:solidFill>
                  <a:srgbClr val="000000"/>
                </a:solidFill>
                <a:latin typeface="Montserrat"/>
              </a:rPr>
              <a:t>European Guarantee Fund, </a:t>
            </a:r>
            <a:r>
              <a:rPr lang="en-GB" sz="1700" spc="-1">
                <a:solidFill>
                  <a:srgbClr val="000000"/>
                </a:solidFill>
                <a:latin typeface="Montserrat"/>
              </a:rPr>
              <a:t>which </a:t>
            </a:r>
            <a:r>
              <a:rPr lang="en-GB" sz="1700" spc="-1" err="1">
                <a:solidFill>
                  <a:srgbClr val="000000"/>
                </a:solidFill>
                <a:latin typeface="Montserrat"/>
              </a:rPr>
              <a:t>i</a:t>
            </a:r>
            <a:r>
              <a:rPr lang="en-US" sz="1700" spc="-1">
                <a:solidFill>
                  <a:srgbClr val="000000"/>
                </a:solidFill>
                <a:latin typeface="Montserrat"/>
              </a:rPr>
              <a:t>s part of the €540 billion </a:t>
            </a:r>
            <a:r>
              <a:rPr lang="en-GB" sz="1700" spc="-1">
                <a:solidFill>
                  <a:srgbClr val="000000"/>
                </a:solidFill>
                <a:latin typeface="Montserrat"/>
              </a:rPr>
              <a:t>EU rescue package.</a:t>
            </a:r>
            <a:endParaRPr lang="es-ES" sz="1700" spc="-1">
              <a:solidFill>
                <a:srgbClr val="000000"/>
              </a:solidFill>
              <a:latin typeface="Calibri"/>
            </a:endParaRPr>
          </a:p>
          <a:p>
            <a:pPr marL="457200" indent="-456840">
              <a:spcBef>
                <a:spcPts val="1001"/>
              </a:spcBef>
              <a:buClr>
                <a:srgbClr val="0051A5"/>
              </a:buClr>
              <a:buFont typeface="Arial"/>
              <a:buChar char="•"/>
            </a:pPr>
            <a:r>
              <a:rPr lang="en-US" sz="1700" spc="-1">
                <a:solidFill>
                  <a:srgbClr val="000000"/>
                </a:solidFill>
                <a:latin typeface="Montserrat"/>
              </a:rPr>
              <a:t>Providing </a:t>
            </a:r>
            <a:r>
              <a:rPr lang="en-US" sz="1700" b="1" spc="-1">
                <a:solidFill>
                  <a:srgbClr val="000000"/>
                </a:solidFill>
                <a:latin typeface="Montserrat"/>
              </a:rPr>
              <a:t>free</a:t>
            </a:r>
            <a:r>
              <a:rPr lang="en-US" sz="1700" spc="-1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700" b="1" spc="-1">
                <a:solidFill>
                  <a:srgbClr val="000000"/>
                </a:solidFill>
                <a:latin typeface="Montserrat"/>
              </a:rPr>
              <a:t>technical and advisory support </a:t>
            </a:r>
            <a:r>
              <a:rPr lang="en-US" sz="1700" spc="-1">
                <a:solidFill>
                  <a:srgbClr val="000000"/>
                </a:solidFill>
                <a:latin typeface="Montserrat"/>
              </a:rPr>
              <a:t>to clients and </a:t>
            </a:r>
            <a:r>
              <a:rPr lang="en-US" sz="1700" b="1" spc="-1">
                <a:solidFill>
                  <a:srgbClr val="000000"/>
                </a:solidFill>
                <a:latin typeface="Montserrat"/>
              </a:rPr>
              <a:t>blending EU funds</a:t>
            </a:r>
            <a:r>
              <a:rPr lang="en-US" sz="1700" spc="-1">
                <a:solidFill>
                  <a:srgbClr val="000000"/>
                </a:solidFill>
                <a:latin typeface="Montserrat"/>
              </a:rPr>
              <a:t> with existing EIB financial products.</a:t>
            </a:r>
            <a:endParaRPr lang="es-ES" sz="1700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8" b="11808"/>
          <a:stretch>
            <a:fillRect/>
          </a:stretch>
        </p:blipFill>
        <p:spPr>
          <a:xfrm>
            <a:off x="5791200" y="2457451"/>
            <a:ext cx="6089650" cy="3005686"/>
          </a:xfrm>
        </p:spPr>
      </p:pic>
    </p:spTree>
    <p:extLst>
      <p:ext uri="{BB962C8B-B14F-4D97-AF65-F5344CB8AC3E}">
        <p14:creationId xmlns:p14="http://schemas.microsoft.com/office/powerpoint/2010/main" val="33014899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770" y="929787"/>
            <a:ext cx="10683930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en-GB"/>
              <a:t>EIB </a:t>
            </a:r>
            <a:r>
              <a:rPr lang="en-US"/>
              <a:t>approvals in Croatia </a:t>
            </a:r>
            <a:r>
              <a:rPr lang="en-GB"/>
              <a:t>–  201</a:t>
            </a:r>
            <a:r>
              <a:rPr lang="sr-Latn-RS"/>
              <a:t>1</a:t>
            </a:r>
            <a:r>
              <a:rPr lang="en-GB"/>
              <a:t>/2021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422932-C90B-1948-AAB7-57D1E51141E5}"/>
              </a:ext>
            </a:extLst>
          </p:cNvPr>
          <p:cNvSpPr txBox="1">
            <a:spLocks/>
          </p:cNvSpPr>
          <p:nvPr/>
        </p:nvSpPr>
        <p:spPr>
          <a:xfrm>
            <a:off x="1756134" y="318137"/>
            <a:ext cx="7886700" cy="1058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GB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0A3C046-0DB4-0146-9D2E-B2A2244D979B}"/>
              </a:ext>
            </a:extLst>
          </p:cNvPr>
          <p:cNvSpPr/>
          <p:nvPr/>
        </p:nvSpPr>
        <p:spPr>
          <a:xfrm>
            <a:off x="4933218" y="2363681"/>
            <a:ext cx="2406292" cy="3271441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B0808B1-26E0-3D47-901E-1F93CE09131E}"/>
              </a:ext>
            </a:extLst>
          </p:cNvPr>
          <p:cNvSpPr/>
          <p:nvPr/>
        </p:nvSpPr>
        <p:spPr>
          <a:xfrm>
            <a:off x="7519668" y="3082110"/>
            <a:ext cx="1684595" cy="346250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7D4BE5-80C8-2E4B-8F38-75ECAE2BF28D}"/>
              </a:ext>
            </a:extLst>
          </p:cNvPr>
          <p:cNvSpPr/>
          <p:nvPr/>
        </p:nvSpPr>
        <p:spPr>
          <a:xfrm>
            <a:off x="9204262" y="3082109"/>
            <a:ext cx="1326569" cy="346249"/>
          </a:xfrm>
          <a:prstGeom prst="roundRect">
            <a:avLst>
              <a:gd name="adj" fmla="val 279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.2</a:t>
            </a:r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bn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58B5C6-B590-3442-8B05-7957128FFA90}"/>
              </a:ext>
            </a:extLst>
          </p:cNvPr>
          <p:cNvSpPr txBox="1"/>
          <p:nvPr/>
        </p:nvSpPr>
        <p:spPr>
          <a:xfrm>
            <a:off x="4933217" y="4895081"/>
            <a:ext cx="24062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/>
              <a:t>Total amount approved in </a:t>
            </a:r>
            <a:r>
              <a:rPr lang="sr-Latn-RS" sz="1350" err="1"/>
              <a:t>Croatia</a:t>
            </a:r>
            <a:r>
              <a:rPr lang="sr-Latn-RS" sz="1350"/>
              <a:t> </a:t>
            </a:r>
            <a:r>
              <a:rPr lang="en-GB" sz="1350"/>
              <a:t>between 2011-2021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44C020-ADD9-B14C-A2F8-ED0707BDE37E}"/>
              </a:ext>
            </a:extLst>
          </p:cNvPr>
          <p:cNvSpPr txBox="1"/>
          <p:nvPr/>
        </p:nvSpPr>
        <p:spPr>
          <a:xfrm>
            <a:off x="4933217" y="2609341"/>
            <a:ext cx="240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TOTAL APPROVED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BB7292-CB10-0046-AFD3-E019EF8B7852}"/>
              </a:ext>
            </a:extLst>
          </p:cNvPr>
          <p:cNvSpPr/>
          <p:nvPr/>
        </p:nvSpPr>
        <p:spPr>
          <a:xfrm>
            <a:off x="5321789" y="3123202"/>
            <a:ext cx="1633356" cy="1633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9A68C9-7EDA-6A47-B2AF-2FEE9531469E}"/>
              </a:ext>
            </a:extLst>
          </p:cNvPr>
          <p:cNvSpPr txBox="1"/>
          <p:nvPr/>
        </p:nvSpPr>
        <p:spPr>
          <a:xfrm>
            <a:off x="4933217" y="4141908"/>
            <a:ext cx="240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accent1"/>
                </a:solidFill>
              </a:rPr>
              <a:t>Billion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A362B2-64D7-DD45-844F-2CA1D6730DF7}"/>
              </a:ext>
            </a:extLst>
          </p:cNvPr>
          <p:cNvSpPr txBox="1"/>
          <p:nvPr/>
        </p:nvSpPr>
        <p:spPr>
          <a:xfrm>
            <a:off x="4933217" y="3351106"/>
            <a:ext cx="2406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60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r>
              <a:rPr lang="en-GB" sz="60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  <a:r>
              <a:rPr lang="sr-Latn-RS" sz="60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57</a:t>
            </a:r>
            <a:endParaRPr lang="en-GB" sz="6000">
              <a:solidFill>
                <a:schemeClr val="accent1">
                  <a:lumMod val="5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20EB38-7D1F-4818-A19A-98902F237CD6}"/>
              </a:ext>
            </a:extLst>
          </p:cNvPr>
          <p:cNvSpPr txBox="1"/>
          <p:nvPr/>
        </p:nvSpPr>
        <p:spPr>
          <a:xfrm>
            <a:off x="7519664" y="3082108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CREDIT LINES</a:t>
            </a: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95E198A8-5D97-4383-8100-E1C39ADECE1E}"/>
              </a:ext>
            </a:extLst>
          </p:cNvPr>
          <p:cNvSpPr/>
          <p:nvPr/>
        </p:nvSpPr>
        <p:spPr>
          <a:xfrm>
            <a:off x="3371706" y="3676154"/>
            <a:ext cx="1326569" cy="346249"/>
          </a:xfrm>
          <a:prstGeom prst="roundRect">
            <a:avLst>
              <a:gd name="adj" fmla="val 279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180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</a:t>
            </a: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942B1543-3F8E-4151-8482-52E31B1E7741}"/>
              </a:ext>
            </a:extLst>
          </p:cNvPr>
          <p:cNvSpPr/>
          <p:nvPr/>
        </p:nvSpPr>
        <p:spPr>
          <a:xfrm>
            <a:off x="3371705" y="3082109"/>
            <a:ext cx="1326569" cy="346249"/>
          </a:xfrm>
          <a:prstGeom prst="roundRect">
            <a:avLst>
              <a:gd name="adj" fmla="val 279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612.5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</a:t>
            </a:r>
            <a:endParaRPr lang="en-GB" sz="3000">
              <a:solidFill>
                <a:schemeClr val="accent1">
                  <a:lumMod val="5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706134-9421-4E32-8CB3-A4474A8EE0B0}"/>
              </a:ext>
            </a:extLst>
          </p:cNvPr>
          <p:cNvSpPr txBox="1"/>
          <p:nvPr/>
        </p:nvSpPr>
        <p:spPr>
          <a:xfrm>
            <a:off x="1756838" y="3683059"/>
            <a:ext cx="134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TRANSPORT</a:t>
            </a: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151B6844-7EB4-4052-A6BB-F9DA7A2904A5}"/>
              </a:ext>
            </a:extLst>
          </p:cNvPr>
          <p:cNvSpPr/>
          <p:nvPr/>
        </p:nvSpPr>
        <p:spPr>
          <a:xfrm>
            <a:off x="7513906" y="4766575"/>
            <a:ext cx="1684595" cy="346250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58D3D266-978D-4838-93B6-4178E6338BEA}"/>
              </a:ext>
            </a:extLst>
          </p:cNvPr>
          <p:cNvSpPr/>
          <p:nvPr/>
        </p:nvSpPr>
        <p:spPr>
          <a:xfrm>
            <a:off x="1687109" y="3082108"/>
            <a:ext cx="1684595" cy="346250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186D38CF-19A5-4203-8370-479399C4CD9F}"/>
              </a:ext>
            </a:extLst>
          </p:cNvPr>
          <p:cNvSpPr/>
          <p:nvPr/>
        </p:nvSpPr>
        <p:spPr>
          <a:xfrm>
            <a:off x="1687109" y="3675258"/>
            <a:ext cx="1684595" cy="346250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78A71972-F076-448D-ACAB-157A6F507A78}"/>
              </a:ext>
            </a:extLst>
          </p:cNvPr>
          <p:cNvSpPr/>
          <p:nvPr/>
        </p:nvSpPr>
        <p:spPr>
          <a:xfrm>
            <a:off x="7514395" y="3641433"/>
            <a:ext cx="1684595" cy="346250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3BFF4B-DF6B-4587-BB7D-ADE09A06DC79}"/>
              </a:ext>
            </a:extLst>
          </p:cNvPr>
          <p:cNvSpPr txBox="1"/>
          <p:nvPr/>
        </p:nvSpPr>
        <p:spPr>
          <a:xfrm>
            <a:off x="1756838" y="3083348"/>
            <a:ext cx="131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COMP.INFRA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8BF0A8-17B4-486E-9436-1620A05A93A2}"/>
              </a:ext>
            </a:extLst>
          </p:cNvPr>
          <p:cNvSpPr txBox="1"/>
          <p:nvPr/>
        </p:nvSpPr>
        <p:spPr>
          <a:xfrm>
            <a:off x="7824575" y="3655666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ENERGY</a:t>
            </a:r>
          </a:p>
        </p:txBody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609376D4-4DD1-4403-8F3B-1C2609D8B08F}"/>
              </a:ext>
            </a:extLst>
          </p:cNvPr>
          <p:cNvSpPr/>
          <p:nvPr/>
        </p:nvSpPr>
        <p:spPr>
          <a:xfrm>
            <a:off x="9198990" y="3645624"/>
            <a:ext cx="1326569" cy="346249"/>
          </a:xfrm>
          <a:prstGeom prst="roundRect">
            <a:avLst>
              <a:gd name="adj" fmla="val 279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122.5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</a:t>
            </a:r>
          </a:p>
        </p:txBody>
      </p:sp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91941B5F-AA48-45AD-91C8-E8DDC9C1F67A}"/>
              </a:ext>
            </a:extLst>
          </p:cNvPr>
          <p:cNvSpPr/>
          <p:nvPr/>
        </p:nvSpPr>
        <p:spPr>
          <a:xfrm>
            <a:off x="1687109" y="4229364"/>
            <a:ext cx="1684595" cy="346250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F36EE4-781C-47A8-B870-B48FFDE11079}"/>
              </a:ext>
            </a:extLst>
          </p:cNvPr>
          <p:cNvSpPr txBox="1"/>
          <p:nvPr/>
        </p:nvSpPr>
        <p:spPr>
          <a:xfrm>
            <a:off x="1781093" y="4236466"/>
            <a:ext cx="114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INDUSTRY</a:t>
            </a:r>
            <a:endParaRPr lang="en-GB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9E4DAE4B-4928-4D91-9091-B353AFC62681}"/>
              </a:ext>
            </a:extLst>
          </p:cNvPr>
          <p:cNvSpPr/>
          <p:nvPr/>
        </p:nvSpPr>
        <p:spPr>
          <a:xfrm>
            <a:off x="3371703" y="4233554"/>
            <a:ext cx="1326569" cy="346249"/>
          </a:xfrm>
          <a:prstGeom prst="roundRect">
            <a:avLst>
              <a:gd name="adj" fmla="val 279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58.7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</a:t>
            </a:r>
          </a:p>
        </p:txBody>
      </p:sp>
      <p:sp>
        <p:nvSpPr>
          <p:cNvPr id="34" name="Rounded Rectangle 3">
            <a:extLst>
              <a:ext uri="{FF2B5EF4-FFF2-40B4-BE49-F238E27FC236}">
                <a16:creationId xmlns:a16="http://schemas.microsoft.com/office/drawing/2014/main" id="{1E4C2E0F-EAA4-4D03-811B-F7760F41FBB9}"/>
              </a:ext>
            </a:extLst>
          </p:cNvPr>
          <p:cNvSpPr/>
          <p:nvPr/>
        </p:nvSpPr>
        <p:spPr>
          <a:xfrm>
            <a:off x="7513907" y="4203386"/>
            <a:ext cx="1684595" cy="346250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F1D4E2-4E66-4746-85B0-DDA7C0A80648}"/>
              </a:ext>
            </a:extLst>
          </p:cNvPr>
          <p:cNvSpPr txBox="1"/>
          <p:nvPr/>
        </p:nvSpPr>
        <p:spPr>
          <a:xfrm>
            <a:off x="7748849" y="4227574"/>
            <a:ext cx="108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SERVICES</a:t>
            </a:r>
            <a:endParaRPr lang="en-GB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38500F1C-1D1E-4835-ADC8-FB7B362CEF69}"/>
              </a:ext>
            </a:extLst>
          </p:cNvPr>
          <p:cNvSpPr/>
          <p:nvPr/>
        </p:nvSpPr>
        <p:spPr>
          <a:xfrm>
            <a:off x="9198501" y="4207577"/>
            <a:ext cx="1326569" cy="346249"/>
          </a:xfrm>
          <a:prstGeom prst="roundRect">
            <a:avLst>
              <a:gd name="adj" fmla="val 279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148 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447DCA-9DD9-476C-A960-933B55DE29A6}"/>
              </a:ext>
            </a:extLst>
          </p:cNvPr>
          <p:cNvSpPr txBox="1"/>
          <p:nvPr/>
        </p:nvSpPr>
        <p:spPr>
          <a:xfrm>
            <a:off x="7758415" y="4756558"/>
            <a:ext cx="82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OTHER</a:t>
            </a:r>
          </a:p>
        </p:txBody>
      </p:sp>
      <p:sp>
        <p:nvSpPr>
          <p:cNvPr id="38" name="Rounded Rectangle 4">
            <a:extLst>
              <a:ext uri="{FF2B5EF4-FFF2-40B4-BE49-F238E27FC236}">
                <a16:creationId xmlns:a16="http://schemas.microsoft.com/office/drawing/2014/main" id="{F468168F-B1FD-47D6-AD6A-556FC2AC6548}"/>
              </a:ext>
            </a:extLst>
          </p:cNvPr>
          <p:cNvSpPr/>
          <p:nvPr/>
        </p:nvSpPr>
        <p:spPr>
          <a:xfrm>
            <a:off x="9198501" y="4766576"/>
            <a:ext cx="1326569" cy="346249"/>
          </a:xfrm>
          <a:prstGeom prst="roundRect">
            <a:avLst>
              <a:gd name="adj" fmla="val 279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102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</a:t>
            </a:r>
            <a:endParaRPr lang="en-GB" sz="3000">
              <a:solidFill>
                <a:schemeClr val="accent1">
                  <a:lumMod val="5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6C01E130-75EE-4F39-9EE9-7D6C65FFF550}"/>
              </a:ext>
            </a:extLst>
          </p:cNvPr>
          <p:cNvSpPr/>
          <p:nvPr/>
        </p:nvSpPr>
        <p:spPr>
          <a:xfrm>
            <a:off x="1687109" y="4762941"/>
            <a:ext cx="1684595" cy="346250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40B136-283A-4C50-9A61-3C341C745A16}"/>
              </a:ext>
            </a:extLst>
          </p:cNvPr>
          <p:cNvSpPr txBox="1"/>
          <p:nvPr/>
        </p:nvSpPr>
        <p:spPr>
          <a:xfrm>
            <a:off x="1781093" y="4770044"/>
            <a:ext cx="9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</a:t>
            </a:r>
            <a:endParaRPr lang="en-GB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1" name="Rounded Rectangle 4">
            <a:extLst>
              <a:ext uri="{FF2B5EF4-FFF2-40B4-BE49-F238E27FC236}">
                <a16:creationId xmlns:a16="http://schemas.microsoft.com/office/drawing/2014/main" id="{AED267B6-D2E1-4588-909E-5EE4972BC54D}"/>
              </a:ext>
            </a:extLst>
          </p:cNvPr>
          <p:cNvSpPr/>
          <p:nvPr/>
        </p:nvSpPr>
        <p:spPr>
          <a:xfrm>
            <a:off x="3371703" y="4767132"/>
            <a:ext cx="1326569" cy="346249"/>
          </a:xfrm>
          <a:prstGeom prst="roundRect">
            <a:avLst>
              <a:gd name="adj" fmla="val 279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93 </a:t>
            </a:r>
            <a:r>
              <a:rPr lang="en-GB" sz="210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331864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/>
              <a:t>EIB products catalyse investment</a:t>
            </a:r>
            <a:br>
              <a:rPr lang="en-GB" sz="4800"/>
            </a:br>
            <a:endParaRPr lang="en-GB" sz="480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15551CF-60CC-3B42-8333-E03C364A497F}"/>
              </a:ext>
            </a:extLst>
          </p:cNvPr>
          <p:cNvSpPr txBox="1"/>
          <p:nvPr/>
        </p:nvSpPr>
        <p:spPr>
          <a:xfrm>
            <a:off x="998536" y="2238792"/>
            <a:ext cx="320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Each transaction is </a:t>
            </a:r>
            <a:r>
              <a:rPr lang="en-GB" b="1"/>
              <a:t>tailored</a:t>
            </a:r>
            <a:r>
              <a:rPr lang="en-GB"/>
              <a:t> </a:t>
            </a:r>
            <a:br>
              <a:rPr lang="en-GB"/>
            </a:br>
            <a:r>
              <a:rPr lang="en-GB"/>
              <a:t>to the needs of the project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DD750D9-BA28-1642-993A-278649F49E7A}"/>
              </a:ext>
            </a:extLst>
          </p:cNvPr>
          <p:cNvSpPr txBox="1"/>
          <p:nvPr/>
        </p:nvSpPr>
        <p:spPr>
          <a:xfrm>
            <a:off x="4542604" y="2148283"/>
            <a:ext cx="320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We offer </a:t>
            </a:r>
            <a:r>
              <a:rPr lang="en-GB" b="1"/>
              <a:t>loans, guarantees, equity investments, </a:t>
            </a:r>
            <a:br>
              <a:rPr lang="en-GB" b="1"/>
            </a:br>
            <a:r>
              <a:rPr lang="en-GB" b="1"/>
              <a:t>and advisory</a:t>
            </a:r>
            <a:r>
              <a:rPr lang="en-GB"/>
              <a:t> services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097353F-AA8E-1E47-BDE9-D050C2F0FCF3}"/>
              </a:ext>
            </a:extLst>
          </p:cNvPr>
          <p:cNvSpPr txBox="1"/>
          <p:nvPr/>
        </p:nvSpPr>
        <p:spPr>
          <a:xfrm>
            <a:off x="8086672" y="2148283"/>
            <a:ext cx="320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The products can be </a:t>
            </a:r>
            <a:r>
              <a:rPr lang="en-GB" b="1"/>
              <a:t>combined or blended</a:t>
            </a:r>
            <a:r>
              <a:rPr lang="en-GB"/>
              <a:t> with other sources of public financing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1BEC36-7F99-1446-8FD3-4776430E7F2D}"/>
              </a:ext>
            </a:extLst>
          </p:cNvPr>
          <p:cNvSpPr/>
          <p:nvPr/>
        </p:nvSpPr>
        <p:spPr>
          <a:xfrm>
            <a:off x="1513827" y="3247378"/>
            <a:ext cx="2177808" cy="21778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6C7010-AC88-D349-B578-14F7F9B8C119}"/>
              </a:ext>
            </a:extLst>
          </p:cNvPr>
          <p:cNvSpPr/>
          <p:nvPr/>
        </p:nvSpPr>
        <p:spPr>
          <a:xfrm>
            <a:off x="5057894" y="3234471"/>
            <a:ext cx="2177808" cy="21778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1DD474-445E-2E41-B470-207E1A3D932D}"/>
              </a:ext>
            </a:extLst>
          </p:cNvPr>
          <p:cNvSpPr/>
          <p:nvPr/>
        </p:nvSpPr>
        <p:spPr>
          <a:xfrm>
            <a:off x="8601961" y="3278015"/>
            <a:ext cx="2177808" cy="21778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5" name="Graphic 14" descr="Lightbulb with solid fill">
            <a:extLst>
              <a:ext uri="{FF2B5EF4-FFF2-40B4-BE49-F238E27FC236}">
                <a16:creationId xmlns:a16="http://schemas.microsoft.com/office/drawing/2014/main" id="{C2FA12BB-58CC-C44E-A54C-5C9219808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5429" y="3677966"/>
            <a:ext cx="1194604" cy="1194604"/>
          </a:xfrm>
          <a:prstGeom prst="rect">
            <a:avLst/>
          </a:prstGeom>
        </p:spPr>
      </p:pic>
      <p:pic>
        <p:nvPicPr>
          <p:cNvPr id="16" name="Graphic 21" descr="Circles with arrows with solid fill">
            <a:extLst>
              <a:ext uri="{FF2B5EF4-FFF2-40B4-BE49-F238E27FC236}">
                <a16:creationId xmlns:a16="http://schemas.microsoft.com/office/drawing/2014/main" id="{43CC0E88-6939-2749-A666-2766CA791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7814" y="3593867"/>
            <a:ext cx="1546104" cy="1546104"/>
          </a:xfrm>
          <a:prstGeom prst="rect">
            <a:avLst/>
          </a:prstGeom>
        </p:spPr>
      </p:pic>
      <p:pic>
        <p:nvPicPr>
          <p:cNvPr id="17" name="Graphic 23" descr="Good Inventory with solid fill">
            <a:extLst>
              <a:ext uri="{FF2B5EF4-FFF2-40B4-BE49-F238E27FC236}">
                <a16:creationId xmlns:a16="http://schemas.microsoft.com/office/drawing/2014/main" id="{12A9CBF6-A83C-194E-A986-1ED34EBFB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1482" y="3761938"/>
            <a:ext cx="1110632" cy="11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6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2144" y="6480000"/>
            <a:ext cx="1620000" cy="144000"/>
          </a:xfrm>
        </p:spPr>
        <p:txBody>
          <a:bodyPr/>
          <a:lstStyle/>
          <a:p>
            <a:fld id="{68559C87-4400-0E45-97C7-BDEE4D66133D}" type="slidenum">
              <a:rPr lang="fr-FR" smtClean="0"/>
              <a:t>79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2002541" y="1114319"/>
            <a:ext cx="8098547" cy="648077"/>
            <a:chOff x="688985" y="1628797"/>
            <a:chExt cx="7806780" cy="648077"/>
          </a:xfrm>
        </p:grpSpPr>
        <p:grpSp>
          <p:nvGrpSpPr>
            <p:cNvPr id="8" name="Group 7"/>
            <p:cNvGrpSpPr/>
            <p:nvPr/>
          </p:nvGrpSpPr>
          <p:grpSpPr>
            <a:xfrm>
              <a:off x="688985" y="1628806"/>
              <a:ext cx="1183687" cy="648068"/>
              <a:chOff x="41421" y="3011665"/>
              <a:chExt cx="1183687" cy="430678"/>
            </a:xfrm>
          </p:grpSpPr>
          <p:sp>
            <p:nvSpPr>
              <p:cNvPr id="30" name="Chevron 29"/>
              <p:cNvSpPr/>
              <p:nvPr/>
            </p:nvSpPr>
            <p:spPr>
              <a:xfrm>
                <a:off x="41421" y="3012343"/>
                <a:ext cx="1183687" cy="430000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Chevron 4"/>
              <p:cNvSpPr/>
              <p:nvPr/>
            </p:nvSpPr>
            <p:spPr>
              <a:xfrm>
                <a:off x="282101" y="3011665"/>
                <a:ext cx="645003" cy="43000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006" tIns="14669" rIns="14669" bIns="14669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50">
                    <a:solidFill>
                      <a:prstClr val="white"/>
                    </a:solidFill>
                    <a:latin typeface="Calibri" panose="020F0502020204030204"/>
                  </a:rPr>
                  <a:t>Promoter project work</a:t>
                </a:r>
                <a:endParaRPr lang="en-GB" sz="10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621333" y="1628800"/>
              <a:ext cx="1182504" cy="647048"/>
              <a:chOff x="973769" y="3011667"/>
              <a:chExt cx="1182504" cy="430001"/>
            </a:xfrm>
          </p:grpSpPr>
          <p:sp>
            <p:nvSpPr>
              <p:cNvPr id="28" name="Chevron 27"/>
              <p:cNvSpPr/>
              <p:nvPr/>
            </p:nvSpPr>
            <p:spPr>
              <a:xfrm>
                <a:off x="973769" y="3011667"/>
                <a:ext cx="1182504" cy="430001"/>
              </a:xfrm>
              <a:prstGeom prst="chevro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Chevron 6"/>
              <p:cNvSpPr/>
              <p:nvPr/>
            </p:nvSpPr>
            <p:spPr>
              <a:xfrm>
                <a:off x="1263209" y="3011667"/>
                <a:ext cx="645003" cy="43000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006" tIns="14669" rIns="14669" bIns="14669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50">
                    <a:solidFill>
                      <a:prstClr val="white"/>
                    </a:solidFill>
                    <a:latin typeface="Calibri" panose="020F0502020204030204"/>
                  </a:rPr>
                  <a:t>Policy and strategy</a:t>
                </a:r>
                <a:endParaRPr lang="en-GB" sz="10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555777" y="1628800"/>
              <a:ext cx="1182504" cy="647048"/>
              <a:chOff x="1908213" y="3011667"/>
              <a:chExt cx="1182504" cy="430001"/>
            </a:xfrm>
          </p:grpSpPr>
          <p:sp>
            <p:nvSpPr>
              <p:cNvPr id="26" name="Chevron 25"/>
              <p:cNvSpPr/>
              <p:nvPr/>
            </p:nvSpPr>
            <p:spPr>
              <a:xfrm>
                <a:off x="1908213" y="3011667"/>
                <a:ext cx="1182504" cy="430001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Chevron 8"/>
              <p:cNvSpPr/>
              <p:nvPr/>
            </p:nvSpPr>
            <p:spPr>
              <a:xfrm>
                <a:off x="2199313" y="3011667"/>
                <a:ext cx="645003" cy="43000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006" tIns="14669" rIns="14669" bIns="14669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50">
                    <a:solidFill>
                      <a:prstClr val="white"/>
                    </a:solidFill>
                    <a:latin typeface="Calibri" panose="020F0502020204030204"/>
                  </a:rPr>
                  <a:t>Master plan</a:t>
                </a:r>
                <a:endParaRPr lang="en-GB" sz="10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495504" y="1628797"/>
              <a:ext cx="1182504" cy="647051"/>
              <a:chOff x="2847940" y="3011665"/>
              <a:chExt cx="1182504" cy="430003"/>
            </a:xfrm>
          </p:grpSpPr>
          <p:sp>
            <p:nvSpPr>
              <p:cNvPr id="24" name="Chevron 23"/>
              <p:cNvSpPr/>
              <p:nvPr/>
            </p:nvSpPr>
            <p:spPr>
              <a:xfrm>
                <a:off x="2847940" y="3011667"/>
                <a:ext cx="1182504" cy="430001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Chevron 10"/>
              <p:cNvSpPr/>
              <p:nvPr/>
            </p:nvSpPr>
            <p:spPr>
              <a:xfrm>
                <a:off x="3128065" y="3011665"/>
                <a:ext cx="645003" cy="43000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006" tIns="14669" rIns="14669" bIns="14669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50">
                    <a:solidFill>
                      <a:prstClr val="white"/>
                    </a:solidFill>
                    <a:latin typeface="Calibri" panose="020F0502020204030204"/>
                  </a:rPr>
                  <a:t>Feasibility</a:t>
                </a:r>
                <a:endParaRPr lang="en-GB" sz="10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427984" y="1628802"/>
              <a:ext cx="1182503" cy="648070"/>
              <a:chOff x="3780420" y="3011667"/>
              <a:chExt cx="1182503" cy="430680"/>
            </a:xfrm>
          </p:grpSpPr>
          <p:sp>
            <p:nvSpPr>
              <p:cNvPr id="22" name="Chevron 21"/>
              <p:cNvSpPr/>
              <p:nvPr/>
            </p:nvSpPr>
            <p:spPr>
              <a:xfrm>
                <a:off x="3780420" y="3011667"/>
                <a:ext cx="1182503" cy="430001"/>
              </a:xfrm>
              <a:prstGeom prst="chevr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Chevron 12"/>
              <p:cNvSpPr/>
              <p:nvPr/>
            </p:nvSpPr>
            <p:spPr>
              <a:xfrm>
                <a:off x="3996444" y="3012346"/>
                <a:ext cx="811370" cy="43000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006" tIns="14669" rIns="14669" bIns="14669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50">
                    <a:solidFill>
                      <a:srgbClr val="44546A"/>
                    </a:solidFill>
                    <a:latin typeface="Calibri" panose="020F0502020204030204"/>
                  </a:rPr>
                  <a:t>Project preparation</a:t>
                </a:r>
                <a:endParaRPr lang="en-GB" sz="1050">
                  <a:solidFill>
                    <a:srgbClr val="44546A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358015" y="1628800"/>
              <a:ext cx="1186623" cy="647051"/>
              <a:chOff x="4710451" y="3011667"/>
              <a:chExt cx="1186623" cy="430003"/>
            </a:xfrm>
          </p:grpSpPr>
          <p:sp>
            <p:nvSpPr>
              <p:cNvPr id="20" name="Chevron 19"/>
              <p:cNvSpPr/>
              <p:nvPr/>
            </p:nvSpPr>
            <p:spPr>
              <a:xfrm>
                <a:off x="4710451" y="3011669"/>
                <a:ext cx="1186623" cy="430001"/>
              </a:xfrm>
              <a:prstGeom prst="chevr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Chevron 14"/>
              <p:cNvSpPr/>
              <p:nvPr/>
            </p:nvSpPr>
            <p:spPr>
              <a:xfrm>
                <a:off x="5079633" y="3011667"/>
                <a:ext cx="645003" cy="43000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006" tIns="14669" rIns="14669" bIns="14669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50">
                    <a:solidFill>
                      <a:srgbClr val="44546A"/>
                    </a:solidFill>
                    <a:latin typeface="Calibri" panose="020F0502020204030204"/>
                  </a:rPr>
                  <a:t>Tendering</a:t>
                </a:r>
                <a:endParaRPr lang="en-GB" sz="1050">
                  <a:solidFill>
                    <a:srgbClr val="44546A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300192" y="1628800"/>
              <a:ext cx="1182504" cy="647048"/>
              <a:chOff x="5652628" y="3011667"/>
              <a:chExt cx="1182504" cy="430001"/>
            </a:xfrm>
          </p:grpSpPr>
          <p:sp>
            <p:nvSpPr>
              <p:cNvPr id="18" name="Chevron 17"/>
              <p:cNvSpPr/>
              <p:nvPr/>
            </p:nvSpPr>
            <p:spPr>
              <a:xfrm>
                <a:off x="5652628" y="3011667"/>
                <a:ext cx="1182504" cy="430001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Chevron 16"/>
              <p:cNvSpPr/>
              <p:nvPr/>
            </p:nvSpPr>
            <p:spPr>
              <a:xfrm>
                <a:off x="5944125" y="3011667"/>
                <a:ext cx="788623" cy="43000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006" tIns="14669" rIns="14669" bIns="14669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50">
                    <a:solidFill>
                      <a:srgbClr val="44546A"/>
                    </a:solidFill>
                    <a:latin typeface="Calibri" panose="020F0502020204030204"/>
                  </a:rPr>
                  <a:t>Construction</a:t>
                </a:r>
                <a:endParaRPr lang="en-GB" sz="1050">
                  <a:solidFill>
                    <a:srgbClr val="44546A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236296" y="1628800"/>
              <a:ext cx="1259469" cy="647048"/>
              <a:chOff x="6588732" y="3011667"/>
              <a:chExt cx="1259469" cy="430001"/>
            </a:xfrm>
          </p:grpSpPr>
          <p:sp>
            <p:nvSpPr>
              <p:cNvPr id="16" name="Chevron 15"/>
              <p:cNvSpPr/>
              <p:nvPr/>
            </p:nvSpPr>
            <p:spPr>
              <a:xfrm>
                <a:off x="6588732" y="3011667"/>
                <a:ext cx="1259469" cy="430001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Chevron 18"/>
              <p:cNvSpPr/>
              <p:nvPr/>
            </p:nvSpPr>
            <p:spPr>
              <a:xfrm>
                <a:off x="6948772" y="3011667"/>
                <a:ext cx="645003" cy="43000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006" tIns="14669" rIns="14669" bIns="14669" numCol="1" spcCol="1270" anchor="ctr" anchorCtr="0">
                <a:noAutofit/>
              </a:bodyPr>
              <a:lstStyle/>
              <a:p>
                <a:pPr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50">
                    <a:solidFill>
                      <a:srgbClr val="44546A"/>
                    </a:solidFill>
                    <a:latin typeface="Calibri" panose="020F0502020204030204"/>
                  </a:rPr>
                  <a:t>Operation</a:t>
                </a:r>
                <a:endParaRPr lang="en-GB" sz="1050">
                  <a:solidFill>
                    <a:srgbClr val="44546A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2" name="Flowchart: Alternate Process 31"/>
          <p:cNvSpPr/>
          <p:nvPr/>
        </p:nvSpPr>
        <p:spPr>
          <a:xfrm>
            <a:off x="1957894" y="5281068"/>
            <a:ext cx="8009724" cy="1008112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spcBef>
                <a:spcPct val="0"/>
              </a:spcBef>
              <a:defRPr/>
            </a:pPr>
            <a:r>
              <a:rPr lang="en-GB" altLang="en-US" b="1">
                <a:solidFill>
                  <a:prstClr val="white"/>
                </a:solidFill>
                <a:latin typeface="Calibri" panose="020F0502020204030204"/>
              </a:rPr>
              <a:t>CAPACITY BUILDING </a:t>
            </a:r>
            <a:r>
              <a:rPr lang="es-ES_tradnl" altLang="en-US">
                <a:solidFill>
                  <a:prstClr val="white"/>
                </a:solidFill>
                <a:latin typeface="Calibri" panose="020F0502020204030204"/>
              </a:rPr>
              <a:t>RELATED TO PROJECTS </a:t>
            </a:r>
            <a:endParaRPr lang="en-GB" altLang="en-US">
              <a:solidFill>
                <a:prstClr val="white"/>
              </a:solidFill>
              <a:latin typeface="Calibri" panose="020F0502020204030204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en-GB" altLang="en-US" sz="1400" b="1">
                <a:solidFill>
                  <a:prstClr val="white"/>
                </a:solidFill>
                <a:latin typeface="Calibri" panose="020F0502020204030204"/>
              </a:rPr>
              <a:t>Capacity building </a:t>
            </a: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on technical issues – </a:t>
            </a:r>
            <a:r>
              <a:rPr lang="en-GB" altLang="en-US" sz="1400" b="1">
                <a:solidFill>
                  <a:prstClr val="white"/>
                </a:solidFill>
                <a:latin typeface="Calibri" panose="020F0502020204030204"/>
              </a:rPr>
              <a:t>Cooperation</a:t>
            </a: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 centres of expertise - </a:t>
            </a:r>
            <a:r>
              <a:rPr lang="en-US" altLang="en-US" sz="1400" b="1">
                <a:solidFill>
                  <a:prstClr val="white"/>
                </a:solidFill>
                <a:latin typeface="Calibri" panose="020F0502020204030204"/>
              </a:rPr>
              <a:t>Dissemination</a:t>
            </a:r>
            <a:r>
              <a:rPr lang="en-US" altLang="en-US" sz="1400">
                <a:solidFill>
                  <a:prstClr val="white"/>
                </a:solidFill>
                <a:latin typeface="Calibri" panose="020F0502020204030204"/>
              </a:rPr>
              <a:t> best practices &amp; case studies – </a:t>
            </a:r>
            <a:r>
              <a:rPr lang="en-US" altLang="en-US" sz="1400" b="1">
                <a:solidFill>
                  <a:prstClr val="white"/>
                </a:solidFill>
                <a:latin typeface="Calibri" panose="020F0502020204030204"/>
              </a:rPr>
              <a:t>Needs Assessment </a:t>
            </a:r>
            <a:r>
              <a:rPr lang="en-US" altLang="en-US" sz="1400">
                <a:solidFill>
                  <a:prstClr val="white"/>
                </a:solidFill>
                <a:latin typeface="Calibri" panose="020F0502020204030204"/>
              </a:rPr>
              <a:t>for project advisory support</a:t>
            </a:r>
            <a:endParaRPr lang="en-GB" alt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Flowchart: Alternate Process 32"/>
          <p:cNvSpPr/>
          <p:nvPr/>
        </p:nvSpPr>
        <p:spPr>
          <a:xfrm>
            <a:off x="1905355" y="1873856"/>
            <a:ext cx="2246430" cy="2041427"/>
          </a:xfrm>
          <a:prstGeom prst="flowChartAlternateProcess">
            <a:avLst/>
          </a:prstGeom>
          <a:solidFill>
            <a:srgbClr val="0050A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b="1">
                <a:solidFill>
                  <a:prstClr val="white"/>
                </a:solidFill>
                <a:latin typeface="Calibri" panose="020F0502020204030204"/>
              </a:rPr>
              <a:t>UPSTREAM</a:t>
            </a:r>
            <a:endParaRPr lang="en-US" altLang="en-US" b="1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defTabSz="4572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b="1">
                <a:solidFill>
                  <a:prstClr val="white"/>
                </a:solidFill>
                <a:latin typeface="Calibri" panose="020F0502020204030204"/>
              </a:rPr>
              <a:t>Policy &amp; </a:t>
            </a:r>
            <a:r>
              <a:rPr lang="en-US" altLang="en-US" sz="1400" b="1" err="1">
                <a:solidFill>
                  <a:prstClr val="white"/>
                </a:solidFill>
                <a:latin typeface="Calibri" panose="020F0502020204030204"/>
              </a:rPr>
              <a:t>programme</a:t>
            </a:r>
            <a:r>
              <a:rPr lang="en-US" altLang="en-US" sz="1400" b="1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altLang="en-US" sz="1400">
                <a:solidFill>
                  <a:prstClr val="white"/>
                </a:solidFill>
                <a:latin typeface="Calibri" panose="020F0502020204030204"/>
              </a:rPr>
              <a:t>advice</a:t>
            </a:r>
          </a:p>
          <a:p>
            <a:pPr marL="285750" indent="-285750" defTabSz="4572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400" b="1">
                <a:solidFill>
                  <a:prstClr val="white"/>
                </a:solidFill>
                <a:latin typeface="Calibri" panose="020F0502020204030204"/>
              </a:rPr>
              <a:t>Preliminary</a:t>
            </a: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 project assessment</a:t>
            </a:r>
          </a:p>
        </p:txBody>
      </p:sp>
      <p:sp>
        <p:nvSpPr>
          <p:cNvPr id="34" name="Flowchart: Alternate Process 33"/>
          <p:cNvSpPr/>
          <p:nvPr/>
        </p:nvSpPr>
        <p:spPr>
          <a:xfrm>
            <a:off x="4275991" y="1873856"/>
            <a:ext cx="3437793" cy="3240360"/>
          </a:xfrm>
          <a:prstGeom prst="flowChartAlternateProcess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b="1">
                <a:solidFill>
                  <a:prstClr val="white"/>
                </a:solidFill>
                <a:latin typeface="Calibri" panose="020F0502020204030204"/>
              </a:rPr>
              <a:t>PREPARATION</a:t>
            </a:r>
            <a:endParaRPr lang="en-US" altLang="en-US" b="1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defTabSz="4572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400" b="1">
                <a:solidFill>
                  <a:prstClr val="white"/>
                </a:solidFill>
                <a:latin typeface="Calibri" panose="020F0502020204030204"/>
              </a:rPr>
              <a:t>Technical advice </a:t>
            </a: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to promoters prior to appraisal (demand studies, business plan, CBA)</a:t>
            </a:r>
          </a:p>
          <a:p>
            <a:pPr marL="285750" indent="-285750" defTabSz="4572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Advice on </a:t>
            </a:r>
            <a:r>
              <a:rPr lang="en-GB" altLang="en-US" sz="1400" b="1">
                <a:solidFill>
                  <a:prstClr val="white"/>
                </a:solidFill>
                <a:latin typeface="Calibri" panose="020F0502020204030204"/>
              </a:rPr>
              <a:t>financial structuring </a:t>
            </a: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(PPPs, </a:t>
            </a:r>
            <a:r>
              <a:rPr lang="en-GB" altLang="en-US" sz="1400" b="1">
                <a:solidFill>
                  <a:prstClr val="white"/>
                </a:solidFill>
                <a:latin typeface="Calibri" panose="020F0502020204030204"/>
              </a:rPr>
              <a:t>investment platforms </a:t>
            </a: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&amp; ‘innovative’ projects)</a:t>
            </a:r>
          </a:p>
          <a:p>
            <a:pPr marL="285750" indent="-285750" defTabSz="4572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Selection (</a:t>
            </a:r>
            <a:r>
              <a:rPr lang="en-GB" altLang="en-US" sz="1400" err="1">
                <a:solidFill>
                  <a:prstClr val="white"/>
                </a:solidFill>
                <a:latin typeface="Calibri" panose="020F0502020204030204"/>
              </a:rPr>
              <a:t>ToR</a:t>
            </a: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) &amp; supervision of  </a:t>
            </a:r>
            <a:r>
              <a:rPr lang="en-GB" altLang="en-US" sz="1400" b="1">
                <a:solidFill>
                  <a:prstClr val="white"/>
                </a:solidFill>
                <a:latin typeface="Calibri" panose="020F0502020204030204"/>
              </a:rPr>
              <a:t>consultants </a:t>
            </a:r>
            <a:r>
              <a:rPr lang="en-GB" altLang="en-US" sz="1400">
                <a:solidFill>
                  <a:prstClr val="white"/>
                </a:solidFill>
                <a:latin typeface="Calibri" panose="020F0502020204030204"/>
              </a:rPr>
              <a:t>for technical and financial studies to support project preparation </a:t>
            </a:r>
            <a:endParaRPr lang="en-GB" alt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Flowchart: Alternate Process 34"/>
          <p:cNvSpPr/>
          <p:nvPr/>
        </p:nvSpPr>
        <p:spPr>
          <a:xfrm>
            <a:off x="7837990" y="1836490"/>
            <a:ext cx="2263098" cy="2192644"/>
          </a:xfrm>
          <a:prstGeom prst="flowChartAlternateProcess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b="1">
                <a:solidFill>
                  <a:srgbClr val="44546A"/>
                </a:solidFill>
                <a:latin typeface="Calibri" panose="020F0502020204030204"/>
              </a:rPr>
              <a:t>IMPLEMENTATION</a:t>
            </a:r>
          </a:p>
          <a:p>
            <a:pPr marL="285750" indent="-285750" defTabSz="4572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400">
                <a:solidFill>
                  <a:srgbClr val="44546A"/>
                </a:solidFill>
                <a:latin typeface="Calibri" panose="020F0502020204030204"/>
              </a:rPr>
              <a:t>Advice on </a:t>
            </a:r>
            <a:r>
              <a:rPr lang="en-GB" altLang="en-US" sz="1400" b="1">
                <a:solidFill>
                  <a:srgbClr val="44546A"/>
                </a:solidFill>
                <a:latin typeface="Calibri" panose="020F0502020204030204"/>
              </a:rPr>
              <a:t>project implementation</a:t>
            </a:r>
          </a:p>
          <a:p>
            <a:pPr marL="285750" indent="-285750" defTabSz="4572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400" b="1">
                <a:solidFill>
                  <a:srgbClr val="44546A"/>
                </a:solidFill>
                <a:latin typeface="Calibri" panose="020F0502020204030204"/>
              </a:rPr>
              <a:t>Enhanced monitoring </a:t>
            </a:r>
            <a:r>
              <a:rPr lang="en-GB" altLang="en-US" sz="1400">
                <a:solidFill>
                  <a:srgbClr val="44546A"/>
                </a:solidFill>
                <a:latin typeface="Calibri" panose="020F0502020204030204"/>
              </a:rPr>
              <a:t>in delayed projects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715770" y="273687"/>
            <a:ext cx="7886700" cy="10585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ct val="0"/>
              </a:spcBef>
              <a:buNone/>
              <a:defRPr sz="3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EIB offers technical/financial advisory</a:t>
            </a:r>
          </a:p>
        </p:txBody>
      </p:sp>
      <p:sp>
        <p:nvSpPr>
          <p:cNvPr id="39" name="Date Placeholder 3"/>
          <p:cNvSpPr txBox="1">
            <a:spLocks/>
          </p:cNvSpPr>
          <p:nvPr/>
        </p:nvSpPr>
        <p:spPr>
          <a:xfrm>
            <a:off x="3144000" y="6480000"/>
            <a:ext cx="97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1503B0-C89C-6348-B03F-73B7AF7A7674}" type="datetime1">
              <a:rPr lang="fr-LU"/>
              <a:pPr/>
              <a:t>05/12/2022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04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Corrado Campobasso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C224-736C-D654-9F51-526C82A27719}"/>
              </a:ext>
            </a:extLst>
          </p:cNvPr>
          <p:cNvSpPr txBox="1">
            <a:spLocks/>
          </p:cNvSpPr>
          <p:nvPr/>
        </p:nvSpPr>
        <p:spPr>
          <a:xfrm>
            <a:off x="8529936" y="2349201"/>
            <a:ext cx="2733377" cy="30875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1161734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5" name="Segnaposto contenuto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C844AB2D-AB92-7F5F-3452-E36EA44C1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1430"/>
            <a:ext cx="5624187" cy="36951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0BE842-93E6-BB9A-B9D3-8CED105A611F}"/>
              </a:ext>
            </a:extLst>
          </p:cNvPr>
          <p:cNvSpPr txBox="1"/>
          <p:nvPr/>
        </p:nvSpPr>
        <p:spPr>
          <a:xfrm>
            <a:off x="5818902" y="2390443"/>
            <a:ext cx="6373098" cy="417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5">
                    <a:lumMod val="75000"/>
                  </a:schemeClr>
                </a:solidFill>
              </a:rPr>
              <a:t>104 entities in Croatia as Project Partners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</a:rPr>
              <a:t>Associations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</a:rPr>
              <a:t>Counties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</a:rPr>
              <a:t>Development Agencies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</a:rPr>
              <a:t>Ministries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</a:rPr>
              <a:t>Municipalities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</a:rPr>
              <a:t>NGOs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</a:rPr>
              <a:t>etc.</a:t>
            </a:r>
          </a:p>
          <a:p>
            <a:r>
              <a:rPr lang="en-US" sz="2000" i="1">
                <a:solidFill>
                  <a:schemeClr val="accent5">
                    <a:lumMod val="75000"/>
                  </a:schemeClr>
                </a:solidFill>
              </a:rPr>
              <a:t>(cumulative figure November 2022)</a:t>
            </a:r>
            <a:endParaRPr lang="en-GB" sz="2000" i="1">
              <a:solidFill>
                <a:schemeClr val="accent5">
                  <a:lumMod val="75000"/>
                </a:schemeClr>
              </a:solidFill>
            </a:endParaRPr>
          </a:p>
          <a:p>
            <a:endParaRPr lang="en-GB" sz="2400"/>
          </a:p>
          <a:p>
            <a:endParaRPr lang="en-GB" sz="24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987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43" y="689990"/>
            <a:ext cx="9626601" cy="1289504"/>
          </a:xfrm>
        </p:spPr>
        <p:txBody>
          <a:bodyPr/>
          <a:lstStyle/>
          <a:p>
            <a:r>
              <a:rPr lang="en-US"/>
              <a:t>EIB Financing products range</a:t>
            </a:r>
            <a:endParaRPr lang="en-GB"/>
          </a:p>
        </p:txBody>
      </p:sp>
      <p:sp>
        <p:nvSpPr>
          <p:cNvPr id="6" name="Date Placeholder 2"/>
          <p:cNvSpPr txBox="1"/>
          <p:nvPr/>
        </p:nvSpPr>
        <p:spPr>
          <a:xfrm>
            <a:off x="7956360" y="6816896"/>
            <a:ext cx="971640" cy="143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-216000" algn="r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Symbol" charset="2"/>
              <a:buChar char=""/>
            </a:pPr>
            <a:fld id="{0FB359CF-5539-4ADF-8A50-75BE34ED128A}" type="datetime1">
              <a:rPr lang="fr-LU" sz="1000" b="0" strike="noStrike" spc="-1">
                <a:solidFill>
                  <a:srgbClr val="FFFFFF"/>
                </a:solidFill>
                <a:latin typeface="Calibri"/>
              </a:rPr>
              <a:t>05/12/2022</a:t>
            </a:fld>
            <a:endParaRPr lang="en-US" sz="1000" b="0" strike="noStrike" spc="-1">
              <a:latin typeface="Calibri"/>
            </a:endParaRPr>
          </a:p>
        </p:txBody>
      </p:sp>
      <p:sp>
        <p:nvSpPr>
          <p:cNvPr id="7" name="Slide Number Placeholder 3"/>
          <p:cNvSpPr txBox="1"/>
          <p:nvPr/>
        </p:nvSpPr>
        <p:spPr>
          <a:xfrm>
            <a:off x="6372360" y="6816896"/>
            <a:ext cx="1079640" cy="143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-216000" algn="ctr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Symbol" charset="2"/>
              <a:buChar char=""/>
            </a:pPr>
            <a:fld id="{E3199B7B-108F-470C-8130-81509CB08916}" type="slidenum">
              <a:rPr lang="en-GB" sz="1000" b="0" strike="noStrike" spc="-1">
                <a:solidFill>
                  <a:srgbClr val="FFFFFF"/>
                </a:solidFill>
                <a:latin typeface="Calibri"/>
              </a:rPr>
              <a:t>80</a:t>
            </a:fld>
            <a:endParaRPr lang="en-US" sz="1000" b="0" strike="noStrike" spc="-1">
              <a:latin typeface="Calibri"/>
            </a:endParaRPr>
          </a:p>
        </p:txBody>
      </p:sp>
      <p:sp>
        <p:nvSpPr>
          <p:cNvPr id="8" name="Right Arrow 49"/>
          <p:cNvSpPr/>
          <p:nvPr/>
        </p:nvSpPr>
        <p:spPr>
          <a:xfrm>
            <a:off x="2876294" y="3879608"/>
            <a:ext cx="6659962" cy="36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C3C3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Rectangle 50"/>
          <p:cNvSpPr/>
          <p:nvPr/>
        </p:nvSpPr>
        <p:spPr>
          <a:xfrm>
            <a:off x="9526536" y="2569976"/>
            <a:ext cx="1705680" cy="2286720"/>
          </a:xfrm>
          <a:prstGeom prst="rect">
            <a:avLst/>
          </a:prstGeom>
          <a:solidFill>
            <a:srgbClr val="808080"/>
          </a:solidFill>
          <a:ln w="12700">
            <a:solidFill>
              <a:srgbClr val="15715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Right Arrow 51"/>
          <p:cNvSpPr/>
          <p:nvPr/>
        </p:nvSpPr>
        <p:spPr>
          <a:xfrm>
            <a:off x="3795696" y="3020879"/>
            <a:ext cx="5740560" cy="36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C3C3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Rectangle 52"/>
          <p:cNvSpPr/>
          <p:nvPr/>
        </p:nvSpPr>
        <p:spPr>
          <a:xfrm>
            <a:off x="2459520" y="1973178"/>
            <a:ext cx="1366522" cy="35055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400" b="0" strike="noStrike" spc="-1">
                <a:solidFill>
                  <a:srgbClr val="FFFFFF"/>
                </a:solidFill>
                <a:latin typeface="Calibri"/>
              </a:rPr>
              <a:t>EIB</a:t>
            </a:r>
            <a:endParaRPr lang="en-US" sz="2400" b="0" strike="noStrike" spc="-1">
              <a:latin typeface="Calibri"/>
            </a:endParaRPr>
          </a:p>
        </p:txBody>
      </p:sp>
      <p:sp>
        <p:nvSpPr>
          <p:cNvPr id="12" name="Rectangle 60"/>
          <p:cNvSpPr/>
          <p:nvPr/>
        </p:nvSpPr>
        <p:spPr>
          <a:xfrm>
            <a:off x="9576368" y="2638016"/>
            <a:ext cx="1586520" cy="315000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</a:rPr>
              <a:t>Corporate / MidCap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13" name="Rectangle 61"/>
          <p:cNvSpPr/>
          <p:nvPr/>
        </p:nvSpPr>
        <p:spPr>
          <a:xfrm>
            <a:off x="9577656" y="3322916"/>
            <a:ext cx="1586520" cy="315000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</a:rPr>
              <a:t>Project Finance / PPP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14" name="Rectangle 62"/>
          <p:cNvSpPr/>
          <p:nvPr/>
        </p:nvSpPr>
        <p:spPr>
          <a:xfrm>
            <a:off x="9564336" y="2980376"/>
            <a:ext cx="1586520" cy="315000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</a:rPr>
              <a:t>Venture Debt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15" name="Rectangle 63"/>
          <p:cNvSpPr/>
          <p:nvPr/>
        </p:nvSpPr>
        <p:spPr>
          <a:xfrm>
            <a:off x="5538744" y="4212193"/>
            <a:ext cx="2291832" cy="651960"/>
          </a:xfrm>
          <a:prstGeom prst="rect">
            <a:avLst/>
          </a:prstGeom>
          <a:solidFill>
            <a:srgbClr val="16735A"/>
          </a:solidFill>
          <a:ln w="12700">
            <a:solidFill>
              <a:srgbClr val="15715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600" b="0" strike="noStrike" spc="-1">
                <a:solidFill>
                  <a:srgbClr val="FFFFFF"/>
                </a:solidFill>
                <a:latin typeface="Calibri"/>
              </a:rPr>
              <a:t>Financial </a:t>
            </a:r>
            <a:r>
              <a:rPr lang="de-DE" sz="1600" b="0" strike="noStrike" spc="-1" err="1">
                <a:solidFill>
                  <a:srgbClr val="FFFFFF"/>
                </a:solidFill>
                <a:latin typeface="Calibri"/>
              </a:rPr>
              <a:t>Intermediary</a:t>
            </a:r>
            <a:r>
              <a:rPr lang="de-DE" sz="1600" b="0" strike="noStrike" spc="-1">
                <a:solidFill>
                  <a:srgbClr val="FFFFFF"/>
                </a:solidFill>
                <a:latin typeface="Calibri"/>
              </a:rPr>
              <a:t>, incl. HBOR</a:t>
            </a:r>
            <a:endParaRPr lang="en-US" sz="1600" b="0" strike="noStrike" spc="-1">
              <a:latin typeface="Calibri"/>
            </a:endParaRPr>
          </a:p>
        </p:txBody>
      </p:sp>
      <p:sp>
        <p:nvSpPr>
          <p:cNvPr id="16" name="Rectangle 69"/>
          <p:cNvSpPr/>
          <p:nvPr/>
        </p:nvSpPr>
        <p:spPr>
          <a:xfrm>
            <a:off x="3826042" y="2019858"/>
            <a:ext cx="5836320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68200" indent="-267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400" b="1" strike="noStrike" spc="-1">
                <a:solidFill>
                  <a:srgbClr val="000000"/>
                </a:solidFill>
                <a:latin typeface="Montserrat" panose="020B0604020202020204" charset="0"/>
              </a:rPr>
              <a:t>Direct transactions </a:t>
            </a:r>
            <a:r>
              <a:rPr lang="en-US" sz="1400" b="0" strike="noStrike" spc="-1">
                <a:solidFill>
                  <a:srgbClr val="000000"/>
                </a:solidFill>
                <a:latin typeface="Montserrat" panose="020B0604020202020204" charset="0"/>
              </a:rPr>
              <a:t>– while bankable in principle – allow the Bank to facilitate or accelerate projects by pushing certain boundaries beyond EIB standards: (</a:t>
            </a:r>
            <a:r>
              <a:rPr lang="en-US" sz="1400" b="0" strike="noStrike" spc="-1" err="1">
                <a:solidFill>
                  <a:srgbClr val="000000"/>
                </a:solidFill>
                <a:latin typeface="Montserrat" panose="020B0604020202020204" charset="0"/>
              </a:rPr>
              <a:t>i</a:t>
            </a:r>
            <a:r>
              <a:rPr lang="en-US" sz="1400" b="0" strike="noStrike" spc="-1">
                <a:solidFill>
                  <a:srgbClr val="000000"/>
                </a:solidFill>
                <a:latin typeface="Montserrat" panose="020B0604020202020204" charset="0"/>
              </a:rPr>
              <a:t>) maturity, (ii) subordination, (iii) less collateral…</a:t>
            </a:r>
            <a:endParaRPr lang="en-US" sz="1400" b="0" strike="noStrike" spc="-1">
              <a:latin typeface="Montserrat" panose="020B0604020202020204" charset="0"/>
            </a:endParaRPr>
          </a:p>
          <a:p>
            <a:pPr>
              <a:lnSpc>
                <a:spcPct val="100000"/>
              </a:lnSpc>
            </a:pPr>
            <a:endParaRPr lang="en-US" sz="1400" b="0" strike="noStrike" spc="-1">
              <a:latin typeface="Calibri"/>
            </a:endParaRPr>
          </a:p>
        </p:txBody>
      </p:sp>
      <p:sp>
        <p:nvSpPr>
          <p:cNvPr id="17" name="Rectangle 70"/>
          <p:cNvSpPr/>
          <p:nvPr/>
        </p:nvSpPr>
        <p:spPr>
          <a:xfrm>
            <a:off x="3826042" y="4849976"/>
            <a:ext cx="529812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68200" indent="-26784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en-US" sz="1400" b="1" strike="noStrike" spc="-1">
                <a:solidFill>
                  <a:srgbClr val="000000"/>
                </a:solidFill>
                <a:latin typeface="Montserrat" panose="020B0604020202020204" charset="0"/>
              </a:rPr>
              <a:t>Indirect transactions </a:t>
            </a:r>
            <a:r>
              <a:rPr lang="en-US" sz="1400" b="0" strike="noStrike" spc="-1">
                <a:solidFill>
                  <a:srgbClr val="000000"/>
                </a:solidFill>
                <a:latin typeface="Montserrat" panose="020B0604020202020204" charset="0"/>
              </a:rPr>
              <a:t>aim to share risks with banks and other intermediaries in order to allow them to directly engage in eligible transactions. </a:t>
            </a:r>
            <a:endParaRPr lang="en-US" sz="1400" b="0" strike="noStrike" spc="-1">
              <a:latin typeface="Montserrat" panose="020B0604020202020204" charset="0"/>
            </a:endParaRPr>
          </a:p>
        </p:txBody>
      </p:sp>
      <p:sp>
        <p:nvSpPr>
          <p:cNvPr id="18" name="Rectangle 29"/>
          <p:cNvSpPr/>
          <p:nvPr/>
        </p:nvSpPr>
        <p:spPr>
          <a:xfrm>
            <a:off x="9590976" y="4189976"/>
            <a:ext cx="1586520" cy="610200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</a:rPr>
              <a:t>Smaller Final Recipients (e.g. SMEs, municipalities,…) 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19" name="Rectangle 30"/>
          <p:cNvSpPr/>
          <p:nvPr/>
        </p:nvSpPr>
        <p:spPr>
          <a:xfrm>
            <a:off x="9577656" y="3662164"/>
            <a:ext cx="1586520" cy="315000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</a:rPr>
              <a:t>Public </a:t>
            </a:r>
            <a:r>
              <a:rPr lang="de-DE" sz="1200" b="0" strike="noStrike" spc="-1" err="1">
                <a:solidFill>
                  <a:srgbClr val="FFFFFF"/>
                </a:solidFill>
                <a:latin typeface="Calibri"/>
              </a:rPr>
              <a:t>Sector</a:t>
            </a:r>
            <a:r>
              <a:rPr lang="de-DE" sz="1200" b="0" strike="noStrike" spc="-1">
                <a:solidFill>
                  <a:srgbClr val="FFFFFF"/>
                </a:solidFill>
                <a:latin typeface="Calibri"/>
              </a:rPr>
              <a:t>, </a:t>
            </a:r>
            <a:r>
              <a:rPr lang="de-DE" sz="1200" b="0" strike="noStrike" spc="-1" err="1">
                <a:solidFill>
                  <a:srgbClr val="FFFFFF"/>
                </a:solidFill>
                <a:latin typeface="Calibri"/>
              </a:rPr>
              <a:t>incl</a:t>
            </a:r>
            <a:r>
              <a:rPr lang="de-DE" sz="1200" b="0" strike="noStrike" spc="-1">
                <a:solidFill>
                  <a:srgbClr val="FFFFFF"/>
                </a:solidFill>
                <a:latin typeface="Calibri"/>
              </a:rPr>
              <a:t> </a:t>
            </a:r>
            <a:r>
              <a:rPr lang="de-DE" sz="1200" b="0" strike="noStrike" spc="-1" err="1">
                <a:solidFill>
                  <a:srgbClr val="FFFFFF"/>
                </a:solidFill>
                <a:latin typeface="Calibri"/>
              </a:rPr>
              <a:t>SOEs,LAs</a:t>
            </a:r>
            <a:endParaRPr lang="en-US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1641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0980-0E28-4179-2342-5A1660599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754" y="389560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Support to SMEs via Financial Intermediaries</a:t>
            </a:r>
            <a:endParaRPr lang="es-ES"/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74C64903-760D-C38D-E591-ECBF97B1D92F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A5968D8B-B72B-A930-93DD-550D6CE89BEE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42FA8860-C237-E402-0C2E-793E9FB15A4B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67B7B7B-FD22-0A44-A719-479F68B6C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E1BEA5C-B760-2D4A-AACA-9A1B65F18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70A94F-F52D-BF43-AEFB-F38FA6A55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2754" y="2710406"/>
            <a:ext cx="8064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Multi Beneficiary Investment Loans</a:t>
            </a:r>
          </a:p>
          <a:p>
            <a:pPr marL="285750" lvl="0" indent="-285750" algn="just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endParaRPr lang="en-US" sz="1600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285750" lvl="0" indent="-285750" algn="just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Risk sharing / Guarantees on existing exposures</a:t>
            </a:r>
          </a:p>
          <a:p>
            <a:pPr marL="285750" lvl="0" indent="-285750" algn="just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endParaRPr lang="en-US" sz="1600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285750" lvl="0" indent="-285750" algn="just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Risk sharing / Guarantees on new exposure</a:t>
            </a:r>
          </a:p>
          <a:p>
            <a:pPr marL="285750" lvl="0" indent="-285750" algn="just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endParaRPr lang="en-US" sz="1600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285750" lvl="0" indent="-285750" algn="just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Asset Backed securities</a:t>
            </a:r>
          </a:p>
        </p:txBody>
      </p:sp>
      <p:pic>
        <p:nvPicPr>
          <p:cNvPr id="16" name="Picture 4" descr="EIF and HBOR launch new equity investment programme in Croatia for SMEs and  midcaps - Emerging Euro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77" y="1917412"/>
            <a:ext cx="6165565" cy="28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32927" y="4757717"/>
            <a:ext cx="6064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51A5"/>
              </a:buClr>
              <a:defRPr/>
            </a:pPr>
            <a:r>
              <a:rPr lang="en-US" sz="14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Example: </a:t>
            </a:r>
            <a:r>
              <a:rPr lang="hr-HR" sz="14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More than</a:t>
            </a:r>
            <a:r>
              <a:rPr lang="en-US" sz="14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 </a:t>
            </a:r>
            <a:r>
              <a:rPr lang="hr-HR" sz="14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€1</a:t>
            </a:r>
            <a:r>
              <a:rPr lang="en-US" sz="14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 billion has been made available to SMEs and Midcaps thanks to guarantee agreement between EIB/EIF under the </a:t>
            </a:r>
            <a:r>
              <a:rPr lang="en-US" sz="1400" b="1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European Guarantee Fund (EGF) </a:t>
            </a:r>
            <a:r>
              <a:rPr lang="en-US" sz="14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with </a:t>
            </a:r>
            <a:r>
              <a:rPr lang="hr-HR" sz="14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6</a:t>
            </a:r>
            <a:r>
              <a:rPr lang="en-US" sz="14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 FIs.</a:t>
            </a:r>
          </a:p>
        </p:txBody>
      </p:sp>
    </p:spTree>
    <p:extLst>
      <p:ext uri="{BB962C8B-B14F-4D97-AF65-F5344CB8AC3E}">
        <p14:creationId xmlns:p14="http://schemas.microsoft.com/office/powerpoint/2010/main" val="8936007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0980-0E28-4179-2342-5A1660599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645" y="712411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Montserrat" panose="020B0604020202020204" charset="0"/>
              </a:rPr>
              <a:t>EIB </a:t>
            </a:r>
            <a:r>
              <a:rPr lang="hr-HR">
                <a:latin typeface="Montserrat" panose="020B0604020202020204" charset="0"/>
              </a:rPr>
              <a:t>Intermediated loans</a:t>
            </a:r>
            <a:br>
              <a:rPr lang="en-GB">
                <a:latin typeface="Montserrat" panose="020B0604020202020204" charset="0"/>
              </a:rPr>
            </a:br>
            <a:endParaRPr lang="es-ES"/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74C64903-760D-C38D-E591-ECBF97B1D92F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A5968D8B-B72B-A930-93DD-550D6CE89BEE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42FA8860-C237-E402-0C2E-793E9FB15A4B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67B7B7B-FD22-0A44-A719-479F68B6C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E1BEA5C-B760-2D4A-AACA-9A1B65F18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70A94F-F52D-BF43-AEFB-F38FA6A55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645" y="1930220"/>
            <a:ext cx="80645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400" spc="-1">
                <a:solidFill>
                  <a:srgbClr val="000000"/>
                </a:solidFill>
                <a:latin typeface="Montserrat"/>
              </a:rPr>
              <a:t>EIB lends to </a:t>
            </a:r>
            <a:r>
              <a:rPr lang="en-GB" sz="1400" b="1" spc="-1">
                <a:solidFill>
                  <a:srgbClr val="000000"/>
                </a:solidFill>
                <a:latin typeface="Montserrat"/>
              </a:rPr>
              <a:t>HBOR</a:t>
            </a:r>
            <a:r>
              <a:rPr lang="en-GB" sz="1400" spc="-1">
                <a:solidFill>
                  <a:srgbClr val="000000"/>
                </a:solidFill>
                <a:latin typeface="Montserrat"/>
              </a:rPr>
              <a:t>, </a:t>
            </a:r>
            <a:r>
              <a:rPr lang="en-GB" sz="1400" b="1" spc="-1">
                <a:solidFill>
                  <a:srgbClr val="000000"/>
                </a:solidFill>
                <a:latin typeface="Montserrat"/>
              </a:rPr>
              <a:t>local banks and other intermediaries</a:t>
            </a:r>
            <a:r>
              <a:rPr lang="en-GB" sz="1400" spc="-1">
                <a:solidFill>
                  <a:srgbClr val="000000"/>
                </a:solidFill>
                <a:latin typeface="Montserrat"/>
              </a:rPr>
              <a:t> which subsequently "on-lend" to </a:t>
            </a:r>
            <a:r>
              <a:rPr lang="en-GB" sz="1400" b="1" spc="-1">
                <a:solidFill>
                  <a:srgbClr val="000000"/>
                </a:solidFill>
                <a:latin typeface="Montserrat"/>
              </a:rPr>
              <a:t>final beneficiaries:</a:t>
            </a:r>
            <a:endParaRPr lang="en-US" sz="1400" spc="-1"/>
          </a:p>
          <a:p>
            <a:pPr lvl="1" indent="-216000" algn="just"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400" b="1" spc="-1">
                <a:solidFill>
                  <a:srgbClr val="000000"/>
                </a:solidFill>
                <a:latin typeface="Montserrat"/>
              </a:rPr>
              <a:t>Small-and-medium-sized businesses (SMEs),</a:t>
            </a:r>
            <a:endParaRPr lang="en-US" sz="1400" spc="-1"/>
          </a:p>
          <a:p>
            <a:pPr lvl="1" indent="-216000" algn="just"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400" b="1" spc="-1">
                <a:solidFill>
                  <a:srgbClr val="000000"/>
                </a:solidFill>
                <a:latin typeface="Montserrat"/>
              </a:rPr>
              <a:t>Mid-Cap businesses (Mid-Caps),</a:t>
            </a:r>
            <a:endParaRPr lang="en-US" sz="1400" spc="-1"/>
          </a:p>
          <a:p>
            <a:pPr lvl="1" indent="-216000" algn="just"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400" b="1" spc="-1">
                <a:solidFill>
                  <a:srgbClr val="000000"/>
                </a:solidFill>
                <a:latin typeface="Montserrat"/>
              </a:rPr>
              <a:t>Local authorities,</a:t>
            </a:r>
            <a:endParaRPr lang="en-US" sz="1400" spc="-1"/>
          </a:p>
          <a:p>
            <a:pPr lvl="1" indent="-216000" algn="just"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400" b="1" spc="-1">
                <a:solidFill>
                  <a:srgbClr val="000000"/>
                </a:solidFill>
                <a:latin typeface="Montserrat"/>
              </a:rPr>
              <a:t>Public sector bodies.</a:t>
            </a:r>
            <a:endParaRPr lang="en-US" sz="1400" spc="-1"/>
          </a:p>
          <a:p>
            <a:pPr marL="457200" algn="just">
              <a:lnSpc>
                <a:spcPct val="100000"/>
              </a:lnSpc>
            </a:pPr>
            <a:endParaRPr lang="en-US" sz="1400" spc="-1"/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400" spc="-1">
                <a:solidFill>
                  <a:srgbClr val="000000"/>
                </a:solidFill>
                <a:latin typeface="Montserrat"/>
              </a:rPr>
              <a:t>All intermediated loans must support at least one of our </a:t>
            </a:r>
            <a:r>
              <a:rPr lang="en-GB" sz="1400" b="1" spc="-1">
                <a:solidFill>
                  <a:srgbClr val="000000"/>
                </a:solidFill>
                <a:latin typeface="Montserrat"/>
              </a:rPr>
              <a:t>public policy goals (PPGs):</a:t>
            </a:r>
            <a:endParaRPr lang="en-US" sz="1400" spc="-1"/>
          </a:p>
          <a:p>
            <a:pPr lvl="1" indent="-216000" algn="just"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400" spc="-1">
                <a:solidFill>
                  <a:srgbClr val="000000"/>
                </a:solidFill>
                <a:latin typeface="Montserrat"/>
              </a:rPr>
              <a:t>Increase in Growth and Employment potential – incl. SME and Mid-Cap support; </a:t>
            </a:r>
            <a:endParaRPr lang="en-US" sz="1400" spc="-1"/>
          </a:p>
          <a:p>
            <a:pPr lvl="1" indent="-216000" algn="just"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400" spc="-1">
                <a:solidFill>
                  <a:srgbClr val="000000"/>
                </a:solidFill>
                <a:latin typeface="Montserrat"/>
              </a:rPr>
              <a:t>Environmental sustainability;  </a:t>
            </a:r>
            <a:endParaRPr lang="en-US" sz="1400" spc="-1"/>
          </a:p>
          <a:p>
            <a:pPr lvl="1" indent="-216000" algn="just"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400" spc="-1">
                <a:solidFill>
                  <a:srgbClr val="000000"/>
                </a:solidFill>
                <a:latin typeface="Montserrat"/>
              </a:rPr>
              <a:t>Climate Action</a:t>
            </a:r>
            <a:endParaRPr lang="en-US" sz="1400" spc="-1"/>
          </a:p>
          <a:p>
            <a:pPr lvl="1" indent="-216000" algn="just"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400" spc="-1">
                <a:solidFill>
                  <a:srgbClr val="000000"/>
                </a:solidFill>
                <a:latin typeface="Montserrat"/>
              </a:rPr>
              <a:t>Social Benefit and other Cross-Cutting PPGs such as Cohesion, Innovation, Digitalization </a:t>
            </a:r>
            <a:r>
              <a:rPr lang="en-GB" sz="1400" spc="-1" err="1">
                <a:solidFill>
                  <a:srgbClr val="000000"/>
                </a:solidFill>
                <a:latin typeface="Montserrat"/>
              </a:rPr>
              <a:t>etc</a:t>
            </a:r>
            <a:r>
              <a:rPr lang="en-GB" sz="1400" spc="-1">
                <a:solidFill>
                  <a:srgbClr val="000000"/>
                </a:solidFill>
                <a:latin typeface="Montserrat"/>
              </a:rPr>
              <a:t> </a:t>
            </a:r>
            <a:endParaRPr lang="en-US" sz="1400" spc="-1"/>
          </a:p>
          <a:p>
            <a:pPr lvl="1" algn="just">
              <a:defRPr/>
            </a:pPr>
            <a:endParaRPr lang="en-US" sz="1400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7943" y="2001915"/>
            <a:ext cx="3301061" cy="27699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400" b="1">
                <a:solidFill>
                  <a:schemeClr val="bg1"/>
                </a:solidFill>
                <a:latin typeface="Montserrat" panose="020B0604020202020204" charset="0"/>
                <a:cs typeface="Arial" panose="020B0604020202020204" pitchFamily="34" charset="0"/>
              </a:rPr>
              <a:t>Conditions</a:t>
            </a:r>
            <a:r>
              <a:rPr lang="en-GB" sz="1400">
                <a:solidFill>
                  <a:schemeClr val="bg1"/>
                </a:solidFill>
                <a:latin typeface="Montserrat" panose="020B0604020202020204" charset="0"/>
                <a:cs typeface="Arial" panose="020B0604020202020204" pitchFamily="34" charset="0"/>
              </a:rPr>
              <a:t>:</a:t>
            </a:r>
            <a:endParaRPr lang="en-US" sz="1400" spc="-1"/>
          </a:p>
          <a:p>
            <a:pPr lvl="1" indent="-216000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</a:pPr>
            <a:r>
              <a:rPr lang="en-GB" sz="1400" spc="-1">
                <a:solidFill>
                  <a:srgbClr val="FFFFFF"/>
                </a:solidFill>
                <a:latin typeface="Montserrat"/>
              </a:rPr>
              <a:t>Loan conditions can be flexible in terms of the size, duration, structure etc. Lending decisions and credit risk remain with the intermediary institutions;</a:t>
            </a:r>
            <a:endParaRPr lang="en-US" sz="1400" spc="-1"/>
          </a:p>
          <a:p>
            <a:pPr lvl="1" indent="-216000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Arial"/>
              <a:buChar char="•"/>
            </a:pPr>
            <a:r>
              <a:rPr lang="en-GB" sz="1400" spc="-1">
                <a:solidFill>
                  <a:srgbClr val="FFFFFF"/>
                </a:solidFill>
                <a:latin typeface="Montserrat"/>
              </a:rPr>
              <a:t>The intermediary must transfer a financial advantage reflecting the impact of EIB funding. </a:t>
            </a:r>
            <a:endParaRPr lang="en-US" sz="1400" spc="-1"/>
          </a:p>
        </p:txBody>
      </p:sp>
    </p:spTree>
    <p:extLst>
      <p:ext uri="{BB962C8B-B14F-4D97-AF65-F5344CB8AC3E}">
        <p14:creationId xmlns:p14="http://schemas.microsoft.com/office/powerpoint/2010/main" val="22471487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68" y="757793"/>
            <a:ext cx="10629519" cy="756104"/>
          </a:xfrm>
        </p:spPr>
        <p:txBody>
          <a:bodyPr/>
          <a:lstStyle/>
          <a:p>
            <a:r>
              <a:rPr lang="en-US">
                <a:latin typeface="Montserrat" panose="020B0604020202020204" charset="0"/>
              </a:rPr>
              <a:t>EIB Direct Corporate Lending</a:t>
            </a:r>
            <a:endParaRPr lang="en-GB">
              <a:latin typeface="Montserrat" panose="020B06040202020202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468" y="2097762"/>
            <a:ext cx="573266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Corporate loan enables the EIB to finance large projects that are aligned with one or more priorities of the EIB and promoted by </a:t>
            </a:r>
            <a:r>
              <a:rPr lang="en-US" b="1"/>
              <a:t>large company, group with private-sector ownership or mid-caps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/>
              <a:t>Viable projects or investment programmes in </a:t>
            </a:r>
            <a:r>
              <a:rPr lang="en-GB" b="1"/>
              <a:t>research, development and innovation, strategic infrastructure (transport, healthcare, education, water, digital, energy including renewable energy or energy efficiency, etc.), social cohesion or environment</a:t>
            </a:r>
            <a:r>
              <a:rPr lang="en-US"/>
              <a:t>. 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The EIB typically covers </a:t>
            </a:r>
            <a:r>
              <a:rPr lang="en-US" b="1"/>
              <a:t>up to 50% of a project’s total cost</a:t>
            </a:r>
            <a:r>
              <a:rPr lang="en-US"/>
              <a:t>.  These loans typically </a:t>
            </a:r>
            <a:r>
              <a:rPr lang="en-US" b="1"/>
              <a:t>start at €25 million</a:t>
            </a:r>
            <a:r>
              <a:rPr lang="en-US"/>
              <a:t>.</a:t>
            </a:r>
            <a:r>
              <a:rPr lang="en-GB" altLang="en-US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b="1"/>
          </a:p>
        </p:txBody>
      </p:sp>
      <p:pic>
        <p:nvPicPr>
          <p:cNvPr id="15" name="Picture 4" descr="B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8" y="1965392"/>
            <a:ext cx="5309936" cy="29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617369" y="4905087"/>
            <a:ext cx="530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Project example: Total of 83 million Euro corporate lending to </a:t>
            </a:r>
            <a:r>
              <a:rPr lang="en-US" b="1" err="1"/>
              <a:t>Valamar</a:t>
            </a:r>
            <a:r>
              <a:rPr lang="en-US" b="1"/>
              <a:t> Group 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9869507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174" y="867955"/>
            <a:ext cx="10274493" cy="1289504"/>
          </a:xfrm>
        </p:spPr>
        <p:txBody>
          <a:bodyPr/>
          <a:lstStyle/>
          <a:p>
            <a:r>
              <a:rPr lang="en-US"/>
              <a:t>Venture Debt &amp; Thematic Finance</a:t>
            </a:r>
            <a:endParaRPr lang="en-GB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9924364" y="7295456"/>
            <a:ext cx="647892" cy="13466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000" b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FD0A51CA-4611-42BC-8C78-05A9D4A054CC}" type="slidenum">
              <a:rPr lang="en-GB"/>
              <a:pPr/>
              <a:t>84</a:t>
            </a:fld>
            <a:endParaRPr lang="en-GB"/>
          </a:p>
        </p:txBody>
      </p:sp>
      <p:sp>
        <p:nvSpPr>
          <p:cNvPr id="33" name="Date Placeholder 3"/>
          <p:cNvSpPr txBox="1">
            <a:spLocks/>
          </p:cNvSpPr>
          <p:nvPr/>
        </p:nvSpPr>
        <p:spPr>
          <a:xfrm>
            <a:off x="3047748" y="7286116"/>
            <a:ext cx="97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1503B0-C89C-6348-B03F-73B7AF7A7674}" type="datetime1">
              <a:rPr lang="fr-LU"/>
              <a:pPr/>
              <a:t>05/12/2022</a:t>
            </a:fld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297763" y="1928859"/>
            <a:ext cx="641585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Venture debt (both standard and thematic) as a complementary instrument to support </a:t>
            </a:r>
            <a:r>
              <a:rPr lang="en-US" b="1"/>
              <a:t>innovative and fast-growing SMEs or Mid-Caps</a:t>
            </a:r>
            <a:r>
              <a:rPr lang="en-US"/>
              <a:t> with tailored financial solutions to accelerate their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Venture Debt &amp; Thematic Finance are </a:t>
            </a:r>
            <a:r>
              <a:rPr lang="en-US" b="1"/>
              <a:t>higher risk loans </a:t>
            </a:r>
            <a:r>
              <a:rPr lang="en-US"/>
              <a:t>typically with the pricing linked to the performance of the company. The higher risk is often correlated with a </a:t>
            </a:r>
            <a:r>
              <a:rPr lang="en-US" b="1"/>
              <a:t>higher potential return</a:t>
            </a:r>
            <a:r>
              <a:rPr lang="en-US"/>
              <a:t>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/>
              <a:t>Thematic Finance</a:t>
            </a:r>
            <a:r>
              <a:rPr lang="en-US"/>
              <a:t> covers operations which the EIB could not undertake at its own risk. Such operations can be delivered only with mandate support with a very high EU Transfer Rate (95% under </a:t>
            </a:r>
            <a:r>
              <a:rPr lang="en-US" err="1"/>
              <a:t>InvestEU</a:t>
            </a:r>
            <a:r>
              <a:rPr lang="en-US"/>
              <a:t>). Equity-type VD need the </a:t>
            </a:r>
            <a:r>
              <a:rPr lang="en-US" err="1"/>
              <a:t>InvestEU</a:t>
            </a:r>
            <a:r>
              <a:rPr lang="en-US"/>
              <a:t> guarantee to be delivered at scale by EIB.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Futura Lt BT" panose="020B0402020204020303" pitchFamily="34" charset="0"/>
            </a:endParaRPr>
          </a:p>
        </p:txBody>
      </p:sp>
      <p:pic>
        <p:nvPicPr>
          <p:cNvPr id="35" name="Picture 2" descr="SOLID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16" y="1947421"/>
            <a:ext cx="4596063" cy="25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110664" y="4552663"/>
            <a:ext cx="530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Project example: 30 million Euro of venture debt to </a:t>
            </a:r>
            <a:r>
              <a:rPr lang="en-US" b="1" err="1"/>
              <a:t>Rimac</a:t>
            </a:r>
            <a:r>
              <a:rPr lang="en-US" b="1"/>
              <a:t> </a:t>
            </a:r>
            <a:r>
              <a:rPr lang="en-US" b="1" err="1"/>
              <a:t>Automobili</a:t>
            </a:r>
            <a:r>
              <a:rPr lang="en-US" b="1"/>
              <a:t> under European Growth Finance Facility (EGFF)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8193576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85" y="833210"/>
            <a:ext cx="9626601" cy="1289504"/>
          </a:xfrm>
        </p:spPr>
        <p:txBody>
          <a:bodyPr/>
          <a:lstStyle/>
          <a:p>
            <a:r>
              <a:rPr lang="en-US"/>
              <a:t>EIF Equity Products</a:t>
            </a: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17001" y="2356045"/>
            <a:ext cx="44528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r>
              <a:rPr lang="en-GB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Venture Capital &amp; Private Equity funds</a:t>
            </a:r>
          </a:p>
          <a:p>
            <a:pPr marL="285750" indent="-285750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endParaRPr lang="en-GB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r>
              <a:rPr lang="en-GB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Climate and Infrastructure Funds</a:t>
            </a:r>
          </a:p>
          <a:p>
            <a:pPr marL="285750" indent="-285750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endParaRPr lang="en-GB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r>
              <a:rPr lang="en-GB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Debt Funds</a:t>
            </a:r>
          </a:p>
          <a:p>
            <a:pPr marL="285750" indent="-285750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endParaRPr lang="en-GB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51A5"/>
              </a:buClr>
              <a:buFont typeface="Wingdings" panose="05000000000000000000" pitchFamily="2" charset="2"/>
              <a:buChar char="ü"/>
              <a:defRPr/>
            </a:pPr>
            <a:r>
              <a:rPr lang="en-GB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Social Funds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8138" y="4350056"/>
            <a:ext cx="5895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51A5"/>
              </a:buClr>
              <a:defRPr/>
            </a:pPr>
            <a:r>
              <a:rPr lang="en-GB" b="1">
                <a:latin typeface="Montserrat" panose="020B0604020202020204" charset="0"/>
              </a:rPr>
              <a:t>Example</a:t>
            </a:r>
            <a:r>
              <a:rPr lang="en-GB">
                <a:latin typeface="Montserrat" panose="020B0604020202020204" charset="0"/>
              </a:rPr>
              <a:t>: Together with HBOR, EIF launched first venture capital funds in Croatia: </a:t>
            </a:r>
            <a:r>
              <a:rPr lang="en-GB" b="1">
                <a:latin typeface="Montserrat" panose="020B0604020202020204" charset="0"/>
              </a:rPr>
              <a:t>Croatian Venture Capital Initiative (</a:t>
            </a:r>
            <a:r>
              <a:rPr lang="en-GB" b="1" err="1">
                <a:latin typeface="Montserrat" panose="020B0604020202020204" charset="0"/>
              </a:rPr>
              <a:t>CVCi</a:t>
            </a:r>
            <a:r>
              <a:rPr lang="en-GB" b="1">
                <a:latin typeface="Montserrat" panose="020B0604020202020204" charset="0"/>
              </a:rPr>
              <a:t>) </a:t>
            </a:r>
            <a:r>
              <a:rPr lang="en-GB">
                <a:latin typeface="Montserrat" panose="020B0604020202020204" charset="0"/>
              </a:rPr>
              <a:t>and </a:t>
            </a:r>
            <a:r>
              <a:rPr lang="en-US" b="1">
                <a:latin typeface="Montserrat" panose="020B0604020202020204" charset="0"/>
              </a:rPr>
              <a:t>Croatian Growth Investment </a:t>
            </a:r>
            <a:r>
              <a:rPr lang="en-US" b="1" err="1">
                <a:latin typeface="Montserrat" panose="020B0604020202020204" charset="0"/>
              </a:rPr>
              <a:t>Programme</a:t>
            </a:r>
            <a:r>
              <a:rPr lang="en-US" b="1">
                <a:latin typeface="Montserrat" panose="020B0604020202020204" charset="0"/>
              </a:rPr>
              <a:t> (CROGIP)</a:t>
            </a:r>
            <a:endParaRPr lang="hr-HR" b="1">
              <a:latin typeface="Montserrat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38" y="1974875"/>
            <a:ext cx="5979694" cy="237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0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99" y="1026862"/>
            <a:ext cx="9626601" cy="1289504"/>
          </a:xfrm>
        </p:spPr>
        <p:txBody>
          <a:bodyPr/>
          <a:lstStyle/>
          <a:p>
            <a:r>
              <a:rPr lang="en-US">
                <a:latin typeface="Montserrat" panose="020B0604020202020204" charset="0"/>
              </a:rPr>
              <a:t>Framework</a:t>
            </a:r>
            <a:r>
              <a:rPr lang="hr-HR">
                <a:latin typeface="Montserrat" panose="020B0604020202020204" charset="0"/>
              </a:rPr>
              <a:t> loans</a:t>
            </a:r>
            <a:br>
              <a:rPr lang="en-GB">
                <a:latin typeface="Montserrat" panose="020B0604020202020204" charset="0"/>
              </a:rPr>
            </a:b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16569" y="1952492"/>
            <a:ext cx="7351294" cy="442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51A5"/>
              </a:buClr>
              <a:buSzPct val="80000"/>
              <a:buFont typeface="Arial"/>
              <a:buChar char="•"/>
            </a:pPr>
            <a:r>
              <a:rPr lang="en-US" sz="1600" spc="-1">
                <a:solidFill>
                  <a:srgbClr val="000000"/>
                </a:solidFill>
                <a:latin typeface="Montserrat"/>
              </a:rPr>
              <a:t>Financing a </a:t>
            </a:r>
            <a:r>
              <a:rPr lang="en-US" sz="1600" b="1" spc="-1">
                <a:solidFill>
                  <a:srgbClr val="000000"/>
                </a:solidFill>
                <a:latin typeface="Montserrat"/>
              </a:rPr>
              <a:t>multi-component and multi year investment </a:t>
            </a:r>
            <a:r>
              <a:rPr lang="en-US" sz="1600" b="1" spc="-1" err="1">
                <a:solidFill>
                  <a:srgbClr val="000000"/>
                </a:solidFill>
                <a:latin typeface="Montserrat"/>
              </a:rPr>
              <a:t>programmes</a:t>
            </a:r>
            <a:r>
              <a:rPr lang="en-US" sz="1600" b="1" spc="-1">
                <a:solidFill>
                  <a:srgbClr val="000000"/>
                </a:solidFill>
                <a:latin typeface="Montserrat"/>
              </a:rPr>
              <a:t> (usually 3-5 year) </a:t>
            </a:r>
            <a:r>
              <a:rPr lang="en-US" sz="1600" spc="-1">
                <a:solidFill>
                  <a:srgbClr val="000000"/>
                </a:solidFill>
                <a:latin typeface="Montserrat"/>
              </a:rPr>
              <a:t>within a framework of pre-defined objectives and eligibilities, with investment projects to be developed during the FL implementation.</a:t>
            </a:r>
            <a:endParaRPr lang="en-US" sz="1600" spc="-1"/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51A5"/>
              </a:buClr>
              <a:buSzPct val="80000"/>
              <a:buFont typeface="Arial"/>
              <a:buChar char="•"/>
            </a:pPr>
            <a:r>
              <a:rPr lang="en-US" sz="1600" b="1" spc="-1">
                <a:solidFill>
                  <a:srgbClr val="000000"/>
                </a:solidFill>
                <a:latin typeface="Montserrat"/>
              </a:rPr>
              <a:t>Public sector borrowers, </a:t>
            </a:r>
            <a:r>
              <a:rPr lang="en-US" sz="1600" spc="-1">
                <a:solidFill>
                  <a:srgbClr val="000000"/>
                </a:solidFill>
                <a:latin typeface="Montserrat"/>
              </a:rPr>
              <a:t>including central Government,  National agencies and Ministries, Regional or Local Authorities, public sector companies (e.g. utilities).  </a:t>
            </a:r>
            <a:endParaRPr lang="en-US" sz="1600" spc="-1"/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51A5"/>
              </a:buClr>
              <a:buSzPct val="80000"/>
              <a:buFont typeface="Arial"/>
              <a:buChar char="•"/>
            </a:pPr>
            <a:r>
              <a:rPr lang="en-US" sz="1600" spc="-1">
                <a:solidFill>
                  <a:srgbClr val="000000"/>
                </a:solidFill>
                <a:latin typeface="Montserrat"/>
              </a:rPr>
              <a:t>Examples of </a:t>
            </a:r>
            <a:r>
              <a:rPr lang="en-US" sz="1600" b="1" spc="-1">
                <a:solidFill>
                  <a:srgbClr val="000000"/>
                </a:solidFill>
                <a:latin typeface="Montserrat"/>
              </a:rPr>
              <a:t>frequent sectors </a:t>
            </a:r>
            <a:r>
              <a:rPr lang="en-US" sz="1600" spc="-1">
                <a:solidFill>
                  <a:srgbClr val="000000"/>
                </a:solidFill>
                <a:latin typeface="Montserrat"/>
              </a:rPr>
              <a:t>covered by FLs : roads, public transport, water, solid waste, urban </a:t>
            </a:r>
            <a:r>
              <a:rPr lang="en-US" sz="1600" spc="-1" err="1">
                <a:solidFill>
                  <a:srgbClr val="000000"/>
                </a:solidFill>
                <a:latin typeface="Montserrat"/>
              </a:rPr>
              <a:t>revitalisation</a:t>
            </a:r>
            <a:r>
              <a:rPr lang="en-US" sz="1600" spc="-1">
                <a:solidFill>
                  <a:srgbClr val="000000"/>
                </a:solidFill>
                <a:latin typeface="Montserrat"/>
              </a:rPr>
              <a:t>, social housing, health, energy efficiency, etc.</a:t>
            </a:r>
            <a:endParaRPr lang="en-US" sz="1600" spc="-1"/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51A5"/>
              </a:buClr>
              <a:buSzPct val="80000"/>
              <a:buFont typeface="Arial"/>
              <a:buChar char="•"/>
            </a:pPr>
            <a:r>
              <a:rPr lang="en-US" sz="1600" spc="-1">
                <a:solidFill>
                  <a:srgbClr val="000000"/>
                </a:solidFill>
                <a:latin typeface="Montserrat"/>
              </a:rPr>
              <a:t>The financing from EIB can be </a:t>
            </a:r>
            <a:r>
              <a:rPr lang="en-US" sz="1600" b="1" spc="-1">
                <a:solidFill>
                  <a:srgbClr val="000000"/>
                </a:solidFill>
                <a:latin typeface="Montserrat"/>
              </a:rPr>
              <a:t>complemented by other sources </a:t>
            </a:r>
            <a:r>
              <a:rPr lang="en-US" sz="1600" spc="-1">
                <a:solidFill>
                  <a:srgbClr val="000000"/>
                </a:solidFill>
                <a:latin typeface="Montserrat"/>
              </a:rPr>
              <a:t>(e.g. own resources, commercial banks, EU funding)</a:t>
            </a:r>
            <a:endParaRPr lang="en-US" sz="1600" spc="-1"/>
          </a:p>
          <a:p>
            <a:pPr marL="285840" indent="-285480">
              <a:lnSpc>
                <a:spcPct val="90000"/>
              </a:lnSpc>
              <a:spcBef>
                <a:spcPts val="1001"/>
              </a:spcBef>
              <a:buClr>
                <a:srgbClr val="0051A5"/>
              </a:buClr>
              <a:buSzPct val="80000"/>
              <a:buFont typeface="Arial"/>
              <a:buChar char="•"/>
            </a:pPr>
            <a:r>
              <a:rPr lang="en-US" sz="1600" b="1" spc="-1">
                <a:solidFill>
                  <a:srgbClr val="000000"/>
                </a:solidFill>
                <a:latin typeface="Montserrat"/>
              </a:rPr>
              <a:t>EU + EIB </a:t>
            </a:r>
            <a:r>
              <a:rPr lang="en-US" sz="1600" b="1" spc="-1" err="1">
                <a:solidFill>
                  <a:srgbClr val="000000"/>
                </a:solidFill>
                <a:latin typeface="Montserrat"/>
              </a:rPr>
              <a:t>cumul</a:t>
            </a:r>
            <a:r>
              <a:rPr lang="en-US" sz="1600" b="1" spc="-1">
                <a:solidFill>
                  <a:srgbClr val="000000"/>
                </a:solidFill>
                <a:latin typeface="Montserrat"/>
              </a:rPr>
              <a:t>. up to 90% of the investment program total costs and up to 100% in case of Energy Efficiency FLs.</a:t>
            </a:r>
            <a:endParaRPr lang="en-US" sz="1600" spc="-1"/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51A5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altLang="en-US" sz="1600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300"/>
              </a:spcBef>
              <a:defRPr/>
            </a:pPr>
            <a:endParaRPr lang="en-US" altLang="en-US" sz="1600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/>
          <p:nvPr/>
        </p:nvSpPr>
        <p:spPr>
          <a:xfrm>
            <a:off x="7567863" y="2006280"/>
            <a:ext cx="4366857" cy="3260978"/>
          </a:xfrm>
          <a:prstGeom prst="rect">
            <a:avLst/>
          </a:prstGeom>
          <a:solidFill>
            <a:srgbClr val="5B9BD5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9080" lvl="1" indent="-1677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FFFFFF"/>
                </a:solidFill>
                <a:latin typeface="Montserrat"/>
              </a:rPr>
              <a:t>EIB’s loan can finance u</a:t>
            </a:r>
            <a:r>
              <a:rPr lang="en-US" sz="1600" b="1" strike="noStrike" spc="-1">
                <a:solidFill>
                  <a:srgbClr val="FFFFFF"/>
                </a:solidFill>
                <a:latin typeface="Montserrat"/>
              </a:rPr>
              <a:t>p to 50% of the overall investment </a:t>
            </a:r>
            <a:r>
              <a:rPr lang="en-US" sz="1600" b="1" strike="noStrike" spc="-1" err="1">
                <a:solidFill>
                  <a:srgbClr val="FFFFFF"/>
                </a:solidFill>
                <a:latin typeface="Montserrat"/>
              </a:rPr>
              <a:t>programmes</a:t>
            </a:r>
            <a:r>
              <a:rPr lang="en-US" sz="1600" spc="-1">
                <a:solidFill>
                  <a:srgbClr val="FFFFFF"/>
                </a:solidFill>
                <a:latin typeface="Montserrat"/>
              </a:rPr>
              <a:t>.</a:t>
            </a:r>
            <a:endParaRPr lang="en-US" sz="1600" b="0" strike="noStrike" spc="-1">
              <a:latin typeface="Calibri"/>
            </a:endParaRPr>
          </a:p>
          <a:p>
            <a:pPr marL="289080" lvl="1" indent="-1677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FFFFFF"/>
                </a:solidFill>
                <a:latin typeface="Montserrat"/>
              </a:rPr>
              <a:t>The EIB can also provide </a:t>
            </a:r>
            <a:r>
              <a:rPr lang="en-US" sz="1600" b="1" strike="noStrike" spc="-1">
                <a:solidFill>
                  <a:srgbClr val="FFFFFF"/>
                </a:solidFill>
                <a:latin typeface="Montserrat"/>
              </a:rPr>
              <a:t>project investment loans to finance a single large investment project.</a:t>
            </a:r>
            <a:endParaRPr lang="en-US" sz="1600" b="0" strike="noStrike" spc="-1">
              <a:latin typeface="Calibri"/>
            </a:endParaRPr>
          </a:p>
          <a:p>
            <a:pPr marL="289080" lvl="1" indent="-1677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FFFFFF"/>
                </a:solidFill>
                <a:latin typeface="Montserrat"/>
              </a:rPr>
              <a:t>Free of charge technical assistance </a:t>
            </a:r>
            <a:r>
              <a:rPr lang="en-US" sz="1600" b="0" strike="noStrike" spc="-1">
                <a:solidFill>
                  <a:srgbClr val="FFFFFF"/>
                </a:solidFill>
                <a:latin typeface="Montserrat"/>
              </a:rPr>
              <a:t>to support the Borrower during the preparation and implementation stages of the FL. </a:t>
            </a:r>
            <a:endParaRPr lang="en-US" sz="1600" b="0" strike="noStrike" spc="-1">
              <a:latin typeface="Calibri"/>
            </a:endParaRPr>
          </a:p>
          <a:p>
            <a:pPr marL="289080" lvl="1" indent="-16776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FFFFFF"/>
                </a:solidFill>
                <a:latin typeface="Montserrat"/>
              </a:rPr>
              <a:t>Example: </a:t>
            </a:r>
            <a:r>
              <a:rPr lang="en-US" sz="1600" b="1" strike="noStrike" spc="-1">
                <a:solidFill>
                  <a:srgbClr val="FFFFFF"/>
                </a:solidFill>
                <a:latin typeface="Montserrat"/>
              </a:rPr>
              <a:t>EU-EIB Structural Program Loan 2014-2020 – EUR 600m</a:t>
            </a:r>
            <a:endParaRPr lang="en-US" sz="16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4994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62" y="417569"/>
            <a:ext cx="10134601" cy="1289504"/>
          </a:xfrm>
        </p:spPr>
        <p:txBody>
          <a:bodyPr/>
          <a:lstStyle/>
          <a:p>
            <a:r>
              <a:rPr lang="en-US"/>
              <a:t>EIB and the Just Transition Mechanism</a:t>
            </a:r>
            <a:br>
              <a:rPr lang="en-US"/>
            </a:br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047821" y="1966068"/>
            <a:ext cx="6472709" cy="2461708"/>
            <a:chOff x="1445056" y="1049864"/>
            <a:chExt cx="8630278" cy="3292932"/>
          </a:xfrm>
        </p:grpSpPr>
        <p:grpSp>
          <p:nvGrpSpPr>
            <p:cNvPr id="6" name="Group 5"/>
            <p:cNvGrpSpPr/>
            <p:nvPr/>
          </p:nvGrpSpPr>
          <p:grpSpPr>
            <a:xfrm>
              <a:off x="1445056" y="1809697"/>
              <a:ext cx="8630278" cy="2533099"/>
              <a:chOff x="1986923" y="1347339"/>
              <a:chExt cx="7751714" cy="272439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986923" y="1358454"/>
                <a:ext cx="2299593" cy="2713282"/>
                <a:chOff x="3136719" y="1358454"/>
                <a:chExt cx="2299593" cy="2713282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3136719" y="3902916"/>
                  <a:ext cx="2299593" cy="168820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Myriad Pro" panose="020B0503030403020204"/>
                  </a:endParaRPr>
                </a:p>
              </p:txBody>
            </p:sp>
            <p:sp>
              <p:nvSpPr>
                <p:cNvPr id="18" name="Trapezoid 17"/>
                <p:cNvSpPr/>
                <p:nvPr/>
              </p:nvSpPr>
              <p:spPr>
                <a:xfrm>
                  <a:off x="3231515" y="1820363"/>
                  <a:ext cx="2076131" cy="2024262"/>
                </a:xfrm>
                <a:prstGeom prst="trapezoid">
                  <a:avLst>
                    <a:gd name="adj" fmla="val 14962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algn="ctr" defTabSz="63341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defRPr/>
                  </a:pPr>
                  <a:r>
                    <a:rPr lang="en-US" sz="1050">
                      <a:solidFill>
                        <a:prstClr val="black"/>
                      </a:solidFill>
                      <a:latin typeface="Myriad Pro" panose="020B0503030403020204"/>
                    </a:rPr>
                    <a:t>EIB </a:t>
                  </a:r>
                  <a:r>
                    <a:rPr lang="en-US" sz="1050" b="1">
                      <a:solidFill>
                        <a:prstClr val="black"/>
                      </a:solidFill>
                      <a:latin typeface="Myriad Pro" panose="020B0503030403020204"/>
                    </a:rPr>
                    <a:t>co-finances </a:t>
                  </a:r>
                  <a:r>
                    <a:rPr lang="en-US" sz="1050">
                      <a:solidFill>
                        <a:prstClr val="black"/>
                      </a:solidFill>
                      <a:latin typeface="Myriad Pro" panose="020B0503030403020204"/>
                    </a:rPr>
                    <a:t>via structural </a:t>
                  </a:r>
                  <a:r>
                    <a:rPr lang="en-US" sz="1050" err="1">
                      <a:solidFill>
                        <a:prstClr val="black"/>
                      </a:solidFill>
                      <a:latin typeface="Myriad Pro" panose="020B0503030403020204"/>
                    </a:rPr>
                    <a:t>programme</a:t>
                  </a:r>
                  <a:r>
                    <a:rPr lang="en-US" sz="1050">
                      <a:solidFill>
                        <a:prstClr val="black"/>
                      </a:solidFill>
                      <a:latin typeface="Myriad Pro" panose="020B0503030403020204"/>
                    </a:rPr>
                    <a:t>/</a:t>
                  </a:r>
                </a:p>
                <a:p>
                  <a:pPr marL="0" lvl="1" algn="ctr" defTabSz="63341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defRPr/>
                  </a:pPr>
                  <a:r>
                    <a:rPr lang="en-US" sz="1050">
                      <a:solidFill>
                        <a:prstClr val="black"/>
                      </a:solidFill>
                      <a:latin typeface="Myriad Pro" panose="020B0503030403020204"/>
                    </a:rPr>
                    <a:t>framework loans</a:t>
                  </a:r>
                </a:p>
                <a:p>
                  <a:pPr marL="0" lvl="1" algn="ctr" defTabSz="63341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defRPr/>
                  </a:pPr>
                  <a:r>
                    <a:rPr lang="en-US" sz="1050">
                      <a:solidFill>
                        <a:prstClr val="black"/>
                      </a:solidFill>
                      <a:latin typeface="Myriad Pro" panose="020B0503030403020204"/>
                    </a:rPr>
                    <a:t>EIBG </a:t>
                  </a:r>
                  <a:r>
                    <a:rPr lang="en-US" sz="1050" b="1">
                      <a:solidFill>
                        <a:prstClr val="black"/>
                      </a:solidFill>
                      <a:latin typeface="Myriad Pro" panose="020B0503030403020204"/>
                    </a:rPr>
                    <a:t>manages financial instruments</a:t>
                  </a:r>
                  <a:endParaRPr lang="en-US" sz="1050">
                    <a:solidFill>
                      <a:prstClr val="black"/>
                    </a:solidFill>
                    <a:latin typeface="Myriad Pro" panose="020B0503030403020204"/>
                  </a:endParaRP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3649052" y="1358454"/>
                  <a:ext cx="1241060" cy="41151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txBody>
                <a:bodyPr wrap="none" anchor="ctr">
                  <a:spAutoFit/>
                </a:bodyPr>
                <a:lstStyle/>
                <a:p>
                  <a:pPr algn="ctr" defTabSz="633413">
                    <a:lnSpc>
                      <a:spcPct val="90000"/>
                    </a:lnSpc>
                    <a:spcBef>
                      <a:spcPct val="0"/>
                    </a:spcBef>
                    <a:defRPr/>
                  </a:pPr>
                  <a:r>
                    <a:rPr lang="en-US" sz="1200" b="1">
                      <a:solidFill>
                        <a:prstClr val="white"/>
                      </a:solidFill>
                      <a:latin typeface="Myriad Pro" panose="020B0503030403020204"/>
                    </a:rPr>
                    <a:t>Pillar 1 JTF</a:t>
                  </a:r>
                  <a:endParaRPr lang="en-US" sz="1200">
                    <a:solidFill>
                      <a:prstClr val="white"/>
                    </a:solidFill>
                    <a:latin typeface="Myriad Pro" panose="020B0503030403020204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4700554" y="1354791"/>
                <a:ext cx="2299593" cy="2710083"/>
                <a:chOff x="3136719" y="1361653"/>
                <a:chExt cx="2299593" cy="2710083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>
                  <a:off x="3136719" y="3902916"/>
                  <a:ext cx="2299593" cy="168820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Myriad Pro" panose="020B0503030403020204"/>
                  </a:endParaRPr>
                </a:p>
              </p:txBody>
            </p:sp>
            <p:sp>
              <p:nvSpPr>
                <p:cNvPr id="15" name="Trapezoid 14"/>
                <p:cNvSpPr/>
                <p:nvPr/>
              </p:nvSpPr>
              <p:spPr>
                <a:xfrm>
                  <a:off x="3231515" y="1827224"/>
                  <a:ext cx="2076131" cy="2017402"/>
                </a:xfrm>
                <a:prstGeom prst="trapezoid">
                  <a:avLst>
                    <a:gd name="adj" fmla="val 14962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algn="ctr" defTabSz="63341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defRPr/>
                  </a:pPr>
                  <a:r>
                    <a:rPr lang="en-US" sz="1050">
                      <a:solidFill>
                        <a:prstClr val="black"/>
                      </a:solidFill>
                      <a:latin typeface="Myriad Pro" panose="020B0503030403020204"/>
                    </a:rPr>
                    <a:t>EIB is </a:t>
                  </a:r>
                  <a:r>
                    <a:rPr lang="en-US" sz="1050" b="1">
                      <a:solidFill>
                        <a:prstClr val="black"/>
                      </a:solidFill>
                      <a:latin typeface="Myriad Pro" panose="020B0503030403020204"/>
                    </a:rPr>
                    <a:t>main implementing partner of IEU</a:t>
                  </a:r>
                  <a:r>
                    <a:rPr lang="en-US" sz="1050">
                      <a:solidFill>
                        <a:prstClr val="black"/>
                      </a:solidFill>
                      <a:latin typeface="Myriad Pro" panose="020B0503030403020204"/>
                    </a:rPr>
                    <a:t>, under which it </a:t>
                  </a:r>
                  <a:r>
                    <a:rPr lang="en-US" sz="1050" b="1">
                      <a:solidFill>
                        <a:prstClr val="black"/>
                      </a:solidFill>
                      <a:latin typeface="Myriad Pro" panose="020B0503030403020204"/>
                    </a:rPr>
                    <a:t>finances projects in JT territories</a:t>
                  </a: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3401058" y="1361653"/>
                  <a:ext cx="1737047" cy="411514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txBody>
                <a:bodyPr wrap="none" anchor="ctr">
                  <a:spAutoFit/>
                </a:bodyPr>
                <a:lstStyle/>
                <a:p>
                  <a:pPr algn="ctr" defTabSz="633413">
                    <a:lnSpc>
                      <a:spcPct val="90000"/>
                    </a:lnSpc>
                    <a:spcBef>
                      <a:spcPct val="0"/>
                    </a:spcBef>
                    <a:defRPr/>
                  </a:pPr>
                  <a:r>
                    <a:rPr lang="en-US" sz="1200" b="1">
                      <a:solidFill>
                        <a:prstClr val="white"/>
                      </a:solidFill>
                      <a:latin typeface="Myriad Pro" panose="020B0503030403020204"/>
                    </a:rPr>
                    <a:t>Pillar 2 </a:t>
                  </a:r>
                  <a:r>
                    <a:rPr lang="en-US" sz="1200" b="1" err="1">
                      <a:solidFill>
                        <a:prstClr val="white"/>
                      </a:solidFill>
                      <a:latin typeface="Myriad Pro" panose="020B0503030403020204"/>
                    </a:rPr>
                    <a:t>InvestEU</a:t>
                  </a:r>
                  <a:endParaRPr lang="en-US" sz="1200">
                    <a:solidFill>
                      <a:prstClr val="white"/>
                    </a:solidFill>
                    <a:latin typeface="Myriad Pro" panose="020B0503030403020204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7439044" y="1347339"/>
                <a:ext cx="2299593" cy="2700431"/>
                <a:chOff x="3136719" y="1371305"/>
                <a:chExt cx="2299593" cy="2700431"/>
              </a:xfrm>
            </p:grpSpPr>
            <p:sp>
              <p:nvSpPr>
                <p:cNvPr id="11" name="Rounded Rectangle 10"/>
                <p:cNvSpPr/>
                <p:nvPr/>
              </p:nvSpPr>
              <p:spPr>
                <a:xfrm>
                  <a:off x="3136719" y="3902916"/>
                  <a:ext cx="2299593" cy="168820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Myriad Pro" panose="020B0503030403020204"/>
                  </a:endParaRPr>
                </a:p>
              </p:txBody>
            </p:sp>
            <p:sp>
              <p:nvSpPr>
                <p:cNvPr id="12" name="Trapezoid 11"/>
                <p:cNvSpPr/>
                <p:nvPr/>
              </p:nvSpPr>
              <p:spPr>
                <a:xfrm>
                  <a:off x="3231515" y="1844328"/>
                  <a:ext cx="2076131" cy="2000296"/>
                </a:xfrm>
                <a:prstGeom prst="trapezoid">
                  <a:avLst>
                    <a:gd name="adj" fmla="val 14962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algn="ctr" defTabSz="63341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defRPr/>
                  </a:pPr>
                  <a:r>
                    <a:rPr lang="en-US" sz="1050" b="1">
                      <a:solidFill>
                        <a:prstClr val="black"/>
                      </a:solidFill>
                      <a:latin typeface="Myriad Pro" panose="020B0503030403020204"/>
                    </a:rPr>
                    <a:t>EIB financing is blended with EU budget grants </a:t>
                  </a:r>
                  <a:r>
                    <a:rPr lang="en-US" sz="1050">
                      <a:solidFill>
                        <a:prstClr val="black"/>
                      </a:solidFill>
                      <a:latin typeface="Myriad Pro" panose="020B0503030403020204"/>
                    </a:rPr>
                    <a:t>for public sector investments in JT territories</a:t>
                  </a: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3581536" y="1371305"/>
                  <a:ext cx="1376085" cy="41151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txBody>
                <a:bodyPr wrap="none" anchor="ctr">
                  <a:spAutoFit/>
                </a:bodyPr>
                <a:lstStyle/>
                <a:p>
                  <a:pPr algn="ctr" defTabSz="633413">
                    <a:lnSpc>
                      <a:spcPct val="90000"/>
                    </a:lnSpc>
                    <a:spcBef>
                      <a:spcPct val="0"/>
                    </a:spcBef>
                    <a:defRPr/>
                  </a:pPr>
                  <a:r>
                    <a:rPr lang="en-US" sz="1200" b="1">
                      <a:solidFill>
                        <a:prstClr val="white"/>
                      </a:solidFill>
                      <a:latin typeface="Myriad Pro" panose="020B0503030403020204"/>
                    </a:rPr>
                    <a:t>Pillar 3 PSLF</a:t>
                  </a:r>
                  <a:endParaRPr lang="en-US" sz="1200">
                    <a:solidFill>
                      <a:prstClr val="white"/>
                    </a:solidFill>
                    <a:latin typeface="Myriad Pro" panose="020B0503030403020204"/>
                  </a:endParaRPr>
                </a:p>
              </p:txBody>
            </p:sp>
          </p:grpSp>
        </p:grpSp>
        <p:sp>
          <p:nvSpPr>
            <p:cNvPr id="7" name="Trapezoid 6"/>
            <p:cNvSpPr/>
            <p:nvPr/>
          </p:nvSpPr>
          <p:spPr>
            <a:xfrm>
              <a:off x="1733768" y="1049864"/>
              <a:ext cx="8015147" cy="730208"/>
            </a:xfrm>
            <a:prstGeom prst="trapezoid">
              <a:avLst>
                <a:gd name="adj" fmla="val 654292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125" b="1">
                  <a:solidFill>
                    <a:prstClr val="white"/>
                  </a:solidFill>
                  <a:latin typeface="Myriad Pro" panose="020B0503030403020204"/>
                </a:rPr>
                <a:t>Just Transition Mechanism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64354" y="4463522"/>
            <a:ext cx="6148739" cy="1089404"/>
            <a:chOff x="1891070" y="4382173"/>
            <a:chExt cx="8198317" cy="1452539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1969989" y="4625437"/>
              <a:ext cx="1876261" cy="1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Content Placeholder 10"/>
            <p:cNvSpPr txBox="1">
              <a:spLocks/>
            </p:cNvSpPr>
            <p:nvPr/>
          </p:nvSpPr>
          <p:spPr>
            <a:xfrm>
              <a:off x="3925760" y="4382173"/>
              <a:ext cx="3849177" cy="48653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750"/>
                </a:spcBef>
                <a:buNone/>
                <a:defRPr/>
              </a:pPr>
              <a:r>
                <a:rPr lang="en-US" sz="1500">
                  <a:solidFill>
                    <a:prstClr val="black"/>
                  </a:solidFill>
                  <a:latin typeface="Myriad Pro" panose="020B0503030403020204"/>
                </a:rPr>
                <a:t>Advisory Support</a:t>
              </a:r>
              <a:endParaRPr lang="en-GB" sz="1500">
                <a:solidFill>
                  <a:prstClr val="black"/>
                </a:solidFill>
                <a:latin typeface="Myriad Pro" panose="020B0503030403020204"/>
              </a:endParaRPr>
            </a:p>
          </p:txBody>
        </p:sp>
        <p:sp>
          <p:nvSpPr>
            <p:cNvPr id="23" name="Content Placeholder 10"/>
            <p:cNvSpPr txBox="1">
              <a:spLocks/>
            </p:cNvSpPr>
            <p:nvPr/>
          </p:nvSpPr>
          <p:spPr>
            <a:xfrm>
              <a:off x="4729089" y="4841180"/>
              <a:ext cx="5360298" cy="9935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51435" tIns="25718" rIns="51435" bIns="25718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buClr>
                  <a:srgbClr val="FFC000"/>
                </a:buClr>
                <a:buNone/>
                <a:defRPr/>
              </a:pPr>
              <a:r>
                <a:rPr lang="en-US" sz="1350" b="1" err="1">
                  <a:solidFill>
                    <a:prstClr val="black"/>
                  </a:solidFill>
                  <a:latin typeface="Myriad Pro" panose="020B0503030403020204"/>
                </a:rPr>
                <a:t>InvestEU</a:t>
              </a:r>
              <a:r>
                <a:rPr lang="en-US" sz="1350" b="1">
                  <a:solidFill>
                    <a:prstClr val="black"/>
                  </a:solidFill>
                  <a:latin typeface="Myriad Pro" panose="020B0503030403020204"/>
                </a:rPr>
                <a:t> </a:t>
              </a:r>
            </a:p>
            <a:p>
              <a:pPr marL="0" indent="0" algn="ctr" defTabSz="685800">
                <a:buClr>
                  <a:srgbClr val="FFC000"/>
                </a:buClr>
                <a:buNone/>
                <a:defRPr/>
              </a:pPr>
              <a:r>
                <a:rPr lang="en-US" sz="1350" b="1">
                  <a:solidFill>
                    <a:prstClr val="black"/>
                  </a:solidFill>
                  <a:latin typeface="Myriad Pro" panose="020B0503030403020204"/>
                </a:rPr>
                <a:t>Advisory Hub</a:t>
              </a:r>
              <a:endParaRPr lang="en-GB" sz="1350" b="1">
                <a:solidFill>
                  <a:prstClr val="black"/>
                </a:solidFill>
                <a:latin typeface="Myriad Pro" panose="020B0503030403020204"/>
              </a:endParaRPr>
            </a:p>
          </p:txBody>
        </p:sp>
        <p:sp>
          <p:nvSpPr>
            <p:cNvPr id="24" name="Content Placeholder 10"/>
            <p:cNvSpPr txBox="1">
              <a:spLocks/>
            </p:cNvSpPr>
            <p:nvPr/>
          </p:nvSpPr>
          <p:spPr>
            <a:xfrm>
              <a:off x="1891070" y="4841180"/>
              <a:ext cx="2128262" cy="9935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51435" tIns="25718" rIns="51435" bIns="25718" rtlCol="0" anchor="ctr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None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buClr>
                  <a:srgbClr val="FFC000"/>
                </a:buClr>
                <a:buNone/>
                <a:defRPr/>
              </a:pPr>
              <a:r>
                <a:rPr lang="en-US" sz="1200" b="1">
                  <a:solidFill>
                    <a:prstClr val="black"/>
                  </a:solidFill>
                  <a:latin typeface="Myriad Pro" panose="020B0503030403020204"/>
                </a:rPr>
                <a:t>JASPERS</a:t>
              </a:r>
              <a:endParaRPr lang="en-GB" sz="1200">
                <a:solidFill>
                  <a:prstClr val="black"/>
                </a:solidFill>
                <a:latin typeface="Myriad Pro" panose="020B0503030403020204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7895081" y="4562521"/>
              <a:ext cx="1876261" cy="1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8150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9771"/>
            <a:ext cx="9626601" cy="1289504"/>
          </a:xfrm>
        </p:spPr>
        <p:txBody>
          <a:bodyPr/>
          <a:lstStyle/>
          <a:p>
            <a:r>
              <a:rPr lang="en-US">
                <a:latin typeface="Montserrat" panose="020B0604020202020204" charset="0"/>
              </a:rPr>
              <a:t>Benefits of Working with EIB</a:t>
            </a:r>
            <a:br>
              <a:rPr lang="en-US">
                <a:latin typeface="Montserrat" panose="020B0604020202020204" charset="0"/>
              </a:rPr>
            </a:br>
            <a:endParaRPr lang="en-GB">
              <a:latin typeface="Montserrat" panose="020B0604020202020204" charset="0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2234880" y="2217467"/>
            <a:ext cx="344880" cy="349560"/>
          </a:xfrm>
          <a:prstGeom prst="rect">
            <a:avLst/>
          </a:prstGeom>
          <a:solidFill>
            <a:srgbClr val="114F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00" b="0" strike="noStrike" spc="-1">
                <a:solidFill>
                  <a:srgbClr val="FFFFFF"/>
                </a:solidFill>
                <a:latin typeface="Myriad Pro semibold"/>
              </a:rPr>
              <a:t>1</a:t>
            </a:r>
            <a:endParaRPr lang="en-US" sz="2100" b="0" strike="noStrike" spc="-1">
              <a:latin typeface="Calibri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4799520" y="2217467"/>
            <a:ext cx="344880" cy="349560"/>
          </a:xfrm>
          <a:prstGeom prst="rect">
            <a:avLst/>
          </a:prstGeom>
          <a:solidFill>
            <a:srgbClr val="114F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00" b="0" strike="noStrike" spc="-1">
                <a:solidFill>
                  <a:srgbClr val="FFFFFF"/>
                </a:solidFill>
                <a:latin typeface="Myriad Pro semibold"/>
              </a:rPr>
              <a:t>2</a:t>
            </a:r>
            <a:endParaRPr lang="en-US" sz="2100" b="0" strike="noStrike" spc="-1">
              <a:latin typeface="Calibri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7336440" y="2217467"/>
            <a:ext cx="344880" cy="349560"/>
          </a:xfrm>
          <a:prstGeom prst="rect">
            <a:avLst/>
          </a:prstGeom>
          <a:solidFill>
            <a:srgbClr val="114F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00" b="0" strike="noStrike" spc="-1">
                <a:solidFill>
                  <a:srgbClr val="FFFFFF"/>
                </a:solidFill>
                <a:latin typeface="Myriad Pro semibold"/>
              </a:rPr>
              <a:t>3</a:t>
            </a:r>
            <a:endParaRPr lang="en-US" sz="2100" b="0" strike="noStrike" spc="-1">
              <a:latin typeface="Calibri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2171880" y="2622107"/>
            <a:ext cx="2431080" cy="8323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1200" b="0" strike="noStrike" spc="-1">
                <a:latin typeface="Montserrat" panose="020B0604020202020204" charset="0"/>
              </a:rPr>
              <a:t>EIB offers </a:t>
            </a:r>
            <a:r>
              <a:rPr lang="en-US" sz="1200" b="1" strike="noStrike" spc="-1">
                <a:latin typeface="Montserrat" panose="020B0604020202020204" charset="0"/>
              </a:rPr>
              <a:t>attractive interest rates </a:t>
            </a:r>
            <a:r>
              <a:rPr lang="en-US" sz="1200" b="0" strike="noStrike" spc="-1">
                <a:latin typeface="Montserrat" panose="020B0604020202020204" charset="0"/>
              </a:rPr>
              <a:t>to its clients (fixed and floating) due to its cheaper funding costs (AAA rating)</a:t>
            </a:r>
          </a:p>
        </p:txBody>
      </p:sp>
      <p:sp>
        <p:nvSpPr>
          <p:cNvPr id="10" name="Rectangle 8"/>
          <p:cNvSpPr/>
          <p:nvPr/>
        </p:nvSpPr>
        <p:spPr>
          <a:xfrm>
            <a:off x="4743360" y="2622107"/>
            <a:ext cx="2319120" cy="8323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1200" b="1" strike="noStrike" spc="-1">
                <a:latin typeface="Montserrat" panose="020B0604020202020204" charset="0"/>
              </a:rPr>
              <a:t>Long maturity </a:t>
            </a:r>
            <a:r>
              <a:rPr lang="en-US" sz="1200" b="0" strike="noStrike" spc="-1">
                <a:latin typeface="Montserrat" panose="020B0604020202020204" charset="0"/>
              </a:rPr>
              <a:t>matching </a:t>
            </a:r>
          </a:p>
          <a:p>
            <a:pPr>
              <a:lnSpc>
                <a:spcPct val="125000"/>
              </a:lnSpc>
            </a:pPr>
            <a:r>
              <a:rPr lang="en-US" sz="1200" b="0" strike="noStrike" spc="-1">
                <a:latin typeface="Montserrat" panose="020B0604020202020204" charset="0"/>
              </a:rPr>
              <a:t>economic life of project assets (up to 30 years, incl. grace period).</a:t>
            </a:r>
          </a:p>
        </p:txBody>
      </p:sp>
      <p:sp>
        <p:nvSpPr>
          <p:cNvPr id="11" name="Rectangle 9"/>
          <p:cNvSpPr/>
          <p:nvPr/>
        </p:nvSpPr>
        <p:spPr>
          <a:xfrm>
            <a:off x="7273440" y="2622107"/>
            <a:ext cx="2319120" cy="8323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1200" b="0" strike="noStrike" spc="-1">
                <a:latin typeface="Montserrat" panose="020B0604020202020204" charset="0"/>
              </a:rPr>
              <a:t>Financing </a:t>
            </a:r>
            <a:r>
              <a:rPr lang="en-US" sz="1200" b="1" strike="noStrike" spc="-1">
                <a:latin typeface="Montserrat" panose="020B0604020202020204" charset="0"/>
              </a:rPr>
              <a:t>tangible and intangible </a:t>
            </a:r>
            <a:r>
              <a:rPr lang="en-US" sz="1200" b="0" strike="noStrike" spc="-1">
                <a:latin typeface="Montserrat" panose="020B0604020202020204" charset="0"/>
              </a:rPr>
              <a:t>investments with up to </a:t>
            </a:r>
            <a:r>
              <a:rPr lang="en-US" sz="1200" b="1" strike="noStrike" spc="-1">
                <a:latin typeface="Montserrat" panose="020B0604020202020204" charset="0"/>
              </a:rPr>
              <a:t>50% of project cost.</a:t>
            </a:r>
            <a:endParaRPr lang="en-US" sz="1200" b="0" strike="noStrike" spc="-1">
              <a:latin typeface="Montserrat" panose="020B0604020202020204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2234880" y="3850787"/>
            <a:ext cx="344880" cy="349560"/>
          </a:xfrm>
          <a:prstGeom prst="rect">
            <a:avLst/>
          </a:prstGeom>
          <a:solidFill>
            <a:srgbClr val="114F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00" b="0" strike="noStrike" spc="-1">
                <a:solidFill>
                  <a:srgbClr val="FFFFFF"/>
                </a:solidFill>
                <a:latin typeface="Myriad Pro semibold"/>
              </a:rPr>
              <a:t>4</a:t>
            </a:r>
            <a:endParaRPr lang="en-US" sz="2100" b="0" strike="noStrike" spc="-1">
              <a:latin typeface="Calibri"/>
            </a:endParaRPr>
          </a:p>
        </p:txBody>
      </p:sp>
      <p:sp>
        <p:nvSpPr>
          <p:cNvPr id="13" name="Rectangle 11"/>
          <p:cNvSpPr/>
          <p:nvPr/>
        </p:nvSpPr>
        <p:spPr>
          <a:xfrm>
            <a:off x="4799520" y="3852227"/>
            <a:ext cx="344880" cy="349560"/>
          </a:xfrm>
          <a:prstGeom prst="rect">
            <a:avLst/>
          </a:prstGeom>
          <a:solidFill>
            <a:srgbClr val="114F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00" b="0" strike="noStrike" spc="-1">
                <a:solidFill>
                  <a:srgbClr val="FFFFFF"/>
                </a:solidFill>
                <a:latin typeface="Myriad Pro semibold"/>
              </a:rPr>
              <a:t>5</a:t>
            </a:r>
            <a:endParaRPr lang="en-US" sz="2100" b="0" strike="noStrike" spc="-1">
              <a:latin typeface="Calibri"/>
            </a:endParaRPr>
          </a:p>
        </p:txBody>
      </p:sp>
      <p:sp>
        <p:nvSpPr>
          <p:cNvPr id="14" name="Rectangle 12"/>
          <p:cNvSpPr/>
          <p:nvPr/>
        </p:nvSpPr>
        <p:spPr>
          <a:xfrm>
            <a:off x="7336440" y="3852227"/>
            <a:ext cx="344880" cy="349560"/>
          </a:xfrm>
          <a:prstGeom prst="rect">
            <a:avLst/>
          </a:prstGeom>
          <a:solidFill>
            <a:srgbClr val="114F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00" b="0" strike="noStrike" spc="-1">
                <a:solidFill>
                  <a:srgbClr val="FFFFFF"/>
                </a:solidFill>
                <a:latin typeface="Myriad Pro semibold"/>
              </a:rPr>
              <a:t>6</a:t>
            </a:r>
            <a:endParaRPr lang="en-US" sz="2100" b="0" strike="noStrike" spc="-1">
              <a:latin typeface="Calibri"/>
            </a:endParaRPr>
          </a:p>
        </p:txBody>
      </p:sp>
      <p:sp>
        <p:nvSpPr>
          <p:cNvPr id="15" name="Rectangle 13"/>
          <p:cNvSpPr/>
          <p:nvPr/>
        </p:nvSpPr>
        <p:spPr>
          <a:xfrm>
            <a:off x="2171880" y="4256507"/>
            <a:ext cx="2431080" cy="8323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>
              <a:lnSpc>
                <a:spcPct val="125000"/>
              </a:lnSpc>
            </a:pPr>
            <a:r>
              <a:rPr lang="lv-LV" sz="1200" b="1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Flexible</a:t>
            </a:r>
            <a:r>
              <a:rPr lang="lv-LV" sz="1200" b="1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1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approach</a:t>
            </a:r>
            <a:r>
              <a:rPr lang="lv-LV" sz="1200" b="1" strike="noStrike" spc="-1">
                <a:latin typeface="Montserrat" panose="020B0604020202020204" charset="0"/>
                <a:cs typeface="Mongolian Baiti" panose="03000500000000000000" pitchFamily="66" charset="0"/>
              </a:rPr>
              <a:t> to </a:t>
            </a:r>
            <a:r>
              <a:rPr lang="lv-LV" sz="1200" b="1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disbursement</a:t>
            </a:r>
            <a:r>
              <a:rPr lang="lv-LV" sz="1200" b="1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–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both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fixed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and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floating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rates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of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different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maturities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can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be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selected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for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different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 </a:t>
            </a:r>
            <a:r>
              <a:rPr lang="lv-LV" sz="1200" b="0" strike="noStrike" spc="-1" err="1">
                <a:latin typeface="Montserrat" panose="020B0604020202020204" charset="0"/>
                <a:cs typeface="Mongolian Baiti" panose="03000500000000000000" pitchFamily="66" charset="0"/>
              </a:rPr>
              <a:t>tranches</a:t>
            </a:r>
            <a:r>
              <a:rPr lang="lv-LV" sz="1200" b="0" strike="noStrike" spc="-1">
                <a:latin typeface="Montserrat" panose="020B0604020202020204" charset="0"/>
                <a:cs typeface="Mongolian Baiti" panose="03000500000000000000" pitchFamily="66" charset="0"/>
              </a:rPr>
              <a:t>.</a:t>
            </a:r>
            <a:endParaRPr lang="en-US" sz="1200" b="0" strike="noStrike" spc="-1">
              <a:latin typeface="Montserrat" panose="020B0604020202020204" charset="0"/>
              <a:cs typeface="Mongolian Baiti" panose="03000500000000000000" pitchFamily="66" charset="0"/>
            </a:endParaRPr>
          </a:p>
        </p:txBody>
      </p:sp>
      <p:sp>
        <p:nvSpPr>
          <p:cNvPr id="16" name="Rectangle 14"/>
          <p:cNvSpPr/>
          <p:nvPr/>
        </p:nvSpPr>
        <p:spPr>
          <a:xfrm>
            <a:off x="4743360" y="4256507"/>
            <a:ext cx="2319120" cy="8323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1200" b="1" strike="noStrike" spc="-1">
                <a:latin typeface="Montserrat" panose="020B0604020202020204" charset="0"/>
              </a:rPr>
              <a:t>Signaling Effect </a:t>
            </a:r>
            <a:r>
              <a:rPr lang="en-US" sz="1200" b="0" strike="noStrike" spc="-1">
                <a:latin typeface="Montserrat" panose="020B0604020202020204" charset="0"/>
              </a:rPr>
              <a:t>and Quality Stamp – crowding in of private investors. </a:t>
            </a:r>
            <a:r>
              <a:rPr lang="en-US" sz="1200" b="1" strike="noStrike" spc="-1">
                <a:latin typeface="Montserrat" panose="020B0604020202020204" charset="0"/>
              </a:rPr>
              <a:t>Diversification</a:t>
            </a:r>
            <a:r>
              <a:rPr lang="en-US" sz="1200" b="0" strike="noStrike" spc="-1">
                <a:latin typeface="Montserrat" panose="020B0604020202020204" charset="0"/>
              </a:rPr>
              <a:t> of borrower’s funding sources.</a:t>
            </a:r>
          </a:p>
        </p:txBody>
      </p:sp>
      <p:sp>
        <p:nvSpPr>
          <p:cNvPr id="17" name="Rectangle 15"/>
          <p:cNvSpPr/>
          <p:nvPr/>
        </p:nvSpPr>
        <p:spPr>
          <a:xfrm>
            <a:off x="7273440" y="4256507"/>
            <a:ext cx="2262960" cy="8323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Overflow="overflow" horzOverflow="overflow" lIns="68760" tIns="34200" rIns="68760" bIns="34200" numCol="1" spc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1200" b="1" strike="noStrike" spc="-1">
                <a:latin typeface="Montserrat" panose="020B0604020202020204" charset="0"/>
              </a:rPr>
              <a:t>Advisory support and Technical Assistance </a:t>
            </a:r>
            <a:endParaRPr lang="en-US" sz="1200" b="0" strike="noStrike" spc="-1">
              <a:latin typeface="Montserrat" panose="020B0604020202020204" charset="0"/>
            </a:endParaRPr>
          </a:p>
          <a:p>
            <a:pPr>
              <a:lnSpc>
                <a:spcPct val="125000"/>
              </a:lnSpc>
            </a:pPr>
            <a:r>
              <a:rPr lang="en-US" sz="1200" b="0" strike="noStrike" spc="-1">
                <a:latin typeface="Montserrat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1807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0980-0E28-4179-2342-5A1660599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355" y="709650"/>
            <a:ext cx="9626601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s-ES"/>
              <a:t>Key </a:t>
            </a:r>
            <a:r>
              <a:rPr lang="es-ES" err="1"/>
              <a:t>Messages</a:t>
            </a:r>
            <a:endParaRPr lang="es-ES"/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74C64903-760D-C38D-E591-ECBF97B1D92F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A5968D8B-B72B-A930-93DD-550D6CE89BEE}"/>
              </a:ext>
            </a:extLst>
          </p:cNvPr>
          <p:cNvSpPr txBox="1">
            <a:spLocks/>
          </p:cNvSpPr>
          <p:nvPr/>
        </p:nvSpPr>
        <p:spPr>
          <a:xfrm>
            <a:off x="5791200" y="2587549"/>
            <a:ext cx="5472113" cy="27795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Image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42FA8860-C237-E402-0C2E-793E9FB15A4B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Speaker name</a:t>
            </a:r>
          </a:p>
        </p:txBody>
      </p:sp>
      <p:sp>
        <p:nvSpPr>
          <p:cNvPr id="15" name="Marcador de posición de imagen 3">
            <a:extLst>
              <a:ext uri="{FF2B5EF4-FFF2-40B4-BE49-F238E27FC236}">
                <a16:creationId xmlns:a16="http://schemas.microsoft.com/office/drawing/2014/main" id="{2D1CF859-C643-255F-B45C-206E35E0154F}"/>
              </a:ext>
            </a:extLst>
          </p:cNvPr>
          <p:cNvSpPr txBox="1">
            <a:spLocks/>
          </p:cNvSpPr>
          <p:nvPr/>
        </p:nvSpPr>
        <p:spPr>
          <a:xfrm>
            <a:off x="5988050" y="2175558"/>
            <a:ext cx="5472113" cy="27795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E67B7B7B-FD22-0A44-A719-479F68B6C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E1BEA5C-B760-2D4A-AACA-9A1B65F18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70A94F-F52D-BF43-AEFB-F38FA6A55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817" y="2085975"/>
            <a:ext cx="64228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EIB Group has a wide range of financial products and advisory services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Strong expertise in a variety of sectors including energy, manufacturing, transport, healthcare 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Ready to support </a:t>
            </a:r>
            <a:r>
              <a:rPr lang="hr-HR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Croatian </a:t>
            </a: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economy with existing products / services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Deployment of </a:t>
            </a:r>
            <a:r>
              <a:rPr lang="en-US" sz="1600" err="1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InvestEU</a:t>
            </a:r>
            <a:r>
              <a:rPr lang="en-US" sz="1600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 program and Just Transition Mechanism in cooperation with the European </a:t>
            </a:r>
            <a:r>
              <a:rPr lang="en-US" sz="1600" err="1">
                <a:solidFill>
                  <a:srgbClr val="000000"/>
                </a:solidFill>
                <a:latin typeface="Montserrat" panose="020B0604020202020204" charset="0"/>
                <a:cs typeface="Arial" panose="020B0604020202020204" pitchFamily="34" charset="0"/>
              </a:rPr>
              <a:t>Commmission</a:t>
            </a:r>
            <a:endParaRPr lang="en-US" sz="1600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ü"/>
            </a:pPr>
            <a:endParaRPr lang="en-US" sz="1600">
              <a:solidFill>
                <a:srgbClr val="000000"/>
              </a:solidFill>
              <a:latin typeface="Montserrat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4" name="Picture 3" descr="European Investment Bank stops financing of Azerbaijani gas project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91" y="2085975"/>
            <a:ext cx="4904790" cy="326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51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4">
            <a:extLst>
              <a:ext uri="{FF2B5EF4-FFF2-40B4-BE49-F238E27FC236}">
                <a16:creationId xmlns:a16="http://schemas.microsoft.com/office/drawing/2014/main" id="{3CEFF73D-C864-A424-A733-623F54CDFECF}"/>
              </a:ext>
            </a:extLst>
          </p:cNvPr>
          <p:cNvSpPr txBox="1">
            <a:spLocks/>
          </p:cNvSpPr>
          <p:nvPr/>
        </p:nvSpPr>
        <p:spPr>
          <a:xfrm>
            <a:off x="5832927" y="2001915"/>
            <a:ext cx="6046077" cy="347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Corrado Campobasso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034433-23F8-7974-5E85-F62BDBA96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1161734" cy="12895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Challenges and Promises of Cross-Border Cooperation</a:t>
            </a:r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0E5BE7BC-24E6-B142-8D8A-2CCC2824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8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2D1BF3F-48F8-8945-A51E-8FA3C3904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89A03D-9CD2-7843-A090-E456DE232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E41C140-D13B-AE4C-6E9E-B05B0BA3D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79" y="4521283"/>
            <a:ext cx="3668755" cy="958899"/>
          </a:xfrm>
          <a:prstGeom prst="rect">
            <a:avLst/>
          </a:prstGeom>
        </p:spPr>
      </p:pic>
      <p:pic>
        <p:nvPicPr>
          <p:cNvPr id="1026" name="Picture 2" descr="BOOST5 PROJECT - Ente Regionale PAtrimonio Culturale FVG">
            <a:extLst>
              <a:ext uri="{FF2B5EF4-FFF2-40B4-BE49-F238E27FC236}">
                <a16:creationId xmlns:a16="http://schemas.microsoft.com/office/drawing/2014/main" id="{3119AFC5-8D1D-7E97-DB15-832FEA9F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" y="3346126"/>
            <a:ext cx="3814276" cy="11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dits | Associazione Adriatico Mediterraneo">
            <a:extLst>
              <a:ext uri="{FF2B5EF4-FFF2-40B4-BE49-F238E27FC236}">
                <a16:creationId xmlns:a16="http://schemas.microsoft.com/office/drawing/2014/main" id="{BC02CC2D-DF00-10CC-820B-E4D2C1F17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33" y="1960942"/>
            <a:ext cx="1380464" cy="12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FFE8473-813D-B51A-6DA7-A8405AA75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5198" y="3250850"/>
            <a:ext cx="3137896" cy="1149760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4FE206B3-2081-C2B5-A7A4-3A6657CB9C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5198" y="4508800"/>
            <a:ext cx="3137896" cy="87548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4AE7DC7-26C5-898E-3F91-5FBAA34B5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9397" y="3041372"/>
            <a:ext cx="2133437" cy="21334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A041904-293D-E498-D896-E026211AD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2500" y="2061088"/>
            <a:ext cx="1778001" cy="100972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5B946CF-6397-1178-1333-B31CD2791D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1231" y="2599526"/>
            <a:ext cx="1891275" cy="52387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9C5A83E-23D0-56D3-C9D0-83733F6773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47" y="2067274"/>
            <a:ext cx="1704709" cy="95889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A9465EE-8E28-9900-C8FE-1BAB38E67C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9057" y="2417690"/>
            <a:ext cx="1749093" cy="695816"/>
          </a:xfrm>
          <a:prstGeom prst="rect">
            <a:avLst/>
          </a:prstGeom>
        </p:spPr>
      </p:pic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02495C-7F56-C75A-E612-F82A963CD3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9842" y="2589631"/>
            <a:ext cx="22860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819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95404-AD38-EE48-B3FB-0616DBF7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328" y="673686"/>
            <a:ext cx="9626601" cy="1289504"/>
          </a:xfrm>
        </p:spPr>
        <p:txBody>
          <a:bodyPr/>
          <a:lstStyle/>
          <a:p>
            <a:r>
              <a:rPr lang="es-ES"/>
              <a:t>EIB </a:t>
            </a:r>
            <a:r>
              <a:rPr lang="hr-HR"/>
              <a:t>Group </a:t>
            </a:r>
            <a:r>
              <a:rPr lang="es-ES" err="1"/>
              <a:t>Contacts</a:t>
            </a:r>
            <a:endParaRPr lang="es-ES"/>
          </a:p>
        </p:txBody>
      </p:sp>
      <p:pic>
        <p:nvPicPr>
          <p:cNvPr id="9" name="Picture 2" descr="Logo&#10;&#10;Description automatically generated">
            <a:extLst>
              <a:ext uri="{FF2B5EF4-FFF2-40B4-BE49-F238E27FC236}">
                <a16:creationId xmlns:a16="http://schemas.microsoft.com/office/drawing/2014/main" id="{87C0271F-05A6-ED4C-B9D3-DBD36D1C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0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CB0C71B1-4D25-A74A-8301-C25345DB4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C6042EA-CDFA-7043-A37D-4ABD861A8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6326" y="2679182"/>
            <a:ext cx="2223656" cy="30008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European Investment Bank: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6326" y="2956181"/>
            <a:ext cx="2223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/>
          </a:p>
          <a:p>
            <a:r>
              <a:rPr lang="en-US" sz="1200"/>
              <a:t>98-100 </a:t>
            </a:r>
            <a:r>
              <a:rPr lang="en-US" sz="1200" err="1"/>
              <a:t>Blvrd</a:t>
            </a:r>
            <a:r>
              <a:rPr lang="en-US" sz="1200"/>
              <a:t>. Konrad Adenauer</a:t>
            </a:r>
          </a:p>
          <a:p>
            <a:r>
              <a:rPr lang="en-US" sz="1200"/>
              <a:t>L-2959 Luxembourg</a:t>
            </a:r>
          </a:p>
          <a:p>
            <a:endParaRPr lang="en-US" sz="1200"/>
          </a:p>
          <a:p>
            <a:r>
              <a:rPr lang="en-US" sz="1200"/>
              <a:t>+352 4379-1</a:t>
            </a:r>
          </a:p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</a:rPr>
              <a:t>www.eib.org</a:t>
            </a:r>
            <a:endParaRPr lang="en-US" sz="12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5801" y="2656099"/>
            <a:ext cx="2223656" cy="30008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chemeClr val="bg1"/>
                </a:solidFill>
              </a:rPr>
              <a:t>European Investment Fund: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6326" y="4578245"/>
            <a:ext cx="222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/>
          </a:p>
          <a:p>
            <a:r>
              <a:rPr lang="en-US" sz="1200"/>
              <a:t>+352 4379-22000</a:t>
            </a:r>
          </a:p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</a:rPr>
              <a:t>info@eib.org</a:t>
            </a:r>
            <a:endParaRPr lang="en-US" sz="12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30704" y="2646510"/>
            <a:ext cx="2223656" cy="30008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sz="1350">
                <a:solidFill>
                  <a:schemeClr val="bg1"/>
                </a:solidFill>
              </a:rPr>
              <a:t>EIB Group </a:t>
            </a:r>
            <a:r>
              <a:rPr lang="en-US" sz="1350">
                <a:solidFill>
                  <a:schemeClr val="bg1"/>
                </a:solidFill>
              </a:rPr>
              <a:t>Office in Croatia: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15276" y="2866610"/>
            <a:ext cx="2223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/>
          </a:p>
          <a:p>
            <a:r>
              <a:rPr lang="pl-PL" sz="1200" err="1"/>
              <a:t>Hektorovićeva</a:t>
            </a:r>
            <a:r>
              <a:rPr lang="pl-PL" sz="1200"/>
              <a:t> 2</a:t>
            </a:r>
          </a:p>
          <a:p>
            <a:r>
              <a:rPr lang="pl-PL" sz="1200"/>
              <a:t>10000 Zagreb</a:t>
            </a:r>
          </a:p>
          <a:p>
            <a:r>
              <a:rPr lang="pl-PL" sz="1200" err="1"/>
              <a:t>Croatia</a:t>
            </a:r>
            <a:endParaRPr lang="en-US" sz="1200"/>
          </a:p>
          <a:p>
            <a:endParaRPr lang="en-US" sz="1200"/>
          </a:p>
          <a:p>
            <a:r>
              <a:rPr lang="en-US" sz="1200"/>
              <a:t>+385 16448208</a:t>
            </a:r>
          </a:p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</a:rPr>
              <a:t>zagreb@eib.org</a:t>
            </a:r>
          </a:p>
          <a:p>
            <a:r>
              <a:rPr lang="hr-HR" sz="1200" b="1">
                <a:solidFill>
                  <a:schemeClr val="accent5">
                    <a:lumMod val="75000"/>
                  </a:schemeClr>
                </a:solidFill>
              </a:rPr>
              <a:t>www.eib.org/croatia</a:t>
            </a:r>
            <a:endParaRPr lang="en-US" sz="1200" b="1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1200" b="1"/>
          </a:p>
        </p:txBody>
      </p:sp>
      <p:sp>
        <p:nvSpPr>
          <p:cNvPr id="14" name="TextBox 13"/>
          <p:cNvSpPr txBox="1"/>
          <p:nvPr/>
        </p:nvSpPr>
        <p:spPr>
          <a:xfrm>
            <a:off x="1556326" y="4280815"/>
            <a:ext cx="2223656" cy="30008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Info Desk: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01229" y="2870047"/>
            <a:ext cx="2223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/>
          </a:p>
          <a:p>
            <a:r>
              <a:rPr lang="en-GB" sz="1200"/>
              <a:t>37B, avenue J.F. Kennedy</a:t>
            </a:r>
            <a:br>
              <a:rPr lang="en-GB" sz="1200"/>
            </a:br>
            <a:r>
              <a:rPr lang="en-GB" sz="1200"/>
              <a:t>L-2968 Luxembourg</a:t>
            </a:r>
            <a:endParaRPr lang="hr-HR" sz="1200"/>
          </a:p>
          <a:p>
            <a:endParaRPr lang="en-US" sz="1200"/>
          </a:p>
          <a:p>
            <a:r>
              <a:rPr lang="en-GB" sz="1200"/>
              <a:t>+352 2485-1</a:t>
            </a:r>
            <a:br>
              <a:rPr lang="en-GB" sz="1200"/>
            </a:br>
            <a:r>
              <a:rPr lang="hr-HR" sz="1200" b="1">
                <a:solidFill>
                  <a:schemeClr val="accent5">
                    <a:lumMod val="75000"/>
                  </a:schemeClr>
                </a:solidFill>
              </a:rPr>
              <a:t>www.eif.org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350123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518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2">
            <a:extLst>
              <a:ext uri="{FF2B5EF4-FFF2-40B4-BE49-F238E27FC236}">
                <a16:creationId xmlns:a16="http://schemas.microsoft.com/office/drawing/2014/main" id="{86847884-1DF0-9AEB-0A28-478D220A637A}"/>
              </a:ext>
            </a:extLst>
          </p:cNvPr>
          <p:cNvSpPr txBox="1"/>
          <p:nvPr/>
        </p:nvSpPr>
        <p:spPr>
          <a:xfrm>
            <a:off x="143775" y="2512396"/>
            <a:ext cx="1190445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8000" b="1" err="1">
                <a:solidFill>
                  <a:schemeClr val="bg1"/>
                </a:solidFill>
                <a:latin typeface="Montserrat SemiBold"/>
              </a:rPr>
              <a:t>Closing</a:t>
            </a:r>
            <a:r>
              <a:rPr lang="es-ES" sz="8000" b="1">
                <a:solidFill>
                  <a:schemeClr val="bg1"/>
                </a:solidFill>
                <a:latin typeface="Montserrat SemiBold"/>
              </a:rPr>
              <a:t> </a:t>
            </a:r>
            <a:r>
              <a:rPr lang="es-ES" sz="8000" b="1" err="1">
                <a:solidFill>
                  <a:schemeClr val="bg1"/>
                </a:solidFill>
                <a:latin typeface="Montserrat SemiBold"/>
              </a:rPr>
              <a:t>Remarks</a:t>
            </a:r>
            <a:endParaRPr lang="es-ES" sz="3200" err="1">
              <a:solidFill>
                <a:schemeClr val="bg1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72DD041-4ED7-64D9-82CC-D7A83C71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0" y="157880"/>
            <a:ext cx="2305800" cy="1309694"/>
          </a:xfrm>
          <a:prstGeom prst="rect">
            <a:avLst/>
          </a:prstGeom>
        </p:spPr>
      </p:pic>
      <p:pic>
        <p:nvPicPr>
          <p:cNvPr id="9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53E4A09-0134-6B4A-93FB-0809082E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349" y="5769785"/>
            <a:ext cx="1625611" cy="480888"/>
          </a:xfrm>
          <a:prstGeom prst="rect">
            <a:avLst/>
          </a:prstGeom>
        </p:spPr>
      </p:pic>
      <p:pic>
        <p:nvPicPr>
          <p:cNvPr id="10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DDB05BA2-828F-CB4C-982F-D86C5BC7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04" y="5696607"/>
            <a:ext cx="904278" cy="6272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86140F0-B203-F44B-8654-FA18EDC77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926" y="5810243"/>
            <a:ext cx="2273449" cy="3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76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030364D1-70FA-1506-0B4B-AB4EDAA5D4C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  <a:cs typeface="Arial"/>
              </a:rPr>
              <a:t>Roberta </a:t>
            </a:r>
            <a:r>
              <a:rPr lang="es-ES" err="1">
                <a:latin typeface="Montserrat"/>
                <a:cs typeface="Arial"/>
              </a:rPr>
              <a:t>Dall'Olio</a:t>
            </a:r>
            <a:endParaRPr lang="es-ES" err="1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3799036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Montserrat"/>
                <a:cs typeface="Arial"/>
              </a:rPr>
              <a:t>Director </a:t>
            </a:r>
            <a:r>
              <a:rPr lang="es-ES" dirty="0" err="1">
                <a:latin typeface="Montserrat"/>
                <a:cs typeface="Arial"/>
              </a:rPr>
              <a:t>of</a:t>
            </a:r>
            <a:r>
              <a:rPr lang="es-ES" dirty="0">
                <a:latin typeface="Montserrat"/>
                <a:cs typeface="Arial"/>
              </a:rPr>
              <a:t> EURADA</a:t>
            </a:r>
            <a:endParaRPr lang="es-ES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Closing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Remarks</a:t>
            </a:r>
            <a:endParaRPr lang="es-ES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425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4129715"/>
            <a:ext cx="9989457" cy="808010"/>
          </a:xfrm>
          <a:prstGeom prst="rect">
            <a:avLst/>
          </a:prstGeom>
        </p:spPr>
        <p:txBody>
          <a:bodyPr lIns="91440" tIns="45720" rIns="91440" bIns="45720" anchor="ctr" anchorCtr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  <a:cs typeface="Arial"/>
              </a:rPr>
              <a:t>SMŽ Regional </a:t>
            </a:r>
            <a:r>
              <a:rPr lang="es-ES" err="1">
                <a:latin typeface="Montserrat"/>
                <a:cs typeface="Arial"/>
              </a:rPr>
              <a:t>Coordinator</a:t>
            </a:r>
            <a:r>
              <a:rPr lang="es-ES">
                <a:latin typeface="Montserrat"/>
                <a:cs typeface="Arial"/>
              </a:rPr>
              <a:t>, SIMORA</a:t>
            </a:r>
          </a:p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Closing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Remarks</a:t>
            </a:r>
            <a:endParaRPr lang="es-ES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0CBB24D4-B46E-E226-0980-13EA2CC76B5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err="1">
                <a:latin typeface="Montserrat"/>
                <a:cs typeface="Arial"/>
              </a:rPr>
              <a:t>Andreja</a:t>
            </a:r>
            <a:r>
              <a:rPr lang="es-ES">
                <a:latin typeface="Montserrat"/>
                <a:cs typeface="Arial"/>
              </a:rPr>
              <a:t> </a:t>
            </a:r>
            <a:r>
              <a:rPr lang="es-ES" err="1">
                <a:latin typeface="Montserrat"/>
                <a:cs typeface="Arial"/>
              </a:rPr>
              <a:t>Šeperac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2660374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EA0D39-51C4-214C-89B4-846F9CA27DCD}"/>
              </a:ext>
            </a:extLst>
          </p:cNvPr>
          <p:cNvSpPr txBox="1"/>
          <p:nvPr/>
        </p:nvSpPr>
        <p:spPr>
          <a:xfrm>
            <a:off x="0" y="31058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Montserrat SemiBold" pitchFamily="2" charset="77"/>
              </a:rPr>
              <a:t>COFFEE BREAK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BFFF7174-390B-E3EF-C5B2-75C3E9A11B3A}"/>
              </a:ext>
            </a:extLst>
          </p:cNvPr>
          <p:cNvSpPr txBox="1">
            <a:spLocks/>
          </p:cNvSpPr>
          <p:nvPr/>
        </p:nvSpPr>
        <p:spPr>
          <a:xfrm>
            <a:off x="1101271" y="4129715"/>
            <a:ext cx="10564551" cy="808010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err="1">
                <a:latin typeface="Montserrat"/>
                <a:cs typeface="Arial"/>
              </a:rPr>
              <a:t>Policy</a:t>
            </a:r>
            <a:r>
              <a:rPr lang="es-ES" sz="3200">
                <a:latin typeface="Montserrat"/>
                <a:cs typeface="Arial"/>
              </a:rPr>
              <a:t> </a:t>
            </a:r>
            <a:r>
              <a:rPr lang="es-ES" sz="3200" err="1">
                <a:latin typeface="Montserrat"/>
                <a:cs typeface="Arial"/>
              </a:rPr>
              <a:t>Officer</a:t>
            </a:r>
            <a:r>
              <a:rPr lang="es-ES" sz="3200">
                <a:latin typeface="Montserrat"/>
                <a:cs typeface="Arial"/>
              </a:rPr>
              <a:t>, </a:t>
            </a:r>
            <a:r>
              <a:rPr lang="es-ES" sz="3200" err="1">
                <a:latin typeface="Montserrat"/>
                <a:cs typeface="Arial"/>
              </a:rPr>
              <a:t>European</a:t>
            </a:r>
            <a:r>
              <a:rPr lang="es-ES" sz="3200">
                <a:latin typeface="Montserrat"/>
                <a:cs typeface="Arial"/>
              </a:rPr>
              <a:t> </a:t>
            </a:r>
            <a:r>
              <a:rPr lang="es-ES" sz="3200" err="1">
                <a:latin typeface="Montserrat"/>
                <a:cs typeface="Arial"/>
              </a:rPr>
              <a:t>Commission</a:t>
            </a:r>
            <a:r>
              <a:rPr lang="es-ES" sz="3200">
                <a:latin typeface="Montserrat"/>
                <a:cs typeface="Arial"/>
              </a:rPr>
              <a:t> (DG GROW)</a:t>
            </a:r>
            <a:endParaRPr lang="es-ES" sz="3200"/>
          </a:p>
          <a:p>
            <a:endParaRPr lang="es-ES" sz="320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29737E9-8313-1EAB-E27F-79CEDAF1B4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26601" cy="1289504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err="1">
                <a:latin typeface="Montserrat"/>
                <a:cs typeface="Arial"/>
              </a:rPr>
              <a:t>Closing</a:t>
            </a:r>
            <a:r>
              <a:rPr lang="es-ES">
                <a:latin typeface="Montserrat"/>
                <a:cs typeface="Arial"/>
              </a:rPr>
              <a:t> </a:t>
            </a:r>
            <a:r>
              <a:rPr lang="es-ES" err="1">
                <a:latin typeface="Montserrat"/>
                <a:cs typeface="Arial"/>
              </a:rPr>
              <a:t>Remarks</a:t>
            </a:r>
            <a:endParaRPr lang="es-ES" err="1"/>
          </a:p>
        </p:txBody>
      </p:sp>
      <p:pic>
        <p:nvPicPr>
          <p:cNvPr id="10" name="Picture 2" descr="Logo&#10;&#10;Description automatically generated">
            <a:extLst>
              <a:ext uri="{FF2B5EF4-FFF2-40B4-BE49-F238E27FC236}">
                <a16:creationId xmlns:a16="http://schemas.microsoft.com/office/drawing/2014/main" id="{A7AFDB5D-6D4D-3648-A9DA-B716B91D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22" y="5755491"/>
            <a:ext cx="1528034" cy="867923"/>
          </a:xfrm>
          <a:prstGeom prst="rect">
            <a:avLst/>
          </a:prstGeom>
        </p:spPr>
      </p:pic>
      <p:pic>
        <p:nvPicPr>
          <p:cNvPr id="11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86CCA0-18C7-954F-9B4B-52DFEDAE0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851" y="5949008"/>
            <a:ext cx="1625611" cy="480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29A5B5-85C8-F24A-81BF-290FF27F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457" y="5949008"/>
            <a:ext cx="2733377" cy="480888"/>
          </a:xfrm>
          <a:prstGeom prst="rect">
            <a:avLst/>
          </a:prstGeom>
        </p:spPr>
      </p:pic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0CBB24D4-B46E-E226-0980-13EA2CC76B58}"/>
              </a:ext>
            </a:extLst>
          </p:cNvPr>
          <p:cNvSpPr txBox="1">
            <a:spLocks/>
          </p:cNvSpPr>
          <p:nvPr/>
        </p:nvSpPr>
        <p:spPr>
          <a:xfrm>
            <a:off x="1101271" y="2660347"/>
            <a:ext cx="9989457" cy="1138689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104B6B"/>
                </a:solidFill>
                <a:latin typeface="Montserrat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latin typeface="Montserrat"/>
                <a:cs typeface="Arial"/>
              </a:rPr>
              <a:t>Peter </a:t>
            </a:r>
            <a:r>
              <a:rPr lang="es-ES" err="1">
                <a:latin typeface="Montserrat"/>
                <a:cs typeface="Arial"/>
              </a:rPr>
              <a:t>Czaga</a:t>
            </a:r>
            <a:endParaRPr lang="es-ES" err="1"/>
          </a:p>
        </p:txBody>
      </p:sp>
    </p:spTree>
    <p:extLst>
      <p:ext uri="{BB962C8B-B14F-4D97-AF65-F5344CB8AC3E}">
        <p14:creationId xmlns:p14="http://schemas.microsoft.com/office/powerpoint/2010/main" val="31815857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736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21AAD8-2D77-2E48-AFC6-3282B5F606C9}"/>
              </a:ext>
            </a:extLst>
          </p:cNvPr>
          <p:cNvSpPr txBox="1"/>
          <p:nvPr/>
        </p:nvSpPr>
        <p:spPr>
          <a:xfrm>
            <a:off x="0" y="2518602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b="1">
                <a:solidFill>
                  <a:schemeClr val="bg1"/>
                </a:solidFill>
                <a:latin typeface="Montserrat"/>
                <a:cs typeface="Arial"/>
              </a:rPr>
              <a:t>SITE VISIT </a:t>
            </a:r>
            <a:r>
              <a:rPr lang="es-ES" sz="6000" b="1" err="1">
                <a:solidFill>
                  <a:schemeClr val="bg1"/>
                </a:solidFill>
                <a:latin typeface="Montserrat"/>
                <a:cs typeface="Arial"/>
              </a:rPr>
              <a:t>to</a:t>
            </a:r>
            <a:r>
              <a:rPr lang="es-ES" sz="6000" b="1">
                <a:solidFill>
                  <a:schemeClr val="bg1"/>
                </a:solidFill>
                <a:latin typeface="Montserrat"/>
                <a:cs typeface="Arial"/>
              </a:rPr>
              <a:t> </a:t>
            </a:r>
            <a:r>
              <a:rPr lang="es-ES" sz="6000" b="1" err="1">
                <a:solidFill>
                  <a:schemeClr val="bg1"/>
                </a:solidFill>
                <a:latin typeface="Montserrat"/>
                <a:cs typeface="Arial"/>
              </a:rPr>
              <a:t>Gaming</a:t>
            </a:r>
            <a:r>
              <a:rPr lang="es-ES" sz="6000" b="1">
                <a:solidFill>
                  <a:schemeClr val="bg1"/>
                </a:solidFill>
                <a:latin typeface="Montserrat"/>
                <a:cs typeface="Arial"/>
              </a:rPr>
              <a:t> </a:t>
            </a:r>
            <a:r>
              <a:rPr lang="es-ES" sz="6000" b="1" err="1">
                <a:solidFill>
                  <a:schemeClr val="bg1"/>
                </a:solidFill>
                <a:latin typeface="Montserrat"/>
                <a:cs typeface="Arial"/>
              </a:rPr>
              <a:t>Incubator</a:t>
            </a:r>
            <a:r>
              <a:rPr lang="es-ES" sz="6000" b="1">
                <a:solidFill>
                  <a:schemeClr val="bg1"/>
                </a:solidFill>
                <a:latin typeface="Montserrat"/>
                <a:cs typeface="Arial"/>
              </a:rPr>
              <a:t>: PISMO</a:t>
            </a:r>
          </a:p>
        </p:txBody>
      </p:sp>
      <p:pic>
        <p:nvPicPr>
          <p:cNvPr id="6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BB91DEB-031D-6A4B-B811-C89FC1C7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46" y="5845614"/>
            <a:ext cx="1625611" cy="480888"/>
          </a:xfrm>
          <a:prstGeom prst="rect">
            <a:avLst/>
          </a:prstGeom>
        </p:spPr>
      </p:pic>
      <p:pic>
        <p:nvPicPr>
          <p:cNvPr id="7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24D5AAC9-E3E8-214C-983B-3176EB66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5" y="5783718"/>
            <a:ext cx="904278" cy="627244"/>
          </a:xfrm>
          <a:prstGeom prst="rect">
            <a:avLst/>
          </a:prstGeom>
        </p:spPr>
      </p:pic>
      <p:pic>
        <p:nvPicPr>
          <p:cNvPr id="8" name="Picture 12" descr="Logo&#10;&#10;Description automatically generated">
            <a:extLst>
              <a:ext uri="{FF2B5EF4-FFF2-40B4-BE49-F238E27FC236}">
                <a16:creationId xmlns:a16="http://schemas.microsoft.com/office/drawing/2014/main" id="{82D99E48-33C7-D441-A52D-253319314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525" y="5761155"/>
            <a:ext cx="1305833" cy="741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74983E-66B2-E441-B09F-136B8097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10" y="5914957"/>
            <a:ext cx="2467483" cy="4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927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5addfa-30a9-4785-87a6-5ed76f699f6f" xsi:nil="true"/>
    <lcf76f155ced4ddcb4097134ff3c332f xmlns="75aea3ef-9bfb-40d4-850f-73f6892ce35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1A06B0AD8E6447912BD9C37EBBD73A" ma:contentTypeVersion="16" ma:contentTypeDescription="Create a new document." ma:contentTypeScope="" ma:versionID="5cf7378398758ee1eb958e0895f8679d">
  <xsd:schema xmlns:xsd="http://www.w3.org/2001/XMLSchema" xmlns:xs="http://www.w3.org/2001/XMLSchema" xmlns:p="http://schemas.microsoft.com/office/2006/metadata/properties" xmlns:ns2="bc5addfa-30a9-4785-87a6-5ed76f699f6f" xmlns:ns3="75aea3ef-9bfb-40d4-850f-73f6892ce358" targetNamespace="http://schemas.microsoft.com/office/2006/metadata/properties" ma:root="true" ma:fieldsID="81c8198b284c10ebf8279469bd5a1226" ns2:_="" ns3:_="">
    <xsd:import namespace="bc5addfa-30a9-4785-87a6-5ed76f699f6f"/>
    <xsd:import namespace="75aea3ef-9bfb-40d4-850f-73f6892ce3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addfa-30a9-4785-87a6-5ed76f699f6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be2f71-c30e-4596-b4ed-757c9457fd9d}" ma:internalName="TaxCatchAll" ma:showField="CatchAllData" ma:web="bc5addfa-30a9-4785-87a6-5ed76f699f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ea3ef-9bfb-40d4-850f-73f6892ce3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4e3a4a-5bd4-4876-a89e-4ff5fafe77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9123B7-BAC2-41DC-9610-FA349E9EA77F}">
  <ds:schemaRefs>
    <ds:schemaRef ds:uri="75aea3ef-9bfb-40d4-850f-73f6892ce358"/>
    <ds:schemaRef ds:uri="bc5addfa-30a9-4785-87a6-5ed76f699f6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902515-E18D-4452-BB81-4832F3D5B725}">
  <ds:schemaRefs>
    <ds:schemaRef ds:uri="75aea3ef-9bfb-40d4-850f-73f6892ce358"/>
    <ds:schemaRef ds:uri="bc5addfa-30a9-4785-87a6-5ed76f699f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B5BF10A-F9C4-40D5-984C-8F117D9C6F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4455</Words>
  <Application>Microsoft Office PowerPoint</Application>
  <PresentationFormat>Widescreen</PresentationFormat>
  <Paragraphs>648</Paragraphs>
  <Slides>97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97</vt:i4>
      </vt:variant>
    </vt:vector>
  </HeadingPairs>
  <TitlesOfParts>
    <vt:vector size="111" baseType="lpstr">
      <vt:lpstr>Calibri</vt:lpstr>
      <vt:lpstr>Arial</vt:lpstr>
      <vt:lpstr>Futura Lt BT</vt:lpstr>
      <vt:lpstr>Montserrat</vt:lpstr>
      <vt:lpstr>Symbol</vt:lpstr>
      <vt:lpstr>Open Sans ExtraBold</vt:lpstr>
      <vt:lpstr>Montserrat SemiBold</vt:lpstr>
      <vt:lpstr>Myriad Pro semibold</vt:lpstr>
      <vt:lpstr>Calibri Light</vt:lpstr>
      <vt:lpstr>Wingdings</vt:lpstr>
      <vt:lpstr>Myriad Pro</vt:lpstr>
      <vt:lpstr>Gautami</vt:lpstr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 Funding Programmes</vt:lpstr>
      <vt:lpstr>Examples of projects</vt:lpstr>
      <vt:lpstr>Examples of projects</vt:lpstr>
      <vt:lpstr>National, Regional, Local Projects</vt:lpstr>
      <vt:lpstr>Clustering and networking</vt:lpstr>
      <vt:lpstr>“We believe that the cultural and environmental heritage has an  economic value fundamental for the  development of the country.   The heritage must be protected, valorised, promoted and developed. The beauty is a value essential for the physic, psychological and spiritual human well-being and fundamental for the whole society development.”</vt:lpstr>
      <vt:lpstr>PowerPoint Presentation</vt:lpstr>
      <vt:lpstr>PowerPoint Presentation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“Clusters are human centered – we connect triange of Enterpreuners, Researchers and Policy makers”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vision  Being a dynamic, cooperating and networking organization the main purpose of the Cluster is to activly represent the interest of the Hungarian R&amp;D&amp;I and industrial Photonics Sector so that its members could enhance their international competitiveness together and individually as well by establishing new developments, products, services and cooperation.</vt:lpstr>
      <vt:lpstr>PowerPoint Presentation</vt:lpstr>
      <vt:lpstr>PowerPoint Presentation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Challenges and Promises of Cross-Border Cooperation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EIB GROUP AT A GLANCE</vt:lpstr>
      <vt:lpstr>EIB Priorities</vt:lpstr>
      <vt:lpstr>EIB in Croatia</vt:lpstr>
      <vt:lpstr>EIB approvals in Croatia –  2011/2021</vt:lpstr>
      <vt:lpstr>EIB products catalyse investment </vt:lpstr>
      <vt:lpstr>PowerPoint Presentation</vt:lpstr>
      <vt:lpstr>EIB Financing products range</vt:lpstr>
      <vt:lpstr>Support to SMEs via Financial Intermediaries</vt:lpstr>
      <vt:lpstr>EIB Intermediated loans </vt:lpstr>
      <vt:lpstr>EIB Direct Corporate Lending</vt:lpstr>
      <vt:lpstr>Venture Debt &amp; Thematic Finance</vt:lpstr>
      <vt:lpstr>EIF Equity Products</vt:lpstr>
      <vt:lpstr>Framework loans </vt:lpstr>
      <vt:lpstr>EIB and the Just Transition Mechanism </vt:lpstr>
      <vt:lpstr>Benefits of Working with EIB </vt:lpstr>
      <vt:lpstr>Key Messages</vt:lpstr>
      <vt:lpstr>EIB Group Contacts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Trigo Moran, Miguel</dc:creator>
  <cp:lastModifiedBy>Jip LENSSEN</cp:lastModifiedBy>
  <cp:revision>4</cp:revision>
  <dcterms:created xsi:type="dcterms:W3CDTF">2018-11-27T14:57:36Z</dcterms:created>
  <dcterms:modified xsi:type="dcterms:W3CDTF">2022-12-05T16:40:38Z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0x010100991A06B0AD8E6447912BD9C37EBBD73A</vt:lpwstr>
  </property>
  <property fmtid="{D5CDD505-2E9C-101B-9397-08002B2CF9AE}" pid="3" name="MediaServiceImageTags">
    <vt:lpwstr/>
  </property>
</Properties>
</file>