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814" r:id="rId1"/>
    <p:sldMasterId id="2147484899" r:id="rId2"/>
  </p:sldMasterIdLst>
  <p:notesMasterIdLst>
    <p:notesMasterId r:id="rId14"/>
  </p:notesMasterIdLst>
  <p:handoutMasterIdLst>
    <p:handoutMasterId r:id="rId15"/>
  </p:handoutMasterIdLst>
  <p:sldIdLst>
    <p:sldId id="343" r:id="rId3"/>
    <p:sldId id="316" r:id="rId4"/>
    <p:sldId id="356" r:id="rId5"/>
    <p:sldId id="317" r:id="rId6"/>
    <p:sldId id="318" r:id="rId7"/>
    <p:sldId id="322" r:id="rId8"/>
    <p:sldId id="354" r:id="rId9"/>
    <p:sldId id="325" r:id="rId10"/>
    <p:sldId id="327" r:id="rId11"/>
    <p:sldId id="357" r:id="rId12"/>
    <p:sldId id="355" r:id="rId13"/>
  </p:sldIdLst>
  <p:sldSz cx="9144000" cy="6858000" type="screen4x3"/>
  <p:notesSz cx="6784975" cy="9856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pos="295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771"/>
    <a:srgbClr val="99E501"/>
    <a:srgbClr val="486B01"/>
    <a:srgbClr val="FFD653"/>
    <a:srgbClr val="4D7301"/>
    <a:srgbClr val="7BB801"/>
    <a:srgbClr val="5985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1" autoAdjust="0"/>
    <p:restoredTop sz="94539" autoAdjust="0"/>
  </p:normalViewPr>
  <p:slideViewPr>
    <p:cSldViewPr>
      <p:cViewPr varScale="1">
        <p:scale>
          <a:sx n="105" d="100"/>
          <a:sy n="105" d="100"/>
        </p:scale>
        <p:origin x="1662" y="108"/>
      </p:cViewPr>
      <p:guideLst>
        <p:guide orient="horz" pos="3884"/>
        <p:guide orient="horz" pos="436"/>
        <p:guide pos="295"/>
        <p:guide pos="54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071" tIns="45533" rIns="91071" bIns="45533" rtlCol="0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071" tIns="45533" rIns="91071" bIns="45533" rtlCol="0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0C931D-2DCF-4705-AB2A-4442F800DDB5}" type="datetimeFigureOut">
              <a:rPr lang="de-DE"/>
              <a:pPr>
                <a:defRPr/>
              </a:pPr>
              <a:t>06.11.2018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0050" cy="492125"/>
          </a:xfrm>
          <a:prstGeom prst="rect">
            <a:avLst/>
          </a:prstGeom>
        </p:spPr>
        <p:txBody>
          <a:bodyPr vert="horz" lIns="91071" tIns="45533" rIns="91071" bIns="45533" rtlCol="0" anchor="b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3338" y="9363075"/>
            <a:ext cx="2940050" cy="492125"/>
          </a:xfrm>
          <a:prstGeom prst="rect">
            <a:avLst/>
          </a:prstGeom>
        </p:spPr>
        <p:txBody>
          <a:bodyPr vert="horz" wrap="square" lIns="91071" tIns="45533" rIns="91071" bIns="455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932ADF1-F3AA-4917-BF47-046B893448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3" rIns="91071" bIns="455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5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3" rIns="91071" bIns="455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5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1538"/>
            <a:ext cx="49752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3" rIns="91071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3" rIns="91071" bIns="455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5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364663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3" rIns="91071" bIns="455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909CF5-4AB8-4C3A-A4AC-C040E865A6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19088"/>
            <a:ext cx="1841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209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2420888"/>
            <a:ext cx="8432800" cy="2579688"/>
          </a:xfrm>
        </p:spPr>
        <p:txBody>
          <a:bodyPr anchor="t"/>
          <a:lstStyle>
            <a:lvl1pPr algn="l">
              <a:defRPr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C47FEF-7EBA-4399-806E-97C98738EA4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052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6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9580B6-19AA-492F-A40F-858719B2044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0701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5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45D78E-6AD3-4437-AEAB-A75611313C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6438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5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EB57B-B136-408F-A610-6968DF1D9E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491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19088"/>
            <a:ext cx="1841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4450"/>
            <a:ext cx="2209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2420888"/>
            <a:ext cx="8432800" cy="2579688"/>
          </a:xfrm>
        </p:spPr>
        <p:txBody>
          <a:bodyPr anchor="t"/>
          <a:lstStyle>
            <a:lvl1pPr algn="l">
              <a:defRPr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0480-E844-4409-AAA0-F97EDEF4EE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224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44488" y="6381750"/>
            <a:ext cx="3168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www.clusterplattform.at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6203032" cy="8509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322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377085"/>
            <a:ext cx="7772400" cy="70809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035A-1BD6-4745-A741-E424C9AD11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5378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312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6C46-8BEA-40BF-8D21-F660E2C396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9387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1F08-2E89-4E45-983D-313000F5D69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0193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464A-E76D-4117-9D84-737BB92BC5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9290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44488" y="6381750"/>
            <a:ext cx="3168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www.clusterplattform.at</a:t>
            </a:r>
          </a:p>
        </p:txBody>
      </p:sp>
      <p:pic>
        <p:nvPicPr>
          <p:cNvPr id="5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tartseite Bundesministerium für Digitalisierung und Wirtschaftsstandor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1125"/>
            <a:ext cx="1409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6203032" cy="8509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343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7085-1D6A-4B6B-A8FE-7798210CB10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7675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6D2A-59E6-40B0-899A-58CEF29DF43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5764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164F-6864-4152-AEE7-5B72AA195E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204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Arial" charset="0"/>
              </a:rPr>
              <a:t>Nationale Clusterplattform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EF68-9B52-4DC4-9789-D360F52ACE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8999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6203032" cy="8509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09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377085"/>
            <a:ext cx="7772400" cy="70809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D618EC-1583-4187-977D-BCB917DF0C8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7136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6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9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8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3DE4E2-C714-4FF6-9BC1-C3DF8904F9E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91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4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7AE6BB-DFA9-4BA5-8813-71E1C4AB343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6470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3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A0ED3D-E126-4EA2-BA8E-B593997DC54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4870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95288" y="638175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800" b="1" spc="1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Nationale Clusterplattform</a:t>
            </a:r>
          </a:p>
        </p:txBody>
      </p:sp>
      <p:pic>
        <p:nvPicPr>
          <p:cNvPr id="6" name="Grafik 2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977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mepage of the Federal Ministry of Science, Research and Economic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3255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Berlin/18.10.2011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CB09DE-27D7-4103-BAE7-774F8C5B739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6901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6337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AT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AT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6" r:id="rId1"/>
    <p:sldLayoutId id="2147488247" r:id="rId2"/>
    <p:sldLayoutId id="2147488248" r:id="rId3"/>
    <p:sldLayoutId id="2147488249" r:id="rId4"/>
    <p:sldLayoutId id="2147488250" r:id="rId5"/>
    <p:sldLayoutId id="2147488251" r:id="rId6"/>
    <p:sldLayoutId id="2147488252" r:id="rId7"/>
    <p:sldLayoutId id="2147488253" r:id="rId8"/>
    <p:sldLayoutId id="2147488254" r:id="rId9"/>
    <p:sldLayoutId id="2147488255" r:id="rId10"/>
    <p:sldLayoutId id="2147488256" r:id="rId11"/>
    <p:sldLayoutId id="214748825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53735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6337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AT" altLang="de-DE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AT" altLang="de-DE" smtClean="0"/>
          </a:p>
        </p:txBody>
      </p:sp>
      <p:pic>
        <p:nvPicPr>
          <p:cNvPr id="2052" name="Grafik 2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26447" r="23471" b="26241"/>
          <a:stretch>
            <a:fillRect/>
          </a:stretch>
        </p:blipFill>
        <p:spPr bwMode="auto">
          <a:xfrm>
            <a:off x="8285163" y="5805488"/>
            <a:ext cx="608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00438" y="64293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1A25D9-9F3E-4AB8-BE55-0CF5183E8AD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8" r:id="rId1"/>
    <p:sldLayoutId id="2147488259" r:id="rId2"/>
    <p:sldLayoutId id="2147488260" r:id="rId3"/>
    <p:sldLayoutId id="2147488261" r:id="rId4"/>
    <p:sldLayoutId id="2147488262" r:id="rId5"/>
    <p:sldLayoutId id="2147488263" r:id="rId6"/>
    <p:sldLayoutId id="2147488264" r:id="rId7"/>
    <p:sldLayoutId id="2147488265" r:id="rId8"/>
    <p:sldLayoutId id="2147488266" r:id="rId9"/>
    <p:sldLayoutId id="2147488267" r:id="rId10"/>
    <p:sldLayoutId id="214748826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53735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53735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buchinger@bmdw.gv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usterplattform.at/index.php?id=48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://www.clusterplattform.at/index.php?id=52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://www.clusterplattform.at/index.php?id=5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sterplattform.at/index.php?id=45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://www.clusterplattform.at/index.php?id=50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26" Type="http://schemas.openxmlformats.org/officeDocument/2006/relationships/image" Target="../media/image41.jpeg"/><Relationship Id="rId39" Type="http://schemas.openxmlformats.org/officeDocument/2006/relationships/image" Target="../media/image53.jpeg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42" Type="http://schemas.openxmlformats.org/officeDocument/2006/relationships/image" Target="../media/image56.jpeg"/><Relationship Id="rId47" Type="http://schemas.openxmlformats.org/officeDocument/2006/relationships/image" Target="../media/image61.jpeg"/><Relationship Id="rId50" Type="http://schemas.openxmlformats.org/officeDocument/2006/relationships/image" Target="../media/image64.jpeg"/><Relationship Id="rId55" Type="http://schemas.openxmlformats.org/officeDocument/2006/relationships/hyperlink" Target="http://www.me2c.at/" TargetMode="External"/><Relationship Id="rId63" Type="http://schemas.openxmlformats.org/officeDocument/2006/relationships/image" Target="../media/image76.jpeg"/><Relationship Id="rId68" Type="http://schemas.openxmlformats.org/officeDocument/2006/relationships/image" Target="../media/image80.jpeg"/><Relationship Id="rId76" Type="http://schemas.openxmlformats.org/officeDocument/2006/relationships/image" Target="../media/image88.jpeg"/><Relationship Id="rId84" Type="http://schemas.openxmlformats.org/officeDocument/2006/relationships/image" Target="../media/image95.jpeg"/><Relationship Id="rId7" Type="http://schemas.openxmlformats.org/officeDocument/2006/relationships/image" Target="../media/image22.jpeg"/><Relationship Id="rId71" Type="http://schemas.openxmlformats.org/officeDocument/2006/relationships/image" Target="../media/image83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37" Type="http://schemas.openxmlformats.org/officeDocument/2006/relationships/image" Target="../media/image51.jpeg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53" Type="http://schemas.openxmlformats.org/officeDocument/2006/relationships/image" Target="../media/image67.jpeg"/><Relationship Id="rId58" Type="http://schemas.openxmlformats.org/officeDocument/2006/relationships/image" Target="../media/image71.jpeg"/><Relationship Id="rId66" Type="http://schemas.openxmlformats.org/officeDocument/2006/relationships/image" Target="../media/image79.jpeg"/><Relationship Id="rId74" Type="http://schemas.openxmlformats.org/officeDocument/2006/relationships/image" Target="../media/image86.jpeg"/><Relationship Id="rId79" Type="http://schemas.openxmlformats.org/officeDocument/2006/relationships/image" Target="../media/image91.jpeg"/><Relationship Id="rId5" Type="http://schemas.openxmlformats.org/officeDocument/2006/relationships/image" Target="../media/image20.png"/><Relationship Id="rId61" Type="http://schemas.openxmlformats.org/officeDocument/2006/relationships/image" Target="../media/image74.jpeg"/><Relationship Id="rId82" Type="http://schemas.openxmlformats.org/officeDocument/2006/relationships/image" Target="../media/image93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wmf"/><Relationship Id="rId35" Type="http://schemas.openxmlformats.org/officeDocument/2006/relationships/image" Target="../media/image50.jpeg"/><Relationship Id="rId43" Type="http://schemas.openxmlformats.org/officeDocument/2006/relationships/image" Target="../media/image57.jpeg"/><Relationship Id="rId48" Type="http://schemas.openxmlformats.org/officeDocument/2006/relationships/image" Target="../media/image62.png"/><Relationship Id="rId56" Type="http://schemas.openxmlformats.org/officeDocument/2006/relationships/image" Target="../media/image69.png"/><Relationship Id="rId64" Type="http://schemas.openxmlformats.org/officeDocument/2006/relationships/image" Target="../media/image77.jpeg"/><Relationship Id="rId69" Type="http://schemas.openxmlformats.org/officeDocument/2006/relationships/image" Target="../media/image81.jpeg"/><Relationship Id="rId77" Type="http://schemas.openxmlformats.org/officeDocument/2006/relationships/image" Target="../media/image89.jpeg"/><Relationship Id="rId8" Type="http://schemas.openxmlformats.org/officeDocument/2006/relationships/image" Target="../media/image23.png"/><Relationship Id="rId51" Type="http://schemas.openxmlformats.org/officeDocument/2006/relationships/image" Target="../media/image65.jpeg"/><Relationship Id="rId72" Type="http://schemas.openxmlformats.org/officeDocument/2006/relationships/image" Target="../media/image84.jpeg"/><Relationship Id="rId80" Type="http://schemas.openxmlformats.org/officeDocument/2006/relationships/hyperlink" Target="http://www.gesundheits-cluster.at/" TargetMode="External"/><Relationship Id="rId85" Type="http://schemas.openxmlformats.org/officeDocument/2006/relationships/image" Target="../media/image96.png"/><Relationship Id="rId3" Type="http://schemas.openxmlformats.org/officeDocument/2006/relationships/image" Target="../media/image18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38" Type="http://schemas.openxmlformats.org/officeDocument/2006/relationships/image" Target="../media/image52.jpeg"/><Relationship Id="rId46" Type="http://schemas.openxmlformats.org/officeDocument/2006/relationships/image" Target="../media/image60.png"/><Relationship Id="rId59" Type="http://schemas.openxmlformats.org/officeDocument/2006/relationships/image" Target="../media/image72.png"/><Relationship Id="rId67" Type="http://schemas.openxmlformats.org/officeDocument/2006/relationships/hyperlink" Target="http://www.holzcluster.at/fileadmin/content/AlteWebsite/BilderLogos/proHolz_Sbg_rgb.jpg" TargetMode="External"/><Relationship Id="rId20" Type="http://schemas.openxmlformats.org/officeDocument/2006/relationships/image" Target="../media/image35.png"/><Relationship Id="rId41" Type="http://schemas.openxmlformats.org/officeDocument/2006/relationships/image" Target="../media/image55.jpeg"/><Relationship Id="rId54" Type="http://schemas.openxmlformats.org/officeDocument/2006/relationships/image" Target="../media/image68.png"/><Relationship Id="rId62" Type="http://schemas.openxmlformats.org/officeDocument/2006/relationships/image" Target="../media/image75.jpeg"/><Relationship Id="rId70" Type="http://schemas.openxmlformats.org/officeDocument/2006/relationships/image" Target="../media/image82.jpeg"/><Relationship Id="rId75" Type="http://schemas.openxmlformats.org/officeDocument/2006/relationships/image" Target="../media/image87.jpeg"/><Relationship Id="rId83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36" Type="http://schemas.openxmlformats.org/officeDocument/2006/relationships/hyperlink" Target="http://www.sic.or.at/" TargetMode="External"/><Relationship Id="rId49" Type="http://schemas.openxmlformats.org/officeDocument/2006/relationships/image" Target="../media/image63.jpeg"/><Relationship Id="rId57" Type="http://schemas.openxmlformats.org/officeDocument/2006/relationships/image" Target="../media/image70.png"/><Relationship Id="rId10" Type="http://schemas.openxmlformats.org/officeDocument/2006/relationships/image" Target="../media/image25.jpeg"/><Relationship Id="rId31" Type="http://schemas.openxmlformats.org/officeDocument/2006/relationships/image" Target="../media/image46.jpeg"/><Relationship Id="rId44" Type="http://schemas.openxmlformats.org/officeDocument/2006/relationships/image" Target="../media/image58.jpeg"/><Relationship Id="rId52" Type="http://schemas.openxmlformats.org/officeDocument/2006/relationships/image" Target="../media/image66.jpeg"/><Relationship Id="rId60" Type="http://schemas.openxmlformats.org/officeDocument/2006/relationships/image" Target="../media/image73.jpeg"/><Relationship Id="rId65" Type="http://schemas.openxmlformats.org/officeDocument/2006/relationships/image" Target="../media/image78.jpeg"/><Relationship Id="rId73" Type="http://schemas.openxmlformats.org/officeDocument/2006/relationships/image" Target="../media/image85.jpeg"/><Relationship Id="rId78" Type="http://schemas.openxmlformats.org/officeDocument/2006/relationships/image" Target="../media/image90.jpeg"/><Relationship Id="rId81" Type="http://schemas.openxmlformats.org/officeDocument/2006/relationships/image" Target="../media/image92.jpeg"/><Relationship Id="rId86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 idx="4294967295"/>
          </p:nvPr>
        </p:nvSpPr>
        <p:spPr>
          <a:xfrm>
            <a:off x="352425" y="2060575"/>
            <a:ext cx="8432800" cy="1584325"/>
          </a:xfrm>
        </p:spPr>
        <p:txBody>
          <a:bodyPr anchor="t"/>
          <a:lstStyle/>
          <a:p>
            <a:pPr algn="l">
              <a:defRPr/>
            </a:pPr>
            <a:r>
              <a:rPr lang="de-AT" altLang="de-DE" sz="2800" b="1" dirty="0" smtClean="0">
                <a:cs typeface="Arial" charset="0"/>
              </a:rPr>
              <a:t/>
            </a:r>
            <a:br>
              <a:rPr lang="de-AT" altLang="de-DE" sz="2800" b="1" dirty="0" smtClean="0">
                <a:cs typeface="Arial" charset="0"/>
              </a:rPr>
            </a:br>
            <a:r>
              <a:rPr lang="de-AT" altLang="de-DE" sz="2000" b="1" dirty="0" smtClean="0">
                <a:cs typeface="Arial" charset="0"/>
              </a:rPr>
              <a:t/>
            </a:r>
            <a:br>
              <a:rPr lang="de-AT" altLang="de-DE" sz="2000" b="1" dirty="0" smtClean="0">
                <a:cs typeface="Arial" charset="0"/>
              </a:rPr>
            </a:br>
            <a:r>
              <a:rPr lang="de-AT" altLang="de-DE" b="1" dirty="0" smtClean="0">
                <a:cs typeface="Arial" charset="0"/>
              </a:rPr>
              <a:t>National Cluster </a:t>
            </a:r>
            <a:r>
              <a:rPr lang="de-AT" altLang="de-DE" b="1" dirty="0" err="1" smtClean="0">
                <a:cs typeface="Arial" charset="0"/>
              </a:rPr>
              <a:t>Platform</a:t>
            </a:r>
            <a:r>
              <a:rPr lang="de-AT" altLang="de-DE" b="1" dirty="0" smtClean="0">
                <a:cs typeface="Arial" charset="0"/>
              </a:rPr>
              <a:t> Austria</a:t>
            </a:r>
            <a:br>
              <a:rPr lang="de-AT" altLang="de-DE" b="1" dirty="0" smtClean="0">
                <a:cs typeface="Arial" charset="0"/>
              </a:rPr>
            </a:br>
            <a:r>
              <a:rPr lang="de-AT" altLang="de-DE" b="1" dirty="0" smtClean="0">
                <a:cs typeface="Arial" charset="0"/>
              </a:rPr>
              <a:t/>
            </a:r>
            <a:br>
              <a:rPr lang="de-AT" altLang="de-DE" b="1" dirty="0" smtClean="0">
                <a:cs typeface="Arial" charset="0"/>
              </a:rPr>
            </a:br>
            <a:r>
              <a:rPr lang="de-AT" altLang="de-DE" sz="2400" b="1" dirty="0" smtClean="0">
                <a:solidFill>
                  <a:schemeClr val="tx1"/>
                </a:solidFill>
                <a:cs typeface="Arial" charset="0"/>
              </a:rPr>
              <a:t>Dr. Stefan Buchinger, CSE</a:t>
            </a:r>
            <a:br>
              <a:rPr lang="de-AT" altLang="de-DE" sz="24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US" altLang="de-DE" sz="2400" b="1" dirty="0" smtClean="0">
                <a:solidFill>
                  <a:schemeClr val="tx1"/>
                </a:solidFill>
                <a:cs typeface="Arial" charset="0"/>
              </a:rPr>
              <a:t>Head </a:t>
            </a:r>
            <a:r>
              <a:rPr lang="en-US" altLang="de-DE" sz="2400" b="1" dirty="0">
                <a:solidFill>
                  <a:schemeClr val="tx1"/>
                </a:solidFill>
                <a:cs typeface="Arial" charset="0"/>
              </a:rPr>
              <a:t>of Division Economic Policy and European Internal </a:t>
            </a:r>
            <a:r>
              <a:rPr lang="en-US" altLang="de-DE" sz="2400" b="1" dirty="0" smtClean="0">
                <a:solidFill>
                  <a:schemeClr val="tx1"/>
                </a:solidFill>
                <a:cs typeface="Arial" charset="0"/>
              </a:rPr>
              <a:t>Market</a:t>
            </a:r>
            <a:br>
              <a:rPr lang="en-US" altLang="de-DE" sz="2400" b="1" dirty="0" smtClean="0">
                <a:solidFill>
                  <a:schemeClr val="tx1"/>
                </a:solidFill>
                <a:cs typeface="Arial" charset="0"/>
              </a:rPr>
            </a:b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>Federal </a:t>
            </a:r>
            <a:r>
              <a:rPr lang="de-AT" sz="2400" b="1" kern="0" dirty="0" err="1" smtClean="0">
                <a:solidFill>
                  <a:srgbClr val="000000"/>
                </a:solidFill>
                <a:ea typeface="ＭＳ Ｐゴシック" pitchFamily="-72" charset="-128"/>
              </a:rPr>
              <a:t>Ministry</a:t>
            </a: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2400" b="1" kern="0" dirty="0" err="1" smtClean="0">
                <a:solidFill>
                  <a:srgbClr val="000000"/>
                </a:solidFill>
                <a:ea typeface="ＭＳ Ｐゴシック" pitchFamily="-72" charset="-128"/>
              </a:rPr>
              <a:t>for</a:t>
            </a: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> Digital </a:t>
            </a:r>
            <a:r>
              <a:rPr lang="de-AT" sz="2400" b="1" kern="0" dirty="0" err="1" smtClean="0">
                <a:solidFill>
                  <a:srgbClr val="000000"/>
                </a:solidFill>
                <a:ea typeface="ＭＳ Ｐゴシック" pitchFamily="-72" charset="-128"/>
              </a:rPr>
              <a:t>and</a:t>
            </a: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2400" b="1" kern="0" dirty="0" err="1" smtClean="0">
                <a:solidFill>
                  <a:srgbClr val="000000"/>
                </a:solidFill>
                <a:ea typeface="ＭＳ Ｐゴシック" pitchFamily="-72" charset="-128"/>
              </a:rPr>
              <a:t>Economic</a:t>
            </a: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> </a:t>
            </a:r>
            <a:r>
              <a:rPr lang="de-AT" sz="2400" b="1" kern="0" dirty="0" err="1" smtClean="0">
                <a:solidFill>
                  <a:srgbClr val="000000"/>
                </a:solidFill>
                <a:ea typeface="ＭＳ Ｐゴシック" pitchFamily="-72" charset="-128"/>
              </a:rPr>
              <a:t>Affairs</a:t>
            </a:r>
            <a: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  <a:t/>
            </a:r>
            <a:br>
              <a:rPr lang="de-AT" sz="2400" b="1" kern="0" dirty="0" smtClean="0">
                <a:solidFill>
                  <a:srgbClr val="000000"/>
                </a:solidFill>
                <a:ea typeface="ＭＳ Ｐゴシック" pitchFamily="-72" charset="-128"/>
              </a:rPr>
            </a:br>
            <a:r>
              <a:rPr lang="de-AT" altLang="de-DE" b="1" dirty="0" smtClean="0">
                <a:cs typeface="Arial" charset="0"/>
              </a:rPr>
              <a:t/>
            </a:r>
            <a:br>
              <a:rPr lang="de-AT" altLang="de-DE" b="1" dirty="0" smtClean="0">
                <a:cs typeface="Arial" charset="0"/>
              </a:rPr>
            </a:br>
            <a:r>
              <a:rPr lang="de-AT" altLang="de-DE" sz="1800" b="1" dirty="0" smtClean="0">
                <a:cs typeface="Arial" charset="0"/>
              </a:rPr>
              <a:t/>
            </a:r>
            <a:br>
              <a:rPr lang="de-AT" altLang="de-DE" sz="1800" b="1" dirty="0" smtClean="0">
                <a:cs typeface="Arial" charset="0"/>
              </a:rPr>
            </a:br>
            <a:r>
              <a:rPr lang="de-AT" altLang="de-DE" sz="1800" b="1" dirty="0" smtClean="0">
                <a:cs typeface="Arial" charset="0"/>
              </a:rPr>
              <a:t>Conference/Event: </a:t>
            </a:r>
            <a:r>
              <a:rPr lang="en-US" altLang="de-DE" sz="1800" b="1" dirty="0" smtClean="0">
                <a:cs typeface="Arial" charset="0"/>
              </a:rPr>
              <a:t>EU-Korea </a:t>
            </a:r>
            <a:r>
              <a:rPr lang="en-US" altLang="de-DE" sz="1800" b="1" dirty="0">
                <a:cs typeface="Arial" charset="0"/>
              </a:rPr>
              <a:t>Cluster Cooperation Seminar and Matchmaking Event</a:t>
            </a:r>
            <a:r>
              <a:rPr lang="de-AT" altLang="de-DE" sz="1800" b="1" dirty="0" smtClean="0">
                <a:cs typeface="Arial" charset="0"/>
              </a:rPr>
              <a:t/>
            </a:r>
            <a:br>
              <a:rPr lang="de-AT" altLang="de-DE" sz="1800" b="1" dirty="0" smtClean="0">
                <a:cs typeface="Arial" charset="0"/>
              </a:rPr>
            </a:br>
            <a:r>
              <a:rPr lang="de-AT" altLang="de-DE" sz="1800" b="1" dirty="0" smtClean="0">
                <a:cs typeface="Arial" charset="0"/>
              </a:rPr>
              <a:t>Date: 07.11.2018</a:t>
            </a:r>
            <a:br>
              <a:rPr lang="de-AT" altLang="de-DE" sz="1800" b="1" dirty="0" smtClean="0">
                <a:cs typeface="Arial" charset="0"/>
              </a:rPr>
            </a:br>
            <a:r>
              <a:rPr lang="de-AT" altLang="de-DE" sz="1800" b="1" dirty="0" smtClean="0">
                <a:cs typeface="Arial" charset="0"/>
              </a:rPr>
              <a:t>Place: Vienna</a:t>
            </a:r>
            <a:r>
              <a:rPr lang="de-AT" altLang="de-DE" sz="2400" b="1" dirty="0" smtClean="0">
                <a:cs typeface="Arial" charset="0"/>
              </a:rPr>
              <a:t/>
            </a:r>
            <a:br>
              <a:rPr lang="de-AT" altLang="de-DE" sz="2400" b="1" dirty="0" smtClean="0">
                <a:cs typeface="Arial" charset="0"/>
              </a:rPr>
            </a:br>
            <a:endParaRPr lang="de-AT" altLang="de-DE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pPr eaLnBrk="1" hangingPunct="1"/>
            <a:r>
              <a:rPr lang="de-AT" altLang="de-DE" sz="2400" b="1" smtClean="0">
                <a:solidFill>
                  <a:srgbClr val="811331"/>
                </a:solidFill>
              </a:rPr>
              <a:t>3. Conclusions 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463708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Clusters are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strategic platforms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promote collaboration and improve competitiveness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Currently they face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 challenges and conditions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Internationalization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Austrian Ministry for Digital and Economic Affairs aims to:</a:t>
            </a: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Harness and coordinate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regional efforts </a:t>
            </a:r>
            <a:endParaRPr lang="de-D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linkages to European and international partners</a:t>
            </a:r>
            <a:endParaRPr lang="de-D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altLang="de-DE" sz="20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</p:txBody>
      </p:sp>
      <p:sp>
        <p:nvSpPr>
          <p:cNvPr id="37892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B6600B6-E2BC-40BE-908F-14D6810E613D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r>
              <a:rPr lang="de-AT" altLang="de-DE" sz="2400" b="1" smtClean="0">
                <a:solidFill>
                  <a:srgbClr val="811331"/>
                </a:solidFill>
              </a:rPr>
              <a:t>Contact and Information</a:t>
            </a:r>
            <a:endParaRPr lang="de-AT" altLang="de-DE" smtClean="0"/>
          </a:p>
        </p:txBody>
      </p:sp>
      <p:sp>
        <p:nvSpPr>
          <p:cNvPr id="5" name="Rechteck 4"/>
          <p:cNvSpPr/>
          <p:nvPr/>
        </p:nvSpPr>
        <p:spPr>
          <a:xfrm>
            <a:off x="490538" y="1801813"/>
            <a:ext cx="8113712" cy="1809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E3E40"/>
              </a:buClr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Dr. Stefan </a:t>
            </a:r>
            <a:r>
              <a:rPr lang="en-US" sz="1800" b="1" kern="0" dirty="0" err="1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Buchinger</a:t>
            </a:r>
            <a: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, CSE</a:t>
            </a:r>
          </a:p>
          <a:p>
            <a:pPr eaLnBrk="1" hangingPunct="1">
              <a:spcBef>
                <a:spcPct val="20000"/>
              </a:spcBef>
              <a:buClr>
                <a:srgbClr val="3E3E40"/>
              </a:buClr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/>
            </a:r>
            <a:b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</a:br>
            <a: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Head of Division Economic Policy and European Internal Market</a:t>
            </a:r>
            <a:b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</a:br>
            <a: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Federal Ministry for Digital and Economic Affairs</a:t>
            </a:r>
            <a:br>
              <a:rPr lang="en-US" sz="1800" b="1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</a:br>
            <a:r>
              <a:rPr lang="de-AT" sz="18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/>
            </a:r>
            <a:br>
              <a:rPr lang="de-AT" sz="18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</a:br>
            <a:r>
              <a:rPr lang="de-AT" sz="1800" kern="0" dirty="0">
                <a:solidFill>
                  <a:srgbClr val="000000"/>
                </a:solidFill>
                <a:latin typeface="+mj-lt"/>
                <a:ea typeface="ＭＳ Ｐゴシック" pitchFamily="-72" charset="-128"/>
                <a:hlinkClick r:id="rId2"/>
              </a:rPr>
              <a:t>stefan.buchinger@bmdw.gv.at</a:t>
            </a:r>
            <a:r>
              <a:rPr lang="de-AT" sz="1800" kern="0" dirty="0">
                <a:solidFill>
                  <a:srgbClr val="000000"/>
                </a:solidFill>
                <a:latin typeface="+mj-lt"/>
                <a:ea typeface="ＭＳ Ｐゴシック" pitchFamily="-72" charset="-128"/>
              </a:rPr>
              <a:t> </a:t>
            </a:r>
          </a:p>
        </p:txBody>
      </p:sp>
      <p:sp>
        <p:nvSpPr>
          <p:cNvPr id="38916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12C8231-4ACA-4B68-98F1-83305F2F0020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50900"/>
          </a:xfrm>
        </p:spPr>
        <p:txBody>
          <a:bodyPr/>
          <a:lstStyle/>
          <a:p>
            <a:pPr eaLnBrk="1" hangingPunct="1"/>
            <a:r>
              <a:rPr lang="de-AT" altLang="de-DE" sz="2400" b="1" smtClean="0">
                <a:solidFill>
                  <a:srgbClr val="811331"/>
                </a:solidFill>
              </a:rPr>
              <a:t>Agenda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457200" y="1360488"/>
            <a:ext cx="8329613" cy="4784725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de-AT" altLang="de-DE" sz="2400" b="1" smtClean="0"/>
              <a:t>General remarks about Clusters and Competitiveness 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de-AT" altLang="de-DE" sz="2400" b="1" smtClean="0"/>
          </a:p>
          <a:p>
            <a:pPr>
              <a:buFont typeface="Calibri" panose="020F0502020204030204" pitchFamily="34" charset="0"/>
              <a:buAutoNum type="arabicPeriod"/>
            </a:pPr>
            <a:endParaRPr lang="de-AT" altLang="de-DE" sz="2400" b="1" smtClean="0"/>
          </a:p>
          <a:p>
            <a:pPr>
              <a:buFont typeface="Calibri" panose="020F0502020204030204" pitchFamily="34" charset="0"/>
              <a:buAutoNum type="arabicPeriod"/>
            </a:pPr>
            <a:r>
              <a:rPr lang="de-AT" altLang="de-DE" sz="2400" b="1" smtClean="0"/>
              <a:t>Facts and Figures about Clusters in Austria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de-AT" altLang="de-DE" sz="2400" b="1" smtClean="0"/>
          </a:p>
          <a:p>
            <a:pPr>
              <a:buFont typeface="Calibri" panose="020F0502020204030204" pitchFamily="34" charset="0"/>
              <a:buAutoNum type="arabicPeriod"/>
            </a:pPr>
            <a:endParaRPr lang="de-AT" altLang="de-DE" sz="2400" b="1" smtClean="0"/>
          </a:p>
          <a:p>
            <a:pPr>
              <a:buFont typeface="Calibri" panose="020F0502020204030204" pitchFamily="34" charset="0"/>
              <a:buAutoNum type="arabicPeriod"/>
            </a:pPr>
            <a:r>
              <a:rPr lang="de-AT" altLang="de-DE" sz="2400" b="1" smtClean="0"/>
              <a:t>Conclusions </a:t>
            </a:r>
          </a:p>
        </p:txBody>
      </p:sp>
      <p:sp>
        <p:nvSpPr>
          <p:cNvPr id="29700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77195CF-9C4D-4134-BB4A-90614794917D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4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r>
              <a:rPr lang="de-AT" altLang="de-DE" sz="2400" b="1" smtClean="0">
                <a:solidFill>
                  <a:srgbClr val="811331"/>
                </a:solidFill>
              </a:rPr>
              <a:t>1. General remarks about clusters </a:t>
            </a:r>
            <a:endParaRPr lang="de-AT" altLang="de-DE" sz="2400" smtClean="0"/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de-DE" sz="2400" dirty="0" smtClean="0"/>
              <a:t>Clusters </a:t>
            </a:r>
            <a:r>
              <a:rPr lang="de-AT" altLang="de-DE" sz="2400" dirty="0" err="1" smtClean="0"/>
              <a:t>are</a:t>
            </a:r>
            <a:r>
              <a:rPr lang="de-AT" altLang="de-DE" sz="2400" dirty="0" smtClean="0"/>
              <a:t> </a:t>
            </a:r>
            <a:r>
              <a:rPr lang="de-AT" altLang="de-DE" sz="2400" b="1" dirty="0" err="1" smtClean="0"/>
              <a:t>strategic</a:t>
            </a:r>
            <a:r>
              <a:rPr lang="de-AT" altLang="de-DE" sz="2400" b="1" dirty="0"/>
              <a:t> </a:t>
            </a:r>
            <a:r>
              <a:rPr lang="de-AT" altLang="de-DE" sz="2400" b="1" dirty="0" err="1" smtClean="0"/>
              <a:t>platforms</a:t>
            </a:r>
            <a:r>
              <a:rPr lang="de-AT" altLang="de-DE" sz="2400" b="1" dirty="0" smtClean="0"/>
              <a:t> </a:t>
            </a:r>
            <a:r>
              <a:rPr lang="de-AT" altLang="de-DE" sz="2400" dirty="0" err="1" smtClean="0"/>
              <a:t>promoting</a:t>
            </a:r>
            <a:r>
              <a:rPr lang="de-AT" altLang="de-DE" sz="2400" dirty="0" smtClean="0"/>
              <a:t> </a:t>
            </a:r>
            <a:r>
              <a:rPr lang="de-AT" altLang="de-DE" sz="2400" b="1" dirty="0" err="1" smtClean="0"/>
              <a:t>collaboration</a:t>
            </a:r>
            <a:r>
              <a:rPr lang="de-AT" altLang="de-DE" sz="2400" dirty="0" smtClean="0"/>
              <a:t> at different </a:t>
            </a:r>
            <a:r>
              <a:rPr lang="de-AT" altLang="de-DE" sz="2400" dirty="0" err="1" smtClean="0"/>
              <a:t>geographic</a:t>
            </a:r>
            <a:r>
              <a:rPr lang="de-AT" altLang="de-DE" sz="2400" dirty="0" smtClean="0"/>
              <a:t> </a:t>
            </a:r>
            <a:r>
              <a:rPr lang="de-AT" altLang="de-DE" sz="2400" dirty="0" err="1" smtClean="0"/>
              <a:t>levels</a:t>
            </a:r>
            <a:r>
              <a:rPr lang="de-AT" altLang="de-DE" sz="2400" dirty="0" smtClean="0"/>
              <a:t> (regional, national </a:t>
            </a:r>
            <a:r>
              <a:rPr lang="de-AT" altLang="de-DE" sz="2400" dirty="0" err="1" smtClean="0"/>
              <a:t>and</a:t>
            </a:r>
            <a:r>
              <a:rPr lang="de-AT" altLang="de-DE" sz="2400" dirty="0"/>
              <a:t> </a:t>
            </a:r>
            <a:r>
              <a:rPr lang="de-AT" altLang="de-DE" sz="2400" dirty="0" err="1" smtClean="0"/>
              <a:t>beyond</a:t>
            </a:r>
            <a:r>
              <a:rPr lang="de-AT" altLang="de-DE" sz="2400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24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de-DE" sz="2400" dirty="0" smtClean="0"/>
              <a:t>The </a:t>
            </a:r>
            <a:r>
              <a:rPr lang="de-AT" altLang="de-DE" sz="2400" dirty="0" err="1"/>
              <a:t>overarching</a:t>
            </a:r>
            <a:r>
              <a:rPr lang="de-AT" altLang="de-DE" sz="2400" dirty="0"/>
              <a:t> </a:t>
            </a:r>
            <a:r>
              <a:rPr lang="de-AT" altLang="de-DE" sz="2400" dirty="0" err="1"/>
              <a:t>goal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 </a:t>
            </a:r>
            <a:r>
              <a:rPr lang="de-AT" altLang="de-DE" sz="2400" dirty="0" err="1" smtClean="0"/>
              <a:t>clusters</a:t>
            </a:r>
            <a:r>
              <a:rPr lang="de-AT" altLang="de-DE" sz="2400" dirty="0" smtClean="0"/>
              <a:t> </a:t>
            </a:r>
            <a:r>
              <a:rPr lang="de-AT" altLang="de-DE" sz="2400" dirty="0" err="1" smtClean="0"/>
              <a:t>is</a:t>
            </a:r>
            <a:r>
              <a:rPr lang="de-AT" altLang="de-DE" sz="2400" dirty="0" smtClean="0"/>
              <a:t> </a:t>
            </a:r>
            <a:r>
              <a:rPr lang="de-AT" altLang="de-DE" sz="2400" dirty="0" err="1" smtClean="0"/>
              <a:t>to</a:t>
            </a:r>
            <a:r>
              <a:rPr lang="de-AT" altLang="de-DE" sz="2400" dirty="0" smtClean="0"/>
              <a:t> </a:t>
            </a:r>
            <a:r>
              <a:rPr lang="de-AT" altLang="de-DE" sz="2400" b="1" dirty="0" err="1" smtClean="0"/>
              <a:t>improve</a:t>
            </a:r>
            <a:r>
              <a:rPr lang="de-AT" altLang="de-DE" sz="2400" b="1" dirty="0" smtClean="0"/>
              <a:t> </a:t>
            </a:r>
            <a:r>
              <a:rPr lang="de-AT" altLang="de-DE" sz="2400" b="1" dirty="0" err="1" smtClean="0"/>
              <a:t>competitiveness</a:t>
            </a:r>
            <a:r>
              <a:rPr lang="de-AT" altLang="de-DE" sz="2400" b="1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de-AT" altLang="de-DE" sz="24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2400" b="1" i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de-AT" altLang="de-DE" dirty="0" smtClean="0">
              <a:solidFill>
                <a:srgbClr val="FF0000"/>
              </a:solidFill>
            </a:endParaRPr>
          </a:p>
        </p:txBody>
      </p:sp>
      <p:sp>
        <p:nvSpPr>
          <p:cNvPr id="30724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64F31A1-0C12-42D8-89E4-BD888C546495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r>
              <a:rPr lang="en-US" altLang="de-DE" sz="2400" b="1" smtClean="0"/>
              <a:t>2. Facts and Figures</a:t>
            </a:r>
          </a:p>
        </p:txBody>
      </p:sp>
      <p:sp>
        <p:nvSpPr>
          <p:cNvPr id="31747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26FE0A5-E38D-4473-87D9-140CFD6EAB2B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>
              <a:solidFill>
                <a:srgbClr val="898989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58041" r="1631" b="18521"/>
          <a:stretch>
            <a:fillRect/>
          </a:stretch>
        </p:blipFill>
        <p:spPr bwMode="auto">
          <a:xfrm>
            <a:off x="684213" y="5072063"/>
            <a:ext cx="75612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uppieren 21"/>
          <p:cNvGrpSpPr>
            <a:grpSpLocks/>
          </p:cNvGrpSpPr>
          <p:nvPr/>
        </p:nvGrpSpPr>
        <p:grpSpPr bwMode="auto">
          <a:xfrm>
            <a:off x="684213" y="1341438"/>
            <a:ext cx="7529512" cy="3816350"/>
            <a:chOff x="175293" y="424853"/>
            <a:chExt cx="12430794" cy="6680003"/>
          </a:xfrm>
        </p:grpSpPr>
        <p:pic>
          <p:nvPicPr>
            <p:cNvPr id="31751" name="Picture 31" descr="http://www.clusterplattform.at/typo3temp/GB/737ce29937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232" y="5045651"/>
              <a:ext cx="286835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2" name="Gruppieren 23"/>
            <p:cNvGrpSpPr>
              <a:grpSpLocks/>
            </p:cNvGrpSpPr>
            <p:nvPr/>
          </p:nvGrpSpPr>
          <p:grpSpPr bwMode="auto">
            <a:xfrm>
              <a:off x="175293" y="424853"/>
              <a:ext cx="12430794" cy="6680003"/>
              <a:chOff x="175293" y="424853"/>
              <a:chExt cx="12430794" cy="6680003"/>
            </a:xfrm>
          </p:grpSpPr>
          <p:grpSp>
            <p:nvGrpSpPr>
              <p:cNvPr id="31755" name="Gruppieren 27"/>
              <p:cNvGrpSpPr>
                <a:grpSpLocks/>
              </p:cNvGrpSpPr>
              <p:nvPr/>
            </p:nvGrpSpPr>
            <p:grpSpPr bwMode="auto">
              <a:xfrm>
                <a:off x="175293" y="424853"/>
                <a:ext cx="12430794" cy="6680003"/>
                <a:chOff x="175293" y="424853"/>
                <a:chExt cx="12430794" cy="6680003"/>
              </a:xfrm>
            </p:grpSpPr>
            <p:grpSp>
              <p:nvGrpSpPr>
                <p:cNvPr id="31757" name="Gruppieren 30"/>
                <p:cNvGrpSpPr>
                  <a:grpSpLocks/>
                </p:cNvGrpSpPr>
                <p:nvPr/>
              </p:nvGrpSpPr>
              <p:grpSpPr bwMode="auto">
                <a:xfrm>
                  <a:off x="175293" y="424853"/>
                  <a:ext cx="12430794" cy="6680003"/>
                  <a:chOff x="175293" y="424853"/>
                  <a:chExt cx="12430794" cy="6680003"/>
                </a:xfrm>
              </p:grpSpPr>
              <p:grpSp>
                <p:nvGrpSpPr>
                  <p:cNvPr id="31759" name="Gruppieren 32"/>
                  <p:cNvGrpSpPr>
                    <a:grpSpLocks/>
                  </p:cNvGrpSpPr>
                  <p:nvPr/>
                </p:nvGrpSpPr>
                <p:grpSpPr bwMode="auto">
                  <a:xfrm>
                    <a:off x="175293" y="424853"/>
                    <a:ext cx="12430794" cy="6680003"/>
                    <a:chOff x="175293" y="424853"/>
                    <a:chExt cx="12430794" cy="6680003"/>
                  </a:xfrm>
                </p:grpSpPr>
                <p:pic>
                  <p:nvPicPr>
                    <p:cNvPr id="317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5293" y="424853"/>
                      <a:ext cx="12430794" cy="66800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1763" name="Textfeld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16624" y="5547682"/>
                      <a:ext cx="576064" cy="4770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AT" altLang="de-DE">
                        <a:latin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31760" name="Picture 26" descr="http://www.clusterplattform.at/typo3temp/GB/4a450428a4.png">
                    <a:hlinkClick r:id="rId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3857" y="3563764"/>
                    <a:ext cx="286835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Picture 27" descr="http://www.clusterplattform.at/typo3temp/GB/6b0779f7cb.png">
                    <a:hlinkClick r:id="rId8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4627" y="3419747"/>
                    <a:ext cx="289166" cy="288000"/>
                  </a:xfrm>
                  <a:prstGeom prst="flowChartConnector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2" name="Picture 33" descr="http://www.clusterplattform.at/typo3temp/GB/6e934191fd.png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0145216" y="5376664"/>
                  <a:ext cx="325312" cy="324000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1756" name="Picture 34" descr="http://www.clusterplattform.at/typo3temp/GB/8cd1c301b1.png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1852" y="5630787"/>
                <a:ext cx="286835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33" descr="http://www.clusterplattform.at/typo3temp/GB/6e934191fd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47808" y="5075932"/>
              <a:ext cx="325312" cy="324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31" descr="http://www.clusterplattform.at/typo3temp/GB/737ce29937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300" y="5001864"/>
              <a:ext cx="322689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hteck 37"/>
          <p:cNvSpPr/>
          <p:nvPr/>
        </p:nvSpPr>
        <p:spPr>
          <a:xfrm>
            <a:off x="468313" y="1049338"/>
            <a:ext cx="2808287" cy="2163762"/>
          </a:xfrm>
          <a:prstGeom prst="rect">
            <a:avLst/>
          </a:prstGeom>
          <a:gradFill rotWithShape="1">
            <a:gsLst>
              <a:gs pos="0">
                <a:srgbClr val="8F1D2E">
                  <a:tint val="50000"/>
                  <a:satMod val="300000"/>
                </a:srgbClr>
              </a:gs>
              <a:gs pos="35000">
                <a:srgbClr val="8F1D2E">
                  <a:tint val="37000"/>
                  <a:satMod val="300000"/>
                </a:srgbClr>
              </a:gs>
              <a:gs pos="100000">
                <a:srgbClr val="8F1D2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F1D2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44000" tIns="61680" rIns="61680" bIns="6168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300" b="1" kern="0" dirty="0">
                <a:solidFill>
                  <a:srgbClr val="3E3E40"/>
                </a:solidFill>
                <a:latin typeface="+mn-lt"/>
                <a:ea typeface="+mn-ea"/>
              </a:rPr>
              <a:t>Fact box</a:t>
            </a: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&gt; 60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clusters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and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networks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&gt; 7.100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cluster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members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, 73 % SME</a:t>
            </a: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&gt; 815.000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employees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58 %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manufacturing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companies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~ 600 R&amp;D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institutions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Ø 7,5 % R&amp;D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quota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50 %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export</a:t>
            </a: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quota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  <a:p>
            <a:pPr marL="177800" indent="-1778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1300" kern="0" dirty="0">
                <a:solidFill>
                  <a:srgbClr val="3E3E40"/>
                </a:solidFill>
                <a:latin typeface="+mn-lt"/>
                <a:ea typeface="+mn-ea"/>
              </a:rPr>
              <a:t>~ 300 international </a:t>
            </a:r>
            <a:r>
              <a:rPr lang="de-AT" sz="1300" kern="0" dirty="0" err="1">
                <a:solidFill>
                  <a:srgbClr val="3E3E40"/>
                </a:solidFill>
                <a:latin typeface="+mn-lt"/>
                <a:ea typeface="+mn-ea"/>
              </a:rPr>
              <a:t>partnerships</a:t>
            </a:r>
            <a:endParaRPr lang="de-AT" sz="1300" kern="0" dirty="0">
              <a:solidFill>
                <a:srgbClr val="3E3E4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4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r>
              <a:rPr lang="de-AT" altLang="de-DE" sz="2400" b="1" smtClean="0">
                <a:solidFill>
                  <a:srgbClr val="811331"/>
                </a:solidFill>
              </a:rPr>
              <a:t>Activities of clusters and networks</a:t>
            </a:r>
            <a:endParaRPr lang="de-AT" altLang="de-DE" sz="2400" smtClean="0"/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b="1" smtClean="0"/>
              <a:t>Communication activities and information </a:t>
            </a:r>
            <a:r>
              <a:rPr lang="de-AT" altLang="de-DE" smtClean="0"/>
              <a:t>for a diverse range of industries</a:t>
            </a:r>
            <a:endParaRPr lang="de-AT" altLang="de-DE" b="1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b="1" smtClean="0">
                <a:solidFill>
                  <a:srgbClr val="000000"/>
                </a:solidFill>
                <a:sym typeface="Wingdings" panose="05000000000000000000" pitchFamily="2" charset="2"/>
              </a:rPr>
              <a:t>Workforce training </a:t>
            </a:r>
            <a:r>
              <a:rPr lang="de-AT" altLang="de-DE" smtClean="0">
                <a:solidFill>
                  <a:srgbClr val="000000"/>
                </a:solidFill>
                <a:sym typeface="Wingdings" panose="05000000000000000000" pitchFamily="2" charset="2"/>
              </a:rPr>
              <a:t>and know-how-transfer (events, workshops, exchange of best practice examples,...)</a:t>
            </a:r>
            <a:endParaRPr lang="de-AT" altLang="de-DE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b="1" smtClean="0"/>
              <a:t>Innovative co-operation projects </a:t>
            </a:r>
            <a:r>
              <a:rPr lang="de-AT" altLang="de-DE" smtClean="0"/>
              <a:t>between enterprises and research facilities; specific funding instruments for co-operation projects</a:t>
            </a:r>
            <a:endParaRPr lang="de-AT" altLang="de-DE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b="1" smtClean="0"/>
              <a:t>(Inter)national promotion </a:t>
            </a:r>
            <a:r>
              <a:rPr lang="de-AT" altLang="de-DE" smtClean="0"/>
              <a:t>of companies and clusters</a:t>
            </a:r>
            <a:endParaRPr lang="de-AT" altLang="de-DE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AT" altLang="de-DE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AT" altLang="de-DE" smtClean="0">
              <a:solidFill>
                <a:srgbClr val="FF0000"/>
              </a:solidFill>
            </a:endParaRPr>
          </a:p>
        </p:txBody>
      </p:sp>
      <p:sp>
        <p:nvSpPr>
          <p:cNvPr id="32772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A4A39E2-9241-4E6B-880B-96B9D30E4964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30363" y="2613025"/>
            <a:ext cx="2005012" cy="186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465263" y="417513"/>
            <a:ext cx="6202362" cy="850900"/>
          </a:xfrm>
        </p:spPr>
        <p:txBody>
          <a:bodyPr/>
          <a:lstStyle/>
          <a:p>
            <a:pPr>
              <a:defRPr/>
            </a:pPr>
            <a:r>
              <a:rPr lang="de-AT" sz="2250" b="1" dirty="0" smtClean="0">
                <a:solidFill>
                  <a:srgbClr val="811331"/>
                </a:solidFill>
                <a:cs typeface="Arial" charset="0"/>
              </a:rPr>
              <a:t>Cluster </a:t>
            </a:r>
            <a:r>
              <a:rPr lang="de-AT" sz="2250" b="1" dirty="0" err="1" smtClean="0">
                <a:solidFill>
                  <a:srgbClr val="811331"/>
                </a:solidFill>
                <a:cs typeface="Arial" charset="0"/>
              </a:rPr>
              <a:t>landscape</a:t>
            </a:r>
            <a:r>
              <a:rPr lang="de-AT" sz="2250" b="1" dirty="0" smtClean="0">
                <a:solidFill>
                  <a:srgbClr val="811331"/>
                </a:solidFill>
                <a:cs typeface="Arial" charset="0"/>
              </a:rPr>
              <a:t> </a:t>
            </a:r>
            <a:endParaRPr lang="de-AT" sz="2250" dirty="0" smtClean="0">
              <a:cs typeface="Arial" charset="0"/>
            </a:endParaRPr>
          </a:p>
        </p:txBody>
      </p:sp>
      <p:sp>
        <p:nvSpPr>
          <p:cNvPr id="33796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CEED67F-31DD-4470-B4C6-626B738D839A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>
              <a:solidFill>
                <a:srgbClr val="898989"/>
              </a:solidFill>
            </a:endParaRPr>
          </a:p>
        </p:txBody>
      </p:sp>
      <p:grpSp>
        <p:nvGrpSpPr>
          <p:cNvPr id="33797" name="Gruppieren 48"/>
          <p:cNvGrpSpPr>
            <a:grpSpLocks/>
          </p:cNvGrpSpPr>
          <p:nvPr/>
        </p:nvGrpSpPr>
        <p:grpSpPr bwMode="auto">
          <a:xfrm>
            <a:off x="403225" y="1420813"/>
            <a:ext cx="8272463" cy="4311650"/>
            <a:chOff x="579486" y="1927445"/>
            <a:chExt cx="8064452" cy="4430493"/>
          </a:xfrm>
        </p:grpSpPr>
        <p:sp>
          <p:nvSpPr>
            <p:cNvPr id="50" name="Rechteck 49"/>
            <p:cNvSpPr/>
            <p:nvPr/>
          </p:nvSpPr>
          <p:spPr bwMode="auto">
            <a:xfrm>
              <a:off x="4643437" y="1927445"/>
              <a:ext cx="4000501" cy="44304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5" cap="flat" cmpd="sng" algn="ctr">
              <a:solidFill>
                <a:srgbClr val="0707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AT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579486" y="1927445"/>
              <a:ext cx="3927764" cy="44304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rgbClr val="0707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AT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33801" name="Grafik 8" descr="EU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2000250"/>
              <a:ext cx="9286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feld 11"/>
            <p:cNvSpPr txBox="1">
              <a:spLocks noChangeArrowheads="1"/>
            </p:cNvSpPr>
            <p:nvPr/>
          </p:nvSpPr>
          <p:spPr bwMode="auto">
            <a:xfrm>
              <a:off x="5000929" y="2142771"/>
              <a:ext cx="2141854" cy="34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de-AT" sz="1600" b="1" dirty="0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6" name="Textfeld 12"/>
            <p:cNvSpPr txBox="1">
              <a:spLocks noChangeArrowheads="1"/>
            </p:cNvSpPr>
            <p:nvPr/>
          </p:nvSpPr>
          <p:spPr bwMode="auto">
            <a:xfrm>
              <a:off x="4928192" y="5690754"/>
              <a:ext cx="2502441" cy="54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Cluster </a:t>
              </a: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organisations</a:t>
              </a: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  in </a:t>
              </a: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the</a:t>
              </a: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 Austrian </a:t>
              </a: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regions</a:t>
              </a:r>
              <a:endParaRPr lang="de-AT" sz="1600" b="1" dirty="0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7" name="Textfeld 13"/>
            <p:cNvSpPr txBox="1">
              <a:spLocks noChangeArrowheads="1"/>
            </p:cNvSpPr>
            <p:nvPr/>
          </p:nvSpPr>
          <p:spPr bwMode="auto">
            <a:xfrm>
              <a:off x="2000167" y="2672929"/>
              <a:ext cx="1652818" cy="1613313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DG GROW</a:t>
              </a:r>
            </a:p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Internal Market</a:t>
              </a:r>
            </a:p>
            <a:p>
              <a:pPr eaLnBrk="1" hangingPunct="1">
                <a:defRPr/>
              </a:pP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Industry</a:t>
              </a: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 </a:t>
              </a:r>
            </a:p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Entrepreneurship </a:t>
              </a:r>
            </a:p>
            <a:p>
              <a:pPr eaLnBrk="1" hangingPunct="1">
                <a:defRPr/>
              </a:pP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and</a:t>
              </a: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 </a:t>
              </a:r>
            </a:p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SMEs</a:t>
              </a:r>
            </a:p>
          </p:txBody>
        </p:sp>
        <p:sp>
          <p:nvSpPr>
            <p:cNvPr id="58" name="Textfeld 16"/>
            <p:cNvSpPr txBox="1">
              <a:spLocks noChangeArrowheads="1"/>
            </p:cNvSpPr>
            <p:nvPr/>
          </p:nvSpPr>
          <p:spPr bwMode="auto">
            <a:xfrm>
              <a:off x="642937" y="3674520"/>
              <a:ext cx="1871027" cy="34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de-AT" sz="1600" b="1" dirty="0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1" name="Textfeld 26"/>
            <p:cNvSpPr txBox="1">
              <a:spLocks noChangeArrowheads="1"/>
            </p:cNvSpPr>
            <p:nvPr/>
          </p:nvSpPr>
          <p:spPr bwMode="auto">
            <a:xfrm>
              <a:off x="5485322" y="3746296"/>
              <a:ext cx="3000763" cy="34908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AT" sz="1600" b="1" dirty="0">
                  <a:latin typeface="+mn-lt"/>
                  <a:ea typeface="ＭＳ Ｐゴシック" pitchFamily="34" charset="-128"/>
                  <a:cs typeface="Arial" charset="0"/>
                </a:rPr>
                <a:t>National Cluster </a:t>
              </a:r>
              <a:r>
                <a:rPr lang="de-AT" sz="1600" b="1" dirty="0" err="1">
                  <a:latin typeface="+mn-lt"/>
                  <a:ea typeface="ＭＳ Ｐゴシック" pitchFamily="34" charset="-128"/>
                  <a:cs typeface="Arial" charset="0"/>
                </a:rPr>
                <a:t>Platform</a:t>
              </a:r>
              <a:endParaRPr lang="de-AT" sz="1600" b="1" dirty="0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33807" name="Grafik 45" descr="Österreich-Wapp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88" y="2071688"/>
              <a:ext cx="10001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8" name="Grafik 46" descr="Bundesländer-Wappen Österreic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5072063"/>
              <a:ext cx="12858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Pfeil nach unten 49"/>
            <p:cNvSpPr>
              <a:spLocks noChangeArrowheads="1"/>
            </p:cNvSpPr>
            <p:nvPr/>
          </p:nvSpPr>
          <p:spPr bwMode="auto">
            <a:xfrm rot="5400000">
              <a:off x="4498926" y="3451837"/>
              <a:ext cx="143551" cy="57260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4" name="Pfeil nach unten 55"/>
            <p:cNvSpPr>
              <a:spLocks noChangeArrowheads="1"/>
            </p:cNvSpPr>
            <p:nvPr/>
          </p:nvSpPr>
          <p:spPr bwMode="auto">
            <a:xfrm rot="16200000">
              <a:off x="4509760" y="3817238"/>
              <a:ext cx="143551" cy="57260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0" name="Pfeil nach unten 62"/>
            <p:cNvSpPr>
              <a:spLocks noChangeArrowheads="1"/>
            </p:cNvSpPr>
            <p:nvPr/>
          </p:nvSpPr>
          <p:spPr bwMode="auto">
            <a:xfrm>
              <a:off x="6517560" y="5141021"/>
              <a:ext cx="133092" cy="430652"/>
            </a:xfrm>
            <a:prstGeom prst="downArrow">
              <a:avLst>
                <a:gd name="adj1" fmla="val 50000"/>
                <a:gd name="adj2" fmla="val 49956"/>
              </a:avLst>
            </a:prstGeom>
            <a:solidFill>
              <a:srgbClr val="7BB8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1" name="Pfeil nach unten 66"/>
            <p:cNvSpPr>
              <a:spLocks noChangeArrowheads="1"/>
            </p:cNvSpPr>
            <p:nvPr/>
          </p:nvSpPr>
          <p:spPr bwMode="auto">
            <a:xfrm rot="10800000">
              <a:off x="6650652" y="5132864"/>
              <a:ext cx="136187" cy="432284"/>
            </a:xfrm>
            <a:prstGeom prst="downArrow">
              <a:avLst>
                <a:gd name="adj1" fmla="val 50000"/>
                <a:gd name="adj2" fmla="val 49955"/>
              </a:avLst>
            </a:prstGeom>
            <a:solidFill>
              <a:srgbClr val="7BB8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2" name="Pfeil nach unten 69"/>
            <p:cNvSpPr>
              <a:spLocks noChangeArrowheads="1"/>
            </p:cNvSpPr>
            <p:nvPr/>
          </p:nvSpPr>
          <p:spPr bwMode="auto">
            <a:xfrm>
              <a:off x="6242090" y="5141021"/>
              <a:ext cx="134639" cy="430652"/>
            </a:xfrm>
            <a:prstGeom prst="downArrow">
              <a:avLst>
                <a:gd name="adj1" fmla="val 50000"/>
                <a:gd name="adj2" fmla="val 49955"/>
              </a:avLst>
            </a:prstGeom>
            <a:solidFill>
              <a:srgbClr val="7BB8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3" name="Pfeil nach unten 70"/>
            <p:cNvSpPr>
              <a:spLocks noChangeArrowheads="1"/>
            </p:cNvSpPr>
            <p:nvPr/>
          </p:nvSpPr>
          <p:spPr bwMode="auto">
            <a:xfrm rot="10800000">
              <a:off x="6376729" y="5132864"/>
              <a:ext cx="134640" cy="432284"/>
            </a:xfrm>
            <a:prstGeom prst="downArrow">
              <a:avLst>
                <a:gd name="adj1" fmla="val 50000"/>
                <a:gd name="adj2" fmla="val 49956"/>
              </a:avLst>
            </a:prstGeom>
            <a:solidFill>
              <a:srgbClr val="7BB8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+mn-lt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860550" y="3914775"/>
            <a:ext cx="1695450" cy="107791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1600" b="1" dirty="0">
                <a:latin typeface="+mn-lt"/>
                <a:ea typeface="ＭＳ Ｐゴシック" pitchFamily="34" charset="-128"/>
                <a:cs typeface="Arial" charset="0"/>
              </a:rPr>
              <a:t>DG REGIO</a:t>
            </a:r>
          </a:p>
          <a:p>
            <a:pPr eaLnBrk="1" hangingPunct="1">
              <a:defRPr/>
            </a:pPr>
            <a:r>
              <a:rPr lang="de-AT" sz="1600" b="1" dirty="0">
                <a:latin typeface="+mn-lt"/>
                <a:ea typeface="ＭＳ Ｐゴシック" pitchFamily="34" charset="-128"/>
                <a:cs typeface="Arial" charset="0"/>
              </a:rPr>
              <a:t>Regional </a:t>
            </a:r>
            <a:r>
              <a:rPr lang="de-AT" sz="1600" b="1" dirty="0" err="1">
                <a:latin typeface="+mn-lt"/>
                <a:ea typeface="ＭＳ Ｐゴシック" pitchFamily="34" charset="-128"/>
                <a:cs typeface="Arial" charset="0"/>
              </a:rPr>
              <a:t>and</a:t>
            </a:r>
            <a:endParaRPr lang="de-AT" sz="1600" b="1" dirty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defRPr/>
            </a:pPr>
            <a:r>
              <a:rPr lang="de-AT" sz="1600" b="1" dirty="0">
                <a:latin typeface="+mn-lt"/>
                <a:ea typeface="ＭＳ Ｐゴシック" pitchFamily="34" charset="-128"/>
                <a:cs typeface="Arial" charset="0"/>
              </a:rPr>
              <a:t>Urban </a:t>
            </a:r>
          </a:p>
          <a:p>
            <a:pPr eaLnBrk="1" hangingPunct="1">
              <a:defRPr/>
            </a:pPr>
            <a:r>
              <a:rPr lang="de-AT" sz="1600" b="1" dirty="0" err="1">
                <a:latin typeface="+mn-lt"/>
                <a:ea typeface="ＭＳ Ｐゴシック" pitchFamily="34" charset="-128"/>
                <a:cs typeface="Arial" charset="0"/>
              </a:rPr>
              <a:t>Policy</a:t>
            </a:r>
            <a:r>
              <a:rPr lang="de-AT" sz="1600" b="1" dirty="0">
                <a:latin typeface="+mn-lt"/>
                <a:ea typeface="ＭＳ Ｐゴシック" pitchFamily="34" charset="-128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9CECC10-697B-4EC1-912A-6C8007A637E6}" type="slidenum">
              <a:rPr lang="de-AT" altLang="de-DE" sz="1400">
                <a:solidFill>
                  <a:srgbClr val="898989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itel 1"/>
          <p:cNvSpPr txBox="1">
            <a:spLocks/>
          </p:cNvSpPr>
          <p:nvPr/>
        </p:nvSpPr>
        <p:spPr bwMode="auto">
          <a:xfrm>
            <a:off x="250825" y="1125538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>
              <a:solidFill>
                <a:srgbClr val="81133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Textfeld 24"/>
          <p:cNvSpPr txBox="1">
            <a:spLocks noChangeArrowheads="1"/>
          </p:cNvSpPr>
          <p:nvPr/>
        </p:nvSpPr>
        <p:spPr bwMode="auto">
          <a:xfrm>
            <a:off x="395288" y="1120775"/>
            <a:ext cx="8640762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1">
                <a:solidFill>
                  <a:srgbClr val="000000"/>
                </a:solidFill>
                <a:latin typeface="Arial" panose="020B0604020202020204" pitchFamily="34" charset="0"/>
              </a:rPr>
              <a:t>Clusters and network-initiatives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1">
                <a:solidFill>
                  <a:srgbClr val="000000"/>
                </a:solidFill>
                <a:latin typeface="Arial" panose="020B0604020202020204" pitchFamily="34" charset="0"/>
              </a:rPr>
              <a:t>Cluster organisations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1">
                <a:solidFill>
                  <a:srgbClr val="000000"/>
                </a:solidFill>
                <a:latin typeface="Arial" panose="020B0604020202020204" pitchFamily="34" charset="0"/>
              </a:rPr>
              <a:t>Public institutions and agencies with a focus on RDTI and cluster activities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3"/>
          <a:stretch>
            <a:fillRect/>
          </a:stretch>
        </p:blipFill>
        <p:spPr bwMode="auto">
          <a:xfrm>
            <a:off x="6353175" y="5487988"/>
            <a:ext cx="595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5632450"/>
            <a:ext cx="1377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95938"/>
            <a:ext cx="701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364038"/>
            <a:ext cx="7096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rafik 34" descr="ecoplu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5302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rafik 29" descr="bmvi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32450"/>
            <a:ext cx="1343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13938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1387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5" descr="http://www.brainds.com/resources/images/594/wirtschaftsagentur-wien-logo-rg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08488"/>
            <a:ext cx="10080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11663"/>
            <a:ext cx="9175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4" descr="http://wko.at/ooe/energie/branchen/WKOo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403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2" descr="C:\Users\senayinc\AppData\Local\Microsoft\Windows\Temporary Internet Files\Content.Outlook\I4HA76CQ\ESV_ohne_HG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9620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" descr="G:\03 Produktbereiche\P5 CL\1 Aufträge\P51103_BMWFJ-NCP 2011-2013\Mitwirkende der NCP\Logos\ITG_4C_pos_rgb NE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403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" descr="G:\03 Produktbereiche\P5 CL\1 Aufträge\P51103_BMWFJ-NCP 2011-2013\Mitwirkende der NCP\Logos\BIC_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6338"/>
            <a:ext cx="6397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3" descr="G:\03 Produktbereiche\P5 CL\1 Aufträge\P51103_BMWFJ-NCP 2011-2013\Mitwirkende der NCP\Logos\kw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1330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4" descr="G:\03 Produktbereiche\P5 CL\1 Aufträge\P51103_BMWFJ-NCP 2011-2013\Mitwirkende der NCP\Logos\Wirtschaftsstandort Vorarlber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64038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Titel 22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r>
              <a:rPr lang="de-AT" altLang="de-DE" sz="2400" b="1" smtClean="0"/>
              <a:t>Austrian National Cluster Platform </a:t>
            </a:r>
            <a:endParaRPr lang="de-AT" altLang="de-DE" sz="2400" smtClean="0">
              <a:solidFill>
                <a:srgbClr val="FF0000"/>
              </a:solidFill>
            </a:endParaRPr>
          </a:p>
        </p:txBody>
      </p:sp>
      <p:pic>
        <p:nvPicPr>
          <p:cNvPr id="34838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436688"/>
            <a:ext cx="8651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6" descr="G:\03 Produktbereiche\P5 CL\1 Aufträge\P51001_BMWFJ_NCP 01-2010 bis 06-2011\Mitwirkende der NCP\Logos\Manz_Umwelttechnik-Cluster_Logo_Duplex_DRUCK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22400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10" descr="G:\03 Produktbereiche\P5 CL\1 Aufträge\P51001_BMWFJ_NCP 01-2010 bis 06-2011\Mitwirkende der NCP\Logos\Eisl_GIS-Cluster_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732088"/>
            <a:ext cx="911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11" descr="G:\03 Produktbereiche\P5 CL\1 Aufträge\P51001_BMWFJ_NCP 01-2010 bis 06-2011\Mitwirkende der NCP\Logos\Fochler_RTCA groß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1998663"/>
            <a:ext cx="5365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15" descr="G:\03 Produktbereiche\P5 CL\1 Aufträge\P51001_BMWFJ_NCP 01-2010 bis 06-2011\Mitwirkende der NCP\Logos\holzcluster_sbg_logo__JPG30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184400"/>
            <a:ext cx="730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16" descr="G:\03 Produktbereiche\P5 CL\1 Aufträge\P51001_BMWFJ_NCP 01-2010 bis 06-2011\Mitwirkende der NCP\Logos\Holzknecht_pH-Tirol-Beifuegung-unten-CMYK-Rot Kopie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444750"/>
            <a:ext cx="4429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18" descr="G:\03 Produktbereiche\P5 CL\1 Aufträge\P51001_BMWFJ_NCP 01-2010 bis 06-2011\Mitwirkende der NCP\Logos\Manz_NREE-Logo_deutsch_rgb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103563"/>
            <a:ext cx="882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21" descr="G:\03 Produktbereiche\P5 CL\1 Aufträge\P51001_BMWFJ_NCP 01-2010 bis 06-2011\Mitwirkende der NCP\Logos\Rom_EMI_Log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803525"/>
            <a:ext cx="73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Picture 22" descr="G:\03 Produktbereiche\P5 CL\1 Aufträge\P51001_BMWFJ_NCP 01-2010 bis 06-2011\Mitwirkende der NCP\Logos\Ritsch_ACstyria_4c_300dpi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214563"/>
            <a:ext cx="508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24" descr="G:\03 Produktbereiche\P5 CL\1 Aufträge\P51001_BMWFJ_NCP 01-2010 bis 06-2011\Mitwirkende der NCP\Logos\Reitbauer_holzcluster 15x4,8 cm cmyk für Druckere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709738"/>
            <a:ext cx="7731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25" descr="G:\03 Produktbereiche\P5 CL\1 Aufträge\P51001_BMWFJ_NCP 01-2010 bis 06-2011\Mitwirkende der NCP\Logos\Schrempf_creative industries styria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338388"/>
            <a:ext cx="552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26" descr="G:\03 Produktbereiche\P5 CL\1 Aufträge\P51001_BMWFJ_NCP 01-2010 bis 06-2011\Mitwirkende der NCP\Logos\VNL_OÖ, Sbg, Vlbg_cmyk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255838"/>
            <a:ext cx="577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27" descr="G:\03 Produktbereiche\P5 CL\1 Aufträge\P51001_BMWFJ_NCP 01-2010 bis 06-2011\Mitwirkende der NCP\Logos\materialScluster-Stmk-Logo_4c.ep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430463"/>
            <a:ext cx="7572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29" descr="G:\03 Produktbereiche\P5 CL\1 Aufträge\P51001_BMWFJ_NCP 01-2010 bis 06-2011\Mitwirkende der NCP\Logos\Neuhold LM-Cluster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36688"/>
            <a:ext cx="86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30" descr="G:\03 Produktbereiche\P5 CL\1 Aufträge\P51001_BMWFJ_NCP 01-2010 bis 06-2011\Mitwirkende der NCP\Logos\Probst_ECEXA_NEU.JPG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479675"/>
            <a:ext cx="53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2" descr="G:\03 Produktbereiche\P5 CL\1 Aufträge\P51103_BMWFJ-NCP 2011-2013\Mitwirkende der NCP\Logos\SmartTextileLogo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771650"/>
            <a:ext cx="6842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4" descr="G:\03 Produktbereiche\P5 CL\1 Aufträge\P51103_BMWFJ-NCP 2011-2013\Mitwirkende der NCP\Logos\ICT Burgenland.gif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359025"/>
            <a:ext cx="358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Picture 5" descr="G:\03 Produktbereiche\P5 CL\1 Aufträge\P51103_BMWFJ-NCP 2011-2013\Mitwirkende der NCP\Logos\Rathmanner_Kunststoff-Cluster Burgenland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1035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2" descr="Software Internet Cluster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9"/>
          <a:stretch>
            <a:fillRect/>
          </a:stretch>
        </p:blipFill>
        <p:spPr bwMode="auto">
          <a:xfrm>
            <a:off x="2608263" y="1868488"/>
            <a:ext cx="7604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4" descr="http://www.clusterland.at/images/content/AC_Logo_4c_720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781300"/>
            <a:ext cx="8636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Picture 8" descr="G:\03 Produktbereiche\P5 CL\1 Aufträge\P51103_BMWFJ-NCP 2011-2013\Mitwirkende der NCP\Logos\alle CL-Logos\Logo_KC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66888"/>
            <a:ext cx="86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Picture 9" descr="G:\03 Produktbereiche\P5 CL\1 Aufträge\P51103_BMWFJ-NCP 2011-2013\Mitwirkende der NCP\Logos\alle CL-Logos\Logo_MC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44750"/>
            <a:ext cx="8636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0" name="Picture 10" descr="G:\03 Produktbereiche\P5 CL\1 Aufträge\P51103_BMWFJ-NCP 2011-2013\Mitwirkende der NCP\Logos\alle CL-Logos\Logo_MHC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06613"/>
            <a:ext cx="863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12" descr="G:\03 Produktbereiche\P5 CL\1 Aufträge\P51103_BMWFJ-NCP 2011-2013\Mitwirkende der NCP\Logos\alle CL-Logos\Logo_NHR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109913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Picture 13" descr="G:\03 Produktbereiche\P5 CL\1 Aufträge\P51103_BMWFJ-NCP 2011-2013\Mitwirkende der NCP\Logos\human.technology.styria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930400"/>
            <a:ext cx="3063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Picture 14" descr="G:\03 Produktbereiche\P5 CL\1 Aufträge\P51103_BMWFJ-NCP 2011-2013\Mitwirkende der NCP\Logos\TECHFORTASTE.NET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478088"/>
            <a:ext cx="6969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4" name="Picture 16" descr="G:\03 Produktbereiche\P5 CL\1 Aufträge\P51103_BMWFJ-NCP 2011-2013\Mitwirkende der NCP\Logos\IG-Passivhaus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113088"/>
            <a:ext cx="1230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5" name="Picture 17" descr="G:\03 Produktbereiche\P5 CL\1 Aufträge\P51103_BMWFJ-NCP 2011-2013\Mitwirkende der NCP\Logos\VPack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2390775"/>
            <a:ext cx="4333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6" name="Picture 18" descr="G:\03 Produktbereiche\P5 CL\1 Aufträge\P51103_BMWFJ-NCP 2011-2013\Mitwirkende der NCP\Logos\vai-logo1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228850"/>
            <a:ext cx="344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7" name="Picture 20" descr="G:\03 Produktbereiche\P5 CL\1 Aufträge\P51103_BMWFJ-NCP 2011-2013\Mitwirkende der NCP\Logos\Werkraum Bregenzerwald.gif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724025"/>
            <a:ext cx="4492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8" name="Picture 21" descr="G:\03 Produktbereiche\P5 CL\1 Aufträge\P51103_BMWFJ-NCP 2011-2013\Mitwirkende der NCP\Logos\AAC_logo_druck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435225"/>
            <a:ext cx="442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9" name="Picture 22" descr="G:\03 Produktbereiche\P5 CL\1 Aufträge\P51103_BMWFJ-NCP 2011-2013\Mitwirkende der NCP\Logos\Hufnagl_attc_logo.jp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803525"/>
            <a:ext cx="103981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0" name="Picture 23" descr="G:\03 Produktbereiche\P5 CL\1 Aufträge\P51103_BMWFJ-NCP 2011-2013\Mitwirkende der NCP\Logos\LISAvienna.jp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724025"/>
            <a:ext cx="8413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1" name="Picture 5" descr="G:\03 Produktbereiche\P5 CL\1 Aufträge\P51103_BMWFJ-NCP 2011-2013\Mitwirkende der NCP\Logos\Netzwerk Metall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030413"/>
            <a:ext cx="6937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2" name="Picture 74" descr="http://www.softwarepark.at/cmp_logos/C57C87D1DB6AE211B6BF005056A11C97.jp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6" b="29440"/>
          <a:stretch>
            <a:fillRect/>
          </a:stretch>
        </p:blipFill>
        <p:spPr bwMode="auto">
          <a:xfrm>
            <a:off x="342900" y="3122613"/>
            <a:ext cx="863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3" name="Picture 17" descr="G:\03 Produktbereiche\P5 CL\1 Aufträge\P51001_BMWFJ_NCP 01-2010 bis 06-2011\Mitwirkende der NCP\Logos\Karner_TGT_Logo_freigestellt_4c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00250"/>
            <a:ext cx="393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4" name="Picture 2" descr="Logo - me2c">
            <a:hlinkClick r:id="rId55" tooltip="zur Startseite"/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597150"/>
            <a:ext cx="3667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5" name="Picture 2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127375"/>
            <a:ext cx="896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6" name="Picture 2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803525"/>
            <a:ext cx="4508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7" name="Grafik 76" descr="C:\WINDOWS\DESKTOP\logo.tif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803525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8" name="Picture 2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6705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9" name="Grafik 126" descr="C:\Users\senayinc\AppData\Local\Microsoft\Windows\Temporary Internet Files\Content.Outlook\TQQROSLQ\Logocluster_Lang_BEUC_D.jp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436688"/>
            <a:ext cx="8683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0" name="Grafik 127" descr="C:\Users\senayinc\AppData\Local\Microsoft\Windows\Temporary Internet Files\Content.Outlook\TQQROSLQ\Logocluster_Lang_KC_D.jp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652588"/>
            <a:ext cx="1155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1" name="Grafik 128" descr="C:\Users\senayinc\AppData\Local\Microsoft\Windows\Temporary Internet Files\Content.Outlook\TQQROSLQ\Logocluster_Lang_LMC_D.jp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868488"/>
            <a:ext cx="10080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2" name="Grafik 129" descr="C:\Users\senayinc\AppData\Local\Microsoft\Windows\Temporary Internet Files\Content.Outlook\TQQROSLQ\Logocluster_Lang_LC_D.jp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436688"/>
            <a:ext cx="1114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3" name="Grafik 130" descr="C:\Users\senayinc\AppData\Local\Microsoft\Windows\Temporary Internet Files\Content.Outlook\TQQROSLQ\Logocluster_Lang_MC_D.jp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436688"/>
            <a:ext cx="1096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4" name="Grafik 131" descr="C:\Users\senayinc\AppData\Local\Microsoft\Windows\Temporary Internet Files\Content.Outlook\TQQROSLQ\Technopolprogramm_DE_linksbdg.jp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436688"/>
            <a:ext cx="79216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5" name="Grafik 132" descr="Logo proHolz Salzburg pro:Holz">
            <a:hlinkClick r:id="rId67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436688"/>
            <a:ext cx="574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6" name="Grafik 133" descr="C:\Users\kunerth\AppData\Local\Microsoft\Windows\Temporary Internet Files\Content.Outlook\UZOY4IGI\EWS-Logo-GTV-print-cmyk.jp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155825"/>
            <a:ext cx="5508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7" name="Grafik 134" descr="http://www.sfg.at/downloads/img/sysThumb/87771_RFID_Hotspot_logo_RZ_Test.jp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2012950"/>
            <a:ext cx="5762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8" name="Grafik 135" descr="C:\Users\kunerth\AppData\Local\Microsoft\Windows\Temporary Internet Files\Low\Content.IE5\B5Y4Q0LT\Cluster_Erneuerbare_Energien_neu[1].jp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366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89" name="Grafik 136" descr="C:\Users\kunerth\AppData\Local\Microsoft\Windows\Temporary Internet Files\Low\Content.IE5\Q58Y5EYB\Cluster_Life_Sciences_neu[1].jp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3021013"/>
            <a:ext cx="458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0" name="Grafik 137" descr="C:\Users\kunerth\AppData\Local\Microsoft\Windows\Temporary Internet Files\Low\Content.IE5\Q58Y5EYB\Cluster_Mechatronik_neu[1].jp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44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1" name="Grafik 138" descr="C:\Users\kunerth\AppData\Local\Microsoft\Windows\Temporary Internet Files\Low\Content.IE5\7XE5G3PU\Cluster_Wellness_neu[1].jp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939925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2" name="Grafik 139" descr="C:\Users\kunerth\AppData\Local\Microsoft\Windows\Temporary Internet Files\Low\Content.IE5\B5Y4Q0LT\Cluster_Informationstechnologien_neu[1].jp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4366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3" name="Grafik 140" descr="C:\Users\kunerth\AppData\Local\Microsoft\Windows\Temporary Internet Files\Content.Outlook\UZOY4IGI\Logo_IT_ClusterDE_CMYK.jp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732088"/>
            <a:ext cx="5762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4" name="Grafik 141" descr="C:\Users\kunerth\AppData\Local\Microsoft\Windows\Temporary Internet Files\Content.Outlook\UZOY4IGI\Mobilitaetscluster_CMYK.jp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371725"/>
            <a:ext cx="754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5" name="Grafik 142" descr="C:\Users\kunerth\AppData\Local\Microsoft\Windows\Temporary Internet Files\Content.Outlook\UZOY4IGI\Logo_Umweltcluster_CMYK.jp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012950"/>
            <a:ext cx="7191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6" name="Grafik 143" descr="http://www.campus02.at/uploads/ssc_iwi_250_8548_DE.jpg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012950"/>
            <a:ext cx="542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7" name="Picture 2" descr="http://www.clusterplattform.at/fileadmin/user_upload/Logo/Logo_GC_01.jpg">
            <a:hlinkClick r:id="rId80" tooltip="Öffnet externen Link in neuem Fenster"/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116263"/>
            <a:ext cx="8810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8" name="Picture 3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5" b="33136"/>
          <a:stretch>
            <a:fillRect/>
          </a:stretch>
        </p:blipFill>
        <p:spPr bwMode="auto">
          <a:xfrm>
            <a:off x="5597525" y="1709738"/>
            <a:ext cx="6397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9" name="Picture 2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165350"/>
            <a:ext cx="8255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0" name="Picture 2" descr="http://de.amiando.com/eventResources/B/Z/ipHzsI8Jklreng/LOGO_AUSSENWIRTSCHAFT_AUSTRIA_gross.jpg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664200"/>
            <a:ext cx="12144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1" name="Grafik 1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30863"/>
            <a:ext cx="13541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2" name="Grafik 2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649913"/>
            <a:ext cx="12684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pPr eaLnBrk="1" hangingPunct="1"/>
            <a:r>
              <a:rPr lang="de-AT" altLang="de-DE" sz="2400" b="1" smtClean="0">
                <a:solidFill>
                  <a:srgbClr val="811331"/>
                </a:solidFill>
              </a:rPr>
              <a:t>Activities of the National Cluster Platform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4637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de-DE" b="1" dirty="0" smtClean="0"/>
              <a:t>Austrian </a:t>
            </a:r>
            <a:r>
              <a:rPr lang="de-AT" altLang="de-DE" b="1" dirty="0" err="1" smtClean="0"/>
              <a:t>cluster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conference</a:t>
            </a:r>
            <a:endParaRPr lang="de-AT" altLang="de-DE" b="1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de-DE" b="1" dirty="0" smtClean="0"/>
              <a:t>Working </a:t>
            </a:r>
            <a:r>
              <a:rPr lang="de-AT" altLang="de-DE" b="1" dirty="0" err="1" smtClean="0"/>
              <a:t>groups</a:t>
            </a:r>
            <a:r>
              <a:rPr lang="de-AT" altLang="de-DE" b="1" dirty="0" smtClean="0"/>
              <a:t> </a:t>
            </a:r>
            <a:r>
              <a:rPr lang="de-AT" altLang="de-DE" dirty="0" err="1" smtClean="0"/>
              <a:t>of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</a:t>
            </a:r>
            <a:r>
              <a:rPr lang="de-AT" altLang="de-DE" dirty="0" smtClean="0"/>
              <a:t> National Cluster </a:t>
            </a:r>
            <a:r>
              <a:rPr lang="de-AT" altLang="de-DE" dirty="0" err="1" smtClean="0"/>
              <a:t>Platform</a:t>
            </a: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de-DE" b="1" dirty="0" smtClean="0"/>
              <a:t>Information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about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Platform</a:t>
            </a:r>
            <a:r>
              <a:rPr lang="de-AT" altLang="de-DE" dirty="0" smtClean="0"/>
              <a:t>, </a:t>
            </a:r>
            <a:r>
              <a:rPr lang="de-AT" altLang="de-DE" dirty="0" err="1" smtClean="0"/>
              <a:t>especially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website</a:t>
            </a: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de-DE" dirty="0" err="1" smtClean="0"/>
              <a:t>Active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participation</a:t>
            </a:r>
            <a:r>
              <a:rPr lang="de-AT" altLang="de-DE" dirty="0" smtClean="0"/>
              <a:t> in </a:t>
            </a:r>
            <a:r>
              <a:rPr lang="de-AT" altLang="de-DE" b="1" dirty="0" smtClean="0"/>
              <a:t>EU </a:t>
            </a:r>
            <a:r>
              <a:rPr lang="de-AT" altLang="de-DE" b="1" dirty="0" err="1" smtClean="0"/>
              <a:t>strategies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and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programmes</a:t>
            </a:r>
            <a:r>
              <a:rPr lang="de-AT" altLang="de-DE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AT" altLang="de-DE" dirty="0" smtClean="0"/>
          </a:p>
        </p:txBody>
      </p:sp>
      <p:sp>
        <p:nvSpPr>
          <p:cNvPr id="35844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ED0E020-8C06-4352-A9B7-860ADAABF205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1465263" y="274638"/>
            <a:ext cx="6202362" cy="850900"/>
          </a:xfrm>
        </p:spPr>
        <p:txBody>
          <a:bodyPr/>
          <a:lstStyle/>
          <a:p>
            <a:pPr eaLnBrk="1" hangingPunct="1"/>
            <a:r>
              <a:rPr lang="de-AT" altLang="de-DE" sz="2300" b="1" smtClean="0">
                <a:solidFill>
                  <a:srgbClr val="811331"/>
                </a:solidFill>
              </a:rPr>
              <a:t>Austrian Cluster Working groups</a:t>
            </a:r>
          </a:p>
        </p:txBody>
      </p:sp>
      <p:sp>
        <p:nvSpPr>
          <p:cNvPr id="36867" name="Foliennummernplatzhalter 5"/>
          <p:cNvSpPr txBox="1">
            <a:spLocks/>
          </p:cNvSpPr>
          <p:nvPr/>
        </p:nvSpPr>
        <p:spPr bwMode="auto">
          <a:xfrm>
            <a:off x="3498850" y="64198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0F27CD4-7B2F-410E-A226-C08AC1CB1048}" type="slidenum">
              <a:rPr lang="de-AT" altLang="de-DE" sz="140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>
              <a:solidFill>
                <a:srgbClr val="898989"/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323850" y="5516563"/>
            <a:ext cx="3816350" cy="76517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endParaRPr lang="de-AT" sz="160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539750" y="1268413"/>
          <a:ext cx="7632700" cy="46148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val="1657582104"/>
                    </a:ext>
                  </a:extLst>
                </a:gridCol>
              </a:tblGrid>
              <a:tr h="335355">
                <a:tc>
                  <a:txBody>
                    <a:bodyPr/>
                    <a:lstStyle/>
                    <a:p>
                      <a:pPr lvl="0"/>
                      <a:r>
                        <a:rPr lang="de-AT" sz="1600" b="1" dirty="0" smtClean="0"/>
                        <a:t>Working Groups</a:t>
                      </a:r>
                      <a:endParaRPr lang="de-AT" sz="1600" b="1" dirty="0"/>
                    </a:p>
                  </a:txBody>
                  <a:tcPr marL="91426" marR="91426" marT="45732" marB="4573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81419"/>
                  </a:ext>
                </a:extLst>
              </a:tr>
              <a:tr h="648168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 smtClean="0"/>
                        <a:t>Clusters and the national innovation system</a:t>
                      </a:r>
                      <a:endParaRPr lang="de-AT" sz="1600" b="1" dirty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3291498888"/>
                  </a:ext>
                </a:extLst>
              </a:tr>
              <a:tr h="648168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/>
                        <a:t>Cluster practice in research, innovation and qualification</a:t>
                      </a:r>
                      <a:endParaRPr lang="de-AT" sz="1600" b="1" dirty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1352341807"/>
                  </a:ext>
                </a:extLst>
              </a:tr>
              <a:tr h="823172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/>
                        <a:t>Cluster relevant developments in technology and innovation on the European level</a:t>
                      </a:r>
                      <a:r>
                        <a:rPr lang="en-US" sz="1600" b="1" baseline="0" dirty="0" smtClean="0"/>
                        <a:t> incl. regional policy </a:t>
                      </a:r>
                      <a:endParaRPr lang="en-US" sz="1600" dirty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2293985338"/>
                  </a:ext>
                </a:extLst>
              </a:tr>
              <a:tr h="648168">
                <a:tc>
                  <a:txBody>
                    <a:bodyPr/>
                    <a:lstStyle/>
                    <a:p>
                      <a:pPr lvl="0"/>
                      <a:r>
                        <a:rPr lang="de-AT" sz="1600" b="1" dirty="0" err="1" smtClean="0"/>
                        <a:t>Internationalisation</a:t>
                      </a:r>
                      <a:r>
                        <a:rPr lang="de-AT" sz="1600" b="1" dirty="0" smtClean="0"/>
                        <a:t> </a:t>
                      </a:r>
                      <a:r>
                        <a:rPr lang="de-AT" sz="1600" b="1" dirty="0" err="1" smtClean="0"/>
                        <a:t>of</a:t>
                      </a:r>
                      <a:r>
                        <a:rPr lang="de-AT" sz="1600" b="1" dirty="0" smtClean="0"/>
                        <a:t> </a:t>
                      </a:r>
                      <a:r>
                        <a:rPr lang="de-AT" sz="1600" b="1" dirty="0" err="1" smtClean="0"/>
                        <a:t>clusters</a:t>
                      </a:r>
                      <a:endParaRPr lang="de-AT" sz="1600" b="1" dirty="0" smtClean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2116701619"/>
                  </a:ext>
                </a:extLst>
              </a:tr>
              <a:tr h="688672">
                <a:tc>
                  <a:txBody>
                    <a:bodyPr/>
                    <a:lstStyle/>
                    <a:p>
                      <a:pPr marL="0" marR="0" lvl="0" indent="0" algn="l" defTabSz="9123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err="1" smtClean="0"/>
                        <a:t>Digitization</a:t>
                      </a:r>
                      <a:r>
                        <a:rPr lang="de-AT" sz="1600" b="1" dirty="0" smtClean="0"/>
                        <a:t>, </a:t>
                      </a:r>
                      <a:r>
                        <a:rPr lang="de-AT" sz="1600" b="1" dirty="0" err="1" smtClean="0"/>
                        <a:t>Industry</a:t>
                      </a:r>
                      <a:r>
                        <a:rPr lang="de-AT" sz="1600" b="1" dirty="0" smtClean="0"/>
                        <a:t> 4.0 </a:t>
                      </a:r>
                      <a:r>
                        <a:rPr lang="de-AT" sz="1600" b="1" dirty="0" err="1" smtClean="0"/>
                        <a:t>and</a:t>
                      </a:r>
                      <a:r>
                        <a:rPr lang="de-AT" sz="1600" b="1" baseline="0" dirty="0" smtClean="0"/>
                        <a:t> innovative </a:t>
                      </a:r>
                      <a:r>
                        <a:rPr lang="de-AT" sz="1600" b="1" baseline="0" dirty="0" err="1" smtClean="0"/>
                        <a:t>services</a:t>
                      </a:r>
                      <a:endParaRPr lang="de-AT" sz="1600" b="1" dirty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1986244369"/>
                  </a:ext>
                </a:extLst>
              </a:tr>
              <a:tr h="823161">
                <a:tc>
                  <a:txBody>
                    <a:bodyPr/>
                    <a:lstStyle/>
                    <a:p>
                      <a:pPr marL="0" marR="0" lvl="0" indent="0" algn="l" defTabSz="9123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/>
                        <a:t>Environment</a:t>
                      </a:r>
                      <a:r>
                        <a:rPr lang="de-AT" sz="1600" b="1" baseline="0" dirty="0" smtClean="0"/>
                        <a:t> </a:t>
                      </a:r>
                      <a:r>
                        <a:rPr lang="de-AT" sz="1600" b="1" baseline="0" dirty="0" err="1" smtClean="0"/>
                        <a:t>and</a:t>
                      </a:r>
                      <a:r>
                        <a:rPr lang="de-AT" sz="1600" b="1" baseline="0" dirty="0" smtClean="0"/>
                        <a:t> </a:t>
                      </a:r>
                      <a:r>
                        <a:rPr lang="de-AT" sz="1600" b="1" baseline="0" dirty="0" err="1" smtClean="0"/>
                        <a:t>energy</a:t>
                      </a:r>
                      <a:r>
                        <a:rPr lang="de-AT" sz="1600" b="1" baseline="0" dirty="0" smtClean="0"/>
                        <a:t> </a:t>
                      </a:r>
                      <a:r>
                        <a:rPr lang="de-AT" sz="1600" b="1" baseline="0" dirty="0" err="1" smtClean="0"/>
                        <a:t>research</a:t>
                      </a:r>
                      <a:endParaRPr lang="de-AT" sz="1600" b="1" dirty="0"/>
                    </a:p>
                  </a:txBody>
                  <a:tcPr marL="91426" marR="91426" marT="45732" marB="45732" anchor="ctr"/>
                </a:tc>
                <a:extLst>
                  <a:ext uri="{0D108BD9-81ED-4DB2-BD59-A6C34878D82A}">
                    <a16:rowId xmlns:a16="http://schemas.microsoft.com/office/drawing/2014/main" val="10929331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Bildschirmpräsentation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MS PGothic</vt:lpstr>
      <vt:lpstr>Calibri</vt:lpstr>
      <vt:lpstr>Wingdings</vt:lpstr>
      <vt:lpstr>Times New Roman</vt:lpstr>
      <vt:lpstr>Symbol</vt:lpstr>
      <vt:lpstr>Courier New</vt:lpstr>
      <vt:lpstr>3_Larissa-Design</vt:lpstr>
      <vt:lpstr>2_Larissa-Design</vt:lpstr>
      <vt:lpstr>  National Cluster Platform Austria  Dr. Stefan Buchinger, CSE Head of Division Economic Policy and European Internal Market Federal Ministry for Digital and Economic Affairs   Conference/Event: EU-Korea Cluster Cooperation Seminar and Matchmaking Event Date: 07.11.2018 Place: Vienna </vt:lpstr>
      <vt:lpstr>Agenda</vt:lpstr>
      <vt:lpstr>1. General remarks about clusters </vt:lpstr>
      <vt:lpstr>2. Facts and Figures</vt:lpstr>
      <vt:lpstr>Activities of clusters and networks</vt:lpstr>
      <vt:lpstr>Cluster landscape </vt:lpstr>
      <vt:lpstr>Austrian National Cluster Platform </vt:lpstr>
      <vt:lpstr>Activities of the National Cluster Platform</vt:lpstr>
      <vt:lpstr>Austrian Cluster Working groups</vt:lpstr>
      <vt:lpstr>3. Conclusions </vt:lpstr>
      <vt:lpstr>Contact and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Mastertitelformat bearbeiten</dc:title>
  <dc:creator>Bettina Schwarz</dc:creator>
  <cp:lastModifiedBy>Meyer, Herwig</cp:lastModifiedBy>
  <cp:revision>532</cp:revision>
  <dcterms:created xsi:type="dcterms:W3CDTF">2009-01-22T10:38:00Z</dcterms:created>
  <dcterms:modified xsi:type="dcterms:W3CDTF">2018-11-06T13:54:07Z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IBPRECONFIG@1.1001:EIBInternalApprovedAt">
    <vt:lpwstr/>
  </property>
  <property fmtid="{D5CDD505-2E9C-101B-9397-08002B2CF9AE}" pid="3" name="FSC#EIBPRECONFIG@1.1001:EIBInternalApprovedBy">
    <vt:lpwstr/>
  </property>
  <property fmtid="{D5CDD505-2E9C-101B-9397-08002B2CF9AE}" pid="4" name="FSC#EIBPRECONFIG@1.1001:EIBInternalApprovedByPostTitle">
    <vt:lpwstr/>
  </property>
  <property fmtid="{D5CDD505-2E9C-101B-9397-08002B2CF9AE}" pid="5" name="FSC#EIBPRECONFIG@1.1001:EIBSettlementApprovedBy">
    <vt:lpwstr/>
  </property>
  <property fmtid="{D5CDD505-2E9C-101B-9397-08002B2CF9AE}" pid="6" name="FSC#EIBPRECONFIG@1.1001:EIBSettlementApprovedByPostTitle">
    <vt:lpwstr/>
  </property>
  <property fmtid="{D5CDD505-2E9C-101B-9397-08002B2CF9AE}" pid="7" name="FSC#EIBPRECONFIG@1.1001:EIBApprovedAt">
    <vt:lpwstr/>
  </property>
  <property fmtid="{D5CDD505-2E9C-101B-9397-08002B2CF9AE}" pid="8" name="FSC#EIBPRECONFIG@1.1001:EIBApprovedBy">
    <vt:lpwstr/>
  </property>
  <property fmtid="{D5CDD505-2E9C-101B-9397-08002B2CF9AE}" pid="9" name="FSC#EIBPRECONFIG@1.1001:EIBApprovedBySubst">
    <vt:lpwstr/>
  </property>
  <property fmtid="{D5CDD505-2E9C-101B-9397-08002B2CF9AE}" pid="10" name="FSC#EIBPRECONFIG@1.1001:EIBApprovedByTitle">
    <vt:lpwstr/>
  </property>
  <property fmtid="{D5CDD505-2E9C-101B-9397-08002B2CF9AE}" pid="11" name="FSC#EIBPRECONFIG@1.1001:EIBApprovedByPostTitle">
    <vt:lpwstr/>
  </property>
  <property fmtid="{D5CDD505-2E9C-101B-9397-08002B2CF9AE}" pid="12" name="FSC#EIBPRECONFIG@1.1001:EIBDepartment">
    <vt:lpwstr>BMDW - C1/10 (Forschung und Technologie)</vt:lpwstr>
  </property>
  <property fmtid="{D5CDD505-2E9C-101B-9397-08002B2CF9AE}" pid="13" name="FSC#EIBPRECONFIG@1.1001:EIBDispatchedBy">
    <vt:lpwstr/>
  </property>
  <property fmtid="{D5CDD505-2E9C-101B-9397-08002B2CF9AE}" pid="14" name="FSC#EIBPRECONFIG@1.1001:EIBDispatchedByPostTitle">
    <vt:lpwstr/>
  </property>
  <property fmtid="{D5CDD505-2E9C-101B-9397-08002B2CF9AE}" pid="15" name="FSC#EIBPRECONFIG@1.1001:ExtRefInc">
    <vt:lpwstr/>
  </property>
  <property fmtid="{D5CDD505-2E9C-101B-9397-08002B2CF9AE}" pid="16" name="FSC#EIBPRECONFIG@1.1001:IncomingAddrdate">
    <vt:lpwstr/>
  </property>
  <property fmtid="{D5CDD505-2E9C-101B-9397-08002B2CF9AE}" pid="17" name="FSC#EIBPRECONFIG@1.1001:IncomingDelivery">
    <vt:lpwstr/>
  </property>
  <property fmtid="{D5CDD505-2E9C-101B-9397-08002B2CF9AE}" pid="18" name="FSC#EIBPRECONFIG@1.1001:OwnerEmail">
    <vt:lpwstr>Brigitte.Egelhofer@bmdw.gv.at</vt:lpwstr>
  </property>
  <property fmtid="{D5CDD505-2E9C-101B-9397-08002B2CF9AE}" pid="19" name="FSC#EIBPRECONFIG@1.1001:OUEmail">
    <vt:lpwstr>post@bmdw.gv.at</vt:lpwstr>
  </property>
  <property fmtid="{D5CDD505-2E9C-101B-9397-08002B2CF9AE}" pid="20" name="FSC#EIBPRECONFIG@1.1001:OwnerGender">
    <vt:lpwstr/>
  </property>
  <property fmtid="{D5CDD505-2E9C-101B-9397-08002B2CF9AE}" pid="21" name="FSC#EIBPRECONFIG@1.1001:Priority">
    <vt:lpwstr>Nein</vt:lpwstr>
  </property>
  <property fmtid="{D5CDD505-2E9C-101B-9397-08002B2CF9AE}" pid="22" name="FSC#EIBPRECONFIG@1.1001:PreviousFiles">
    <vt:lpwstr/>
  </property>
  <property fmtid="{D5CDD505-2E9C-101B-9397-08002B2CF9AE}" pid="23" name="FSC#EIBPRECONFIG@1.1001:NextFiles">
    <vt:lpwstr/>
  </property>
  <property fmtid="{D5CDD505-2E9C-101B-9397-08002B2CF9AE}" pid="24" name="FSC#EIBPRECONFIG@1.1001:RelatedFiles">
    <vt:lpwstr/>
  </property>
  <property fmtid="{D5CDD505-2E9C-101B-9397-08002B2CF9AE}" pid="25" name="FSC#EIBPRECONFIG@1.1001:CompletedOrdinals">
    <vt:lpwstr/>
  </property>
  <property fmtid="{D5CDD505-2E9C-101B-9397-08002B2CF9AE}" pid="26" name="FSC#EIBPRECONFIG@1.1001:NrAttachments">
    <vt:lpwstr/>
  </property>
  <property fmtid="{D5CDD505-2E9C-101B-9397-08002B2CF9AE}" pid="27" name="FSC#EIBPRECONFIG@1.1001:Attachments">
    <vt:lpwstr/>
  </property>
  <property fmtid="{D5CDD505-2E9C-101B-9397-08002B2CF9AE}" pid="28" name="FSC#EIBPRECONFIG@1.1001:SubjectArea">
    <vt:lpwstr>Forschungs- und Technologiepolitik, Nationales</vt:lpwstr>
  </property>
  <property fmtid="{D5CDD505-2E9C-101B-9397-08002B2CF9AE}" pid="29" name="FSC#EIBPRECONFIG@1.1001:Recipients">
    <vt:lpwstr/>
  </property>
  <property fmtid="{D5CDD505-2E9C-101B-9397-08002B2CF9AE}" pid="30" name="FSC#EIBPRECONFIG@1.1001:Classified">
    <vt:lpwstr/>
  </property>
  <property fmtid="{D5CDD505-2E9C-101B-9397-08002B2CF9AE}" pid="31" name="FSC#EIBPRECONFIG@1.1001:Deadline">
    <vt:lpwstr/>
  </property>
  <property fmtid="{D5CDD505-2E9C-101B-9397-08002B2CF9AE}" pid="32" name="FSC#EIBPRECONFIG@1.1001:SettlementSubj">
    <vt:lpwstr/>
  </property>
  <property fmtid="{D5CDD505-2E9C-101B-9397-08002B2CF9AE}" pid="33" name="FSC#EIBPRECONFIG@1.1001:OUAddr">
    <vt:lpwstr>Stubenring 1 , 1010 Wien</vt:lpwstr>
  </property>
  <property fmtid="{D5CDD505-2E9C-101B-9397-08002B2CF9AE}" pid="34" name="FSC#EIBPRECONFIG@1.1001:OUDescr">
    <vt:lpwstr/>
  </property>
  <property fmtid="{D5CDD505-2E9C-101B-9397-08002B2CF9AE}" pid="35" name="FSC#EIBPRECONFIG@1.1001:Signatures">
    <vt:lpwstr>Abzeichnen_x000d_
Genehmigung ablehnen</vt:lpwstr>
  </property>
  <property fmtid="{D5CDD505-2E9C-101B-9397-08002B2CF9AE}" pid="36" name="FSC#EIBPRECONFIG@1.1001:currentuser">
    <vt:lpwstr>COO.3000.100.1.5884</vt:lpwstr>
  </property>
  <property fmtid="{D5CDD505-2E9C-101B-9397-08002B2CF9AE}" pid="37" name="FSC#EIBPRECONFIG@1.1001:currentuserrolegroup">
    <vt:lpwstr>COO.3000.100.1.5078</vt:lpwstr>
  </property>
  <property fmtid="{D5CDD505-2E9C-101B-9397-08002B2CF9AE}" pid="38" name="FSC#EIBPRECONFIG@1.1001:currentuserroleposition">
    <vt:lpwstr>COO.1.1001.1.4595</vt:lpwstr>
  </property>
  <property fmtid="{D5CDD505-2E9C-101B-9397-08002B2CF9AE}" pid="39" name="FSC#EIBPRECONFIG@1.1001:currentuserroot">
    <vt:lpwstr>COO.3000.102.2.1971</vt:lpwstr>
  </property>
  <property fmtid="{D5CDD505-2E9C-101B-9397-08002B2CF9AE}" pid="40" name="FSC#EIBPRECONFIG@1.1001:toplevelobject">
    <vt:lpwstr>COO.3000.102.7.9111279</vt:lpwstr>
  </property>
  <property fmtid="{D5CDD505-2E9C-101B-9397-08002B2CF9AE}" pid="41" name="FSC#EIBPRECONFIG@1.1001:objchangedby">
    <vt:lpwstr>Mag. (FH) Dr. phil Maria Bendl</vt:lpwstr>
  </property>
  <property fmtid="{D5CDD505-2E9C-101B-9397-08002B2CF9AE}" pid="42" name="FSC#EIBPRECONFIG@1.1001:objchangedbyPostTitle">
    <vt:lpwstr/>
  </property>
  <property fmtid="{D5CDD505-2E9C-101B-9397-08002B2CF9AE}" pid="43" name="FSC#EIBPRECONFIG@1.1001:objchangedat">
    <vt:lpwstr>07.03.2018</vt:lpwstr>
  </property>
  <property fmtid="{D5CDD505-2E9C-101B-9397-08002B2CF9AE}" pid="44" name="FSC#EIBPRECONFIG@1.1001:objname">
    <vt:lpwstr>20180222_Presentation_NCP_English</vt:lpwstr>
  </property>
  <property fmtid="{D5CDD505-2E9C-101B-9397-08002B2CF9AE}" pid="45" name="FSC#EIBPRECONFIG@1.1001:EIBProcessResponsiblePhone">
    <vt:lpwstr/>
  </property>
  <property fmtid="{D5CDD505-2E9C-101B-9397-08002B2CF9AE}" pid="46" name="FSC#EIBPRECONFIG@1.1001:EIBProcessResponsibleMail">
    <vt:lpwstr>Brigitte.Egelhofer@bmdw.gv.at</vt:lpwstr>
  </property>
  <property fmtid="{D5CDD505-2E9C-101B-9397-08002B2CF9AE}" pid="47" name="FSC#EIBPRECONFIG@1.1001:EIBProcessResponsibleFax">
    <vt:lpwstr/>
  </property>
  <property fmtid="{D5CDD505-2E9C-101B-9397-08002B2CF9AE}" pid="48" name="FSC#EIBPRECONFIG@1.1001:EIBProcessResponsiblePostTitle">
    <vt:lpwstr/>
  </property>
  <property fmtid="{D5CDD505-2E9C-101B-9397-08002B2CF9AE}" pid="49" name="FSC#EIBPRECONFIG@1.1001:EIBProcessResponsible">
    <vt:lpwstr>Brigitte Egelhofer</vt:lpwstr>
  </property>
  <property fmtid="{D5CDD505-2E9C-101B-9397-08002B2CF9AE}" pid="50" name="FSC#EIBPRECONFIG@1.1001:OwnerPostTitle">
    <vt:lpwstr/>
  </property>
  <property fmtid="{D5CDD505-2E9C-101B-9397-08002B2CF9AE}" pid="51" name="FSC#COOELAK@1.1001:Subject">
    <vt:lpwstr>NCP; Nationale Clusterplattform; European Cluster Policy Forum; 22.02.2018; Brüssel </vt:lpwstr>
  </property>
  <property fmtid="{D5CDD505-2E9C-101B-9397-08002B2CF9AE}" pid="52" name="FSC#COOELAK@1.1001:FileReference">
    <vt:lpwstr>BMWFW-98.340/0164-C1/10/2017</vt:lpwstr>
  </property>
  <property fmtid="{D5CDD505-2E9C-101B-9397-08002B2CF9AE}" pid="53" name="FSC#COOELAK@1.1001:FileRefYear">
    <vt:lpwstr>2017</vt:lpwstr>
  </property>
  <property fmtid="{D5CDD505-2E9C-101B-9397-08002B2CF9AE}" pid="54" name="FSC#COOELAK@1.1001:FileRefOrdinal">
    <vt:lpwstr>164</vt:lpwstr>
  </property>
  <property fmtid="{D5CDD505-2E9C-101B-9397-08002B2CF9AE}" pid="55" name="FSC#COOELAK@1.1001:FileRefOU">
    <vt:lpwstr>C1/10</vt:lpwstr>
  </property>
  <property fmtid="{D5CDD505-2E9C-101B-9397-08002B2CF9AE}" pid="56" name="FSC#COOELAK@1.1001:Organization">
    <vt:lpwstr/>
  </property>
  <property fmtid="{D5CDD505-2E9C-101B-9397-08002B2CF9AE}" pid="57" name="FSC#COOELAK@1.1001:Owner">
    <vt:lpwstr>Brigitte Egelhofer</vt:lpwstr>
  </property>
  <property fmtid="{D5CDD505-2E9C-101B-9397-08002B2CF9AE}" pid="58" name="FSC#COOELAK@1.1001:OwnerExtension">
    <vt:lpwstr/>
  </property>
  <property fmtid="{D5CDD505-2E9C-101B-9397-08002B2CF9AE}" pid="59" name="FSC#COOELAK@1.1001:OwnerFaxExtension">
    <vt:lpwstr/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BMDW - C1/10 (Forschung und Technologie)</vt:lpwstr>
  </property>
  <property fmtid="{D5CDD505-2E9C-101B-9397-08002B2CF9AE}" pid="65" name="FSC#COOELAK@1.1001:CreatedAt">
    <vt:lpwstr>05.02.2018</vt:lpwstr>
  </property>
  <property fmtid="{D5CDD505-2E9C-101B-9397-08002B2CF9AE}" pid="66" name="FSC#COOELAK@1.1001:OU">
    <vt:lpwstr>BMDW - C1/10 (Forschung und Technologie)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*COO.3000.102.7.9241206*</vt:lpwstr>
  </property>
  <property fmtid="{D5CDD505-2E9C-101B-9397-08002B2CF9AE}" pid="69" name="FSC#COOELAK@1.1001:RefBarCode">
    <vt:lpwstr/>
  </property>
  <property fmtid="{D5CDD505-2E9C-101B-9397-08002B2CF9AE}" pid="70" name="FSC#COOELAK@1.1001:FileRefBarCode">
    <vt:lpwstr>*BMWFW-98.340/0164-C1/10/2017*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>Egelhofer Brigitte</vt:lpwstr>
  </property>
  <property fmtid="{D5CDD505-2E9C-101B-9397-08002B2CF9AE}" pid="75" name="FSC#COOELAK@1.1001:ProcessResponsiblePhone">
    <vt:lpwstr/>
  </property>
  <property fmtid="{D5CDD505-2E9C-101B-9397-08002B2CF9AE}" pid="76" name="FSC#COOELAK@1.1001:ProcessResponsibleMail">
    <vt:lpwstr>Brigitte.Egelhofer@bmdw.gv.at</vt:lpwstr>
  </property>
  <property fmtid="{D5CDD505-2E9C-101B-9397-08002B2CF9AE}" pid="77" name="FSC#COOELAK@1.1001:ProcessResponsibleFax">
    <vt:lpwstr/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>98.340</vt:lpwstr>
  </property>
  <property fmtid="{D5CDD505-2E9C-101B-9397-08002B2CF9AE}" pid="84" name="FSC#COOELAK@1.1001:CurrentUserRolePos">
    <vt:lpwstr>Leiter/in</vt:lpwstr>
  </property>
  <property fmtid="{D5CDD505-2E9C-101B-9397-08002B2CF9AE}" pid="85" name="FSC#COOELAK@1.1001:CurrentUserEmail">
    <vt:lpwstr>Maria.Bendl@bmdw.gv.at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/>
  </property>
  <property fmtid="{D5CDD505-2E9C-101B-9397-08002B2CF9AE}" pid="96" name="FSC#ATSTATECFG@1.1001:SubfileDate">
    <vt:lpwstr/>
  </property>
  <property fmtid="{D5CDD505-2E9C-101B-9397-08002B2CF9AE}" pid="97" name="FSC#ATSTATECFG@1.1001:SubfileSubject">
    <vt:lpwstr/>
  </property>
  <property fmtid="{D5CDD505-2E9C-101B-9397-08002B2CF9AE}" pid="98" name="FSC#ATSTATECFG@1.1001:DepartmentZipCode">
    <vt:lpwstr/>
  </property>
  <property fmtid="{D5CDD505-2E9C-101B-9397-08002B2CF9AE}" pid="99" name="FSC#ATSTATECFG@1.1001:DepartmentCountry">
    <vt:lpwstr/>
  </property>
  <property fmtid="{D5CDD505-2E9C-101B-9397-08002B2CF9AE}" pid="100" name="FSC#ATSTATECFG@1.1001:DepartmentCity">
    <vt:lpwstr/>
  </property>
  <property fmtid="{D5CDD505-2E9C-101B-9397-08002B2CF9AE}" pid="101" name="FSC#ATSTATECFG@1.1001:DepartmentStreet">
    <vt:lpwstr/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/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ATPRECONFIG@1.1001:ChargePreview">
    <vt:lpwstr/>
  </property>
  <property fmtid="{D5CDD505-2E9C-101B-9397-08002B2CF9AE}" pid="115" name="FSC#ATSTATECFG@1.1001:ExternalFile">
    <vt:lpwstr/>
  </property>
  <property fmtid="{D5CDD505-2E9C-101B-9397-08002B2CF9AE}" pid="116" name="FSC#COOSYSTEM@1.1:Container">
    <vt:lpwstr>COO.3000.102.7.9241206</vt:lpwstr>
  </property>
  <property fmtid="{D5CDD505-2E9C-101B-9397-08002B2CF9AE}" pid="117" name="FSC#FSCFOLIO@1.1001:docpropproject">
    <vt:lpwstr/>
  </property>
</Properties>
</file>