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  <p:sldMasterId id="2147483826" r:id="rId2"/>
    <p:sldMasterId id="2147483838" r:id="rId3"/>
    <p:sldMasterId id="2147483861" r:id="rId4"/>
    <p:sldMasterId id="2147483882" r:id="rId5"/>
    <p:sldMasterId id="2147483906" r:id="rId6"/>
    <p:sldMasterId id="2147483918" r:id="rId7"/>
  </p:sldMasterIdLst>
  <p:notesMasterIdLst>
    <p:notesMasterId r:id="rId23"/>
  </p:notesMasterIdLst>
  <p:handoutMasterIdLst>
    <p:handoutMasterId r:id="rId24"/>
  </p:handoutMasterIdLst>
  <p:sldIdLst>
    <p:sldId id="268" r:id="rId8"/>
    <p:sldId id="322" r:id="rId9"/>
    <p:sldId id="413" r:id="rId10"/>
    <p:sldId id="460" r:id="rId11"/>
    <p:sldId id="419" r:id="rId12"/>
    <p:sldId id="458" r:id="rId13"/>
    <p:sldId id="472" r:id="rId14"/>
    <p:sldId id="463" r:id="rId15"/>
    <p:sldId id="474" r:id="rId16"/>
    <p:sldId id="475" r:id="rId17"/>
    <p:sldId id="468" r:id="rId18"/>
    <p:sldId id="469" r:id="rId19"/>
    <p:sldId id="455" r:id="rId20"/>
    <p:sldId id="476" r:id="rId21"/>
    <p:sldId id="311" r:id="rId22"/>
  </p:sldIdLst>
  <p:sldSz cx="9144000" cy="6858000" type="screen4x3"/>
  <p:notesSz cx="6858000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0"/>
    <a:srgbClr val="1E3E5A"/>
    <a:srgbClr val="A80000"/>
    <a:srgbClr val="FF9900"/>
    <a:srgbClr val="CC9900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0" autoAdjust="0"/>
    <p:restoredTop sz="96405" autoAdjust="0"/>
  </p:normalViewPr>
  <p:slideViewPr>
    <p:cSldViewPr>
      <p:cViewPr>
        <p:scale>
          <a:sx n="130" d="100"/>
          <a:sy n="130" d="100"/>
        </p:scale>
        <p:origin x="-130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464" y="0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/>
          <a:lstStyle>
            <a:lvl1pPr algn="r">
              <a:defRPr sz="1300"/>
            </a:lvl1pPr>
          </a:lstStyle>
          <a:p>
            <a:pPr>
              <a:defRPr/>
            </a:pPr>
            <a:fld id="{908FCEED-0728-4934-AA77-C20330B476D3}" type="datetimeFigureOut">
              <a:rPr lang="de-DE"/>
              <a:pPr>
                <a:defRPr/>
              </a:pPr>
              <a:t>27.03.2019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306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464" y="9429306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 anchor="b"/>
          <a:lstStyle>
            <a:lvl1pPr algn="r">
              <a:defRPr sz="1300"/>
            </a:lvl1pPr>
          </a:lstStyle>
          <a:p>
            <a:pPr>
              <a:defRPr/>
            </a:pPr>
            <a:fld id="{FD02C1D2-A2AA-447F-B73B-11AE9475EC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4528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464" y="0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/>
          <a:lstStyle>
            <a:lvl1pPr algn="r">
              <a:defRPr sz="1300"/>
            </a:lvl1pPr>
          </a:lstStyle>
          <a:p>
            <a:pPr>
              <a:defRPr/>
            </a:pPr>
            <a:fld id="{614CF948-7B6E-408A-9769-D75D0886CAC0}" type="datetimeFigureOut">
              <a:rPr lang="de-DE"/>
              <a:pPr>
                <a:defRPr/>
              </a:pPr>
              <a:t>27.03.2019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94" tIns="47747" rIns="95494" bIns="47747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495" y="4714653"/>
            <a:ext cx="5487013" cy="4466756"/>
          </a:xfrm>
          <a:prstGeom prst="rect">
            <a:avLst/>
          </a:prstGeom>
        </p:spPr>
        <p:txBody>
          <a:bodyPr vert="horz" lIns="95494" tIns="47747" rIns="95494" bIns="47747" rtlCol="0">
            <a:normAutofit/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306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 anchor="b"/>
          <a:lstStyle>
            <a:lvl1pPr algn="l">
              <a:defRPr sz="1300"/>
            </a:lvl1pPr>
          </a:lstStyle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464" y="9429306"/>
            <a:ext cx="2972005" cy="495793"/>
          </a:xfrm>
          <a:prstGeom prst="rect">
            <a:avLst/>
          </a:prstGeom>
        </p:spPr>
        <p:txBody>
          <a:bodyPr vert="horz" lIns="95494" tIns="47747" rIns="95494" bIns="47747" rtlCol="0" anchor="b"/>
          <a:lstStyle>
            <a:lvl1pPr algn="r">
              <a:defRPr sz="1300"/>
            </a:lvl1pPr>
          </a:lstStyle>
          <a:p>
            <a:pPr>
              <a:defRPr/>
            </a:pPr>
            <a:fld id="{1E97BDFF-0AC5-494C-90C2-63A8BE427F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675433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Fußzeile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97BDFF-0AC5-494C-90C2-63A8BE427F0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94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455613"/>
            <a:ext cx="3163887" cy="2373312"/>
          </a:xfrm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48013" y="495300"/>
            <a:ext cx="3297237" cy="2471738"/>
          </a:xfrm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836" indent="-284881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2589" indent="-228212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99011" indent="-228212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6966" indent="-228212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98073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39179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80286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21392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72E753D-A6B3-964E-8D1F-CA215A2C3E24}" type="slidenum">
              <a:rPr lang="de-DE" altLang="de-DE" sz="1400">
                <a:solidFill>
                  <a:prstClr val="black"/>
                </a:solidFill>
                <a:ea typeface="MS PGothic" charset="-128"/>
                <a:cs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sz="1400">
              <a:solidFill>
                <a:prstClr val="black"/>
              </a:solidFill>
              <a:ea typeface="MS PGothic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3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148013" y="495300"/>
            <a:ext cx="3297237" cy="2471738"/>
          </a:xfrm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836" indent="-284881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2589" indent="-228212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599011" indent="-228212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6966" indent="-228212" defTabSz="96185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498073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39179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380286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21392" indent="-228212" defTabSz="9618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D3597C-4733-F548-A3D3-6E8068FBBFFE}" type="slidenum">
              <a:rPr lang="de-DE" altLang="de-DE" sz="1400">
                <a:solidFill>
                  <a:prstClr val="black"/>
                </a:solidFill>
                <a:ea typeface="MS PGothic" charset="-128"/>
                <a:cs typeface="Arial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 sz="1400">
              <a:solidFill>
                <a:prstClr val="black"/>
              </a:solidFill>
              <a:ea typeface="MS PGothic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04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3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9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pic>
        <p:nvPicPr>
          <p:cNvPr id="9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84400" cy="1270000"/>
          </a:xfrm>
          <a:prstGeom prst="rect">
            <a:avLst/>
          </a:prstGeom>
          <a:noFill/>
        </p:spPr>
      </p:pic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1"/>
            <a:ext cx="5112000" cy="719139"/>
          </a:xfrm>
          <a:prstGeom prst="rect">
            <a:avLst/>
          </a:prstGeom>
        </p:spPr>
        <p:txBody>
          <a:bodyPr/>
          <a:lstStyle>
            <a:lvl1pPr>
              <a:defRPr sz="3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91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4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65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555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4065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840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8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099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234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02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Zusatz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9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7092280" y="432000"/>
            <a:ext cx="1357200" cy="5148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>
                <a:latin typeface="Arial Regular"/>
              </a:defRPr>
            </a:lvl1pPr>
          </a:lstStyle>
          <a:p>
            <a:r>
              <a:rPr lang="de-DE" dirty="0"/>
              <a:t>Zusatzlogo 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9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b="0" i="0" dirty="0">
              <a:solidFill>
                <a:schemeClr val="tx2"/>
              </a:solidFill>
              <a:latin typeface="Arial Regular"/>
            </a:endParaRPr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1"/>
            <a:ext cx="5112000" cy="719139"/>
          </a:xfrm>
          <a:prstGeom prst="rect">
            <a:avLst/>
          </a:prstGeom>
        </p:spPr>
        <p:txBody>
          <a:bodyPr/>
          <a:lstStyle>
            <a:lvl1pPr>
              <a:defRPr sz="3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de-DE" dirty="0"/>
          </a:p>
        </p:txBody>
      </p:sp>
      <p:pic>
        <p:nvPicPr>
          <p:cNvPr id="11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84400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38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F80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79388" y="179389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F8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900113" y="6030913"/>
            <a:ext cx="6553200" cy="468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de-DE" sz="2000" dirty="0" err="1">
                <a:solidFill>
                  <a:srgbClr val="FFFFFF"/>
                </a:solidFill>
                <a:latin typeface="Arial"/>
                <a:cs typeface="Arial"/>
              </a:rPr>
              <a:t>www.zim-bmwi.de</a:t>
            </a:r>
            <a:endParaRPr lang="de-DE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Bild 13" descr="ZIM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2"/>
            <a:ext cx="863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7" y="188913"/>
            <a:ext cx="2130425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632848" cy="8636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3200" b="0" i="0" kern="1200" dirty="0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80928"/>
            <a:ext cx="7632848" cy="43180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462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12776"/>
            <a:ext cx="7776864" cy="6480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idx="1"/>
          </p:nvPr>
        </p:nvSpPr>
        <p:spPr bwMode="auto">
          <a:xfrm>
            <a:off x="827584" y="2132856"/>
            <a:ext cx="7776864" cy="41764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DDFDC9B6-9EF4-0C48-981A-B7E7A2F4986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70ACD82A-E006-D24E-9305-1EF91A81FB6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941776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060848"/>
            <a:ext cx="3744416" cy="42484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060848"/>
            <a:ext cx="3744416" cy="42484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12776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807CABDF-7509-4543-A102-8E19CE9907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42735001-4AA5-4741-94FB-12A8770D8E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418495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60033" y="2132856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12776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780928"/>
            <a:ext cx="3744416" cy="352839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buFont typeface="Wingdings" charset="2"/>
              <a:buChar char="§"/>
              <a:defRPr sz="2000"/>
            </a:lvl1pPr>
          </a:lstStyle>
          <a:p>
            <a:pPr lvl="0"/>
            <a:endParaRPr lang="de-DE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780928"/>
            <a:ext cx="3744416" cy="352839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buFont typeface="Wingdings" charset="2"/>
              <a:buChar char="§"/>
              <a:defRPr sz="2000"/>
            </a:lvl1pPr>
          </a:lstStyle>
          <a:p>
            <a:pPr lvl="0"/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83578716-425A-8A42-B8B8-4DAC3A6165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B19AA229-BAFC-8B46-A5CF-CD297976074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36567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1100138" y="6030913"/>
            <a:ext cx="6553200" cy="468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de-DE" sz="1800" dirty="0" err="1">
                <a:solidFill>
                  <a:srgbClr val="000000"/>
                </a:solidFill>
                <a:latin typeface="Arial"/>
              </a:rPr>
              <a:t>www.zim-bmwi.de</a:t>
            </a:r>
            <a:endParaRPr lang="de-DE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Bild 8" descr="ZIM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2"/>
            <a:ext cx="863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042988" y="1828801"/>
            <a:ext cx="7593012" cy="719139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514600"/>
            <a:ext cx="7593012" cy="43180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DB0413A2-AD79-5F42-8655-DE63C324F0E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91C49293-578A-8442-A5B1-FEFA0952DDA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013346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14073" y="2276609"/>
            <a:ext cx="7592400" cy="180047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9F7510CB-42C2-2046-980D-B2225E1515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11FDFCA4-DA43-2A41-8B02-80C823D710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4112539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66958"/>
            <a:ext cx="4038600" cy="41862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0" y="2266958"/>
            <a:ext cx="4038600" cy="41862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169873B-C8B9-B54D-ADCB-38980B2EDA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BEBE9C2B-6D13-ED48-87E5-C2EE40E3E7A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015409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xmlns="" id="{DFDAD870-17FC-774B-A9B6-2B6EFF58958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xmlns="" id="{40012A41-1603-0F48-9600-60B34E4AC8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82450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79388" y="179919"/>
            <a:ext cx="8839200" cy="12975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004F80"/>
              </a:solidFill>
              <a:latin typeface="Arial"/>
              <a:ea typeface="Arial"/>
              <a:cs typeface="Arial"/>
            </a:endParaRPr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760" y="2421467"/>
            <a:ext cx="3311525" cy="0"/>
          </a:xfrm>
          <a:prstGeom prst="line">
            <a:avLst/>
          </a:prstGeom>
          <a:ln>
            <a:solidFill>
              <a:srgbClr val="004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539760" y="3932767"/>
            <a:ext cx="3311525" cy="0"/>
          </a:xfrm>
          <a:prstGeom prst="line">
            <a:avLst/>
          </a:prstGeom>
          <a:ln>
            <a:solidFill>
              <a:srgbClr val="004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rafik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88" y="433919"/>
            <a:ext cx="1414462" cy="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6" y="179919"/>
            <a:ext cx="1609725" cy="12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539552" y="2420888"/>
            <a:ext cx="3312368" cy="1584176"/>
          </a:xfrm>
        </p:spPr>
        <p:txBody>
          <a:bodyPr t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2250" b="1" i="0" kern="1200" dirty="0">
                <a:ln>
                  <a:noFill/>
                </a:ln>
                <a:solidFill>
                  <a:srgbClr val="004F80"/>
                </a:solidFill>
                <a:latin typeface="Arial"/>
                <a:ea typeface="ヒラギノ角ゴ Pro W3" charset="-128"/>
                <a:cs typeface="Arial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916832"/>
            <a:ext cx="3312368" cy="431800"/>
          </a:xfrm>
          <a:prstGeom prst="rect">
            <a:avLst/>
          </a:prstGeom>
        </p:spPr>
        <p:txBody>
          <a:bodyPr/>
          <a:lstStyle>
            <a:lvl1pPr marL="0" indent="0">
              <a:buFont typeface="Wingdings 3" charset="2"/>
              <a:buNone/>
              <a:defRPr sz="1500" b="0" i="1">
                <a:solidFill>
                  <a:srgbClr val="004F80"/>
                </a:solidFill>
                <a:latin typeface="Arial"/>
                <a:cs typeface="Arial"/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577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8172000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87BE407B-D24E-214C-8C98-F63D030AD74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348DC2C6-5F8F-F34B-8CDA-DC10861B19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 smtClean="0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7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7088" y="3429000"/>
            <a:ext cx="7777162" cy="1728192"/>
          </a:xfrm>
        </p:spPr>
        <p:txBody>
          <a:bodyPr anchor="b"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827584" y="5229213"/>
            <a:ext cx="7776864" cy="1152127"/>
          </a:xfrm>
        </p:spPr>
        <p:txBody>
          <a:bodyPr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43106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9"/>
            <a:ext cx="820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idx="10"/>
          </p:nvPr>
        </p:nvSpPr>
        <p:spPr bwMode="auto">
          <a:xfrm>
            <a:off x="467544" y="1196752"/>
            <a:ext cx="82089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202406" indent="-202406">
              <a:buSzPct val="100000"/>
              <a:buFont typeface="Helvetica" charset="0"/>
              <a:buChar char="●"/>
              <a:defRPr sz="2000"/>
            </a:lvl1pPr>
            <a:lvl2pPr marL="404813" indent="-202406">
              <a:buSzPct val="100000"/>
              <a:buFont typeface="Helvetica" charset="0"/>
              <a:buChar char="●"/>
              <a:defRPr sz="2000"/>
            </a:lvl2pPr>
            <a:lvl3pPr marL="607219" indent="-202406">
              <a:buSzPct val="100000"/>
              <a:buFont typeface="Helvetica" charset="0"/>
              <a:buChar char="●"/>
              <a:defRPr sz="2000"/>
            </a:lvl3pPr>
            <a:lvl4pPr marL="809625" indent="-202406">
              <a:buSzPct val="100000"/>
              <a:buFont typeface="Helvetica" charset="0"/>
              <a:buChar char="●"/>
              <a:defRPr sz="2000"/>
            </a:lvl4pPr>
            <a:lvl5pPr marL="1012031" indent="-202406">
              <a:buSzPct val="100000"/>
              <a:buFont typeface="Helvetica" charset="0"/>
              <a:buChar char="●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B29C-0702-4D6A-B998-10EF72C82B7B}" type="slidenum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8906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060848"/>
            <a:ext cx="3744416" cy="45365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02406" indent="-202406">
              <a:buSzPct val="100000"/>
              <a:buFont typeface="Helvetica" charset="0"/>
              <a:buChar char="●"/>
              <a:defRPr/>
            </a:lvl1pPr>
            <a:lvl2pPr marL="404813" indent="-202406">
              <a:buSzPct val="100000"/>
              <a:buFont typeface="Helvetica" charset="0"/>
              <a:buChar char="●"/>
              <a:defRPr/>
            </a:lvl2pPr>
            <a:lvl3pPr marL="607219" indent="-202406">
              <a:buSzPct val="100000"/>
              <a:buFont typeface="Helvetica" charset="0"/>
              <a:buChar char="●"/>
              <a:defRPr/>
            </a:lvl3pPr>
            <a:lvl4pPr marL="809625" indent="-202406">
              <a:buSzPct val="100000"/>
              <a:buFont typeface="Helvetica" charset="0"/>
              <a:buChar char="●"/>
              <a:defRPr/>
            </a:lvl4pPr>
            <a:lvl5pPr marL="1012031" indent="-202406">
              <a:buSzPct val="100000"/>
              <a:buFont typeface="Helvetica" charset="0"/>
              <a:buChar char="●"/>
              <a:defRPr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060848"/>
            <a:ext cx="3744416" cy="45365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02406" indent="-202406">
              <a:buSzPct val="100000"/>
              <a:buFont typeface="Helvetica" charset="0"/>
              <a:buChar char="●"/>
              <a:defRPr/>
            </a:lvl1pPr>
            <a:lvl2pPr marL="404813" indent="-202406">
              <a:buSzPct val="100000"/>
              <a:buFont typeface="Helvetica" charset="0"/>
              <a:buChar char="●"/>
              <a:defRPr/>
            </a:lvl2pPr>
            <a:lvl3pPr marL="607219" indent="-202406">
              <a:buSzPct val="100000"/>
              <a:buFont typeface="Helvetica" charset="0"/>
              <a:buChar char="●"/>
              <a:defRPr/>
            </a:lvl3pPr>
            <a:lvl4pPr marL="809625" indent="-202406">
              <a:buSzPct val="100000"/>
              <a:buFont typeface="Helvetica" charset="0"/>
              <a:buChar char="●"/>
              <a:defRPr/>
            </a:lvl4pPr>
            <a:lvl5pPr marL="1012031" indent="-202406">
              <a:buSzPct val="100000"/>
              <a:buFont typeface="Helvetica" charset="0"/>
              <a:buChar char="●"/>
              <a:defRPr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78467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A53ABB2-E36C-E04C-8A8C-2943036241E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95B625AE-6FB3-944B-BCCD-E2A6A52A972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436621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2059867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60033" y="2059867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78467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569269"/>
            <a:ext cx="3744416" cy="40280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buFont typeface="Wingdings" charset="2"/>
              <a:buChar char="§"/>
              <a:defRPr sz="1500"/>
            </a:lvl1pPr>
          </a:lstStyle>
          <a:p>
            <a:pPr lvl="0"/>
            <a:endParaRPr lang="de-DE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569269"/>
            <a:ext cx="3744416" cy="40280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buFont typeface="Wingdings" charset="2"/>
              <a:buChar char="§"/>
              <a:defRPr sz="1500"/>
            </a:lvl1pPr>
          </a:lstStyle>
          <a:p>
            <a:pPr lvl="0"/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A92D58EB-2285-DC42-94A7-824B2659E3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C987DF2B-D97F-EE4C-95FB-4B59A27913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926543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179388" y="179919"/>
            <a:ext cx="8839200" cy="12975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004F8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Bild 13" descr="ZIM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3"/>
            <a:ext cx="863600" cy="73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11" descr="BMWi_Office_Farbe_d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8" y="179919"/>
            <a:ext cx="2098675" cy="1297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79397" y="1081620"/>
            <a:ext cx="3887787" cy="573193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endParaRPr lang="de-DE" sz="900" dirty="0">
              <a:solidFill>
                <a:srgbClr val="004F80"/>
              </a:solidFill>
              <a:latin typeface="Arial"/>
              <a:cs typeface="Arial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99073394-0168-F243-B77F-77F34151FF7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00A5E73C-9B07-364B-9030-C8574C41C6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666533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78467"/>
            <a:ext cx="7776864" cy="6480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idx="1"/>
          </p:nvPr>
        </p:nvSpPr>
        <p:spPr bwMode="auto">
          <a:xfrm>
            <a:off x="827584" y="2132856"/>
            <a:ext cx="7776864" cy="446449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C20672B3-EB28-304E-873A-859E859D55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96697AE-0076-8A48-A648-B393BAB1BF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075755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F80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79388" y="179389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004F8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 userDrawn="1"/>
        </p:nvSpPr>
        <p:spPr bwMode="auto">
          <a:xfrm>
            <a:off x="900113" y="6030913"/>
            <a:ext cx="6553200" cy="468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de-DE" sz="2000" dirty="0" err="1">
                <a:solidFill>
                  <a:srgbClr val="FFFFFF"/>
                </a:solidFill>
                <a:latin typeface="Arial"/>
                <a:cs typeface="Arial"/>
              </a:rPr>
              <a:t>www.zim-bmwi.de</a:t>
            </a:r>
            <a:endParaRPr lang="de-DE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" name="Bild 13" descr="ZIM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2"/>
            <a:ext cx="863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6" y="188913"/>
            <a:ext cx="2130425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>
          <a:xfrm>
            <a:off x="899592" y="1844824"/>
            <a:ext cx="7632848" cy="863600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3200" b="0" i="0" kern="1200" dirty="0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780928"/>
            <a:ext cx="7632848" cy="43180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50293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12776"/>
            <a:ext cx="7776864" cy="6480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idx="1"/>
          </p:nvPr>
        </p:nvSpPr>
        <p:spPr bwMode="auto">
          <a:xfrm>
            <a:off x="827584" y="2132856"/>
            <a:ext cx="7776864" cy="41764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xmlns="" id="{F993FF03-501B-1B4C-AFF5-1D38C2AD63A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xmlns="" id="{1C7C81C4-D766-524C-B791-B51BE09B98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9931528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060848"/>
            <a:ext cx="3744416" cy="42484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060848"/>
            <a:ext cx="3744416" cy="42484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12776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C486C81-CE3E-AA45-860D-CD9A947D45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1FB49C7B-DB4C-0741-A839-42036D63FF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070019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2132856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60033" y="2132856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12776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780928"/>
            <a:ext cx="3744416" cy="352839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buFont typeface="Wingdings" charset="2"/>
              <a:buChar char="§"/>
              <a:defRPr sz="2000"/>
            </a:lvl1pPr>
          </a:lstStyle>
          <a:p>
            <a:pPr lvl="0"/>
            <a:endParaRPr lang="de-DE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780928"/>
            <a:ext cx="3744416" cy="352839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buFont typeface="Wingdings" charset="2"/>
              <a:buChar char="§"/>
              <a:defRPr sz="2000"/>
            </a:lvl1pPr>
          </a:lstStyle>
          <a:p>
            <a:pPr lvl="0"/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8A101888-5180-C146-9FA6-69E1EFB660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C983777B-F26A-5249-B047-96226B3F7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5477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628800"/>
            <a:ext cx="8172000" cy="410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</a:lstStyle>
          <a:p>
            <a:r>
              <a:rPr lang="de-DE" dirty="0"/>
              <a:t>Standard-Fließtext: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E038FA58-BBB8-BE48-9B9C-6C7951CCCAB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0F4538F0-3263-6C4D-B688-FAD3000595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 smtClean="0"/>
              <a:pPr/>
              <a:t>‹Nr.›</a:t>
            </a:fld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 userDrawn="1"/>
        </p:nvSpPr>
        <p:spPr bwMode="auto">
          <a:xfrm>
            <a:off x="1100138" y="6030913"/>
            <a:ext cx="6553200" cy="468312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de-DE" sz="1800" dirty="0" err="1">
                <a:solidFill>
                  <a:srgbClr val="000000"/>
                </a:solidFill>
                <a:latin typeface="Arial"/>
              </a:rPr>
              <a:t>www.zim-bmwi.de</a:t>
            </a:r>
            <a:endParaRPr lang="de-DE" sz="1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Bild 8" descr="ZIM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2"/>
            <a:ext cx="863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042988" y="1828801"/>
            <a:ext cx="7593012" cy="719139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2514600"/>
            <a:ext cx="7593012" cy="43180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388B88B9-5F71-314F-A651-F1B5F13FD6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EDA9D4C4-1123-5546-AD84-99FFADE485B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723753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914073" y="2276605"/>
            <a:ext cx="7592400" cy="1800473"/>
          </a:xfrm>
          <a:prstGeom prst="rect">
            <a:avLst/>
          </a:prstGeom>
        </p:spPr>
        <p:txBody>
          <a:bodyPr/>
          <a:lstStyle>
            <a:lvl1pPr>
              <a:buFont typeface="Wingdings" pitchFamily="2" charset="2"/>
              <a:buChar char="§"/>
              <a:defRPr sz="2400"/>
            </a:lvl1pPr>
            <a:lvl2pPr>
              <a:buFont typeface="Wingdings" pitchFamily="2" charset="2"/>
              <a:buChar char="§"/>
              <a:defRPr/>
            </a:lvl2pPr>
            <a:lvl3pPr>
              <a:buFont typeface="Wingdings" pitchFamily="2" charset="2"/>
              <a:buChar char="§"/>
              <a:defRPr/>
            </a:lvl3pPr>
            <a:lvl4pPr>
              <a:buFont typeface="Wingdings" pitchFamily="2" charset="2"/>
              <a:buChar char="§"/>
              <a:defRPr/>
            </a:lvl4pPr>
            <a:lvl5pPr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3"/>
          </p:nvPr>
        </p:nvSpPr>
        <p:spPr>
          <a:xfrm>
            <a:off x="827096" y="6453189"/>
            <a:ext cx="6118225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4"/>
          </p:nvPr>
        </p:nvSpPr>
        <p:spPr>
          <a:xfrm>
            <a:off x="7556500" y="6453189"/>
            <a:ext cx="1047750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C676-45F8-4681-9621-29B3BDB030D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73561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2266954"/>
            <a:ext cx="4038600" cy="41862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30750" y="2266954"/>
            <a:ext cx="4038600" cy="41862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A4CA01-00F2-AC46-9B4D-857EBC545D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8F13C8E-58F3-ED49-905F-AD6FF76431D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224886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xmlns="" id="{AFBD8BC5-2C69-F84B-923A-EC4725F8FD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xmlns="" id="{112CFE95-E5AA-3E4A-9C92-C926047E179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651069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" y="1"/>
            <a:ext cx="9128603" cy="6858000"/>
          </a:xfrm>
          <a:prstGeom prst="rect">
            <a:avLst/>
          </a:prstGeom>
        </p:spPr>
      </p:pic>
      <p:sp>
        <p:nvSpPr>
          <p:cNvPr id="6" name="Rectangle 14"/>
          <p:cNvSpPr>
            <a:spLocks noChangeArrowheads="1"/>
          </p:cNvSpPr>
          <p:nvPr userDrawn="1"/>
        </p:nvSpPr>
        <p:spPr bwMode="auto">
          <a:xfrm>
            <a:off x="179388" y="179389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004F8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8" name="Bild 13" descr="ZIM-Logo.png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1306" y="340203"/>
            <a:ext cx="863600" cy="97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d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179389"/>
            <a:ext cx="1571349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3"/>
          <p:cNvSpPr>
            <a:spLocks noGrp="1"/>
          </p:cNvSpPr>
          <p:nvPr>
            <p:ph type="title" hasCustomPrompt="1"/>
          </p:nvPr>
        </p:nvSpPr>
        <p:spPr>
          <a:xfrm>
            <a:off x="539552" y="2420888"/>
            <a:ext cx="3312368" cy="1584176"/>
          </a:xfrm>
        </p:spPr>
        <p:txBody>
          <a:bodyPr tIns="0" bIns="0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2250" b="1" i="0" kern="1200" dirty="0">
                <a:ln>
                  <a:noFill/>
                </a:ln>
                <a:solidFill>
                  <a:srgbClr val="004F80"/>
                </a:solidFill>
                <a:latin typeface="Arial"/>
                <a:ea typeface="ヒラギノ角ゴ Pro W3" charset="-128"/>
                <a:cs typeface="Arial"/>
              </a:defRPr>
            </a:lvl1pPr>
          </a:lstStyle>
          <a:p>
            <a:r>
              <a:rPr lang="de-DE" dirty="0"/>
              <a:t>Zentrales</a:t>
            </a:r>
            <a:br>
              <a:rPr lang="de-DE" dirty="0"/>
            </a:br>
            <a:r>
              <a:rPr lang="de-DE" dirty="0"/>
              <a:t>Innovationsprogramm</a:t>
            </a:r>
            <a:br>
              <a:rPr lang="de-DE" dirty="0"/>
            </a:br>
            <a:r>
              <a:rPr lang="de-DE" dirty="0"/>
              <a:t>Mittelstand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39552" y="1916832"/>
            <a:ext cx="3312368" cy="431800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Font typeface="Wingdings 3" charset="2"/>
              <a:buNone/>
              <a:defRPr sz="1500" b="0" i="1">
                <a:solidFill>
                  <a:srgbClr val="004F80"/>
                </a:solidFill>
                <a:latin typeface="Arial"/>
                <a:cs typeface="Arial"/>
              </a:defRPr>
            </a:lvl1pPr>
          </a:lstStyle>
          <a:p>
            <a:r>
              <a:rPr lang="de-DE" dirty="0"/>
              <a:t>Impulse für Innovationen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539552" y="2420888"/>
            <a:ext cx="3312368" cy="0"/>
          </a:xfrm>
          <a:prstGeom prst="line">
            <a:avLst/>
          </a:prstGeom>
          <a:ln>
            <a:solidFill>
              <a:srgbClr val="004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539552" y="3933056"/>
            <a:ext cx="3312368" cy="0"/>
          </a:xfrm>
          <a:prstGeom prst="line">
            <a:avLst/>
          </a:prstGeom>
          <a:ln>
            <a:solidFill>
              <a:srgbClr val="004F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2809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0" y="-1"/>
            <a:ext cx="9128605" cy="6858001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7088" y="3429000"/>
            <a:ext cx="7777162" cy="1728192"/>
          </a:xfrm>
        </p:spPr>
        <p:txBody>
          <a:bodyPr anchor="b" anchorCtr="0"/>
          <a:lstStyle>
            <a:lvl1pPr>
              <a:defRPr b="1">
                <a:latin typeface="Arial"/>
                <a:cs typeface="Arial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27584" y="5229205"/>
            <a:ext cx="7776864" cy="1152127"/>
          </a:xfrm>
        </p:spPr>
        <p:txBody>
          <a:bodyPr lIns="36000" tIns="36000" rIns="36000" bIns="36000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pPr lvl="0"/>
            <a:r>
              <a:rPr lang="de-DE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986132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9"/>
            <a:ext cx="820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idx="10"/>
          </p:nvPr>
        </p:nvSpPr>
        <p:spPr bwMode="auto">
          <a:xfrm>
            <a:off x="467544" y="1196752"/>
            <a:ext cx="82089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02406" indent="-202406">
              <a:buSzPct val="100000"/>
              <a:buFont typeface="Helvetica" charset="0"/>
              <a:buChar char="●"/>
              <a:defRPr sz="2000"/>
            </a:lvl1pPr>
            <a:lvl2pPr marL="404813" indent="-202406">
              <a:buSzPct val="100000"/>
              <a:buFont typeface="Helvetica" charset="0"/>
              <a:buChar char="●"/>
              <a:defRPr sz="2000"/>
            </a:lvl2pPr>
            <a:lvl3pPr marL="607219" indent="-202406">
              <a:buSzPct val="100000"/>
              <a:buFont typeface="Helvetica" charset="0"/>
              <a:buChar char="●"/>
              <a:defRPr sz="2000"/>
            </a:lvl3pPr>
            <a:lvl4pPr marL="809625" indent="-202406">
              <a:buSzPct val="100000"/>
              <a:buFont typeface="Helvetica" charset="0"/>
              <a:buChar char="●"/>
              <a:defRPr sz="2000"/>
            </a:lvl4pPr>
            <a:lvl5pPr marL="1012031" indent="-202406">
              <a:buSzPct val="100000"/>
              <a:buFont typeface="Helvetica" charset="0"/>
              <a:buChar char="●"/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1B05-ED21-904D-A91B-A6AED279FF3D}" type="slidenum">
              <a:rPr lang="de-DE" smtClean="0">
                <a:solidFill>
                  <a:srgbClr val="000000">
                    <a:tint val="75000"/>
                  </a:srgbClr>
                </a:solidFill>
              </a:rPr>
              <a:pPr/>
              <a:t>‹Nr.›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4016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060848"/>
            <a:ext cx="3744416" cy="45365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02406" indent="-202406">
              <a:buSzPct val="100000"/>
              <a:buFont typeface="Helvetica" charset="0"/>
              <a:buChar char="●"/>
              <a:defRPr/>
            </a:lvl1pPr>
            <a:lvl2pPr marL="404813" indent="-202406">
              <a:buSzPct val="100000"/>
              <a:buFont typeface="Helvetica" charset="0"/>
              <a:buChar char="●"/>
              <a:defRPr/>
            </a:lvl2pPr>
            <a:lvl3pPr marL="607219" indent="-202406">
              <a:buSzPct val="100000"/>
              <a:buFont typeface="Helvetica" charset="0"/>
              <a:buChar char="●"/>
              <a:defRPr/>
            </a:lvl3pPr>
            <a:lvl4pPr marL="809625" indent="-202406">
              <a:buSzPct val="100000"/>
              <a:buFont typeface="Helvetica" charset="0"/>
              <a:buChar char="●"/>
              <a:defRPr/>
            </a:lvl4pPr>
            <a:lvl5pPr marL="1012031" indent="-202406">
              <a:buSzPct val="100000"/>
              <a:buFont typeface="Helvetica" charset="0"/>
              <a:buChar char="●"/>
              <a:defRPr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7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060848"/>
            <a:ext cx="3744416" cy="45365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02406" indent="-202406">
              <a:buSzPct val="100000"/>
              <a:buFont typeface="Helvetica" charset="0"/>
              <a:buChar char="●"/>
              <a:defRPr/>
            </a:lvl1pPr>
            <a:lvl2pPr marL="404813" indent="-202406">
              <a:buSzPct val="100000"/>
              <a:buFont typeface="Helvetica" charset="0"/>
              <a:buChar char="●"/>
              <a:defRPr/>
            </a:lvl2pPr>
            <a:lvl3pPr marL="607219" indent="-202406">
              <a:buSzPct val="100000"/>
              <a:buFont typeface="Helvetica" charset="0"/>
              <a:buChar char="●"/>
              <a:defRPr/>
            </a:lvl3pPr>
            <a:lvl4pPr marL="809625" indent="-202406">
              <a:buSzPct val="100000"/>
              <a:buFont typeface="Helvetica" charset="0"/>
              <a:buChar char="●"/>
              <a:defRPr/>
            </a:lvl4pPr>
            <a:lvl5pPr marL="1012031" indent="-202406">
              <a:buSzPct val="100000"/>
              <a:buFont typeface="Helvetica" charset="0"/>
              <a:buChar char="●"/>
              <a:defRPr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78467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55362FE-0201-0242-A76C-59B00FBC2E9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4171CD82-A7AC-3E4C-B93D-E3C672F5AB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602557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2059867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60033" y="2059867"/>
            <a:ext cx="3744416" cy="5040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78467"/>
            <a:ext cx="7776864" cy="57606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idx="10"/>
          </p:nvPr>
        </p:nvSpPr>
        <p:spPr bwMode="auto">
          <a:xfrm>
            <a:off x="827584" y="2569261"/>
            <a:ext cx="3744416" cy="40280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buFont typeface="Wingdings" charset="2"/>
              <a:buChar char="§"/>
              <a:defRPr sz="1500"/>
            </a:lvl1pPr>
          </a:lstStyle>
          <a:p>
            <a:pPr lvl="0"/>
            <a:endParaRPr lang="de-DE" noProof="0" dirty="0"/>
          </a:p>
        </p:txBody>
      </p:sp>
      <p:sp>
        <p:nvSpPr>
          <p:cNvPr id="11" name="Textplatzhalter 7"/>
          <p:cNvSpPr>
            <a:spLocks noGrp="1"/>
          </p:cNvSpPr>
          <p:nvPr>
            <p:ph idx="11"/>
          </p:nvPr>
        </p:nvSpPr>
        <p:spPr bwMode="auto">
          <a:xfrm>
            <a:off x="4860032" y="2569261"/>
            <a:ext cx="3744416" cy="402809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buFont typeface="Wingdings" charset="2"/>
              <a:buChar char="§"/>
              <a:defRPr sz="1500"/>
            </a:lvl1pPr>
          </a:lstStyle>
          <a:p>
            <a:pPr lvl="0"/>
            <a:endParaRPr lang="de-DE" noProof="0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A8B8E5D2-FA6B-8F49-8DBD-BEE736779E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xmlns="" id="{36A056CB-8591-5540-8368-0C018B2B255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311097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179388" y="179389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itchFamily="123" charset="-128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004F8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Bild 13" descr="ZIM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2"/>
            <a:ext cx="863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11" descr="BMWi_Office_Farbe_d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4" y="179389"/>
            <a:ext cx="2098675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79394" y="1081091"/>
            <a:ext cx="3887787" cy="5732463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endParaRPr lang="de-DE" sz="900" dirty="0">
              <a:solidFill>
                <a:srgbClr val="004F80"/>
              </a:solidFill>
              <a:latin typeface="Arial"/>
              <a:cs typeface="Arial"/>
            </a:endParaRP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xmlns="" id="{8DCBB915-DE8A-5141-9050-BE33A21BA68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xmlns="" id="{465B32C4-0E2A-2A45-8A42-406B37980A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1022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467544" y="1628800"/>
            <a:ext cx="8172000" cy="43924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="0" i="0" baseline="0">
                <a:solidFill>
                  <a:srgbClr val="004F80"/>
                </a:solidFill>
                <a:latin typeface="Arial Regular"/>
              </a:defRPr>
            </a:lvl1pPr>
            <a:lvl2pPr marL="539750" indent="-284163">
              <a:buFont typeface="Arial" pitchFamily="34" charset="0"/>
              <a:buChar char="•"/>
              <a:defRPr sz="1800" b="0" i="0" baseline="0">
                <a:solidFill>
                  <a:srgbClr val="004F80"/>
                </a:solidFill>
                <a:latin typeface="Arial Regular"/>
              </a:defRPr>
            </a:lvl2pPr>
            <a:lvl3pPr marL="892175" indent="-284163">
              <a:buFont typeface="Arial" pitchFamily="34" charset="0"/>
              <a:buChar char="•"/>
              <a:defRPr sz="1800" b="0" i="0">
                <a:solidFill>
                  <a:srgbClr val="004F80"/>
                </a:solidFill>
                <a:latin typeface="Arial Regular"/>
              </a:defRPr>
            </a:lvl3pPr>
            <a:lvl4pPr marL="1160463" indent="-228600">
              <a:buFont typeface="Arial" pitchFamily="34" charset="0"/>
              <a:buChar char="•"/>
              <a:defRPr sz="1600" b="0" i="0">
                <a:solidFill>
                  <a:srgbClr val="004F80"/>
                </a:solidFill>
                <a:latin typeface="Arial Regular"/>
              </a:defRPr>
            </a:lvl4pPr>
            <a:lvl5pPr marL="1436688" indent="-228600">
              <a:buFont typeface="Arial" pitchFamily="34" charset="0"/>
              <a:buChar char="•"/>
              <a:defRPr sz="1600" b="0" i="0">
                <a:solidFill>
                  <a:srgbClr val="004F80"/>
                </a:solidFill>
                <a:latin typeface="Arial Regular"/>
              </a:defRPr>
            </a:lvl5pPr>
            <a:lvl6pPr marL="1703388" indent="-228600">
              <a:defRPr b="0" i="0">
                <a:solidFill>
                  <a:srgbClr val="004F80"/>
                </a:solidFill>
                <a:latin typeface="Arial Regular"/>
              </a:defRPr>
            </a:lvl6pPr>
            <a:lvl7pPr marL="1970088" indent="-228600">
              <a:defRPr sz="1400" b="0" i="0">
                <a:solidFill>
                  <a:srgbClr val="004F80"/>
                </a:solidFill>
                <a:latin typeface="Arial Regular"/>
              </a:defRPr>
            </a:lvl7pPr>
          </a:lstStyle>
          <a:p>
            <a:pPr lvl="0"/>
            <a:r>
              <a:rPr lang="de-DE" noProof="0" dirty="0"/>
              <a:t>Aufzählungen </a:t>
            </a:r>
            <a:r>
              <a:rPr lang="de-DE" noProof="0" dirty="0" err="1"/>
              <a:t>BundesSans</a:t>
            </a:r>
            <a:r>
              <a:rPr lang="de-DE" noProof="0" dirty="0"/>
              <a:t>; beginnend bei 20 </a:t>
            </a:r>
            <a:r>
              <a:rPr lang="de-DE" noProof="0" dirty="0" err="1"/>
              <a:t>pt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>
                <a:latin typeface="BundesSans Office"/>
              </a:rPr>
              <a:t>Siebte Ebene</a:t>
            </a:r>
            <a:endParaRPr lang="de-DE" noProof="0" dirty="0"/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F5619155-4C86-BB47-868C-B375962AAA8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55459891-241E-8448-A4AB-3234281A862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 smtClean="0"/>
              <a:pPr/>
              <a:t>‹Nr.›</a:t>
            </a:fld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9"/>
            <a:ext cx="820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/>
            </a:lvl1pPr>
          </a:lstStyle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7" name="Textplatzhalter 7"/>
          <p:cNvSpPr>
            <a:spLocks noGrp="1"/>
          </p:cNvSpPr>
          <p:nvPr>
            <p:ph idx="10"/>
          </p:nvPr>
        </p:nvSpPr>
        <p:spPr bwMode="auto">
          <a:xfrm>
            <a:off x="467544" y="1196752"/>
            <a:ext cx="8208912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457200" y="64531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553200" y="6453188"/>
            <a:ext cx="2133600" cy="365125"/>
          </a:xfr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0661950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1478467"/>
            <a:ext cx="7776864" cy="64807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idx="1"/>
          </p:nvPr>
        </p:nvSpPr>
        <p:spPr bwMode="auto">
          <a:xfrm>
            <a:off x="827584" y="2132856"/>
            <a:ext cx="7776864" cy="4464496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2pPr>
              <a:defRPr sz="2000"/>
            </a:lvl2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xmlns="" id="{4B6F4F93-AA61-1B49-9D38-126C647291C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66A1A941-5D27-4445-965E-4343A2F8DA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542478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628800"/>
            <a:ext cx="8172000" cy="410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1950" indent="-192088" algn="l">
              <a:buFont typeface="Arial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131763" algn="l"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60463" indent="-228600" algn="l">
              <a:buFont typeface="Arial" pitchFamily="34" charset="0"/>
              <a:buChar char="•"/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436688" indent="-228600" algn="l">
              <a:buFont typeface="Arial" pitchFamily="34" charset="0"/>
              <a:buChar char="•"/>
              <a:defRPr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04975" indent="-171450" algn="l">
              <a:defRPr baseline="0">
                <a:solidFill>
                  <a:srgbClr val="004F8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</a:lstStyle>
          <a:p>
            <a:r>
              <a:rPr lang="de-DE" dirty="0"/>
              <a:t>Standard-Fließtext: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600E3640-EE23-2E46-A326-2C59471B319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86E44DB6-973F-8F4E-9F4B-4507DE131BA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516748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b="0" i="0" dirty="0">
              <a:solidFill>
                <a:schemeClr val="tx2"/>
              </a:solidFill>
              <a:latin typeface="Arial Regular"/>
            </a:endParaRPr>
          </a:p>
        </p:txBody>
      </p:sp>
      <p:pic>
        <p:nvPicPr>
          <p:cNvPr id="7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0"/>
            <a:ext cx="5112000" cy="719138"/>
          </a:xfrm>
          <a:prstGeom prst="rect">
            <a:avLst/>
          </a:prstGeom>
        </p:spPr>
        <p:txBody>
          <a:bodyPr/>
          <a:lstStyle>
            <a:lvl1pPr>
              <a:defRPr sz="3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88167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Zusatz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7092280" y="432000"/>
            <a:ext cx="1357200" cy="514800"/>
          </a:xfrm>
          <a:prstGeom prst="rect">
            <a:avLst/>
          </a:prstGeom>
        </p:spPr>
        <p:txBody>
          <a:bodyPr/>
          <a:lstStyle>
            <a:lvl1pPr>
              <a:buNone/>
              <a:defRPr sz="1800" b="0" i="0" baseline="0">
                <a:latin typeface="Arial Regular"/>
              </a:defRPr>
            </a:lvl1pPr>
          </a:lstStyle>
          <a:p>
            <a:r>
              <a:rPr lang="de-DE" dirty="0"/>
              <a:t>Zusatzlogo 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b="0" i="0" dirty="0">
              <a:solidFill>
                <a:schemeClr val="tx2"/>
              </a:solidFill>
              <a:latin typeface="Arial Regular"/>
            </a:endParaRPr>
          </a:p>
        </p:txBody>
      </p:sp>
      <p:pic>
        <p:nvPicPr>
          <p:cNvPr id="7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99592" y="2844000"/>
            <a:ext cx="5112000" cy="719138"/>
          </a:xfrm>
          <a:prstGeom prst="rect">
            <a:avLst/>
          </a:prstGeom>
        </p:spPr>
        <p:txBody>
          <a:bodyPr/>
          <a:lstStyle>
            <a:lvl1pPr>
              <a:defRPr sz="33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33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899592" y="3717032"/>
            <a:ext cx="5112000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 </a:t>
            </a:r>
            <a:r>
              <a:rPr lang="de-DE" dirty="0" err="1"/>
              <a:t>BundesSans</a:t>
            </a:r>
            <a:r>
              <a:rPr lang="de-DE" dirty="0"/>
              <a:t> 20pt</a:t>
            </a:r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760000" y="6309320"/>
            <a:ext cx="2895600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5787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8172000" cy="4104456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Arial" pitchFamily="34" charset="0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  <a:p>
            <a:endParaRPr lang="de-DE" dirty="0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7" name="Picture 2" descr="C:\Dokumente und Einstellungen\wolfgang.weinseis\Desktop\BMWi_Office_Farbe_en.bmp">
            <a:extLst>
              <a:ext uri="{FF2B5EF4-FFF2-40B4-BE49-F238E27FC236}">
                <a16:creationId xmlns:a16="http://schemas.microsoft.com/office/drawing/2014/main" xmlns="" id="{1B59B681-7EDF-5D4A-84F1-50AA93FA3C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F2CD1F70-E67E-8D4D-8A71-FFF82F69ED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D358122C-AA27-FB47-B8A0-8755DDAF1E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709257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628800"/>
            <a:ext cx="8172000" cy="410368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 sz="2000" b="0" i="0">
                <a:latin typeface="Arial Regular"/>
              </a:defRPr>
            </a:lvl1pPr>
            <a:lvl2pPr marL="361950" indent="-192088" algn="l">
              <a:buFont typeface="Arial" pitchFamily="34" charset="0"/>
              <a:buChar char="•"/>
              <a:defRPr sz="1800" b="0" i="0">
                <a:latin typeface="Arial Regular"/>
              </a:defRPr>
            </a:lvl2pPr>
            <a:lvl3pPr marL="711200" indent="-284163" algn="l">
              <a:buFont typeface="Arial" pitchFamily="34" charset="0"/>
              <a:buChar char="•"/>
              <a:tabLst/>
              <a:defRPr sz="1800" b="0" i="0">
                <a:latin typeface="Arial Regular"/>
              </a:defRPr>
            </a:lvl3pPr>
            <a:lvl4pPr marL="714375" indent="131763" algn="l">
              <a:buFont typeface="Arial" pitchFamily="34" charset="0"/>
              <a:buChar char="•"/>
              <a:defRPr b="0" i="0">
                <a:latin typeface="Arial Regular"/>
              </a:defRPr>
            </a:lvl4pPr>
            <a:lvl5pPr marL="1160463" indent="-228600" algn="l">
              <a:buFont typeface="Arial" pitchFamily="34" charset="0"/>
              <a:buChar char="•"/>
              <a:defRPr b="0" i="0" baseline="0">
                <a:latin typeface="Arial Regular"/>
              </a:defRPr>
            </a:lvl5pPr>
            <a:lvl6pPr marL="1436688" indent="-228600" algn="l">
              <a:buFont typeface="Arial" pitchFamily="34" charset="0"/>
              <a:buChar char="•"/>
              <a:defRPr b="0" i="0">
                <a:solidFill>
                  <a:srgbClr val="004F80"/>
                </a:solidFill>
                <a:latin typeface="Arial Regular"/>
              </a:defRPr>
            </a:lvl6pPr>
            <a:lvl7pPr marL="1704975" indent="-171450" algn="l">
              <a:defRPr b="0" i="0" baseline="0">
                <a:solidFill>
                  <a:srgbClr val="004F80"/>
                </a:solidFill>
                <a:latin typeface="Arial Regular"/>
              </a:defRPr>
            </a:lvl7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Aufzählungen über Menüleiste starten</a:t>
            </a:r>
          </a:p>
          <a:p>
            <a:pPr lvl="1"/>
            <a:r>
              <a:rPr lang="de-DE" dirty="0"/>
              <a:t>Erste Ebene</a:t>
            </a:r>
          </a:p>
          <a:p>
            <a:pPr lvl="2"/>
            <a:r>
              <a:rPr lang="de-DE" dirty="0"/>
              <a:t>Zweite Ebene</a:t>
            </a:r>
          </a:p>
          <a:p>
            <a:pPr lvl="3"/>
            <a:r>
              <a:rPr lang="de-DE" dirty="0"/>
              <a:t>Dritte Ebene</a:t>
            </a:r>
          </a:p>
          <a:p>
            <a:pPr lvl="4"/>
            <a:r>
              <a:rPr lang="de-DE" dirty="0"/>
              <a:t>Vierte Ebene</a:t>
            </a:r>
          </a:p>
          <a:p>
            <a:pPr lvl="5"/>
            <a:r>
              <a:rPr lang="de-DE" dirty="0"/>
              <a:t>Fünfte Ebene</a:t>
            </a:r>
          </a:p>
          <a:p>
            <a:pPr lvl="6"/>
            <a:r>
              <a:rPr lang="de-DE" dirty="0"/>
              <a:t>Sechste Ebene</a:t>
            </a:r>
          </a:p>
        </p:txBody>
      </p:sp>
      <p:pic>
        <p:nvPicPr>
          <p:cNvPr id="7" name="Picture 2" descr="C:\Dokumente und Einstellungen\wolfgang.weinseis\Desktop\BMWi_Office_Farbe_en.bmp">
            <a:extLst>
              <a:ext uri="{FF2B5EF4-FFF2-40B4-BE49-F238E27FC236}">
                <a16:creationId xmlns:a16="http://schemas.microsoft.com/office/drawing/2014/main" xmlns="" id="{3189A7EE-9D65-8745-A508-401F85AB1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6B07BFB6-E167-CF48-BF25-566E3424A19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xmlns="" id="{DCF5C3C8-E2C4-314A-9948-53B0C09F40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2119391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760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idx="1" hasCustomPrompt="1"/>
          </p:nvPr>
        </p:nvSpPr>
        <p:spPr bwMode="auto">
          <a:xfrm>
            <a:off x="467544" y="1628800"/>
            <a:ext cx="8172000" cy="439248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180975" indent="-180975">
              <a:buFont typeface="Arial" pitchFamily="34" charset="0"/>
              <a:buChar char="•"/>
              <a:defRPr sz="2000" b="0" i="0" baseline="0">
                <a:solidFill>
                  <a:srgbClr val="004F80"/>
                </a:solidFill>
                <a:latin typeface="Arial Regular"/>
              </a:defRPr>
            </a:lvl1pPr>
            <a:lvl2pPr marL="539750" indent="-284163">
              <a:buFont typeface="Arial" pitchFamily="34" charset="0"/>
              <a:buChar char="•"/>
              <a:defRPr sz="1800" b="0" i="0" baseline="0">
                <a:solidFill>
                  <a:srgbClr val="004F80"/>
                </a:solidFill>
                <a:latin typeface="Arial Regular"/>
              </a:defRPr>
            </a:lvl2pPr>
            <a:lvl3pPr marL="892175" indent="-284163">
              <a:buFont typeface="Arial" pitchFamily="34" charset="0"/>
              <a:buChar char="•"/>
              <a:defRPr sz="1800" b="0" i="0">
                <a:solidFill>
                  <a:srgbClr val="004F80"/>
                </a:solidFill>
                <a:latin typeface="Arial Regular"/>
              </a:defRPr>
            </a:lvl3pPr>
            <a:lvl4pPr marL="1160463" indent="-228600">
              <a:buFont typeface="Arial" pitchFamily="34" charset="0"/>
              <a:buChar char="•"/>
              <a:defRPr sz="1600" b="0" i="0">
                <a:solidFill>
                  <a:srgbClr val="004F80"/>
                </a:solidFill>
                <a:latin typeface="Arial Regular"/>
              </a:defRPr>
            </a:lvl4pPr>
            <a:lvl5pPr marL="1436688" indent="-228600">
              <a:buFont typeface="Arial" pitchFamily="34" charset="0"/>
              <a:buChar char="•"/>
              <a:defRPr sz="1600" b="0" i="0">
                <a:solidFill>
                  <a:srgbClr val="004F80"/>
                </a:solidFill>
                <a:latin typeface="Arial Regular"/>
              </a:defRPr>
            </a:lvl5pPr>
            <a:lvl6pPr marL="1703388" indent="-228600">
              <a:defRPr b="0" i="0">
                <a:solidFill>
                  <a:srgbClr val="004F80"/>
                </a:solidFill>
                <a:latin typeface="Arial Regular"/>
              </a:defRPr>
            </a:lvl6pPr>
            <a:lvl7pPr marL="1970088" indent="-228600">
              <a:defRPr sz="1400" b="0" i="0">
                <a:solidFill>
                  <a:srgbClr val="004F80"/>
                </a:solidFill>
                <a:latin typeface="Arial Regular"/>
              </a:defRPr>
            </a:lvl7pPr>
          </a:lstStyle>
          <a:p>
            <a:pPr lvl="0"/>
            <a:r>
              <a:rPr lang="de-DE" noProof="0" dirty="0"/>
              <a:t>Aufzählungen </a:t>
            </a:r>
            <a:r>
              <a:rPr lang="de-DE" noProof="0" dirty="0" err="1"/>
              <a:t>BundesSans</a:t>
            </a:r>
            <a:r>
              <a:rPr lang="de-DE" noProof="0" dirty="0"/>
              <a:t>; beginnend bei 20 </a:t>
            </a:r>
            <a:r>
              <a:rPr lang="de-DE" noProof="0" dirty="0" err="1"/>
              <a:t>pt</a:t>
            </a:r>
            <a:endParaRPr lang="de-DE" noProof="0" dirty="0"/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  <a:p>
            <a:pPr lvl="5"/>
            <a:r>
              <a:rPr lang="de-DE" noProof="0" dirty="0">
                <a:latin typeface="BundesSans Office"/>
              </a:rPr>
              <a:t>Sechste Ebene</a:t>
            </a:r>
          </a:p>
          <a:p>
            <a:pPr lvl="6"/>
            <a:r>
              <a:rPr lang="de-DE" sz="1400" noProof="0" dirty="0">
                <a:latin typeface="BundesSans Office"/>
              </a:rPr>
              <a:t>Siebte Ebene</a:t>
            </a:r>
            <a:endParaRPr lang="de-DE" noProof="0" dirty="0"/>
          </a:p>
        </p:txBody>
      </p:sp>
      <p:pic>
        <p:nvPicPr>
          <p:cNvPr id="7" name="Picture 2" descr="C:\Dokumente und Einstellungen\wolfgang.weinseis\Desktop\BMWi_Office_Farbe_en.bmp">
            <a:extLst>
              <a:ext uri="{FF2B5EF4-FFF2-40B4-BE49-F238E27FC236}">
                <a16:creationId xmlns:a16="http://schemas.microsoft.com/office/drawing/2014/main" xmlns="" id="{B2ED021B-BB59-0D4D-93E5-ADF8EDCCB2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71C09E31-4F46-6746-A325-18ED864B91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xmlns="" id="{2E5243C7-A3FD-8746-97E4-A7F73006CE7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9783950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240448" y="1665256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>
            <a:extLst>
              <a:ext uri="{FF2B5EF4-FFF2-40B4-BE49-F238E27FC236}">
                <a16:creationId xmlns:a16="http://schemas.microsoft.com/office/drawing/2014/main" xmlns="" id="{FBFE4781-2EA2-4744-B3BD-30DEF74EA9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xmlns="" id="{FE9CB387-146E-0D47-B211-4D611C8B284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xmlns="" id="{4346D0B0-BEB4-8E4E-B4D9-0672BB3F626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976693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84168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7544" y="1628800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>
            <a:extLst>
              <a:ext uri="{FF2B5EF4-FFF2-40B4-BE49-F238E27FC236}">
                <a16:creationId xmlns:a16="http://schemas.microsoft.com/office/drawing/2014/main" xmlns="" id="{2FD186E3-C51D-8B4D-B5E3-89CB76234B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B369EA89-4366-2940-96CE-A001BA4B5D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xmlns="" id="{47E6ACED-897B-8A47-AAF3-A6A22B386D8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79371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7544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3240448" y="1665256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E96EA1C2-C0B3-324D-A3CA-6C8D0299D8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xmlns="" id="{494A0335-9963-8445-A220-1CDDFE841B3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 smtClean="0"/>
              <a:pPr/>
              <a:t>‹Nr.›</a:t>
            </a:fld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67544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>
            <a:extLst>
              <a:ext uri="{FF2B5EF4-FFF2-40B4-BE49-F238E27FC236}">
                <a16:creationId xmlns:a16="http://schemas.microsoft.com/office/drawing/2014/main" xmlns="" id="{473E5405-9DAE-B444-822D-7EED3C8898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6CB550BA-85F1-0F4A-8C1C-16A21153D22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xmlns="" id="{DF24E0E8-61CF-D044-9A63-112B8A7757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462289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468313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Diagramm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>
            <a:extLst>
              <a:ext uri="{FF2B5EF4-FFF2-40B4-BE49-F238E27FC236}">
                <a16:creationId xmlns:a16="http://schemas.microsoft.com/office/drawing/2014/main" xmlns="" id="{A61F240F-ABE2-9E4E-A907-7E51349157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xmlns="" id="{9D85D388-F4E1-CE45-9DF9-EA63DA02EF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xmlns="" id="{6D7B40DF-FCDD-E94C-9210-6D6E859AA90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29670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57350"/>
            <a:ext cx="7593012" cy="360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478088"/>
            <a:ext cx="3719512" cy="2160587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 Regular"/>
              </a:defRPr>
            </a:lvl1pPr>
            <a:lvl2pPr>
              <a:defRPr sz="2400" b="0" i="0">
                <a:latin typeface="Arial Regular"/>
              </a:defRPr>
            </a:lvl2pPr>
            <a:lvl3pPr>
              <a:defRPr sz="2000" b="0" i="0">
                <a:latin typeface="Arial Regular"/>
              </a:defRPr>
            </a:lvl3pPr>
            <a:lvl4pPr>
              <a:defRPr sz="1800" b="0" i="0">
                <a:latin typeface="Arial Regular"/>
              </a:defRPr>
            </a:lvl4pPr>
            <a:lvl5pPr>
              <a:defRPr sz="1800" b="0" i="0">
                <a:latin typeface="Arial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2025" y="2478088"/>
            <a:ext cx="3719513" cy="2160587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Arial Regular"/>
              </a:defRPr>
            </a:lvl1pPr>
            <a:lvl2pPr>
              <a:defRPr sz="2400" b="0" i="0">
                <a:latin typeface="Arial Regular"/>
              </a:defRPr>
            </a:lvl2pPr>
            <a:lvl3pPr>
              <a:defRPr sz="2000" b="0" i="0">
                <a:latin typeface="Arial Regular"/>
              </a:defRPr>
            </a:lvl3pPr>
            <a:lvl4pPr>
              <a:defRPr sz="1800" b="0" i="0">
                <a:latin typeface="Arial Regular"/>
              </a:defRPr>
            </a:lvl4pPr>
            <a:lvl5pPr>
              <a:defRPr sz="1800" b="0" i="0">
                <a:latin typeface="Arial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56500" y="6297613"/>
            <a:ext cx="10795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742A9-E306-4E3D-8C68-5D18F10F6B9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Picture 7" descr="S:\BMWi_Logos\deutsch\jpg\BMWi_DTP_CMYK_de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336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629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57350"/>
            <a:ext cx="7593012" cy="360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00113" y="2478088"/>
            <a:ext cx="7591425" cy="21605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  <a:lvl2pPr>
              <a:defRPr b="0" i="0">
                <a:latin typeface="Arial Regular"/>
              </a:defRPr>
            </a:lvl2pPr>
            <a:lvl3pPr>
              <a:defRPr b="0" i="0">
                <a:latin typeface="Arial Regular"/>
              </a:defRPr>
            </a:lvl3pPr>
            <a:lvl4pPr>
              <a:defRPr b="0" i="0">
                <a:latin typeface="Arial Regular"/>
              </a:defRPr>
            </a:lvl4pPr>
            <a:lvl5pPr>
              <a:defRPr b="0" i="0">
                <a:latin typeface="Arial Regular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56500" y="6297613"/>
            <a:ext cx="10795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975B-163E-4273-9FB4-2F0F99569F4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" name="Picture 7" descr="S:\BMWi_Logos\deutsch\jpg\BMWi_DTP_CMYK_de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336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606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57350"/>
            <a:ext cx="7593012" cy="360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00113" y="2478088"/>
            <a:ext cx="3719512" cy="21605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  <a:lvl2pPr>
              <a:defRPr b="0" i="0">
                <a:latin typeface="Arial Regular"/>
              </a:defRPr>
            </a:lvl2pPr>
            <a:lvl3pPr>
              <a:defRPr b="0" i="0">
                <a:latin typeface="Arial Regular"/>
              </a:defRPr>
            </a:lvl3pPr>
            <a:lvl4pPr>
              <a:defRPr b="0" i="0">
                <a:latin typeface="Arial Regular"/>
              </a:defRPr>
            </a:lvl4pPr>
            <a:lvl5pPr>
              <a:defRPr b="0" i="0">
                <a:latin typeface="Arial Regular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72025" y="2478088"/>
            <a:ext cx="3719513" cy="21605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  <a:lvl2pPr>
              <a:defRPr b="0" i="0">
                <a:latin typeface="Arial Regular"/>
              </a:defRPr>
            </a:lvl2pPr>
            <a:lvl3pPr>
              <a:defRPr b="0" i="0">
                <a:latin typeface="Arial Regular"/>
              </a:defRPr>
            </a:lvl3pPr>
            <a:lvl4pPr>
              <a:defRPr b="0" i="0">
                <a:latin typeface="Arial Regular"/>
              </a:defRPr>
            </a:lvl4pPr>
            <a:lvl5pPr>
              <a:defRPr b="0" i="0">
                <a:latin typeface="Arial Regular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56500" y="6297613"/>
            <a:ext cx="10795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CAE3-11CE-4BAC-A295-A4877A0F653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" name="Picture 7" descr="S:\BMWi_Logos\deutsch\jpg\BMWi_DTP_CMYK_de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336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7017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1657350"/>
            <a:ext cx="7593012" cy="36036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56500" y="6297613"/>
            <a:ext cx="10795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04E4D-F394-40F7-8481-1FFC757921B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4" name="Picture 7" descr="S:\BMWi_Logos\deutsch\jpg\BMWi_DTP_CMYK_de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336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9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gross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84168" y="1628800"/>
            <a:ext cx="2556000" cy="4068000"/>
          </a:xfrm>
          <a:prstGeom prst="rect">
            <a:avLst/>
          </a:prstGeom>
        </p:spPr>
        <p:txBody>
          <a:bodyPr tIns="36000" rIns="36000" bIns="36000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 lang="de-DE" sz="2000" b="0" i="0" baseline="0" smtClean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Standard-Fließtext: </a:t>
            </a:r>
            <a:r>
              <a:rPr lang="de-DE" dirty="0" err="1"/>
              <a:t>BundesSans</a:t>
            </a:r>
            <a:r>
              <a:rPr lang="de-DE" dirty="0"/>
              <a:t> Office Regular 20 </a:t>
            </a:r>
            <a:r>
              <a:rPr lang="de-DE" dirty="0" err="1"/>
              <a:t>pt</a:t>
            </a:r>
            <a:r>
              <a:rPr lang="de-DE" dirty="0"/>
              <a:t> (wenn nötig: bis min. 16 </a:t>
            </a:r>
            <a:r>
              <a:rPr lang="de-DE" dirty="0" err="1"/>
              <a:t>pt</a:t>
            </a:r>
            <a:r>
              <a:rPr lang="de-DE" dirty="0"/>
              <a:t> verkleinern); Zwischenheadlines und Hervorhebungen fett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7544" y="1628800"/>
            <a:ext cx="5364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0DFD3080-D62D-6948-B287-6DFE5CFAE3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xmlns="" id="{785A7F7E-1E1E-B748-8A33-DF8DB208C17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 smtClean="0"/>
              <a:pPr/>
              <a:t>‹Nr.›</a:t>
            </a:fld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467544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xmlns="" id="{A561217B-4484-BB4C-AD17-54388A55C69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5221198F-1828-8649-8F7E-4475409A5B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pPr algn="r"/>
            <a:fld id="{97A5EF5D-E08D-D84F-A9F4-4A65A57E9273}" type="slidenum">
              <a:rPr lang="de-DE" altLang="x-none" smtClean="0"/>
              <a:pPr algn="r"/>
              <a:t>‹Nr.›</a:t>
            </a:fld>
            <a:endParaRPr lang="de-DE" altLang="x-none" dirty="0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m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7544" y="476672"/>
            <a:ext cx="5616000" cy="980728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3000" b="0" i="0">
                <a:solidFill>
                  <a:srgbClr val="004F80"/>
                </a:solidFill>
                <a:latin typeface="Arial Regular"/>
              </a:defRPr>
            </a:lvl1pPr>
          </a:lstStyle>
          <a:p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</a:t>
            </a:r>
            <a:br>
              <a:rPr lang="de-DE" dirty="0"/>
            </a:br>
            <a:r>
              <a:rPr lang="de-DE" dirty="0"/>
              <a:t>max. zweizeilig </a:t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2"/>
          </p:nvPr>
        </p:nvSpPr>
        <p:spPr>
          <a:xfrm>
            <a:off x="468313" y="1665256"/>
            <a:ext cx="8172000" cy="4068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 Regular"/>
              </a:defRPr>
            </a:lvl1pPr>
          </a:lstStyle>
          <a:p>
            <a:r>
              <a:rPr lang="de-DE" dirty="0"/>
              <a:t>Diagramm durch Klicken auf Symbol hinzufügen</a:t>
            </a:r>
          </a:p>
        </p:txBody>
      </p:sp>
      <p:pic>
        <p:nvPicPr>
          <p:cNvPr id="7" name="Picture 2" descr="C:\Dokumente und Einstellungen\wolfgang.weinseis\Desktop\BMWi_Office_Farbe_en.bm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976000"/>
            <a:ext cx="1368152" cy="795437"/>
          </a:xfrm>
          <a:prstGeom prst="rect">
            <a:avLst/>
          </a:prstGeom>
          <a:noFill/>
        </p:spPr>
      </p:pic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xmlns="" id="{BB32B78C-F257-F043-B0F2-CA6A054EE96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453188"/>
            <a:ext cx="2895600" cy="365125"/>
          </a:xfr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xmlns="" id="{4B6FD15B-17EA-AB4C-9C7F-181291BF94D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408567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pic>
        <p:nvPicPr>
          <p:cNvPr id="1031" name="Grafik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46050" y="179389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900113" y="6172209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b="0" i="0" dirty="0">
              <a:solidFill>
                <a:schemeClr val="tx2"/>
              </a:solidFill>
              <a:latin typeface="Arial Regular"/>
            </a:endParaRPr>
          </a:p>
        </p:txBody>
      </p:sp>
      <p:pic>
        <p:nvPicPr>
          <p:cNvPr id="1026" name="Picture 2" descr="C:\Dokumente und Einstellungen\wolfgang.weinseis\Desktop\BMWi_Office_Farbe_en.bmp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184400" cy="1270000"/>
          </a:xfrm>
          <a:prstGeom prst="rect">
            <a:avLst/>
          </a:prstGeom>
          <a:noFill/>
        </p:spPr>
      </p:pic>
      <p:sp>
        <p:nvSpPr>
          <p:cNvPr id="12" name="Rectangle 18"/>
          <p:cNvSpPr txBox="1">
            <a:spLocks noChangeArrowheads="1"/>
          </p:cNvSpPr>
          <p:nvPr/>
        </p:nvSpPr>
        <p:spPr>
          <a:xfrm>
            <a:off x="899592" y="1828801"/>
            <a:ext cx="7593012" cy="719139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+mj-ea"/>
                <a:cs typeface="Times"/>
              </a:rPr>
              <a:t>Mastertitelformat bearbeiten</a:t>
            </a:r>
          </a:p>
        </p:txBody>
      </p:sp>
      <p:sp>
        <p:nvSpPr>
          <p:cNvPr id="13" name="Rectangle 19"/>
          <p:cNvSpPr txBox="1">
            <a:spLocks noChangeArrowheads="1"/>
          </p:cNvSpPr>
          <p:nvPr/>
        </p:nvSpPr>
        <p:spPr>
          <a:xfrm>
            <a:off x="899592" y="2514600"/>
            <a:ext cx="7593012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Master-Untertitelformat bearbeiten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601216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bg1"/>
                </a:solidFill>
                <a:latin typeface="Arial Regular"/>
              </a:defRPr>
            </a:lvl1pPr>
          </a:lstStyle>
          <a:p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1" r:id="rId2"/>
    <p:sldLayoutId id="2147483823" r:id="rId3"/>
    <p:sldLayoutId id="2147483825" r:id="rId4"/>
    <p:sldLayoutId id="2147483816" r:id="rId5"/>
    <p:sldLayoutId id="2147483817" r:id="rId6"/>
    <p:sldLayoutId id="2147483819" r:id="rId7"/>
    <p:sldLayoutId id="2147483820" r:id="rId8"/>
    <p:sldLayoutId id="2147483824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3AC01-E501-4E9E-8F6F-641D312DC0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8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rial Regular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Arial Regular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1"/>
          </a:solidFill>
          <a:latin typeface="Arial Regular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Arial Regular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Arial Regular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412875"/>
            <a:ext cx="7777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827088" y="2133600"/>
            <a:ext cx="7777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030" name="Bild 1" descr="ZIM-Logo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2"/>
            <a:ext cx="863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7" y="188913"/>
            <a:ext cx="2130425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Gerade Verbindung 2"/>
          <p:cNvCxnSpPr>
            <a:cxnSpLocks noChangeShapeType="1"/>
          </p:cNvCxnSpPr>
          <p:nvPr userDrawn="1"/>
        </p:nvCxnSpPr>
        <p:spPr bwMode="auto">
          <a:xfrm>
            <a:off x="157163" y="1474788"/>
            <a:ext cx="8839200" cy="0"/>
          </a:xfrm>
          <a:prstGeom prst="line">
            <a:avLst/>
          </a:prstGeom>
          <a:noFill/>
          <a:ln w="12700">
            <a:solidFill>
              <a:srgbClr val="004F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Gerade Verbindung 9"/>
          <p:cNvCxnSpPr>
            <a:cxnSpLocks noChangeShapeType="1"/>
          </p:cNvCxnSpPr>
          <p:nvPr userDrawn="1"/>
        </p:nvCxnSpPr>
        <p:spPr bwMode="auto">
          <a:xfrm>
            <a:off x="158750" y="6297613"/>
            <a:ext cx="8839200" cy="0"/>
          </a:xfrm>
          <a:prstGeom prst="line">
            <a:avLst/>
          </a:prstGeom>
          <a:noFill/>
          <a:ln w="12700">
            <a:solidFill>
              <a:srgbClr val="004F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7FAC17E6-6A44-B948-8B4C-23A75E562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xmlns="" id="{1C2C4E6B-3F0A-1A45-93DF-BB3A2B725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98833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51" r:id="rId7"/>
    <p:sldLayoutId id="2147483853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/>
          <a:ea typeface="ヒラギノ角ゴ Pro W3" charset="-128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1pPr>
      <a:lvl2pPr marL="539750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2pPr>
      <a:lvl3pPr marL="809625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3pPr>
      <a:lvl4pPr marL="1079500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4pPr>
      <a:lvl5pPr marL="1349375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8322" y="332319"/>
            <a:ext cx="8207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68322" y="1204394"/>
            <a:ext cx="8207375" cy="517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717"/>
            <a:ext cx="21336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00">
                <a:solidFill>
                  <a:schemeClr val="tx1">
                    <a:tint val="75000"/>
                  </a:schemeClr>
                </a:solidFill>
                <a:ea typeface="Arial"/>
                <a:cs typeface="+mn-cs"/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717"/>
            <a:ext cx="28956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900">
                <a:solidFill>
                  <a:schemeClr val="tx1">
                    <a:tint val="75000"/>
                  </a:schemeClr>
                </a:solidFill>
                <a:ea typeface="Arial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3717"/>
            <a:ext cx="2133600" cy="364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900">
                <a:solidFill>
                  <a:schemeClr val="tx1">
                    <a:tint val="75000"/>
                  </a:schemeClr>
                </a:solidFill>
                <a:ea typeface="Arial"/>
                <a:cs typeface="+mn-cs"/>
              </a:defRPr>
            </a:lvl1pPr>
          </a:lstStyle>
          <a:p>
            <a:pPr>
              <a:defRPr/>
            </a:pPr>
            <a:fld id="{D6BBD6F2-E448-4CFF-A093-E25CB22BCF32}" type="slidenum">
              <a:rPr lang="de-DE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>
                <a:defRPr/>
              </a:pPr>
              <a:t>‹Nr.›</a:t>
            </a:fld>
            <a:endParaRPr lang="de-DE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8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70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F80"/>
          </a:solidFill>
          <a:latin typeface="Arial"/>
          <a:ea typeface="Arial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F80"/>
          </a:solidFill>
          <a:latin typeface="Arial" charset="0"/>
          <a:ea typeface="Arial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F80"/>
          </a:solidFill>
          <a:latin typeface="Arial" charset="0"/>
          <a:ea typeface="Arial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F80"/>
          </a:solidFill>
          <a:latin typeface="Arial" charset="0"/>
          <a:ea typeface="Arial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F80"/>
          </a:solidFill>
          <a:latin typeface="Arial" charset="0"/>
          <a:ea typeface="Arial" charset="0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6pPr>
      <a:lvl7pPr marL="685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7pPr>
      <a:lvl8pPr marL="10287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8pPr>
      <a:lvl9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9pPr>
    </p:titleStyle>
    <p:bodyStyle>
      <a:lvl1pPr marL="201613" indent="-201613" algn="l" rtl="0" eaLnBrk="0" fontAlgn="base" hangingPunct="0"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pitchFamily="34" charset="0"/>
        <a:buChar char="●"/>
        <a:defRPr sz="2000">
          <a:solidFill>
            <a:schemeClr val="tx1"/>
          </a:solidFill>
          <a:latin typeface="Arial"/>
          <a:ea typeface="Arial"/>
          <a:cs typeface="Arial"/>
        </a:defRPr>
      </a:lvl1pPr>
      <a:lvl2pPr marL="404813" indent="-201613" algn="l" rtl="0" eaLnBrk="0" fontAlgn="base" hangingPunct="0"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pitchFamily="34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606425" indent="-201613" algn="l" rtl="0" eaLnBrk="0" fontAlgn="base" hangingPunct="0"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pitchFamily="34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809625" indent="-201613" algn="l" rtl="0" eaLnBrk="0" fontAlgn="base" hangingPunct="0"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pitchFamily="34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1011238" indent="-201613" algn="l" rtl="0" eaLnBrk="0" fontAlgn="base" hangingPunct="0"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pitchFamily="34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1412875"/>
            <a:ext cx="77771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9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827088" y="2133600"/>
            <a:ext cx="7777162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pic>
        <p:nvPicPr>
          <p:cNvPr id="1030" name="Bild 1" descr="ZIM-Logo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9225" y="361952"/>
            <a:ext cx="8636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Bild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96" y="188913"/>
            <a:ext cx="2130425" cy="1238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2" name="Gerade Verbindung 2"/>
          <p:cNvCxnSpPr>
            <a:cxnSpLocks noChangeShapeType="1"/>
          </p:cNvCxnSpPr>
          <p:nvPr userDrawn="1"/>
        </p:nvCxnSpPr>
        <p:spPr bwMode="auto">
          <a:xfrm>
            <a:off x="157163" y="1474788"/>
            <a:ext cx="8839200" cy="0"/>
          </a:xfrm>
          <a:prstGeom prst="line">
            <a:avLst/>
          </a:prstGeom>
          <a:noFill/>
          <a:ln w="12700">
            <a:solidFill>
              <a:srgbClr val="004F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3" name="Gerade Verbindung 9"/>
          <p:cNvCxnSpPr>
            <a:cxnSpLocks noChangeShapeType="1"/>
          </p:cNvCxnSpPr>
          <p:nvPr userDrawn="1"/>
        </p:nvCxnSpPr>
        <p:spPr bwMode="auto">
          <a:xfrm>
            <a:off x="158750" y="6297613"/>
            <a:ext cx="8839200" cy="0"/>
          </a:xfrm>
          <a:prstGeom prst="line">
            <a:avLst/>
          </a:prstGeom>
          <a:noFill/>
          <a:ln w="12700">
            <a:solidFill>
              <a:srgbClr val="004F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xmlns="" id="{4414E684-ECA5-1744-BE6C-46E24052B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53188"/>
            <a:ext cx="2895600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xmlns="" id="{5CAA1DA5-AD9D-274C-AB44-AD84CA661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453188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97A5EF5D-E08D-D84F-A9F4-4A65A57E9273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67555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95" r:id="rId7"/>
    <p:sldLayoutId id="2147483897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/>
          <a:ea typeface="ヒラギノ角ゴ Pro W3" charset="-128"/>
          <a:cs typeface="ヒラギノ角ゴ Pro W3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1pPr>
      <a:lvl2pPr marL="539750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2pPr>
      <a:lvl3pPr marL="809625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3pPr>
      <a:lvl4pPr marL="1079500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4pPr>
      <a:lvl5pPr marL="1349375" indent="-269875" algn="l" rtl="0" eaLnBrk="0" fontAlgn="base" hangingPunct="0">
        <a:spcBef>
          <a:spcPct val="0"/>
        </a:spcBef>
        <a:spcAft>
          <a:spcPts val="300"/>
        </a:spcAft>
        <a:buClr>
          <a:srgbClr val="004F80"/>
        </a:buClr>
        <a:buSzPct val="100000"/>
        <a:buFont typeface="Lucida Grande" pitchFamily="125" charset="0"/>
        <a:buChar char="■"/>
        <a:defRPr sz="2400">
          <a:solidFill>
            <a:schemeClr val="tx1"/>
          </a:solidFill>
          <a:latin typeface="Arial"/>
          <a:ea typeface="ヒラギノ角ゴ Pro W3" charset="-128"/>
          <a:cs typeface="ヒラギノ角ゴ Pro W3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332659"/>
            <a:ext cx="82089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Mastertitelformat bearbeiten</a:t>
            </a:r>
          </a:p>
        </p:txBody>
      </p:sp>
      <p:sp>
        <p:nvSpPr>
          <p:cNvPr id="1028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467544" y="1204317"/>
            <a:ext cx="8208912" cy="51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Arial"/>
              </a:defRPr>
            </a:lvl1pPr>
          </a:lstStyle>
          <a:p>
            <a:endParaRPr lang="de-DE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Arial"/>
              </a:defRPr>
            </a:lvl1pPr>
          </a:lstStyle>
          <a:p>
            <a:endParaRPr lang="de-DE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Arial"/>
              </a:defRPr>
            </a:lvl1pPr>
          </a:lstStyle>
          <a:p>
            <a:fld id="{91F91B05-ED21-904D-A91B-A6AED279FF3D}" type="slidenum">
              <a:rPr lang="de-DE" smtClean="0">
                <a:solidFill>
                  <a:srgbClr val="000000">
                    <a:tint val="75000"/>
                  </a:srgbClr>
                </a:solidFill>
                <a:latin typeface="Arial" pitchFamily="34" charset="0"/>
              </a:rPr>
              <a:pPr/>
              <a:t>‹Nr.›</a:t>
            </a:fld>
            <a:endParaRPr lang="de-DE" dirty="0">
              <a:solidFill>
                <a:srgbClr val="000000">
                  <a:tint val="75000"/>
                </a:srgb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6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5" r:id="rId7"/>
    <p:sldLayoutId id="2147483916" r:id="rId8"/>
    <p:sldLayoutId id="2147483917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4F80"/>
          </a:solidFill>
          <a:latin typeface="Arial"/>
          <a:ea typeface="Arial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4F80"/>
          </a:solidFill>
          <a:latin typeface="Arial" charset="0"/>
          <a:ea typeface="Arial" charset="0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4F80"/>
          </a:solidFill>
          <a:latin typeface="Arial" charset="0"/>
          <a:ea typeface="Arial" charset="0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4F80"/>
          </a:solidFill>
          <a:latin typeface="Arial" charset="0"/>
          <a:ea typeface="Arial" charset="0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4F80"/>
          </a:solidFill>
          <a:latin typeface="Arial" charset="0"/>
          <a:ea typeface="Arial" charset="0"/>
          <a:cs typeface="ヒラギノ角ゴ Pro W3" charset="-128"/>
        </a:defRPr>
      </a:lvl5pPr>
      <a:lvl6pPr marL="3429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6pPr>
      <a:lvl7pPr marL="685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7pPr>
      <a:lvl8pPr marL="10287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8pPr>
      <a:lvl9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charset="0"/>
        </a:defRPr>
      </a:lvl9pPr>
    </p:titleStyle>
    <p:bodyStyle>
      <a:lvl1pPr marL="202406" indent="-202406" algn="l" rtl="0" eaLnBrk="0" fontAlgn="base" hangingPunct="0">
        <a:lnSpc>
          <a:spcPct val="100000"/>
        </a:lnSpc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charset="0"/>
        <a:buChar char="●"/>
        <a:defRPr sz="2000">
          <a:solidFill>
            <a:schemeClr val="tx1"/>
          </a:solidFill>
          <a:latin typeface="Arial"/>
          <a:ea typeface="Arial"/>
          <a:cs typeface="Arial"/>
        </a:defRPr>
      </a:lvl1pPr>
      <a:lvl2pPr marL="404813" indent="-202406" algn="l" rtl="0" eaLnBrk="0" fontAlgn="base" hangingPunct="0">
        <a:lnSpc>
          <a:spcPct val="100000"/>
        </a:lnSpc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2pPr>
      <a:lvl3pPr marL="607219" indent="-202406" algn="l" rtl="0" eaLnBrk="0" fontAlgn="base" hangingPunct="0">
        <a:lnSpc>
          <a:spcPct val="100000"/>
        </a:lnSpc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809625" indent="-202406" algn="l" rtl="0" eaLnBrk="0" fontAlgn="base" hangingPunct="0">
        <a:lnSpc>
          <a:spcPct val="100000"/>
        </a:lnSpc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4pPr>
      <a:lvl5pPr marL="1012031" indent="-202406" algn="l" rtl="0" eaLnBrk="0" fontAlgn="base" hangingPunct="0">
        <a:lnSpc>
          <a:spcPct val="100000"/>
        </a:lnSpc>
        <a:spcBef>
          <a:spcPts val="450"/>
        </a:spcBef>
        <a:spcAft>
          <a:spcPts val="450"/>
        </a:spcAft>
        <a:buClr>
          <a:srgbClr val="004F80"/>
        </a:buClr>
        <a:buSzPct val="100000"/>
        <a:buFont typeface="Helvetica" charset="0"/>
        <a:buChar char="●"/>
        <a:defRPr sz="2000">
          <a:solidFill>
            <a:schemeClr val="tx1"/>
          </a:solidFill>
          <a:latin typeface="Arial"/>
          <a:ea typeface="ヒラギノ角ゴ Pro W3" charset="-128"/>
          <a:cs typeface="Arial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-"/>
        <a:defRPr sz="12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4F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pic>
        <p:nvPicPr>
          <p:cNvPr id="1031" name="Grafik 1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46050" y="179388"/>
            <a:ext cx="8839200" cy="1296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de-DE" altLang="de-DE" b="0" i="0" dirty="0">
              <a:solidFill>
                <a:srgbClr val="004F80"/>
              </a:solidFill>
              <a:latin typeface="Arial Regular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900113" y="6172200"/>
            <a:ext cx="75930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de-DE" sz="1600" b="0" i="0" dirty="0">
              <a:solidFill>
                <a:schemeClr val="tx2"/>
              </a:solidFill>
              <a:latin typeface="Arial Regular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" y="188913"/>
            <a:ext cx="2133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8"/>
          <p:cNvSpPr txBox="1">
            <a:spLocks noChangeArrowheads="1"/>
          </p:cNvSpPr>
          <p:nvPr/>
        </p:nvSpPr>
        <p:spPr>
          <a:xfrm>
            <a:off x="899592" y="1828800"/>
            <a:ext cx="7593012" cy="719138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+mj-ea"/>
                <a:cs typeface="Times"/>
              </a:rPr>
              <a:t>Mastertitelformat bearbeiten</a:t>
            </a:r>
          </a:p>
        </p:txBody>
      </p:sp>
      <p:sp>
        <p:nvSpPr>
          <p:cNvPr id="13" name="Rectangle 19"/>
          <p:cNvSpPr txBox="1">
            <a:spLocks noChangeArrowheads="1"/>
          </p:cNvSpPr>
          <p:nvPr/>
        </p:nvSpPr>
        <p:spPr>
          <a:xfrm>
            <a:off x="899592" y="2514600"/>
            <a:ext cx="7593012" cy="431800"/>
          </a:xfrm>
          <a:prstGeom prst="rect">
            <a:avLst/>
          </a:prstGeom>
        </p:spPr>
        <p:txBody>
          <a:bodyPr tIns="36000" rIns="36000" bIns="36000"/>
          <a:lstStyle>
            <a:lvl1pPr marL="0" indent="0">
              <a:buFont typeface="Wingdings 3" charset="2"/>
              <a:buNone/>
              <a:defRPr sz="2000">
                <a:solidFill>
                  <a:schemeClr val="bg1"/>
                </a:solidFill>
                <a:latin typeface="BundesSans Office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t>Master-Untertitelformat bearbeiten</a:t>
            </a:r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>
          <a:xfrm>
            <a:off x="6012160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chemeClr val="tx1">
                    <a:tint val="75000"/>
                  </a:schemeClr>
                </a:solidFill>
                <a:latin typeface="Arial Regular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4345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+mj-ea"/>
          <a:cs typeface="Time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F80"/>
          </a:solidFill>
          <a:latin typeface="BundesSerif Office" pitchFamily="18" charset="0"/>
          <a:ea typeface="ＭＳ Ｐゴシック" pitchFamily="52" charset="-128"/>
          <a:cs typeface="Times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Verdana" charset="0"/>
          <a:ea typeface="ＭＳ Ｐゴシック" pitchFamily="52" charset="-128"/>
          <a:cs typeface="ＭＳ Ｐゴシック" pitchFamily="52" charset="-128"/>
        </a:defRPr>
      </a:lvl9pPr>
    </p:titleStyle>
    <p:bodyStyle>
      <a:lvl1pPr marL="474663" indent="-4746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400">
          <a:solidFill>
            <a:srgbClr val="004F80"/>
          </a:solidFill>
          <a:latin typeface="BundesSerif Office" pitchFamily="18" charset="0"/>
          <a:ea typeface="+mn-ea"/>
          <a:cs typeface="+mn-cs"/>
        </a:defRPr>
      </a:lvl1pPr>
      <a:lvl2pPr marL="94932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2000">
          <a:solidFill>
            <a:srgbClr val="004F80"/>
          </a:solidFill>
          <a:latin typeface="BundesSerif Office" pitchFamily="18" charset="0"/>
          <a:ea typeface="+mn-ea"/>
          <a:cs typeface="+mn-cs"/>
        </a:defRPr>
      </a:lvl2pPr>
      <a:lvl3pPr marL="1425575" indent="-284163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3pPr>
      <a:lvl4pPr marL="19415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4pPr>
      <a:lvl5pPr marL="2360613" indent="-228600" algn="l" rtl="0" eaLnBrk="1" fontAlgn="base" hangingPunct="1">
        <a:spcBef>
          <a:spcPct val="20000"/>
        </a:spcBef>
        <a:spcAft>
          <a:spcPct val="0"/>
        </a:spcAft>
        <a:buClr>
          <a:srgbClr val="004F80"/>
        </a:buClr>
        <a:buSzPct val="80000"/>
        <a:buFont typeface="Wingdings" pitchFamily="2" charset="2"/>
        <a:buChar char="§"/>
        <a:defRPr sz="1600">
          <a:solidFill>
            <a:srgbClr val="004F80"/>
          </a:solidFill>
          <a:latin typeface="BundesSerif Office" pitchFamily="18" charset="0"/>
          <a:ea typeface="+mn-ea"/>
          <a:cs typeface="+mn-cs"/>
        </a:defRPr>
      </a:lvl5pPr>
      <a:lvl6pPr marL="28178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6pPr>
      <a:lvl7pPr marL="32750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7pPr>
      <a:lvl8pPr marL="37322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8pPr>
      <a:lvl9pPr marL="4189413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80000"/>
        <a:buFont typeface="Times" charset="0"/>
        <a:buChar char="•"/>
        <a:defRPr sz="1600">
          <a:solidFill>
            <a:srgbClr val="1E3E5A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6840760" cy="223224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6" name="Untertitel 1"/>
          <p:cNvSpPr txBox="1">
            <a:spLocks/>
          </p:cNvSpPr>
          <p:nvPr/>
        </p:nvSpPr>
        <p:spPr bwMode="auto">
          <a:xfrm>
            <a:off x="900113" y="3573462"/>
            <a:ext cx="7632700" cy="2087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Wingdings 3" charset="2"/>
              <a:buNone/>
              <a:defRPr sz="2000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marL="539750" indent="-269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pitchFamily="125" charset="0"/>
              <a:buChar char="■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ヒラギノ角ゴ Pro W3" charset="0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pitchFamily="125" charset="0"/>
              <a:buChar char="■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ヒラギノ角ゴ Pro W3" charset="0"/>
              </a:defRPr>
            </a:lvl3pPr>
            <a:lvl4pPr marL="1079500" indent="-269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pitchFamily="125" charset="0"/>
              <a:buChar char="■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ヒラギノ角ゴ Pro W3" charset="0"/>
              </a:defRPr>
            </a:lvl4pPr>
            <a:lvl5pPr marL="1349375" indent="-269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pitchFamily="125" charset="0"/>
              <a:buChar char="■"/>
              <a:defRPr sz="2400">
                <a:solidFill>
                  <a:schemeClr val="tx1"/>
                </a:solidFill>
                <a:latin typeface="Arial"/>
                <a:ea typeface="ヒラギノ角ゴ Pro W3" charset="-128"/>
                <a:cs typeface="ヒラギノ角ゴ Pro W3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ヒラギノ角ゴ Pro W3" charset="-128"/>
              </a:defRPr>
            </a:lvl9pPr>
          </a:lstStyle>
          <a:p>
            <a:pPr lvl="0" eaLnBrk="1" hangingPunct="1">
              <a:defRPr/>
            </a:pPr>
            <a:r>
              <a:rPr lang="en-GB" altLang="de-DE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EU-Canada </a:t>
            </a:r>
            <a:r>
              <a:rPr lang="en-GB" altLang="de-DE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Cluster Cooperation </a:t>
            </a:r>
            <a:r>
              <a:rPr lang="en-GB" altLang="de-DE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Event</a:t>
            </a:r>
          </a:p>
          <a:p>
            <a:pPr lvl="0" eaLnBrk="1" hangingPunct="1">
              <a:defRPr/>
            </a:pPr>
            <a:r>
              <a:rPr lang="en-US" altLang="de-DE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Hanover Fair – 1 </a:t>
            </a:r>
            <a:r>
              <a:rPr lang="en-US" altLang="de-DE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April </a:t>
            </a:r>
            <a:r>
              <a:rPr lang="en-US" altLang="de-DE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en-GB" altLang="de-DE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Wingdings 3" pitchFamily="18" charset="2"/>
              <a:buNone/>
              <a:tabLst/>
              <a:defRPr/>
            </a:pPr>
            <a:endParaRPr kumimoji="0" lang="en-GB" altLang="de-DE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Wingdings 3" pitchFamily="18" charset="2"/>
              <a:buNone/>
              <a:tabLst/>
              <a:defRPr/>
            </a:pPr>
            <a:endParaRPr kumimoji="0" lang="en-GB" alt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Wingdings 3" pitchFamily="18" charset="2"/>
              <a:buNone/>
              <a:tabLst/>
              <a:defRPr/>
            </a:pPr>
            <a:r>
              <a:rPr kumimoji="0" lang="en-GB" alt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ヒラギノ角ゴ Pro W3" charset="-128"/>
                <a:cs typeface="Arial" pitchFamily="34" charset="0"/>
              </a:rPr>
              <a:t>Carmen Heidecke</a:t>
            </a:r>
          </a:p>
          <a:p>
            <a:pPr lvl="0" eaLnBrk="1" hangingPunct="1">
              <a:defRPr/>
            </a:pPr>
            <a:r>
              <a:rPr lang="en-US" altLang="de-DE" kern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Head of Division Central Innovation Program for SME (ZIM)</a:t>
            </a:r>
            <a:endParaRPr kumimoji="0" lang="en-GB" altLang="de-DE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ヒラギノ角ゴ Pro W3" charset="-128"/>
              <a:cs typeface="Arial" pitchFamily="34" charset="0"/>
            </a:endParaRPr>
          </a:p>
        </p:txBody>
      </p:sp>
      <p:sp>
        <p:nvSpPr>
          <p:cNvPr id="7" name="Titel 2"/>
          <p:cNvSpPr txBox="1">
            <a:spLocks/>
          </p:cNvSpPr>
          <p:nvPr/>
        </p:nvSpPr>
        <p:spPr bwMode="auto">
          <a:xfrm>
            <a:off x="900113" y="1844675"/>
            <a:ext cx="7632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de-DE" sz="3200" b="0" i="0" kern="1200" dirty="0">
                <a:solidFill>
                  <a:schemeClr val="bg1"/>
                </a:solidFill>
                <a:latin typeface="Arial"/>
                <a:ea typeface="ヒラギノ角ゴ Pro W3" charset="-128"/>
                <a:cs typeface="Arial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Verdana" charset="0"/>
              </a:defRPr>
            </a:lvl9pPr>
          </a:lstStyle>
          <a:p>
            <a:pPr lvl="0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Presentation </a:t>
            </a:r>
            <a:r>
              <a:rPr lang="en-US" sz="2800" dirty="0">
                <a:solidFill>
                  <a:srgbClr val="FFFFFF"/>
                </a:solidFill>
              </a:rPr>
              <a:t>of the </a:t>
            </a:r>
            <a:r>
              <a:rPr lang="en-US" sz="2800" dirty="0" smtClean="0">
                <a:solidFill>
                  <a:srgbClr val="FFFFFF"/>
                </a:solidFill>
              </a:rPr>
              <a:t>German</a:t>
            </a:r>
          </a:p>
          <a:p>
            <a:pPr lvl="0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Central </a:t>
            </a:r>
            <a:r>
              <a:rPr lang="en-US" sz="2800" dirty="0">
                <a:solidFill>
                  <a:srgbClr val="FFFFFF"/>
                </a:solidFill>
              </a:rPr>
              <a:t>Innovation </a:t>
            </a:r>
            <a:r>
              <a:rPr lang="en-US" sz="2800" dirty="0" err="1" smtClean="0">
                <a:solidFill>
                  <a:srgbClr val="FFFFFF"/>
                </a:solidFill>
              </a:rPr>
              <a:t>Programme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for SMEs (ZIM)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 W3" charset="-128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20880" cy="980728"/>
          </a:xfrm>
        </p:spPr>
        <p:txBody>
          <a:bodyPr/>
          <a:lstStyle/>
          <a:p>
            <a:r>
              <a:rPr lang="de-DE" sz="2800" dirty="0"/>
              <a:t>ZIM – </a:t>
            </a:r>
            <a:r>
              <a:rPr lang="de-DE" sz="2800" dirty="0" smtClean="0"/>
              <a:t>R&amp;D </a:t>
            </a:r>
            <a:r>
              <a:rPr lang="de-DE" sz="2800" dirty="0" err="1" smtClean="0"/>
              <a:t>Cooperation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Canada</a:t>
            </a:r>
            <a:r>
              <a:rPr lang="de-DE" sz="3200" dirty="0"/>
              <a:t/>
            </a:r>
            <a:br>
              <a:rPr lang="de-DE" sz="3200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</a:rPr>
              <a:t>Cooperation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with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>
                <a:solidFill>
                  <a:schemeClr val="tx1"/>
                </a:solidFill>
              </a:rPr>
              <a:t>Alberta (</a:t>
            </a:r>
            <a:r>
              <a:rPr lang="de-DE" sz="2400" dirty="0" smtClean="0">
                <a:solidFill>
                  <a:schemeClr val="tx1"/>
                </a:solidFill>
              </a:rPr>
              <a:t>GCCIR) </a:t>
            </a:r>
            <a:r>
              <a:rPr lang="de-DE" sz="2400" dirty="0" err="1" smtClean="0">
                <a:solidFill>
                  <a:schemeClr val="tx1"/>
                </a:solidFill>
              </a:rPr>
              <a:t>since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2013:</a:t>
            </a:r>
            <a:endParaRPr lang="de-DE" sz="2400" dirty="0" smtClean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6 </a:t>
            </a:r>
            <a:r>
              <a:rPr lang="de-DE" sz="2000" dirty="0" smtClean="0">
                <a:solidFill>
                  <a:schemeClr val="tx1"/>
                </a:solidFill>
              </a:rPr>
              <a:t>bilateral </a:t>
            </a:r>
            <a:r>
              <a:rPr lang="de-DE" sz="2000" dirty="0" err="1" smtClean="0">
                <a:solidFill>
                  <a:schemeClr val="tx1"/>
                </a:solidFill>
              </a:rPr>
              <a:t>calls</a:t>
            </a:r>
            <a:r>
              <a:rPr lang="de-DE" sz="2000" dirty="0" smtClean="0">
                <a:solidFill>
                  <a:schemeClr val="tx1"/>
                </a:solidFill>
              </a:rPr>
              <a:t>; </a:t>
            </a:r>
            <a:r>
              <a:rPr lang="de-DE" sz="2000" dirty="0" smtClean="0">
                <a:solidFill>
                  <a:schemeClr val="tx1"/>
                </a:solidFill>
              </a:rPr>
              <a:t>1 </a:t>
            </a:r>
            <a:r>
              <a:rPr lang="de-DE" sz="2000" dirty="0" err="1" smtClean="0">
                <a:solidFill>
                  <a:schemeClr val="tx1"/>
                </a:solidFill>
              </a:rPr>
              <a:t>IraSME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call</a:t>
            </a:r>
            <a:endParaRPr lang="de-DE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</a:rPr>
              <a:t>Cooperation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with</a:t>
            </a:r>
            <a:r>
              <a:rPr lang="de-DE" sz="2400" dirty="0" smtClean="0">
                <a:solidFill>
                  <a:schemeClr val="tx1"/>
                </a:solidFill>
              </a:rPr>
              <a:t> Canada national </a:t>
            </a:r>
            <a:r>
              <a:rPr lang="de-DE" sz="2400" dirty="0" err="1" smtClean="0">
                <a:solidFill>
                  <a:schemeClr val="tx1"/>
                </a:solidFill>
              </a:rPr>
              <a:t>level</a:t>
            </a:r>
            <a:r>
              <a:rPr lang="de-DE" sz="2400" dirty="0" smtClean="0">
                <a:solidFill>
                  <a:schemeClr val="tx1"/>
                </a:solidFill>
              </a:rPr>
              <a:t> (NRC) 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err="1" smtClean="0">
                <a:solidFill>
                  <a:schemeClr val="tx1"/>
                </a:solidFill>
              </a:rPr>
              <a:t>since</a:t>
            </a:r>
            <a:r>
              <a:rPr lang="de-DE" sz="2400" dirty="0" smtClean="0">
                <a:solidFill>
                  <a:schemeClr val="tx1"/>
                </a:solidFill>
              </a:rPr>
              <a:t> 2016:</a:t>
            </a:r>
            <a:endParaRPr lang="de-DE" sz="2400" dirty="0" smtClean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4 bilateral </a:t>
            </a:r>
            <a:r>
              <a:rPr lang="de-DE" sz="2000" dirty="0" err="1" smtClean="0">
                <a:solidFill>
                  <a:schemeClr val="tx1"/>
                </a:solidFill>
              </a:rPr>
              <a:t>calls</a:t>
            </a:r>
            <a:endParaRPr 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</a:rPr>
              <a:t>Results</a:t>
            </a:r>
            <a:r>
              <a:rPr lang="de-DE" sz="2400" dirty="0" smtClean="0">
                <a:solidFill>
                  <a:schemeClr val="tx1"/>
                </a:solidFill>
              </a:rPr>
              <a:t>: 31 </a:t>
            </a:r>
            <a:r>
              <a:rPr lang="de-DE" sz="2400" dirty="0" err="1" smtClean="0">
                <a:solidFill>
                  <a:schemeClr val="tx1"/>
                </a:solidFill>
              </a:rPr>
              <a:t>funded</a:t>
            </a:r>
            <a:r>
              <a:rPr lang="de-DE" sz="2400" dirty="0" smtClean="0">
                <a:solidFill>
                  <a:schemeClr val="tx1"/>
                </a:solidFill>
              </a:rPr>
              <a:t> R&amp;D </a:t>
            </a:r>
            <a:r>
              <a:rPr lang="de-DE" sz="2400" dirty="0" err="1" smtClean="0">
                <a:solidFill>
                  <a:schemeClr val="tx1"/>
                </a:solidFill>
              </a:rPr>
              <a:t>cooperation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projects</a:t>
            </a:r>
            <a:r>
              <a:rPr lang="de-DE" sz="2400" dirty="0" smtClean="0">
                <a:solidFill>
                  <a:schemeClr val="tx1"/>
                </a:solidFill>
              </a:rPr>
              <a:t>:</a:t>
            </a:r>
            <a:endParaRPr lang="de-DE" sz="2400" dirty="0" smtClean="0">
              <a:solidFill>
                <a:schemeClr val="tx1"/>
              </a:solidFill>
            </a:endParaRPr>
          </a:p>
          <a:p>
            <a:pPr lvl="1" indent="0">
              <a:buNone/>
            </a:pPr>
            <a:r>
              <a:rPr lang="de-DE" sz="2000" dirty="0">
                <a:solidFill>
                  <a:schemeClr val="tx1"/>
                </a:solidFill>
              </a:rPr>
              <a:t>In Germany: 32 SMEs </a:t>
            </a:r>
            <a:r>
              <a:rPr lang="de-DE" sz="2000" dirty="0" err="1">
                <a:solidFill>
                  <a:schemeClr val="tx1"/>
                </a:solidFill>
              </a:rPr>
              <a:t>and</a:t>
            </a:r>
            <a:r>
              <a:rPr lang="de-DE" sz="2000" dirty="0">
                <a:solidFill>
                  <a:schemeClr val="tx1"/>
                </a:solidFill>
              </a:rPr>
              <a:t> 18 </a:t>
            </a:r>
            <a:r>
              <a:rPr lang="de-DE" sz="2000" dirty="0" err="1">
                <a:solidFill>
                  <a:schemeClr val="tx1"/>
                </a:solidFill>
              </a:rPr>
              <a:t>r</a:t>
            </a:r>
            <a:r>
              <a:rPr lang="de-DE" sz="2000" dirty="0" err="1" smtClean="0">
                <a:solidFill>
                  <a:schemeClr val="tx1"/>
                </a:solidFill>
              </a:rPr>
              <a:t>esearch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>
                <a:solidFill>
                  <a:schemeClr val="tx1"/>
                </a:solidFill>
              </a:rPr>
              <a:t>i</a:t>
            </a:r>
            <a:r>
              <a:rPr lang="de-DE" sz="2000" dirty="0" err="1" smtClean="0">
                <a:solidFill>
                  <a:schemeClr val="tx1"/>
                </a:solidFill>
              </a:rPr>
              <a:t>nstitutes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</a:rPr>
              <a:t>Grants </a:t>
            </a:r>
            <a:r>
              <a:rPr lang="de-DE" sz="2400" dirty="0" err="1" smtClean="0">
                <a:solidFill>
                  <a:schemeClr val="tx1"/>
                </a:solidFill>
              </a:rPr>
              <a:t>for</a:t>
            </a:r>
            <a:r>
              <a:rPr lang="de-DE" sz="2400" dirty="0" smtClean="0">
                <a:solidFill>
                  <a:schemeClr val="tx1"/>
                </a:solidFill>
              </a:rPr>
              <a:t> German </a:t>
            </a:r>
            <a:r>
              <a:rPr lang="de-DE" sz="2400" dirty="0" err="1" smtClean="0">
                <a:solidFill>
                  <a:schemeClr val="tx1"/>
                </a:solidFill>
              </a:rPr>
              <a:t>partners</a:t>
            </a:r>
            <a:r>
              <a:rPr lang="de-DE" sz="2400" dirty="0" smtClean="0">
                <a:solidFill>
                  <a:schemeClr val="tx1"/>
                </a:solidFill>
              </a:rPr>
              <a:t>: </a:t>
            </a:r>
            <a:r>
              <a:rPr lang="de-DE" sz="2400" dirty="0">
                <a:solidFill>
                  <a:schemeClr val="tx1"/>
                </a:solidFill>
              </a:rPr>
              <a:t>9.1 </a:t>
            </a:r>
            <a:r>
              <a:rPr lang="de-DE" sz="2400" dirty="0" err="1">
                <a:solidFill>
                  <a:schemeClr val="tx1"/>
                </a:solidFill>
              </a:rPr>
              <a:t>mio</a:t>
            </a:r>
            <a:r>
              <a:rPr lang="de-DE" sz="2400" dirty="0">
                <a:solidFill>
                  <a:schemeClr val="tx1"/>
                </a:solidFill>
              </a:rPr>
              <a:t> €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FCE0DD6B-87C9-AE42-A2CA-74428A9D5F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10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522073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el 40"/>
          <p:cNvSpPr>
            <a:spLocks noGrp="1"/>
          </p:cNvSpPr>
          <p:nvPr>
            <p:ph type="title"/>
          </p:nvPr>
        </p:nvSpPr>
        <p:spPr>
          <a:xfrm>
            <a:off x="467544" y="332656"/>
            <a:ext cx="7344816" cy="792088"/>
          </a:xfrm>
        </p:spPr>
        <p:txBody>
          <a:bodyPr/>
          <a:lstStyle/>
          <a:p>
            <a:r>
              <a:rPr lang="de-DE" altLang="de-DE" sz="2800" dirty="0">
                <a:latin typeface="Arial" pitchFamily="34" charset="0"/>
              </a:rPr>
              <a:t>ZIM – International Innovation </a:t>
            </a:r>
            <a:r>
              <a:rPr lang="de-DE" altLang="de-DE" sz="2800" dirty="0" smtClean="0">
                <a:latin typeface="Arial" pitchFamily="34" charset="0"/>
              </a:rPr>
              <a:t>Networks </a:t>
            </a:r>
            <a:r>
              <a:rPr lang="de-DE" altLang="de-DE" sz="2800" dirty="0" smtClean="0">
                <a:latin typeface="Arial" pitchFamily="34" charset="0"/>
              </a:rPr>
              <a:t/>
            </a:r>
            <a:br>
              <a:rPr lang="de-DE" altLang="de-DE" sz="2800" dirty="0" smtClean="0">
                <a:latin typeface="Arial" pitchFamily="34" charset="0"/>
              </a:rPr>
            </a:br>
            <a:r>
              <a:rPr lang="de-DE" altLang="de-DE" dirty="0" smtClean="0">
                <a:latin typeface="Arial" pitchFamily="34" charset="0"/>
              </a:rPr>
              <a:t>(</a:t>
            </a:r>
            <a:r>
              <a:rPr lang="de-DE" altLang="de-DE" dirty="0" err="1" smtClean="0">
                <a:latin typeface="Arial" pitchFamily="34" charset="0"/>
              </a:rPr>
              <a:t>since</a:t>
            </a:r>
            <a:r>
              <a:rPr lang="de-DE" altLang="de-DE" dirty="0" smtClean="0">
                <a:latin typeface="Arial" pitchFamily="34" charset="0"/>
              </a:rPr>
              <a:t> 2018)</a:t>
            </a:r>
            <a:endParaRPr lang="de-DE" dirty="0"/>
          </a:p>
        </p:txBody>
      </p:sp>
      <p:sp>
        <p:nvSpPr>
          <p:cNvPr id="42" name="Inhaltsplatzhalter 41"/>
          <p:cNvSpPr>
            <a:spLocks noGrp="1"/>
          </p:cNvSpPr>
          <p:nvPr>
            <p:ph idx="10"/>
          </p:nvPr>
        </p:nvSpPr>
        <p:spPr>
          <a:xfrm>
            <a:off x="496570" y="1412776"/>
            <a:ext cx="6938631" cy="2766471"/>
          </a:xfrm>
        </p:spPr>
        <p:txBody>
          <a:bodyPr numCol="1"/>
          <a:lstStyle/>
          <a:p>
            <a:pPr marL="0" indent="0" eaLnBrk="1" hangingPunct="1">
              <a:spcAft>
                <a:spcPct val="0"/>
              </a:spcAft>
              <a:buClr>
                <a:schemeClr val="accent1"/>
              </a:buClr>
              <a:buSzTx/>
              <a:buNone/>
            </a:pPr>
            <a:r>
              <a:rPr lang="de-DE" altLang="de-DE" sz="2400" b="1" dirty="0" err="1"/>
              <a:t>Requirements</a:t>
            </a:r>
            <a:endParaRPr lang="de-DE" altLang="de-DE" sz="2400" b="1" dirty="0"/>
          </a:p>
          <a:p>
            <a:pPr indent="-360000" eaLnBrk="1" hangingPunct="1">
              <a:spcAft>
                <a:spcPct val="0"/>
              </a:spcAft>
              <a:buClr>
                <a:schemeClr val="accent1"/>
              </a:buClr>
              <a:buSzTx/>
            </a:pPr>
            <a:r>
              <a:rPr lang="de-DE" altLang="de-DE" sz="2400" dirty="0"/>
              <a:t>At least 4 German SMEs </a:t>
            </a:r>
          </a:p>
          <a:p>
            <a:pPr indent="-360000" eaLnBrk="1" hangingPunct="1">
              <a:spcAft>
                <a:spcPct val="0"/>
              </a:spcAft>
              <a:buClr>
                <a:schemeClr val="accent1"/>
              </a:buClr>
              <a:buSzTx/>
            </a:pPr>
            <a:r>
              <a:rPr lang="de-DE" altLang="de-DE" sz="2400" dirty="0"/>
              <a:t>Networking </a:t>
            </a:r>
            <a:r>
              <a:rPr lang="de-DE" altLang="de-DE" sz="2400" dirty="0" err="1"/>
              <a:t>management</a:t>
            </a:r>
            <a:r>
              <a:rPr lang="de-DE" altLang="de-DE" sz="2400" dirty="0"/>
              <a:t> </a:t>
            </a:r>
            <a:r>
              <a:rPr lang="de-DE" altLang="de-DE" sz="2400" dirty="0" err="1" smtClean="0"/>
              <a:t>organisation</a:t>
            </a:r>
            <a:r>
              <a:rPr lang="de-DE" altLang="de-DE" sz="2400" dirty="0" smtClean="0"/>
              <a:t> in GER</a:t>
            </a:r>
            <a:endParaRPr lang="de-DE" altLang="de-DE" sz="2400" dirty="0"/>
          </a:p>
          <a:p>
            <a:pPr indent="-360000" eaLnBrk="1" hangingPunct="1">
              <a:spcAft>
                <a:spcPct val="0"/>
              </a:spcAft>
              <a:buClr>
                <a:schemeClr val="accent1"/>
              </a:buClr>
              <a:buSzTx/>
            </a:pPr>
            <a:r>
              <a:rPr lang="de-DE" altLang="de-DE" sz="2400" dirty="0"/>
              <a:t>At least 2 SMEs </a:t>
            </a:r>
            <a:r>
              <a:rPr lang="de-DE" altLang="de-DE" sz="2400" dirty="0" err="1"/>
              <a:t>from</a:t>
            </a:r>
            <a:r>
              <a:rPr lang="de-DE" altLang="de-DE" sz="2400" dirty="0"/>
              <a:t> </a:t>
            </a:r>
            <a:r>
              <a:rPr lang="de-DE" altLang="de-DE" sz="2400" dirty="0" err="1"/>
              <a:t>the</a:t>
            </a:r>
            <a:r>
              <a:rPr lang="de-DE" altLang="de-DE" sz="2400" dirty="0"/>
              <a:t> </a:t>
            </a:r>
            <a:r>
              <a:rPr lang="de-DE" altLang="de-DE" sz="2400" dirty="0" err="1"/>
              <a:t>partner</a:t>
            </a:r>
            <a:r>
              <a:rPr lang="de-DE" altLang="de-DE" sz="2400" dirty="0"/>
              <a:t> </a:t>
            </a:r>
            <a:r>
              <a:rPr lang="de-DE" altLang="de-DE" sz="2400" dirty="0" err="1"/>
              <a:t>country</a:t>
            </a:r>
            <a:endParaRPr lang="de-DE" altLang="de-DE" sz="2400" dirty="0"/>
          </a:p>
          <a:p>
            <a:pPr indent="-360000" eaLnBrk="1" hangingPunct="1">
              <a:spcAft>
                <a:spcPct val="0"/>
              </a:spcAft>
              <a:buClr>
                <a:schemeClr val="accent1"/>
              </a:buClr>
              <a:buSzTx/>
            </a:pPr>
            <a:r>
              <a:rPr lang="de-DE" altLang="de-DE" sz="2400" dirty="0" err="1" smtClean="0"/>
              <a:t>Coordinator</a:t>
            </a:r>
            <a:r>
              <a:rPr lang="de-DE" altLang="de-DE" sz="2400" dirty="0" smtClean="0"/>
              <a:t> in </a:t>
            </a:r>
            <a:r>
              <a:rPr lang="de-DE" altLang="de-DE" sz="2400" dirty="0" err="1" smtClean="0"/>
              <a:t>the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partner</a:t>
            </a:r>
            <a:r>
              <a:rPr lang="de-DE" altLang="de-DE" sz="2400" dirty="0" smtClean="0"/>
              <a:t> </a:t>
            </a:r>
            <a:r>
              <a:rPr lang="de-DE" altLang="de-DE" sz="2400" dirty="0" err="1" smtClean="0"/>
              <a:t>country</a:t>
            </a:r>
            <a:endParaRPr lang="de-DE" altLang="de-DE" sz="2400" dirty="0"/>
          </a:p>
          <a:p>
            <a:pPr indent="-360000" eaLnBrk="1" hangingPunct="1">
              <a:spcAft>
                <a:spcPct val="0"/>
              </a:spcAft>
              <a:buClr>
                <a:schemeClr val="accent1"/>
              </a:buClr>
              <a:buSzTx/>
            </a:pPr>
            <a:r>
              <a:rPr lang="de-DE" altLang="de-DE" sz="2400" dirty="0">
                <a:solidFill>
                  <a:srgbClr val="000000"/>
                </a:solidFill>
              </a:rPr>
              <a:t>Optional </a:t>
            </a:r>
            <a:r>
              <a:rPr lang="de-DE" altLang="de-DE" sz="2400" dirty="0" err="1">
                <a:solidFill>
                  <a:srgbClr val="000000"/>
                </a:solidFill>
              </a:rPr>
              <a:t>partners</a:t>
            </a:r>
            <a:endParaRPr lang="de-DE" altLang="de-DE" sz="2400" dirty="0"/>
          </a:p>
        </p:txBody>
      </p:sp>
      <p:sp>
        <p:nvSpPr>
          <p:cNvPr id="56" name="Freihandform 55"/>
          <p:cNvSpPr/>
          <p:nvPr/>
        </p:nvSpPr>
        <p:spPr>
          <a:xfrm>
            <a:off x="485702" y="1976873"/>
            <a:ext cx="232744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sp>
        <p:nvSpPr>
          <p:cNvPr id="58" name="Freihandform 57"/>
          <p:cNvSpPr/>
          <p:nvPr/>
        </p:nvSpPr>
        <p:spPr>
          <a:xfrm>
            <a:off x="496570" y="2426193"/>
            <a:ext cx="232744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chemeClr val="accent6"/>
          </a:solidFill>
          <a:ln w="1905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sp>
        <p:nvSpPr>
          <p:cNvPr id="66" name="Freihandform 65"/>
          <p:cNvSpPr/>
          <p:nvPr/>
        </p:nvSpPr>
        <p:spPr>
          <a:xfrm>
            <a:off x="499870" y="3674047"/>
            <a:ext cx="203691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sp>
        <p:nvSpPr>
          <p:cNvPr id="67" name="Freihandform 66"/>
          <p:cNvSpPr/>
          <p:nvPr/>
        </p:nvSpPr>
        <p:spPr>
          <a:xfrm>
            <a:off x="496570" y="2787986"/>
            <a:ext cx="211008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sp>
        <p:nvSpPr>
          <p:cNvPr id="68" name="Freihandform 67"/>
          <p:cNvSpPr/>
          <p:nvPr/>
        </p:nvSpPr>
        <p:spPr>
          <a:xfrm>
            <a:off x="496570" y="3273098"/>
            <a:ext cx="211008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rgbClr val="7030A0"/>
          </a:solidFill>
          <a:ln w="19050">
            <a:noFill/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grpSp>
        <p:nvGrpSpPr>
          <p:cNvPr id="32" name="Gruppierung 46">
            <a:extLst>
              <a:ext uri="{FF2B5EF4-FFF2-40B4-BE49-F238E27FC236}">
                <a16:creationId xmlns:a16="http://schemas.microsoft.com/office/drawing/2014/main" xmlns="" id="{BFF73D15-96B1-914B-BAC6-F19D61FBF949}"/>
              </a:ext>
            </a:extLst>
          </p:cNvPr>
          <p:cNvGrpSpPr/>
          <p:nvPr/>
        </p:nvGrpSpPr>
        <p:grpSpPr>
          <a:xfrm>
            <a:off x="4499992" y="3717032"/>
            <a:ext cx="2454893" cy="2695332"/>
            <a:chOff x="2221819" y="3362876"/>
            <a:chExt cx="2364517" cy="2541749"/>
          </a:xfrm>
        </p:grpSpPr>
        <p:sp>
          <p:nvSpPr>
            <p:cNvPr id="33" name="Freihandform 32">
              <a:extLst>
                <a:ext uri="{FF2B5EF4-FFF2-40B4-BE49-F238E27FC236}">
                  <a16:creationId xmlns:a16="http://schemas.microsoft.com/office/drawing/2014/main" xmlns="" id="{57098462-C391-A144-9989-6D4B9D7FD4CE}"/>
                </a:ext>
              </a:extLst>
            </p:cNvPr>
            <p:cNvSpPr/>
            <p:nvPr/>
          </p:nvSpPr>
          <p:spPr>
            <a:xfrm rot="3582933">
              <a:off x="3254453" y="3901968"/>
              <a:ext cx="470662" cy="245144"/>
            </a:xfrm>
            <a:custGeom>
              <a:avLst/>
              <a:gdLst>
                <a:gd name="connsiteX0" fmla="*/ 0 w 470661"/>
                <a:gd name="connsiteY0" fmla="*/ 49029 h 245143"/>
                <a:gd name="connsiteX1" fmla="*/ 348090 w 470661"/>
                <a:gd name="connsiteY1" fmla="*/ 49029 h 245143"/>
                <a:gd name="connsiteX2" fmla="*/ 348090 w 470661"/>
                <a:gd name="connsiteY2" fmla="*/ 0 h 245143"/>
                <a:gd name="connsiteX3" fmla="*/ 470661 w 470661"/>
                <a:gd name="connsiteY3" fmla="*/ 122572 h 245143"/>
                <a:gd name="connsiteX4" fmla="*/ 348090 w 470661"/>
                <a:gd name="connsiteY4" fmla="*/ 245143 h 245143"/>
                <a:gd name="connsiteX5" fmla="*/ 348090 w 470661"/>
                <a:gd name="connsiteY5" fmla="*/ 196114 h 245143"/>
                <a:gd name="connsiteX6" fmla="*/ 0 w 470661"/>
                <a:gd name="connsiteY6" fmla="*/ 196114 h 245143"/>
                <a:gd name="connsiteX7" fmla="*/ 0 w 470661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61" h="245143">
                  <a:moveTo>
                    <a:pt x="470661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470661" y="49030"/>
                  </a:lnTo>
                  <a:lnTo>
                    <a:pt x="470661" y="196113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3" rIns="0" bIns="36771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34" name="Freihandform 33">
              <a:extLst>
                <a:ext uri="{FF2B5EF4-FFF2-40B4-BE49-F238E27FC236}">
                  <a16:creationId xmlns:a16="http://schemas.microsoft.com/office/drawing/2014/main" xmlns="" id="{5BB696E0-3C7C-344E-9696-A75ACCA3CB7E}"/>
                </a:ext>
              </a:extLst>
            </p:cNvPr>
            <p:cNvSpPr/>
            <p:nvPr/>
          </p:nvSpPr>
          <p:spPr>
            <a:xfrm rot="17713346">
              <a:off x="3982277" y="3968707"/>
              <a:ext cx="351880" cy="245143"/>
            </a:xfrm>
            <a:custGeom>
              <a:avLst/>
              <a:gdLst>
                <a:gd name="connsiteX0" fmla="*/ 0 w 351880"/>
                <a:gd name="connsiteY0" fmla="*/ 49029 h 245143"/>
                <a:gd name="connsiteX1" fmla="*/ 229309 w 351880"/>
                <a:gd name="connsiteY1" fmla="*/ 49029 h 245143"/>
                <a:gd name="connsiteX2" fmla="*/ 229309 w 351880"/>
                <a:gd name="connsiteY2" fmla="*/ 0 h 245143"/>
                <a:gd name="connsiteX3" fmla="*/ 351880 w 351880"/>
                <a:gd name="connsiteY3" fmla="*/ 122572 h 245143"/>
                <a:gd name="connsiteX4" fmla="*/ 229309 w 351880"/>
                <a:gd name="connsiteY4" fmla="*/ 245143 h 245143"/>
                <a:gd name="connsiteX5" fmla="*/ 229309 w 351880"/>
                <a:gd name="connsiteY5" fmla="*/ 196114 h 245143"/>
                <a:gd name="connsiteX6" fmla="*/ 0 w 351880"/>
                <a:gd name="connsiteY6" fmla="*/ 196114 h 245143"/>
                <a:gd name="connsiteX7" fmla="*/ 0 w 351880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0" h="245143">
                  <a:moveTo>
                    <a:pt x="0" y="49029"/>
                  </a:moveTo>
                  <a:lnTo>
                    <a:pt x="229309" y="49029"/>
                  </a:lnTo>
                  <a:lnTo>
                    <a:pt x="229309" y="0"/>
                  </a:lnTo>
                  <a:lnTo>
                    <a:pt x="351880" y="122572"/>
                  </a:lnTo>
                  <a:lnTo>
                    <a:pt x="229309" y="245143"/>
                  </a:lnTo>
                  <a:lnTo>
                    <a:pt x="229309" y="196114"/>
                  </a:lnTo>
                  <a:lnTo>
                    <a:pt x="0" y="196114"/>
                  </a:lnTo>
                  <a:lnTo>
                    <a:pt x="0" y="49029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36771" rIns="55157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35" name="Freihandform 34">
              <a:extLst>
                <a:ext uri="{FF2B5EF4-FFF2-40B4-BE49-F238E27FC236}">
                  <a16:creationId xmlns:a16="http://schemas.microsoft.com/office/drawing/2014/main" xmlns="" id="{6C5316C0-AB40-5849-9A2A-DDD47B4A04A2}"/>
                </a:ext>
              </a:extLst>
            </p:cNvPr>
            <p:cNvSpPr/>
            <p:nvPr/>
          </p:nvSpPr>
          <p:spPr>
            <a:xfrm>
              <a:off x="4181337" y="3422119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36" name="Freihandform 35">
              <a:extLst>
                <a:ext uri="{FF2B5EF4-FFF2-40B4-BE49-F238E27FC236}">
                  <a16:creationId xmlns:a16="http://schemas.microsoft.com/office/drawing/2014/main" xmlns="" id="{FC3A291C-D27A-6749-B87B-3FB9504E0AB3}"/>
                </a:ext>
              </a:extLst>
            </p:cNvPr>
            <p:cNvSpPr/>
            <p:nvPr/>
          </p:nvSpPr>
          <p:spPr>
            <a:xfrm rot="3829872">
              <a:off x="3994169" y="5139550"/>
              <a:ext cx="330347" cy="245143"/>
            </a:xfrm>
            <a:custGeom>
              <a:avLst/>
              <a:gdLst>
                <a:gd name="connsiteX0" fmla="*/ 0 w 330347"/>
                <a:gd name="connsiteY0" fmla="*/ 49029 h 245143"/>
                <a:gd name="connsiteX1" fmla="*/ 207776 w 330347"/>
                <a:gd name="connsiteY1" fmla="*/ 49029 h 245143"/>
                <a:gd name="connsiteX2" fmla="*/ 207776 w 330347"/>
                <a:gd name="connsiteY2" fmla="*/ 0 h 245143"/>
                <a:gd name="connsiteX3" fmla="*/ 330347 w 330347"/>
                <a:gd name="connsiteY3" fmla="*/ 122572 h 245143"/>
                <a:gd name="connsiteX4" fmla="*/ 207776 w 330347"/>
                <a:gd name="connsiteY4" fmla="*/ 245143 h 245143"/>
                <a:gd name="connsiteX5" fmla="*/ 207776 w 330347"/>
                <a:gd name="connsiteY5" fmla="*/ 196114 h 245143"/>
                <a:gd name="connsiteX6" fmla="*/ 0 w 330347"/>
                <a:gd name="connsiteY6" fmla="*/ 196114 h 245143"/>
                <a:gd name="connsiteX7" fmla="*/ 0 w 330347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347" h="245143">
                  <a:moveTo>
                    <a:pt x="0" y="49029"/>
                  </a:moveTo>
                  <a:lnTo>
                    <a:pt x="207776" y="49029"/>
                  </a:lnTo>
                  <a:lnTo>
                    <a:pt x="207776" y="0"/>
                  </a:lnTo>
                  <a:lnTo>
                    <a:pt x="330347" y="122572"/>
                  </a:lnTo>
                  <a:lnTo>
                    <a:pt x="207776" y="245143"/>
                  </a:lnTo>
                  <a:lnTo>
                    <a:pt x="207776" y="196114"/>
                  </a:lnTo>
                  <a:lnTo>
                    <a:pt x="0" y="196114"/>
                  </a:lnTo>
                  <a:lnTo>
                    <a:pt x="0" y="49029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771" rIns="55157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37" name="Freihandform 36">
              <a:extLst>
                <a:ext uri="{FF2B5EF4-FFF2-40B4-BE49-F238E27FC236}">
                  <a16:creationId xmlns:a16="http://schemas.microsoft.com/office/drawing/2014/main" xmlns="" id="{CE6BD81D-919A-8A4C-B75B-570665CB6EAD}"/>
                </a:ext>
              </a:extLst>
            </p:cNvPr>
            <p:cNvSpPr/>
            <p:nvPr/>
          </p:nvSpPr>
          <p:spPr>
            <a:xfrm rot="19699520">
              <a:off x="2945200" y="4984823"/>
              <a:ext cx="504194" cy="245143"/>
            </a:xfrm>
            <a:custGeom>
              <a:avLst/>
              <a:gdLst>
                <a:gd name="connsiteX0" fmla="*/ 0 w 504193"/>
                <a:gd name="connsiteY0" fmla="*/ 49029 h 245143"/>
                <a:gd name="connsiteX1" fmla="*/ 381622 w 504193"/>
                <a:gd name="connsiteY1" fmla="*/ 49029 h 245143"/>
                <a:gd name="connsiteX2" fmla="*/ 381622 w 504193"/>
                <a:gd name="connsiteY2" fmla="*/ 0 h 245143"/>
                <a:gd name="connsiteX3" fmla="*/ 504193 w 504193"/>
                <a:gd name="connsiteY3" fmla="*/ 122572 h 245143"/>
                <a:gd name="connsiteX4" fmla="*/ 381622 w 504193"/>
                <a:gd name="connsiteY4" fmla="*/ 245143 h 245143"/>
                <a:gd name="connsiteX5" fmla="*/ 381622 w 504193"/>
                <a:gd name="connsiteY5" fmla="*/ 196114 h 245143"/>
                <a:gd name="connsiteX6" fmla="*/ 0 w 504193"/>
                <a:gd name="connsiteY6" fmla="*/ 196114 h 245143"/>
                <a:gd name="connsiteX7" fmla="*/ 0 w 504193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193" h="245143">
                  <a:moveTo>
                    <a:pt x="504193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04193" y="49030"/>
                  </a:lnTo>
                  <a:lnTo>
                    <a:pt x="504193" y="196113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38" name="Freihandform 37">
              <a:extLst>
                <a:ext uri="{FF2B5EF4-FFF2-40B4-BE49-F238E27FC236}">
                  <a16:creationId xmlns:a16="http://schemas.microsoft.com/office/drawing/2014/main" xmlns="" id="{5A276677-7519-F849-9954-FFEBAFB2BBAC}"/>
                </a:ext>
              </a:extLst>
            </p:cNvPr>
            <p:cNvSpPr/>
            <p:nvPr/>
          </p:nvSpPr>
          <p:spPr>
            <a:xfrm rot="799995">
              <a:off x="2767392" y="4368905"/>
              <a:ext cx="561977" cy="245143"/>
            </a:xfrm>
            <a:custGeom>
              <a:avLst/>
              <a:gdLst>
                <a:gd name="connsiteX0" fmla="*/ 0 w 561976"/>
                <a:gd name="connsiteY0" fmla="*/ 49029 h 245143"/>
                <a:gd name="connsiteX1" fmla="*/ 439405 w 561976"/>
                <a:gd name="connsiteY1" fmla="*/ 49029 h 245143"/>
                <a:gd name="connsiteX2" fmla="*/ 439405 w 561976"/>
                <a:gd name="connsiteY2" fmla="*/ 0 h 245143"/>
                <a:gd name="connsiteX3" fmla="*/ 561976 w 561976"/>
                <a:gd name="connsiteY3" fmla="*/ 122572 h 245143"/>
                <a:gd name="connsiteX4" fmla="*/ 439405 w 561976"/>
                <a:gd name="connsiteY4" fmla="*/ 245143 h 245143"/>
                <a:gd name="connsiteX5" fmla="*/ 439405 w 561976"/>
                <a:gd name="connsiteY5" fmla="*/ 196114 h 245143"/>
                <a:gd name="connsiteX6" fmla="*/ 0 w 561976"/>
                <a:gd name="connsiteY6" fmla="*/ 196114 h 245143"/>
                <a:gd name="connsiteX7" fmla="*/ 0 w 561976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976" h="245143">
                  <a:moveTo>
                    <a:pt x="561976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61976" y="49030"/>
                  </a:lnTo>
                  <a:lnTo>
                    <a:pt x="561976" y="196113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39" name="Freihandform 38">
              <a:extLst>
                <a:ext uri="{FF2B5EF4-FFF2-40B4-BE49-F238E27FC236}">
                  <a16:creationId xmlns:a16="http://schemas.microsoft.com/office/drawing/2014/main" xmlns="" id="{AE82E803-E5BC-7B46-B723-B0DF863952E5}"/>
                </a:ext>
              </a:extLst>
            </p:cNvPr>
            <p:cNvSpPr/>
            <p:nvPr/>
          </p:nvSpPr>
          <p:spPr>
            <a:xfrm>
              <a:off x="3405361" y="4284297"/>
              <a:ext cx="804526" cy="804526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40" name="Freihandform 39">
              <a:extLst>
                <a:ext uri="{FF2B5EF4-FFF2-40B4-BE49-F238E27FC236}">
                  <a16:creationId xmlns:a16="http://schemas.microsoft.com/office/drawing/2014/main" xmlns="" id="{598299DE-043E-104C-A67C-9C18D5C9B8DC}"/>
                </a:ext>
              </a:extLst>
            </p:cNvPr>
            <p:cNvSpPr/>
            <p:nvPr/>
          </p:nvSpPr>
          <p:spPr>
            <a:xfrm>
              <a:off x="2975608" y="3362876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43" name="Freihandform 42">
              <a:extLst>
                <a:ext uri="{FF2B5EF4-FFF2-40B4-BE49-F238E27FC236}">
                  <a16:creationId xmlns:a16="http://schemas.microsoft.com/office/drawing/2014/main" xmlns="" id="{83D4BC04-BD80-FA41-8013-B7E7032D9D6F}"/>
                </a:ext>
              </a:extLst>
            </p:cNvPr>
            <p:cNvSpPr/>
            <p:nvPr/>
          </p:nvSpPr>
          <p:spPr>
            <a:xfrm>
              <a:off x="2513390" y="5215078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44" name="Freihandform 43">
              <a:extLst>
                <a:ext uri="{FF2B5EF4-FFF2-40B4-BE49-F238E27FC236}">
                  <a16:creationId xmlns:a16="http://schemas.microsoft.com/office/drawing/2014/main" xmlns="" id="{B1859F19-59EA-C940-B7DF-5C3F43D6E2FC}"/>
                </a:ext>
              </a:extLst>
            </p:cNvPr>
            <p:cNvSpPr/>
            <p:nvPr/>
          </p:nvSpPr>
          <p:spPr>
            <a:xfrm>
              <a:off x="4139695" y="5499626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45" name="Freihandform 44">
              <a:extLst>
                <a:ext uri="{FF2B5EF4-FFF2-40B4-BE49-F238E27FC236}">
                  <a16:creationId xmlns:a16="http://schemas.microsoft.com/office/drawing/2014/main" xmlns="" id="{C9BB10BD-129F-DB4F-A7EC-46E9F3F07BE9}"/>
                </a:ext>
              </a:extLst>
            </p:cNvPr>
            <p:cNvSpPr/>
            <p:nvPr/>
          </p:nvSpPr>
          <p:spPr>
            <a:xfrm>
              <a:off x="2221819" y="4134346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</p:grpSp>
      <p:grpSp>
        <p:nvGrpSpPr>
          <p:cNvPr id="46" name="Gruppierung 47">
            <a:extLst>
              <a:ext uri="{FF2B5EF4-FFF2-40B4-BE49-F238E27FC236}">
                <a16:creationId xmlns:a16="http://schemas.microsoft.com/office/drawing/2014/main" xmlns="" id="{7F157070-2613-4545-94FC-D8CC1CB1CEDC}"/>
              </a:ext>
            </a:extLst>
          </p:cNvPr>
          <p:cNvGrpSpPr/>
          <p:nvPr/>
        </p:nvGrpSpPr>
        <p:grpSpPr>
          <a:xfrm>
            <a:off x="6480287" y="3666866"/>
            <a:ext cx="2096581" cy="2745499"/>
            <a:chOff x="4872134" y="3315567"/>
            <a:chExt cx="1962542" cy="2589057"/>
          </a:xfrm>
        </p:grpSpPr>
        <p:sp>
          <p:nvSpPr>
            <p:cNvPr id="49" name="Freihandform 48">
              <a:extLst>
                <a:ext uri="{FF2B5EF4-FFF2-40B4-BE49-F238E27FC236}">
                  <a16:creationId xmlns:a16="http://schemas.microsoft.com/office/drawing/2014/main" xmlns="" id="{7E182774-E4C6-C646-85D7-48029F4C6FE6}"/>
                </a:ext>
              </a:extLst>
            </p:cNvPr>
            <p:cNvSpPr/>
            <p:nvPr/>
          </p:nvSpPr>
          <p:spPr>
            <a:xfrm>
              <a:off x="4872134" y="4264543"/>
              <a:ext cx="804526" cy="804526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50" name="Freihandform 49">
              <a:extLst>
                <a:ext uri="{FF2B5EF4-FFF2-40B4-BE49-F238E27FC236}">
                  <a16:creationId xmlns:a16="http://schemas.microsoft.com/office/drawing/2014/main" xmlns="" id="{165D9646-40D5-AF4D-8996-4766AD754C16}"/>
                </a:ext>
              </a:extLst>
            </p:cNvPr>
            <p:cNvSpPr/>
            <p:nvPr/>
          </p:nvSpPr>
          <p:spPr>
            <a:xfrm rot="18017067" flipH="1">
              <a:off x="5424852" y="3875832"/>
              <a:ext cx="470662" cy="245144"/>
            </a:xfrm>
            <a:custGeom>
              <a:avLst/>
              <a:gdLst>
                <a:gd name="connsiteX0" fmla="*/ 0 w 470661"/>
                <a:gd name="connsiteY0" fmla="*/ 49029 h 245143"/>
                <a:gd name="connsiteX1" fmla="*/ 348090 w 470661"/>
                <a:gd name="connsiteY1" fmla="*/ 49029 h 245143"/>
                <a:gd name="connsiteX2" fmla="*/ 348090 w 470661"/>
                <a:gd name="connsiteY2" fmla="*/ 0 h 245143"/>
                <a:gd name="connsiteX3" fmla="*/ 470661 w 470661"/>
                <a:gd name="connsiteY3" fmla="*/ 122572 h 245143"/>
                <a:gd name="connsiteX4" fmla="*/ 348090 w 470661"/>
                <a:gd name="connsiteY4" fmla="*/ 245143 h 245143"/>
                <a:gd name="connsiteX5" fmla="*/ 348090 w 470661"/>
                <a:gd name="connsiteY5" fmla="*/ 196114 h 245143"/>
                <a:gd name="connsiteX6" fmla="*/ 0 w 470661"/>
                <a:gd name="connsiteY6" fmla="*/ 196114 h 245143"/>
                <a:gd name="connsiteX7" fmla="*/ 0 w 470661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61" h="245143">
                  <a:moveTo>
                    <a:pt x="470661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470661" y="49030"/>
                  </a:lnTo>
                  <a:lnTo>
                    <a:pt x="470661" y="196113"/>
                  </a:lnTo>
                  <a:close/>
                </a:path>
              </a:pathLst>
            </a:custGeom>
            <a:noFill/>
            <a:ln w="12700">
              <a:solidFill>
                <a:srgbClr val="7030A0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3" rIns="0" bIns="36771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xmlns="" id="{97B28F92-01A4-F24F-9030-22CC5FFD7A94}"/>
                </a:ext>
              </a:extLst>
            </p:cNvPr>
            <p:cNvSpPr/>
            <p:nvPr/>
          </p:nvSpPr>
          <p:spPr>
            <a:xfrm rot="3288475" flipH="1">
              <a:off x="5470386" y="5138784"/>
              <a:ext cx="504194" cy="245143"/>
            </a:xfrm>
            <a:custGeom>
              <a:avLst/>
              <a:gdLst>
                <a:gd name="connsiteX0" fmla="*/ 0 w 504193"/>
                <a:gd name="connsiteY0" fmla="*/ 49029 h 245143"/>
                <a:gd name="connsiteX1" fmla="*/ 381622 w 504193"/>
                <a:gd name="connsiteY1" fmla="*/ 49029 h 245143"/>
                <a:gd name="connsiteX2" fmla="*/ 381622 w 504193"/>
                <a:gd name="connsiteY2" fmla="*/ 0 h 245143"/>
                <a:gd name="connsiteX3" fmla="*/ 504193 w 504193"/>
                <a:gd name="connsiteY3" fmla="*/ 122572 h 245143"/>
                <a:gd name="connsiteX4" fmla="*/ 381622 w 504193"/>
                <a:gd name="connsiteY4" fmla="*/ 245143 h 245143"/>
                <a:gd name="connsiteX5" fmla="*/ 381622 w 504193"/>
                <a:gd name="connsiteY5" fmla="*/ 196114 h 245143"/>
                <a:gd name="connsiteX6" fmla="*/ 0 w 504193"/>
                <a:gd name="connsiteY6" fmla="*/ 196114 h 245143"/>
                <a:gd name="connsiteX7" fmla="*/ 0 w 504193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193" h="245143">
                  <a:moveTo>
                    <a:pt x="504193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04193" y="49030"/>
                  </a:lnTo>
                  <a:lnTo>
                    <a:pt x="504193" y="196113"/>
                  </a:lnTo>
                  <a:close/>
                </a:path>
              </a:pathLst>
            </a:custGeom>
            <a:noFill/>
            <a:ln w="12700">
              <a:solidFill>
                <a:srgbClr val="7030A0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xmlns="" id="{FDAA0DB6-2D5C-4840-AF5D-133DD0A34927}"/>
                </a:ext>
              </a:extLst>
            </p:cNvPr>
            <p:cNvSpPr/>
            <p:nvPr/>
          </p:nvSpPr>
          <p:spPr>
            <a:xfrm rot="21146456" flipH="1">
              <a:off x="5772180" y="4405518"/>
              <a:ext cx="561977" cy="245143"/>
            </a:xfrm>
            <a:custGeom>
              <a:avLst/>
              <a:gdLst>
                <a:gd name="connsiteX0" fmla="*/ 0 w 561976"/>
                <a:gd name="connsiteY0" fmla="*/ 49029 h 245143"/>
                <a:gd name="connsiteX1" fmla="*/ 439405 w 561976"/>
                <a:gd name="connsiteY1" fmla="*/ 49029 h 245143"/>
                <a:gd name="connsiteX2" fmla="*/ 439405 w 561976"/>
                <a:gd name="connsiteY2" fmla="*/ 0 h 245143"/>
                <a:gd name="connsiteX3" fmla="*/ 561976 w 561976"/>
                <a:gd name="connsiteY3" fmla="*/ 122572 h 245143"/>
                <a:gd name="connsiteX4" fmla="*/ 439405 w 561976"/>
                <a:gd name="connsiteY4" fmla="*/ 245143 h 245143"/>
                <a:gd name="connsiteX5" fmla="*/ 439405 w 561976"/>
                <a:gd name="connsiteY5" fmla="*/ 196114 h 245143"/>
                <a:gd name="connsiteX6" fmla="*/ 0 w 561976"/>
                <a:gd name="connsiteY6" fmla="*/ 196114 h 245143"/>
                <a:gd name="connsiteX7" fmla="*/ 0 w 561976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976" h="245143">
                  <a:moveTo>
                    <a:pt x="561976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61976" y="49030"/>
                  </a:lnTo>
                  <a:lnTo>
                    <a:pt x="561976" y="196113"/>
                  </a:lnTo>
                  <a:close/>
                </a:path>
              </a:pathLst>
            </a:custGeom>
            <a:noFill/>
            <a:ln w="12700">
              <a:solidFill>
                <a:srgbClr val="7030A0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0" name="Freihandform 69">
              <a:extLst>
                <a:ext uri="{FF2B5EF4-FFF2-40B4-BE49-F238E27FC236}">
                  <a16:creationId xmlns:a16="http://schemas.microsoft.com/office/drawing/2014/main" xmlns="" id="{8BB07850-23C3-3F46-B628-0BD0D74A16DE}"/>
                </a:ext>
              </a:extLst>
            </p:cNvPr>
            <p:cNvSpPr/>
            <p:nvPr/>
          </p:nvSpPr>
          <p:spPr>
            <a:xfrm>
              <a:off x="6429677" y="4246163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1" name="Freihandform 70">
              <a:extLst>
                <a:ext uri="{FF2B5EF4-FFF2-40B4-BE49-F238E27FC236}">
                  <a16:creationId xmlns:a16="http://schemas.microsoft.com/office/drawing/2014/main" xmlns="" id="{E03A19F7-8D33-6849-B71B-F89FE29D3D94}"/>
                </a:ext>
              </a:extLst>
            </p:cNvPr>
            <p:cNvSpPr/>
            <p:nvPr/>
          </p:nvSpPr>
          <p:spPr>
            <a:xfrm>
              <a:off x="5850668" y="5499625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2" name="Freihandform 71">
              <a:extLst>
                <a:ext uri="{FF2B5EF4-FFF2-40B4-BE49-F238E27FC236}">
                  <a16:creationId xmlns:a16="http://schemas.microsoft.com/office/drawing/2014/main" xmlns="" id="{2DED1786-6540-5841-BA37-D7A87662E859}"/>
                </a:ext>
              </a:extLst>
            </p:cNvPr>
            <p:cNvSpPr/>
            <p:nvPr/>
          </p:nvSpPr>
          <p:spPr>
            <a:xfrm>
              <a:off x="5736835" y="3315567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</p:grp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1AE1E10-9256-1E41-8B60-5AB7F503B97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11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603596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feld 42"/>
          <p:cNvSpPr txBox="1">
            <a:spLocks noChangeArrowheads="1"/>
          </p:cNvSpPr>
          <p:nvPr/>
        </p:nvSpPr>
        <p:spPr bwMode="auto">
          <a:xfrm>
            <a:off x="478705" y="1263859"/>
            <a:ext cx="6541567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004F80"/>
              </a:buClr>
              <a:buSzPct val="100000"/>
              <a:buFont typeface="Lucida Grande" charset="0"/>
              <a:buChar char="■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ct val="0"/>
              </a:spcAft>
              <a:buSzTx/>
              <a:buFont typeface="Lucida Grande" charset="0"/>
              <a:buNone/>
            </a:pPr>
            <a:r>
              <a:rPr lang="de-DE" altLang="de-DE" dirty="0">
                <a:solidFill>
                  <a:srgbClr val="000000"/>
                </a:solidFill>
              </a:rPr>
              <a:t>The </a:t>
            </a:r>
            <a:r>
              <a:rPr lang="de-DE" altLang="de-DE" dirty="0" err="1">
                <a:solidFill>
                  <a:srgbClr val="000000"/>
                </a:solidFill>
              </a:rPr>
              <a:t>foreign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coordinater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supports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German Network Management </a:t>
            </a:r>
            <a:r>
              <a:rPr lang="de-DE" altLang="de-DE" dirty="0" err="1">
                <a:solidFill>
                  <a:srgbClr val="000000"/>
                </a:solidFill>
              </a:rPr>
              <a:t>and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 smtClean="0">
                <a:solidFill>
                  <a:srgbClr val="000000"/>
                </a:solidFill>
              </a:rPr>
              <a:t>represents</a:t>
            </a:r>
            <a:r>
              <a:rPr lang="de-DE" altLang="de-DE" dirty="0" smtClean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SMEs </a:t>
            </a:r>
            <a:r>
              <a:rPr lang="de-DE" altLang="de-DE" dirty="0" err="1">
                <a:solidFill>
                  <a:srgbClr val="000000"/>
                </a:solidFill>
              </a:rPr>
              <a:t>of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the</a:t>
            </a:r>
            <a:r>
              <a:rPr lang="de-DE" altLang="de-DE" dirty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p</a:t>
            </a:r>
            <a:r>
              <a:rPr lang="de-DE" altLang="de-DE" dirty="0" err="1" smtClean="0">
                <a:solidFill>
                  <a:srgbClr val="000000"/>
                </a:solidFill>
              </a:rPr>
              <a:t>artner</a:t>
            </a:r>
            <a:r>
              <a:rPr lang="de-DE" altLang="de-DE" dirty="0" smtClean="0">
                <a:solidFill>
                  <a:srgbClr val="000000"/>
                </a:solidFill>
              </a:rPr>
              <a:t> </a:t>
            </a:r>
            <a:r>
              <a:rPr lang="de-DE" altLang="de-DE" dirty="0" err="1">
                <a:solidFill>
                  <a:srgbClr val="000000"/>
                </a:solidFill>
              </a:rPr>
              <a:t>country</a:t>
            </a:r>
            <a:r>
              <a:rPr lang="de-DE" altLang="de-DE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ZIM – International Innovation Networks</a:t>
            </a:r>
          </a:p>
        </p:txBody>
      </p:sp>
      <p:grpSp>
        <p:nvGrpSpPr>
          <p:cNvPr id="56" name="Gruppierung 46">
            <a:extLst>
              <a:ext uri="{FF2B5EF4-FFF2-40B4-BE49-F238E27FC236}">
                <a16:creationId xmlns:a16="http://schemas.microsoft.com/office/drawing/2014/main" xmlns="" id="{28AC291D-AA55-A04B-BCF0-B2A5AF4F5E4E}"/>
              </a:ext>
            </a:extLst>
          </p:cNvPr>
          <p:cNvGrpSpPr/>
          <p:nvPr/>
        </p:nvGrpSpPr>
        <p:grpSpPr>
          <a:xfrm>
            <a:off x="4499992" y="3717032"/>
            <a:ext cx="2454893" cy="2695332"/>
            <a:chOff x="2221819" y="3362876"/>
            <a:chExt cx="2364517" cy="2541749"/>
          </a:xfrm>
        </p:grpSpPr>
        <p:sp>
          <p:nvSpPr>
            <p:cNvPr id="57" name="Freihandform 56">
              <a:extLst>
                <a:ext uri="{FF2B5EF4-FFF2-40B4-BE49-F238E27FC236}">
                  <a16:creationId xmlns:a16="http://schemas.microsoft.com/office/drawing/2014/main" xmlns="" id="{073099E6-3C8C-D74F-9CA2-913965B7B38C}"/>
                </a:ext>
              </a:extLst>
            </p:cNvPr>
            <p:cNvSpPr/>
            <p:nvPr/>
          </p:nvSpPr>
          <p:spPr>
            <a:xfrm rot="3582933">
              <a:off x="3254453" y="3901968"/>
              <a:ext cx="470662" cy="245144"/>
            </a:xfrm>
            <a:custGeom>
              <a:avLst/>
              <a:gdLst>
                <a:gd name="connsiteX0" fmla="*/ 0 w 470661"/>
                <a:gd name="connsiteY0" fmla="*/ 49029 h 245143"/>
                <a:gd name="connsiteX1" fmla="*/ 348090 w 470661"/>
                <a:gd name="connsiteY1" fmla="*/ 49029 h 245143"/>
                <a:gd name="connsiteX2" fmla="*/ 348090 w 470661"/>
                <a:gd name="connsiteY2" fmla="*/ 0 h 245143"/>
                <a:gd name="connsiteX3" fmla="*/ 470661 w 470661"/>
                <a:gd name="connsiteY3" fmla="*/ 122572 h 245143"/>
                <a:gd name="connsiteX4" fmla="*/ 348090 w 470661"/>
                <a:gd name="connsiteY4" fmla="*/ 245143 h 245143"/>
                <a:gd name="connsiteX5" fmla="*/ 348090 w 470661"/>
                <a:gd name="connsiteY5" fmla="*/ 196114 h 245143"/>
                <a:gd name="connsiteX6" fmla="*/ 0 w 470661"/>
                <a:gd name="connsiteY6" fmla="*/ 196114 h 245143"/>
                <a:gd name="connsiteX7" fmla="*/ 0 w 470661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61" h="245143">
                  <a:moveTo>
                    <a:pt x="470661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470661" y="49030"/>
                  </a:lnTo>
                  <a:lnTo>
                    <a:pt x="470661" y="196113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3" rIns="0" bIns="36771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58" name="Freihandform 57">
              <a:extLst>
                <a:ext uri="{FF2B5EF4-FFF2-40B4-BE49-F238E27FC236}">
                  <a16:creationId xmlns:a16="http://schemas.microsoft.com/office/drawing/2014/main" xmlns="" id="{B5EC441C-7172-3B4E-9847-764778CCEF93}"/>
                </a:ext>
              </a:extLst>
            </p:cNvPr>
            <p:cNvSpPr/>
            <p:nvPr/>
          </p:nvSpPr>
          <p:spPr>
            <a:xfrm rot="17713346">
              <a:off x="3982277" y="3968707"/>
              <a:ext cx="351880" cy="245143"/>
            </a:xfrm>
            <a:custGeom>
              <a:avLst/>
              <a:gdLst>
                <a:gd name="connsiteX0" fmla="*/ 0 w 351880"/>
                <a:gd name="connsiteY0" fmla="*/ 49029 h 245143"/>
                <a:gd name="connsiteX1" fmla="*/ 229309 w 351880"/>
                <a:gd name="connsiteY1" fmla="*/ 49029 h 245143"/>
                <a:gd name="connsiteX2" fmla="*/ 229309 w 351880"/>
                <a:gd name="connsiteY2" fmla="*/ 0 h 245143"/>
                <a:gd name="connsiteX3" fmla="*/ 351880 w 351880"/>
                <a:gd name="connsiteY3" fmla="*/ 122572 h 245143"/>
                <a:gd name="connsiteX4" fmla="*/ 229309 w 351880"/>
                <a:gd name="connsiteY4" fmla="*/ 245143 h 245143"/>
                <a:gd name="connsiteX5" fmla="*/ 229309 w 351880"/>
                <a:gd name="connsiteY5" fmla="*/ 196114 h 245143"/>
                <a:gd name="connsiteX6" fmla="*/ 0 w 351880"/>
                <a:gd name="connsiteY6" fmla="*/ 196114 h 245143"/>
                <a:gd name="connsiteX7" fmla="*/ 0 w 351880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880" h="245143">
                  <a:moveTo>
                    <a:pt x="0" y="49029"/>
                  </a:moveTo>
                  <a:lnTo>
                    <a:pt x="229309" y="49029"/>
                  </a:lnTo>
                  <a:lnTo>
                    <a:pt x="229309" y="0"/>
                  </a:lnTo>
                  <a:lnTo>
                    <a:pt x="351880" y="122572"/>
                  </a:lnTo>
                  <a:lnTo>
                    <a:pt x="229309" y="245143"/>
                  </a:lnTo>
                  <a:lnTo>
                    <a:pt x="229309" y="196114"/>
                  </a:lnTo>
                  <a:lnTo>
                    <a:pt x="0" y="196114"/>
                  </a:lnTo>
                  <a:lnTo>
                    <a:pt x="0" y="49029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36771" rIns="55157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59" name="Freihandform 58">
              <a:extLst>
                <a:ext uri="{FF2B5EF4-FFF2-40B4-BE49-F238E27FC236}">
                  <a16:creationId xmlns:a16="http://schemas.microsoft.com/office/drawing/2014/main" xmlns="" id="{C5A2902E-12F1-A14C-9617-5A3ECC08D20F}"/>
                </a:ext>
              </a:extLst>
            </p:cNvPr>
            <p:cNvSpPr/>
            <p:nvPr/>
          </p:nvSpPr>
          <p:spPr>
            <a:xfrm>
              <a:off x="4181337" y="3422119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0" name="Freihandform 59">
              <a:extLst>
                <a:ext uri="{FF2B5EF4-FFF2-40B4-BE49-F238E27FC236}">
                  <a16:creationId xmlns:a16="http://schemas.microsoft.com/office/drawing/2014/main" xmlns="" id="{FC4D8D8A-D312-484B-872D-F0F0DC697AFA}"/>
                </a:ext>
              </a:extLst>
            </p:cNvPr>
            <p:cNvSpPr/>
            <p:nvPr/>
          </p:nvSpPr>
          <p:spPr>
            <a:xfrm rot="3829872">
              <a:off x="3994169" y="5139550"/>
              <a:ext cx="330347" cy="245143"/>
            </a:xfrm>
            <a:custGeom>
              <a:avLst/>
              <a:gdLst>
                <a:gd name="connsiteX0" fmla="*/ 0 w 330347"/>
                <a:gd name="connsiteY0" fmla="*/ 49029 h 245143"/>
                <a:gd name="connsiteX1" fmla="*/ 207776 w 330347"/>
                <a:gd name="connsiteY1" fmla="*/ 49029 h 245143"/>
                <a:gd name="connsiteX2" fmla="*/ 207776 w 330347"/>
                <a:gd name="connsiteY2" fmla="*/ 0 h 245143"/>
                <a:gd name="connsiteX3" fmla="*/ 330347 w 330347"/>
                <a:gd name="connsiteY3" fmla="*/ 122572 h 245143"/>
                <a:gd name="connsiteX4" fmla="*/ 207776 w 330347"/>
                <a:gd name="connsiteY4" fmla="*/ 245143 h 245143"/>
                <a:gd name="connsiteX5" fmla="*/ 207776 w 330347"/>
                <a:gd name="connsiteY5" fmla="*/ 196114 h 245143"/>
                <a:gd name="connsiteX6" fmla="*/ 0 w 330347"/>
                <a:gd name="connsiteY6" fmla="*/ 196114 h 245143"/>
                <a:gd name="connsiteX7" fmla="*/ 0 w 330347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0347" h="245143">
                  <a:moveTo>
                    <a:pt x="0" y="49029"/>
                  </a:moveTo>
                  <a:lnTo>
                    <a:pt x="207776" y="49029"/>
                  </a:lnTo>
                  <a:lnTo>
                    <a:pt x="207776" y="0"/>
                  </a:lnTo>
                  <a:lnTo>
                    <a:pt x="330347" y="122572"/>
                  </a:lnTo>
                  <a:lnTo>
                    <a:pt x="207776" y="245143"/>
                  </a:lnTo>
                  <a:lnTo>
                    <a:pt x="207776" y="196114"/>
                  </a:lnTo>
                  <a:lnTo>
                    <a:pt x="0" y="196114"/>
                  </a:lnTo>
                  <a:lnTo>
                    <a:pt x="0" y="49029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771" rIns="55157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1" name="Freihandform 60">
              <a:extLst>
                <a:ext uri="{FF2B5EF4-FFF2-40B4-BE49-F238E27FC236}">
                  <a16:creationId xmlns:a16="http://schemas.microsoft.com/office/drawing/2014/main" xmlns="" id="{A55AC29A-2553-7742-8059-B648017B6EDA}"/>
                </a:ext>
              </a:extLst>
            </p:cNvPr>
            <p:cNvSpPr/>
            <p:nvPr/>
          </p:nvSpPr>
          <p:spPr>
            <a:xfrm rot="19699520">
              <a:off x="2945200" y="4984823"/>
              <a:ext cx="504194" cy="245143"/>
            </a:xfrm>
            <a:custGeom>
              <a:avLst/>
              <a:gdLst>
                <a:gd name="connsiteX0" fmla="*/ 0 w 504193"/>
                <a:gd name="connsiteY0" fmla="*/ 49029 h 245143"/>
                <a:gd name="connsiteX1" fmla="*/ 381622 w 504193"/>
                <a:gd name="connsiteY1" fmla="*/ 49029 h 245143"/>
                <a:gd name="connsiteX2" fmla="*/ 381622 w 504193"/>
                <a:gd name="connsiteY2" fmla="*/ 0 h 245143"/>
                <a:gd name="connsiteX3" fmla="*/ 504193 w 504193"/>
                <a:gd name="connsiteY3" fmla="*/ 122572 h 245143"/>
                <a:gd name="connsiteX4" fmla="*/ 381622 w 504193"/>
                <a:gd name="connsiteY4" fmla="*/ 245143 h 245143"/>
                <a:gd name="connsiteX5" fmla="*/ 381622 w 504193"/>
                <a:gd name="connsiteY5" fmla="*/ 196114 h 245143"/>
                <a:gd name="connsiteX6" fmla="*/ 0 w 504193"/>
                <a:gd name="connsiteY6" fmla="*/ 196114 h 245143"/>
                <a:gd name="connsiteX7" fmla="*/ 0 w 504193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193" h="245143">
                  <a:moveTo>
                    <a:pt x="504193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04193" y="49030"/>
                  </a:lnTo>
                  <a:lnTo>
                    <a:pt x="504193" y="196113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2" name="Freihandform 61">
              <a:extLst>
                <a:ext uri="{FF2B5EF4-FFF2-40B4-BE49-F238E27FC236}">
                  <a16:creationId xmlns:a16="http://schemas.microsoft.com/office/drawing/2014/main" xmlns="" id="{18E081DC-25F2-5E4C-B5DD-E1920FFC5BF0}"/>
                </a:ext>
              </a:extLst>
            </p:cNvPr>
            <p:cNvSpPr/>
            <p:nvPr/>
          </p:nvSpPr>
          <p:spPr>
            <a:xfrm rot="799995">
              <a:off x="2767392" y="4368905"/>
              <a:ext cx="561977" cy="245143"/>
            </a:xfrm>
            <a:custGeom>
              <a:avLst/>
              <a:gdLst>
                <a:gd name="connsiteX0" fmla="*/ 0 w 561976"/>
                <a:gd name="connsiteY0" fmla="*/ 49029 h 245143"/>
                <a:gd name="connsiteX1" fmla="*/ 439405 w 561976"/>
                <a:gd name="connsiteY1" fmla="*/ 49029 h 245143"/>
                <a:gd name="connsiteX2" fmla="*/ 439405 w 561976"/>
                <a:gd name="connsiteY2" fmla="*/ 0 h 245143"/>
                <a:gd name="connsiteX3" fmla="*/ 561976 w 561976"/>
                <a:gd name="connsiteY3" fmla="*/ 122572 h 245143"/>
                <a:gd name="connsiteX4" fmla="*/ 439405 w 561976"/>
                <a:gd name="connsiteY4" fmla="*/ 245143 h 245143"/>
                <a:gd name="connsiteX5" fmla="*/ 439405 w 561976"/>
                <a:gd name="connsiteY5" fmla="*/ 196114 h 245143"/>
                <a:gd name="connsiteX6" fmla="*/ 0 w 561976"/>
                <a:gd name="connsiteY6" fmla="*/ 196114 h 245143"/>
                <a:gd name="connsiteX7" fmla="*/ 0 w 561976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976" h="245143">
                  <a:moveTo>
                    <a:pt x="561976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61976" y="49030"/>
                  </a:lnTo>
                  <a:lnTo>
                    <a:pt x="561976" y="196113"/>
                  </a:lnTo>
                  <a:close/>
                </a:path>
              </a:pathLst>
            </a:custGeom>
            <a:noFill/>
            <a:ln w="12700">
              <a:solidFill>
                <a:schemeClr val="accent6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3" name="Freihandform 62">
              <a:extLst>
                <a:ext uri="{FF2B5EF4-FFF2-40B4-BE49-F238E27FC236}">
                  <a16:creationId xmlns:a16="http://schemas.microsoft.com/office/drawing/2014/main" xmlns="" id="{0D7DBFAD-C1A9-F843-8D6E-22BF4BEFFF7F}"/>
                </a:ext>
              </a:extLst>
            </p:cNvPr>
            <p:cNvSpPr/>
            <p:nvPr/>
          </p:nvSpPr>
          <p:spPr>
            <a:xfrm>
              <a:off x="3405361" y="4284297"/>
              <a:ext cx="804526" cy="804526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4" name="Freihandform 63">
              <a:extLst>
                <a:ext uri="{FF2B5EF4-FFF2-40B4-BE49-F238E27FC236}">
                  <a16:creationId xmlns:a16="http://schemas.microsoft.com/office/drawing/2014/main" xmlns="" id="{1257F581-9D55-6148-B43B-E160833DDE0C}"/>
                </a:ext>
              </a:extLst>
            </p:cNvPr>
            <p:cNvSpPr/>
            <p:nvPr/>
          </p:nvSpPr>
          <p:spPr>
            <a:xfrm>
              <a:off x="2975608" y="3362876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5" name="Freihandform 64">
              <a:extLst>
                <a:ext uri="{FF2B5EF4-FFF2-40B4-BE49-F238E27FC236}">
                  <a16:creationId xmlns:a16="http://schemas.microsoft.com/office/drawing/2014/main" xmlns="" id="{1BBE16A4-5D23-0C44-B355-21F1338D926B}"/>
                </a:ext>
              </a:extLst>
            </p:cNvPr>
            <p:cNvSpPr/>
            <p:nvPr/>
          </p:nvSpPr>
          <p:spPr>
            <a:xfrm>
              <a:off x="2513390" y="5215078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6" name="Freihandform 65">
              <a:extLst>
                <a:ext uri="{FF2B5EF4-FFF2-40B4-BE49-F238E27FC236}">
                  <a16:creationId xmlns:a16="http://schemas.microsoft.com/office/drawing/2014/main" xmlns="" id="{40D9028E-C805-AD47-A23A-57D93D502773}"/>
                </a:ext>
              </a:extLst>
            </p:cNvPr>
            <p:cNvSpPr/>
            <p:nvPr/>
          </p:nvSpPr>
          <p:spPr>
            <a:xfrm>
              <a:off x="4139695" y="5499626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accent6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67" name="Freihandform 66">
              <a:extLst>
                <a:ext uri="{FF2B5EF4-FFF2-40B4-BE49-F238E27FC236}">
                  <a16:creationId xmlns:a16="http://schemas.microsoft.com/office/drawing/2014/main" xmlns="" id="{187154DC-3931-BC4C-B312-C06F6357D9DE}"/>
                </a:ext>
              </a:extLst>
            </p:cNvPr>
            <p:cNvSpPr/>
            <p:nvPr/>
          </p:nvSpPr>
          <p:spPr>
            <a:xfrm>
              <a:off x="2221819" y="4134346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</p:grpSp>
      <p:grpSp>
        <p:nvGrpSpPr>
          <p:cNvPr id="68" name="Gruppierung 47">
            <a:extLst>
              <a:ext uri="{FF2B5EF4-FFF2-40B4-BE49-F238E27FC236}">
                <a16:creationId xmlns:a16="http://schemas.microsoft.com/office/drawing/2014/main" xmlns="" id="{80E1B11E-1FBF-3E4D-AFFD-4583A7D90DC6}"/>
              </a:ext>
            </a:extLst>
          </p:cNvPr>
          <p:cNvGrpSpPr/>
          <p:nvPr/>
        </p:nvGrpSpPr>
        <p:grpSpPr>
          <a:xfrm>
            <a:off x="6480287" y="3666866"/>
            <a:ext cx="2096581" cy="2745499"/>
            <a:chOff x="4872134" y="3315567"/>
            <a:chExt cx="1962542" cy="2589057"/>
          </a:xfrm>
        </p:grpSpPr>
        <p:sp>
          <p:nvSpPr>
            <p:cNvPr id="69" name="Freihandform 68">
              <a:extLst>
                <a:ext uri="{FF2B5EF4-FFF2-40B4-BE49-F238E27FC236}">
                  <a16:creationId xmlns:a16="http://schemas.microsoft.com/office/drawing/2014/main" xmlns="" id="{83B6F6BE-0409-7B41-9B7C-E70C9AA85D34}"/>
                </a:ext>
              </a:extLst>
            </p:cNvPr>
            <p:cNvSpPr/>
            <p:nvPr/>
          </p:nvSpPr>
          <p:spPr>
            <a:xfrm>
              <a:off x="4872134" y="4264543"/>
              <a:ext cx="804526" cy="804526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0" name="Freihandform 69">
              <a:extLst>
                <a:ext uri="{FF2B5EF4-FFF2-40B4-BE49-F238E27FC236}">
                  <a16:creationId xmlns:a16="http://schemas.microsoft.com/office/drawing/2014/main" xmlns="" id="{1EFEFB75-4814-A646-AA19-784B67EEEF54}"/>
                </a:ext>
              </a:extLst>
            </p:cNvPr>
            <p:cNvSpPr/>
            <p:nvPr/>
          </p:nvSpPr>
          <p:spPr>
            <a:xfrm rot="18017067" flipH="1">
              <a:off x="5424852" y="3875832"/>
              <a:ext cx="470662" cy="245144"/>
            </a:xfrm>
            <a:custGeom>
              <a:avLst/>
              <a:gdLst>
                <a:gd name="connsiteX0" fmla="*/ 0 w 470661"/>
                <a:gd name="connsiteY0" fmla="*/ 49029 h 245143"/>
                <a:gd name="connsiteX1" fmla="*/ 348090 w 470661"/>
                <a:gd name="connsiteY1" fmla="*/ 49029 h 245143"/>
                <a:gd name="connsiteX2" fmla="*/ 348090 w 470661"/>
                <a:gd name="connsiteY2" fmla="*/ 0 h 245143"/>
                <a:gd name="connsiteX3" fmla="*/ 470661 w 470661"/>
                <a:gd name="connsiteY3" fmla="*/ 122572 h 245143"/>
                <a:gd name="connsiteX4" fmla="*/ 348090 w 470661"/>
                <a:gd name="connsiteY4" fmla="*/ 245143 h 245143"/>
                <a:gd name="connsiteX5" fmla="*/ 348090 w 470661"/>
                <a:gd name="connsiteY5" fmla="*/ 196114 h 245143"/>
                <a:gd name="connsiteX6" fmla="*/ 0 w 470661"/>
                <a:gd name="connsiteY6" fmla="*/ 196114 h 245143"/>
                <a:gd name="connsiteX7" fmla="*/ 0 w 470661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661" h="245143">
                  <a:moveTo>
                    <a:pt x="470661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470661" y="49030"/>
                  </a:lnTo>
                  <a:lnTo>
                    <a:pt x="470661" y="196113"/>
                  </a:lnTo>
                  <a:close/>
                </a:path>
              </a:pathLst>
            </a:custGeom>
            <a:noFill/>
            <a:ln w="12700">
              <a:solidFill>
                <a:srgbClr val="7030A0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3" rIns="0" bIns="36771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1" name="Freihandform 70">
              <a:extLst>
                <a:ext uri="{FF2B5EF4-FFF2-40B4-BE49-F238E27FC236}">
                  <a16:creationId xmlns:a16="http://schemas.microsoft.com/office/drawing/2014/main" xmlns="" id="{985E4CDB-BB3D-2347-BC47-85EE7094F705}"/>
                </a:ext>
              </a:extLst>
            </p:cNvPr>
            <p:cNvSpPr/>
            <p:nvPr/>
          </p:nvSpPr>
          <p:spPr>
            <a:xfrm rot="3288475" flipH="1">
              <a:off x="5470386" y="5138784"/>
              <a:ext cx="504194" cy="245143"/>
            </a:xfrm>
            <a:custGeom>
              <a:avLst/>
              <a:gdLst>
                <a:gd name="connsiteX0" fmla="*/ 0 w 504193"/>
                <a:gd name="connsiteY0" fmla="*/ 49029 h 245143"/>
                <a:gd name="connsiteX1" fmla="*/ 381622 w 504193"/>
                <a:gd name="connsiteY1" fmla="*/ 49029 h 245143"/>
                <a:gd name="connsiteX2" fmla="*/ 381622 w 504193"/>
                <a:gd name="connsiteY2" fmla="*/ 0 h 245143"/>
                <a:gd name="connsiteX3" fmla="*/ 504193 w 504193"/>
                <a:gd name="connsiteY3" fmla="*/ 122572 h 245143"/>
                <a:gd name="connsiteX4" fmla="*/ 381622 w 504193"/>
                <a:gd name="connsiteY4" fmla="*/ 245143 h 245143"/>
                <a:gd name="connsiteX5" fmla="*/ 381622 w 504193"/>
                <a:gd name="connsiteY5" fmla="*/ 196114 h 245143"/>
                <a:gd name="connsiteX6" fmla="*/ 0 w 504193"/>
                <a:gd name="connsiteY6" fmla="*/ 196114 h 245143"/>
                <a:gd name="connsiteX7" fmla="*/ 0 w 504193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4193" h="245143">
                  <a:moveTo>
                    <a:pt x="504193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04193" y="49030"/>
                  </a:lnTo>
                  <a:lnTo>
                    <a:pt x="504193" y="196113"/>
                  </a:lnTo>
                  <a:close/>
                </a:path>
              </a:pathLst>
            </a:custGeom>
            <a:noFill/>
            <a:ln w="12700">
              <a:solidFill>
                <a:srgbClr val="7030A0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2" name="Freihandform 71">
              <a:extLst>
                <a:ext uri="{FF2B5EF4-FFF2-40B4-BE49-F238E27FC236}">
                  <a16:creationId xmlns:a16="http://schemas.microsoft.com/office/drawing/2014/main" xmlns="" id="{70422F10-EF5A-444F-AAB5-9312E98FC109}"/>
                </a:ext>
              </a:extLst>
            </p:cNvPr>
            <p:cNvSpPr/>
            <p:nvPr/>
          </p:nvSpPr>
          <p:spPr>
            <a:xfrm rot="21146456" flipH="1">
              <a:off x="5772180" y="4405518"/>
              <a:ext cx="561977" cy="245143"/>
            </a:xfrm>
            <a:custGeom>
              <a:avLst/>
              <a:gdLst>
                <a:gd name="connsiteX0" fmla="*/ 0 w 561976"/>
                <a:gd name="connsiteY0" fmla="*/ 49029 h 245143"/>
                <a:gd name="connsiteX1" fmla="*/ 439405 w 561976"/>
                <a:gd name="connsiteY1" fmla="*/ 49029 h 245143"/>
                <a:gd name="connsiteX2" fmla="*/ 439405 w 561976"/>
                <a:gd name="connsiteY2" fmla="*/ 0 h 245143"/>
                <a:gd name="connsiteX3" fmla="*/ 561976 w 561976"/>
                <a:gd name="connsiteY3" fmla="*/ 122572 h 245143"/>
                <a:gd name="connsiteX4" fmla="*/ 439405 w 561976"/>
                <a:gd name="connsiteY4" fmla="*/ 245143 h 245143"/>
                <a:gd name="connsiteX5" fmla="*/ 439405 w 561976"/>
                <a:gd name="connsiteY5" fmla="*/ 196114 h 245143"/>
                <a:gd name="connsiteX6" fmla="*/ 0 w 561976"/>
                <a:gd name="connsiteY6" fmla="*/ 196114 h 245143"/>
                <a:gd name="connsiteX7" fmla="*/ 0 w 561976"/>
                <a:gd name="connsiteY7" fmla="*/ 49029 h 24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1976" h="245143">
                  <a:moveTo>
                    <a:pt x="561976" y="196113"/>
                  </a:moveTo>
                  <a:lnTo>
                    <a:pt x="122571" y="196113"/>
                  </a:lnTo>
                  <a:lnTo>
                    <a:pt x="122571" y="245142"/>
                  </a:lnTo>
                  <a:lnTo>
                    <a:pt x="0" y="122571"/>
                  </a:lnTo>
                  <a:lnTo>
                    <a:pt x="122571" y="1"/>
                  </a:lnTo>
                  <a:lnTo>
                    <a:pt x="122571" y="49030"/>
                  </a:lnTo>
                  <a:lnTo>
                    <a:pt x="561976" y="49030"/>
                  </a:lnTo>
                  <a:lnTo>
                    <a:pt x="561976" y="196113"/>
                  </a:lnTo>
                  <a:close/>
                </a:path>
              </a:pathLst>
            </a:custGeom>
            <a:noFill/>
            <a:ln w="12700">
              <a:solidFill>
                <a:srgbClr val="7030A0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157" tIns="36771" rIns="0" bIns="36772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Aft>
                  <a:spcPct val="35000"/>
                </a:spcAft>
              </a:pPr>
              <a:endParaRPr lang="de-DE" sz="750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3" name="Freihandform 72">
              <a:extLst>
                <a:ext uri="{FF2B5EF4-FFF2-40B4-BE49-F238E27FC236}">
                  <a16:creationId xmlns:a16="http://schemas.microsoft.com/office/drawing/2014/main" xmlns="" id="{FA704624-6294-D04F-8A25-9137C4C55757}"/>
                </a:ext>
              </a:extLst>
            </p:cNvPr>
            <p:cNvSpPr/>
            <p:nvPr/>
          </p:nvSpPr>
          <p:spPr>
            <a:xfrm>
              <a:off x="6429677" y="4246163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4" name="Freihandform 73">
              <a:extLst>
                <a:ext uri="{FF2B5EF4-FFF2-40B4-BE49-F238E27FC236}">
                  <a16:creationId xmlns:a16="http://schemas.microsoft.com/office/drawing/2014/main" xmlns="" id="{2554CA6A-23DD-3243-8AB5-5D06C98240F4}"/>
                </a:ext>
              </a:extLst>
            </p:cNvPr>
            <p:cNvSpPr/>
            <p:nvPr/>
          </p:nvSpPr>
          <p:spPr>
            <a:xfrm>
              <a:off x="5850668" y="5499625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  <p:sp>
          <p:nvSpPr>
            <p:cNvPr id="75" name="Freihandform 74">
              <a:extLst>
                <a:ext uri="{FF2B5EF4-FFF2-40B4-BE49-F238E27FC236}">
                  <a16:creationId xmlns:a16="http://schemas.microsoft.com/office/drawing/2014/main" xmlns="" id="{2CC2F24C-3DE9-064D-8800-E00B86772912}"/>
                </a:ext>
              </a:extLst>
            </p:cNvPr>
            <p:cNvSpPr/>
            <p:nvPr/>
          </p:nvSpPr>
          <p:spPr>
            <a:xfrm>
              <a:off x="5736835" y="3315567"/>
              <a:ext cx="404999" cy="404999"/>
            </a:xfrm>
            <a:custGeom>
              <a:avLst/>
              <a:gdLst>
                <a:gd name="connsiteX0" fmla="*/ 0 w 404999"/>
                <a:gd name="connsiteY0" fmla="*/ 202500 h 404999"/>
                <a:gd name="connsiteX1" fmla="*/ 202500 w 404999"/>
                <a:gd name="connsiteY1" fmla="*/ 0 h 404999"/>
                <a:gd name="connsiteX2" fmla="*/ 405000 w 404999"/>
                <a:gd name="connsiteY2" fmla="*/ 202500 h 404999"/>
                <a:gd name="connsiteX3" fmla="*/ 202500 w 404999"/>
                <a:gd name="connsiteY3" fmla="*/ 405000 h 404999"/>
                <a:gd name="connsiteX4" fmla="*/ 0 w 404999"/>
                <a:gd name="connsiteY4" fmla="*/ 202500 h 40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4999" h="404999">
                  <a:moveTo>
                    <a:pt x="0" y="202500"/>
                  </a:moveTo>
                  <a:cubicBezTo>
                    <a:pt x="0" y="90662"/>
                    <a:pt x="90662" y="0"/>
                    <a:pt x="202500" y="0"/>
                  </a:cubicBezTo>
                  <a:cubicBezTo>
                    <a:pt x="314338" y="0"/>
                    <a:pt x="405000" y="90662"/>
                    <a:pt x="405000" y="202500"/>
                  </a:cubicBezTo>
                  <a:cubicBezTo>
                    <a:pt x="405000" y="314338"/>
                    <a:pt x="314338" y="405000"/>
                    <a:pt x="202500" y="405000"/>
                  </a:cubicBezTo>
                  <a:cubicBezTo>
                    <a:pt x="90662" y="405000"/>
                    <a:pt x="0" y="314338"/>
                    <a:pt x="0" y="202500"/>
                  </a:cubicBezTo>
                  <a:close/>
                </a:path>
              </a:pathLst>
            </a:custGeom>
            <a:solidFill>
              <a:srgbClr val="7030A0"/>
            </a:solidFill>
            <a:ln w="19050">
              <a:solidFill>
                <a:schemeClr val="tx1"/>
              </a:solidFill>
            </a:ln>
            <a:effectLst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676" tIns="60676" rIns="60676" bIns="60676" numCol="1" spcCol="1270" anchor="ctr" anchorCtr="0">
              <a:noAutofit/>
            </a:bodyPr>
            <a:lstStyle/>
            <a:p>
              <a:pPr algn="ctr" defTabSz="566738">
                <a:lnSpc>
                  <a:spcPct val="90000"/>
                </a:lnSpc>
                <a:spcAft>
                  <a:spcPct val="35000"/>
                </a:spcAft>
              </a:pPr>
              <a:endParaRPr lang="de-DE" sz="1275" dirty="0">
                <a:solidFill>
                  <a:sysClr val="window" lastClr="FFFFFF"/>
                </a:solidFill>
                <a:latin typeface="Arial Regular"/>
              </a:endParaRPr>
            </a:p>
          </p:txBody>
        </p:sp>
      </p:grpSp>
      <p:sp>
        <p:nvSpPr>
          <p:cNvPr id="76" name="Inhaltsplatzhalter 41">
            <a:extLst>
              <a:ext uri="{FF2B5EF4-FFF2-40B4-BE49-F238E27FC236}">
                <a16:creationId xmlns:a16="http://schemas.microsoft.com/office/drawing/2014/main" xmlns="" id="{A7948979-4E8C-E24B-BCCE-5F3FD34E67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185" y="4985535"/>
            <a:ext cx="4333152" cy="1425966"/>
          </a:xfrm>
        </p:spPr>
        <p:txBody>
          <a:bodyPr numCol="1"/>
          <a:lstStyle/>
          <a:p>
            <a:pPr eaLnBrk="1" hangingPunct="1">
              <a:spcAft>
                <a:spcPct val="0"/>
              </a:spcAft>
              <a:buClr>
                <a:srgbClr val="5B2283"/>
              </a:buClr>
              <a:buSzTx/>
              <a:buFont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SMEs </a:t>
            </a:r>
            <a:r>
              <a:rPr lang="de-DE" altLang="de-DE" sz="2400" dirty="0" err="1">
                <a:solidFill>
                  <a:srgbClr val="000000"/>
                </a:solidFill>
              </a:rPr>
              <a:t>from</a:t>
            </a:r>
            <a:r>
              <a:rPr lang="de-DE" altLang="de-DE" sz="2400" dirty="0">
                <a:solidFill>
                  <a:srgbClr val="000000"/>
                </a:solidFill>
              </a:rPr>
              <a:t> </a:t>
            </a:r>
            <a:r>
              <a:rPr lang="de-DE" altLang="de-DE" sz="2400" dirty="0" err="1" smtClean="0">
                <a:solidFill>
                  <a:srgbClr val="000000"/>
                </a:solidFill>
              </a:rPr>
              <a:t>partner</a:t>
            </a:r>
            <a:r>
              <a:rPr lang="de-DE" altLang="de-DE" sz="2400" dirty="0" smtClean="0">
                <a:solidFill>
                  <a:srgbClr val="000000"/>
                </a:solidFill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</a:rPr>
              <a:t>country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spcAft>
                <a:spcPct val="0"/>
              </a:spcAft>
              <a:buClr>
                <a:srgbClr val="5B2283"/>
              </a:buClr>
              <a:buSzTx/>
              <a:buNone/>
            </a:pPr>
            <a:r>
              <a:rPr lang="de-DE" altLang="de-DE" sz="2400" dirty="0" smtClean="0">
                <a:solidFill>
                  <a:srgbClr val="000000"/>
                </a:solidFill>
              </a:rPr>
              <a:t>German SMEs</a:t>
            </a:r>
            <a:endParaRPr lang="de-DE" altLang="de-DE" sz="2400" dirty="0">
              <a:solidFill>
                <a:srgbClr val="000000"/>
              </a:solidFill>
            </a:endParaRPr>
          </a:p>
          <a:p>
            <a:pPr eaLnBrk="1" hangingPunct="1">
              <a:spcAft>
                <a:spcPct val="0"/>
              </a:spcAft>
              <a:buClr>
                <a:srgbClr val="5B2283"/>
              </a:buClr>
              <a:buSzTx/>
              <a:buNone/>
            </a:pPr>
            <a:r>
              <a:rPr lang="de-DE" altLang="de-DE" sz="2400" dirty="0">
                <a:solidFill>
                  <a:srgbClr val="000000"/>
                </a:solidFill>
              </a:rPr>
              <a:t>Optional </a:t>
            </a:r>
            <a:r>
              <a:rPr lang="de-DE" altLang="de-DE" sz="2400" dirty="0" err="1">
                <a:solidFill>
                  <a:srgbClr val="000000"/>
                </a:solidFill>
              </a:rPr>
              <a:t>partners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sp>
        <p:nvSpPr>
          <p:cNvPr id="77" name="Freihandform 76">
            <a:extLst>
              <a:ext uri="{FF2B5EF4-FFF2-40B4-BE49-F238E27FC236}">
                <a16:creationId xmlns:a16="http://schemas.microsoft.com/office/drawing/2014/main" xmlns="" id="{5A49F99D-9C63-E249-9A61-120BF483DB70}"/>
              </a:ext>
            </a:extLst>
          </p:cNvPr>
          <p:cNvSpPr/>
          <p:nvPr/>
        </p:nvSpPr>
        <p:spPr>
          <a:xfrm>
            <a:off x="323409" y="5538330"/>
            <a:ext cx="232744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sp>
        <p:nvSpPr>
          <p:cNvPr id="79" name="Freihandform 78">
            <a:extLst>
              <a:ext uri="{FF2B5EF4-FFF2-40B4-BE49-F238E27FC236}">
                <a16:creationId xmlns:a16="http://schemas.microsoft.com/office/drawing/2014/main" xmlns="" id="{FE624FB6-9B78-794D-8ADE-A89BF622E004}"/>
              </a:ext>
            </a:extLst>
          </p:cNvPr>
          <p:cNvSpPr/>
          <p:nvPr/>
        </p:nvSpPr>
        <p:spPr>
          <a:xfrm>
            <a:off x="342553" y="5982893"/>
            <a:ext cx="203691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sp>
        <p:nvSpPr>
          <p:cNvPr id="80" name="Freihandform 79">
            <a:extLst>
              <a:ext uri="{FF2B5EF4-FFF2-40B4-BE49-F238E27FC236}">
                <a16:creationId xmlns:a16="http://schemas.microsoft.com/office/drawing/2014/main" xmlns="" id="{0F1F9A43-8B48-8E40-A923-EAB4574EA160}"/>
              </a:ext>
            </a:extLst>
          </p:cNvPr>
          <p:cNvSpPr/>
          <p:nvPr/>
        </p:nvSpPr>
        <p:spPr>
          <a:xfrm>
            <a:off x="323409" y="5091597"/>
            <a:ext cx="211008" cy="216000"/>
          </a:xfrm>
          <a:custGeom>
            <a:avLst/>
            <a:gdLst>
              <a:gd name="connsiteX0" fmla="*/ 0 w 404999"/>
              <a:gd name="connsiteY0" fmla="*/ 202500 h 404999"/>
              <a:gd name="connsiteX1" fmla="*/ 202500 w 404999"/>
              <a:gd name="connsiteY1" fmla="*/ 0 h 404999"/>
              <a:gd name="connsiteX2" fmla="*/ 405000 w 404999"/>
              <a:gd name="connsiteY2" fmla="*/ 202500 h 404999"/>
              <a:gd name="connsiteX3" fmla="*/ 202500 w 404999"/>
              <a:gd name="connsiteY3" fmla="*/ 405000 h 404999"/>
              <a:gd name="connsiteX4" fmla="*/ 0 w 404999"/>
              <a:gd name="connsiteY4" fmla="*/ 202500 h 40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999" h="404999">
                <a:moveTo>
                  <a:pt x="0" y="202500"/>
                </a:moveTo>
                <a:cubicBezTo>
                  <a:pt x="0" y="90662"/>
                  <a:pt x="90662" y="0"/>
                  <a:pt x="202500" y="0"/>
                </a:cubicBezTo>
                <a:cubicBezTo>
                  <a:pt x="314338" y="0"/>
                  <a:pt x="405000" y="90662"/>
                  <a:pt x="405000" y="202500"/>
                </a:cubicBezTo>
                <a:cubicBezTo>
                  <a:pt x="405000" y="314338"/>
                  <a:pt x="314338" y="405000"/>
                  <a:pt x="202500" y="405000"/>
                </a:cubicBezTo>
                <a:cubicBezTo>
                  <a:pt x="90662" y="405000"/>
                  <a:pt x="0" y="314338"/>
                  <a:pt x="0" y="202500"/>
                </a:cubicBezTo>
                <a:close/>
              </a:path>
            </a:pathLst>
          </a:custGeom>
          <a:solidFill>
            <a:srgbClr val="7030A0"/>
          </a:solidFill>
          <a:ln w="19050">
            <a:solidFill>
              <a:schemeClr val="tx1"/>
            </a:solidFill>
          </a:ln>
          <a:effectLst/>
        </p:spPr>
        <p:style>
          <a:lnRef idx="0">
            <a:scrgbClr r="0" g="0" b="0"/>
          </a:lnRef>
          <a:fillRef idx="1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spcFirstLastPara="0" vert="horz" wrap="square" lIns="60676" tIns="60676" rIns="60676" bIns="60676" numCol="1" spcCol="1270" anchor="ctr" anchorCtr="0">
            <a:noAutofit/>
          </a:bodyPr>
          <a:lstStyle/>
          <a:p>
            <a:pPr algn="ctr" defTabSz="566738">
              <a:lnSpc>
                <a:spcPct val="90000"/>
              </a:lnSpc>
              <a:spcAft>
                <a:spcPct val="35000"/>
              </a:spcAft>
            </a:pPr>
            <a:endParaRPr lang="de-DE" sz="1275" dirty="0">
              <a:solidFill>
                <a:sysClr val="window" lastClr="FFFFFF"/>
              </a:solidFill>
              <a:latin typeface="Arial Regular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53A5CF55-683F-FA44-AF1A-2168EC1ECE8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12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19738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208912" cy="980728"/>
          </a:xfrm>
        </p:spPr>
        <p:txBody>
          <a:bodyPr/>
          <a:lstStyle/>
          <a:p>
            <a:r>
              <a:rPr lang="de-DE" sz="2800" dirty="0"/>
              <a:t>ZIM – International Innovation </a:t>
            </a:r>
            <a:r>
              <a:rPr lang="de-DE" sz="2800" dirty="0" smtClean="0"/>
              <a:t>Networks 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7544" y="1772816"/>
            <a:ext cx="8172769" cy="3959672"/>
          </a:xfrm>
        </p:spPr>
        <p:txBody>
          <a:bodyPr/>
          <a:lstStyle/>
          <a:p>
            <a:r>
              <a:rPr lang="de-DE" sz="2400" b="1" dirty="0" err="1" smtClean="0"/>
              <a:t>Up</a:t>
            </a:r>
            <a:r>
              <a:rPr lang="de-DE" sz="2400" b="1" dirty="0" smtClean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 smtClean="0"/>
              <a:t>now</a:t>
            </a:r>
            <a:r>
              <a:rPr lang="de-DE" sz="2400" b="1" dirty="0" smtClean="0"/>
              <a:t> (</a:t>
            </a:r>
            <a:r>
              <a:rPr lang="de-DE" sz="2400" b="1" dirty="0" err="1" smtClean="0"/>
              <a:t>since</a:t>
            </a:r>
            <a:r>
              <a:rPr lang="de-DE" sz="2400" b="1" dirty="0" smtClean="0"/>
              <a:t> 2018)</a:t>
            </a:r>
            <a:endParaRPr lang="de-DE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 smtClean="0"/>
              <a:t>17 </a:t>
            </a:r>
            <a:r>
              <a:rPr lang="de-DE" sz="2600" dirty="0"/>
              <a:t>international Networks</a:t>
            </a:r>
          </a:p>
          <a:p>
            <a:endParaRPr lang="de-DE" sz="2400" dirty="0"/>
          </a:p>
          <a:p>
            <a:r>
              <a:rPr lang="de-DE" sz="2400" b="1" dirty="0"/>
              <a:t>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/>
              <a:t>Austria, </a:t>
            </a:r>
            <a:r>
              <a:rPr lang="de-DE" sz="2600" dirty="0" err="1"/>
              <a:t>Australia</a:t>
            </a:r>
            <a:r>
              <a:rPr lang="de-DE" sz="2600" dirty="0"/>
              <a:t>, Chile, France, </a:t>
            </a:r>
            <a:r>
              <a:rPr lang="de-DE" sz="2600" dirty="0" smtClean="0"/>
              <a:t>United </a:t>
            </a:r>
            <a:r>
              <a:rPr lang="de-DE" sz="2600" dirty="0" err="1" smtClean="0"/>
              <a:t>Kingdom</a:t>
            </a:r>
            <a:r>
              <a:rPr lang="de-DE" sz="2600" dirty="0" smtClean="0"/>
              <a:t>, </a:t>
            </a:r>
            <a:r>
              <a:rPr lang="de-DE" sz="2600" dirty="0" err="1"/>
              <a:t>Poland</a:t>
            </a:r>
            <a:r>
              <a:rPr lang="de-DE" sz="2600" dirty="0"/>
              <a:t>, </a:t>
            </a:r>
            <a:r>
              <a:rPr lang="de-DE" sz="2600" dirty="0" err="1" smtClean="0"/>
              <a:t>the</a:t>
            </a:r>
            <a:r>
              <a:rPr lang="de-DE" sz="2600" dirty="0" smtClean="0"/>
              <a:t> </a:t>
            </a:r>
            <a:r>
              <a:rPr lang="de-DE" sz="2600" dirty="0" err="1"/>
              <a:t>Netherlands</a:t>
            </a:r>
            <a:r>
              <a:rPr lang="de-DE" sz="2600" dirty="0"/>
              <a:t>, </a:t>
            </a:r>
            <a:r>
              <a:rPr lang="de-DE" sz="2600" dirty="0" err="1"/>
              <a:t>Switzerland</a:t>
            </a:r>
            <a:r>
              <a:rPr lang="de-DE" sz="2600" dirty="0"/>
              <a:t>, </a:t>
            </a:r>
            <a:r>
              <a:rPr lang="de-DE" sz="2600" dirty="0" err="1" smtClean="0"/>
              <a:t>Slovakia</a:t>
            </a:r>
            <a:r>
              <a:rPr lang="de-DE" sz="2600" dirty="0"/>
              <a:t>, Gambia, Burkina Faso, Ruanda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9A82B2AF-3670-F347-8EDE-6CA64D2C16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13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359294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6904" cy="980728"/>
          </a:xfrm>
        </p:spPr>
        <p:txBody>
          <a:bodyPr/>
          <a:lstStyle/>
          <a:p>
            <a:r>
              <a:rPr lang="de-DE" sz="2800" dirty="0"/>
              <a:t>ZIM – International Innovation Networks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 smtClean="0"/>
              <a:t>Approval</a:t>
            </a:r>
            <a:r>
              <a:rPr lang="de-DE" sz="2200" dirty="0" smtClean="0"/>
              <a:t> </a:t>
            </a:r>
            <a:r>
              <a:rPr lang="de-DE" sz="2200" dirty="0" err="1" smtClean="0"/>
              <a:t>of</a:t>
            </a:r>
            <a:r>
              <a:rPr lang="de-DE" sz="2200" dirty="0" smtClean="0"/>
              <a:t> a </a:t>
            </a:r>
            <a:r>
              <a:rPr lang="de-DE" sz="2200" b="1" dirty="0" smtClean="0"/>
              <a:t>Canadian German Innovation 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Topic: Medical </a:t>
            </a:r>
            <a:r>
              <a:rPr lang="de-DE" sz="2200" dirty="0"/>
              <a:t>C</a:t>
            </a:r>
            <a:r>
              <a:rPr lang="de-DE" sz="2200" dirty="0" smtClean="0"/>
              <a:t>annabis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German </a:t>
            </a:r>
            <a:r>
              <a:rPr lang="de-DE" sz="2200" dirty="0" err="1" smtClean="0"/>
              <a:t>participants</a:t>
            </a:r>
            <a:r>
              <a:rPr lang="de-DE" sz="2200" dirty="0" smtClean="0"/>
              <a:t>: 5 SMEs, 1 </a:t>
            </a:r>
            <a:r>
              <a:rPr lang="de-DE" sz="2200" dirty="0" err="1" smtClean="0"/>
              <a:t>research</a:t>
            </a:r>
            <a:r>
              <a:rPr lang="de-DE" sz="2200" dirty="0" smtClean="0"/>
              <a:t> </a:t>
            </a:r>
            <a:r>
              <a:rPr lang="de-DE" sz="2200" dirty="0" err="1" smtClean="0"/>
              <a:t>institute</a:t>
            </a:r>
            <a:endParaRPr lang="de-D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Networking </a:t>
            </a:r>
            <a:r>
              <a:rPr lang="de-DE" sz="2200" dirty="0" err="1" smtClean="0"/>
              <a:t>management</a:t>
            </a:r>
            <a:r>
              <a:rPr lang="de-DE" sz="2200" dirty="0" smtClean="0"/>
              <a:t> </a:t>
            </a:r>
            <a:r>
              <a:rPr lang="de-DE" sz="2200" dirty="0" err="1" smtClean="0"/>
              <a:t>organization</a:t>
            </a:r>
            <a:r>
              <a:rPr lang="de-DE" sz="2200" dirty="0" smtClean="0"/>
              <a:t>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University </a:t>
            </a:r>
            <a:r>
              <a:rPr lang="de-DE" sz="2200" dirty="0" smtClean="0"/>
              <a:t>Hohenheim, Stuttgart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err="1" smtClean="0"/>
              <a:t>Funding</a:t>
            </a:r>
            <a:r>
              <a:rPr lang="de-DE" sz="2200" dirty="0" smtClean="0"/>
              <a:t> </a:t>
            </a: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networking</a:t>
            </a:r>
            <a:r>
              <a:rPr lang="de-DE" sz="2200" dirty="0" smtClean="0"/>
              <a:t> </a:t>
            </a:r>
            <a:r>
              <a:rPr lang="de-DE" sz="2200" dirty="0" err="1" smtClean="0"/>
              <a:t>managment</a:t>
            </a:r>
            <a:r>
              <a:rPr lang="de-DE" sz="2200" dirty="0" smtClean="0"/>
              <a:t>: </a:t>
            </a:r>
            <a:br>
              <a:rPr lang="de-DE" sz="2200" dirty="0" smtClean="0"/>
            </a:br>
            <a:r>
              <a:rPr lang="de-DE" sz="2200" dirty="0" smtClean="0"/>
              <a:t>190.000 </a:t>
            </a:r>
            <a:r>
              <a:rPr lang="de-DE" sz="2200" dirty="0" smtClean="0"/>
              <a:t>€ + R&amp;D </a:t>
            </a:r>
            <a:r>
              <a:rPr lang="de-DE" sz="2200" dirty="0" err="1" smtClean="0"/>
              <a:t>projects</a:t>
            </a:r>
            <a:endParaRPr lang="de-DE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Canadian </a:t>
            </a:r>
            <a:r>
              <a:rPr lang="de-DE" sz="2200" dirty="0" err="1" smtClean="0"/>
              <a:t>participants</a:t>
            </a:r>
            <a:r>
              <a:rPr lang="de-DE" sz="2200" dirty="0" smtClean="0"/>
              <a:t>: 4 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/>
              <a:t>Networking </a:t>
            </a:r>
            <a:r>
              <a:rPr lang="de-DE" sz="2200" dirty="0" err="1" smtClean="0"/>
              <a:t>management</a:t>
            </a:r>
            <a:r>
              <a:rPr lang="de-DE" sz="2200" dirty="0" smtClean="0"/>
              <a:t> </a:t>
            </a:r>
            <a:r>
              <a:rPr lang="de-DE" sz="2200" dirty="0" err="1" smtClean="0"/>
              <a:t>organisation</a:t>
            </a:r>
            <a:r>
              <a:rPr lang="de-DE" sz="2200" dirty="0" smtClean="0"/>
              <a:t>: 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National </a:t>
            </a:r>
            <a:r>
              <a:rPr lang="de-DE" sz="2200" dirty="0" smtClean="0"/>
              <a:t>Research Council Canada (NRC)</a:t>
            </a:r>
            <a:endParaRPr lang="de-DE" sz="2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14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04110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8280000" cy="1080040"/>
          </a:xfrm>
        </p:spPr>
        <p:txBody>
          <a:bodyPr/>
          <a:lstStyle/>
          <a:p>
            <a:pPr algn="ctr"/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0113" y="1657353"/>
            <a:ext cx="7593012" cy="360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defRPr sz="3000" b="0">
                <a:solidFill>
                  <a:srgbClr val="004F80"/>
                </a:solidFill>
                <a:latin typeface="BundesSerif Office" pitchFamily="18" charset="0"/>
                <a:ea typeface="+mj-ea"/>
                <a:cs typeface="Time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4F80"/>
                </a:solidFill>
                <a:latin typeface="BundesSerif Office" pitchFamily="18" charset="0"/>
                <a:ea typeface="ＭＳ Ｐゴシック" pitchFamily="52" charset="-128"/>
                <a:cs typeface="Times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  <a:latin typeface="Verdana" charset="0"/>
                <a:ea typeface="ＭＳ Ｐゴシック" pitchFamily="52" charset="-128"/>
                <a:cs typeface="ＭＳ Ｐゴシック" pitchFamily="52" charset="-128"/>
              </a:defRPr>
            </a:lvl9pPr>
          </a:lstStyle>
          <a:p>
            <a:pPr algn="ctr"/>
            <a:endParaRPr lang="de-DE" sz="2400" kern="0" dirty="0">
              <a:latin typeface="Arial Regular"/>
              <a:cs typeface="Times" pitchFamily="18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4F00EF10-A17D-F54D-883B-7727C8572F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15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05274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17"/>
          <p:cNvSpPr>
            <a:spLocks noChangeArrowheads="1"/>
          </p:cNvSpPr>
          <p:nvPr/>
        </p:nvSpPr>
        <p:spPr bwMode="auto">
          <a:xfrm>
            <a:off x="899593" y="4734805"/>
            <a:ext cx="7351029" cy="358402"/>
          </a:xfrm>
          <a:prstGeom prst="rightArrow">
            <a:avLst>
              <a:gd name="adj1" fmla="val 100000"/>
              <a:gd name="adj2" fmla="val 0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6"/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616943" y="5178541"/>
            <a:ext cx="1803497" cy="36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BundesSans" charset="0"/>
                <a:cs typeface="BundesSans" charset="0"/>
              </a:rPr>
              <a:t>Precompetitive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02066" y="5178541"/>
            <a:ext cx="1914878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BundesSans" charset="0"/>
                <a:cs typeface="BundesSans" charset="0"/>
              </a:rPr>
              <a:t>Competence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6420441" y="5178541"/>
            <a:ext cx="2079900" cy="360000"/>
          </a:xfrm>
          <a:prstGeom prst="rect">
            <a:avLst/>
          </a:prstGeom>
          <a:solidFill>
            <a:srgbClr val="14A1D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algn="ctr">
              <a:defRPr/>
            </a:pPr>
            <a:r>
              <a:rPr lang="en-GB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 Regular"/>
                <a:ea typeface="BundesSans" charset="0"/>
                <a:cs typeface="BundesSans" charset="0"/>
              </a:rPr>
              <a:t>Close to market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683569" y="5178541"/>
            <a:ext cx="2018497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egular"/>
                <a:ea typeface="BundesSans" charset="0"/>
                <a:cs typeface="BundesSans" charset="0"/>
              </a:rPr>
              <a:t>Start-up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9" y="5608735"/>
            <a:ext cx="7816771" cy="360000"/>
          </a:xfrm>
          <a:prstGeom prst="rect">
            <a:avLst/>
          </a:prstGeom>
          <a:solidFill>
            <a:srgbClr val="004377"/>
          </a:solidFill>
        </p:spPr>
        <p:txBody>
          <a:bodyPr wrap="square" rtlCol="0" anchor="ctr">
            <a:noAutofit/>
          </a:bodyPr>
          <a:lstStyle/>
          <a:p>
            <a:pPr marL="474663" marR="0" lvl="0" indent="-474663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4F80"/>
              </a:buClr>
              <a:buSzPct val="80000"/>
              <a:buFontTx/>
              <a:buNone/>
              <a:tabLst/>
              <a:defRPr/>
            </a:pPr>
            <a:r>
              <a:rPr kumimoji="0" lang="de-DE" sz="16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ＭＳ Ｐゴシック"/>
                <a:cs typeface="+mn-cs"/>
              </a:rPr>
              <a:t>Innovation-</a:t>
            </a:r>
            <a:r>
              <a:rPr kumimoji="0" lang="de-DE" sz="160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ＭＳ Ｐゴシック"/>
                <a:cs typeface="+mn-cs"/>
              </a:rPr>
              <a:t>friendly</a:t>
            </a:r>
            <a:r>
              <a:rPr kumimoji="0" lang="de-DE" sz="16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ＭＳ Ｐゴシック"/>
                <a:cs typeface="+mn-cs"/>
              </a:rPr>
              <a:t> </a:t>
            </a:r>
            <a:r>
              <a:rPr kumimoji="0" lang="de-DE" sz="160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ＭＳ Ｐゴシック"/>
              </a:rPr>
              <a:t>framework</a:t>
            </a:r>
            <a:r>
              <a:rPr kumimoji="0" lang="de-DE" sz="16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ＭＳ Ｐゴシック"/>
              </a:rPr>
              <a:t> </a:t>
            </a:r>
            <a:r>
              <a:rPr kumimoji="0" lang="de-DE" sz="160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ＭＳ Ｐゴシック"/>
                <a:cs typeface="+mn-cs"/>
              </a:rPr>
              <a:t>conditions</a:t>
            </a:r>
            <a:endParaRPr kumimoji="0" lang="de-DE" sz="160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egular"/>
              <a:ea typeface="ＭＳ Ｐゴシック"/>
              <a:cs typeface="+mn-cs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8000000">
            <a:off x="763014" y="2878754"/>
            <a:ext cx="3240000" cy="32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HTGF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 rot="18000000">
            <a:off x="5703030" y="2878754"/>
            <a:ext cx="3240000" cy="3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srgbClr val="000000">
                    <a:lumMod val="85000"/>
                    <a:lumOff val="15000"/>
                  </a:srgbClr>
                </a:solidFill>
                <a:latin typeface="Arial Regular"/>
              </a:rPr>
              <a:t>Credits and 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Mezzanine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 rot="18000000">
            <a:off x="2821354" y="2878754"/>
            <a:ext cx="3240000" cy="3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go-cluster</a:t>
            </a:r>
            <a:endParaRPr kumimoji="0" lang="en-GB" sz="15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Regular"/>
              <a:ea typeface="ＭＳ Ｐゴシック" pitchFamily="34" charset="-128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 rot="18000000">
            <a:off x="5291362" y="2878754"/>
            <a:ext cx="3240000" cy="3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Digital Technologies</a:t>
            </a:r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Regular"/>
              <a:ea typeface="ＭＳ Ｐゴシック" pitchFamily="34" charset="-128"/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 rot="18000000">
            <a:off x="4468026" y="2878754"/>
            <a:ext cx="3240000" cy="3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INNO-KOM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Regular"/>
              <a:ea typeface="ＭＳ Ｐゴシック" pitchFamily="34" charset="-128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 rot="18000000">
            <a:off x="1174682" y="2878754"/>
            <a:ext cx="3240000" cy="324000"/>
          </a:xfrm>
          <a:prstGeom prst="rect">
            <a:avLst/>
          </a:prstGeom>
          <a:solidFill>
            <a:schemeClr val="accent1"/>
          </a:solidFill>
          <a:ln>
            <a:noFill/>
            <a:prstDash val="solid"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Start-up Contest</a:t>
            </a: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 rot="18000000">
            <a:off x="3644690" y="2878754"/>
            <a:ext cx="3240000" cy="3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German Accelerator</a:t>
            </a: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 rot="18000000">
            <a:off x="351346" y="2878754"/>
            <a:ext cx="3240000" cy="32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INVEST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Regular"/>
              <a:ea typeface="ＭＳ Ｐゴシック" pitchFamily="34" charset="-128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 rot="18000000">
            <a:off x="1998018" y="2878754"/>
            <a:ext cx="3240000" cy="3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</a:rPr>
              <a:t>Digital Competence</a:t>
            </a:r>
            <a:r>
              <a:rPr kumimoji="0" lang="en-GB" sz="140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</a:rPr>
              <a:t> </a:t>
            </a:r>
            <a:r>
              <a:rPr kumimoji="0" lang="en-GB" sz="1400" u="none" strike="noStrike" kern="1200" cap="none" spc="0" normalizeH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</a:rPr>
              <a:t>Center</a:t>
            </a:r>
            <a:r>
              <a:rPr lang="en-GB" sz="1400" dirty="0">
                <a:solidFill>
                  <a:srgbClr val="000000">
                    <a:lumMod val="85000"/>
                    <a:lumOff val="15000"/>
                  </a:srgbClr>
                </a:solidFill>
                <a:latin typeface="Arial Regular"/>
              </a:rPr>
              <a:t>s </a:t>
            </a:r>
            <a:r>
              <a:rPr kumimoji="0" lang="en-GB" sz="140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</a:rPr>
              <a:t>for </a:t>
            </a:r>
            <a:r>
              <a:rPr kumimoji="0" lang="en-GB" sz="1400" u="none" strike="noStrike" kern="1200" cap="none" spc="0" normalizeH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SME</a:t>
            </a:r>
            <a:endParaRPr kumimoji="0" lang="en-GB" sz="14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Regular"/>
              <a:ea typeface="ＭＳ Ｐゴシック" pitchFamily="34" charset="-128"/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 rot="18000000">
            <a:off x="4879694" y="2878754"/>
            <a:ext cx="3240000" cy="3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WIPANO</a:t>
            </a:r>
          </a:p>
        </p:txBody>
      </p:sp>
      <p:sp>
        <p:nvSpPr>
          <p:cNvPr id="32" name="Titel 1"/>
          <p:cNvSpPr>
            <a:spLocks noGrp="1"/>
          </p:cNvSpPr>
          <p:nvPr>
            <p:ph type="ctrTitle"/>
          </p:nvPr>
        </p:nvSpPr>
        <p:spPr>
          <a:xfrm>
            <a:off x="467543" y="327005"/>
            <a:ext cx="7394115" cy="980728"/>
          </a:xfrm>
        </p:spPr>
        <p:txBody>
          <a:bodyPr/>
          <a:lstStyle/>
          <a:p>
            <a:r>
              <a:rPr lang="de-DE" sz="2800" dirty="0" err="1">
                <a:cs typeface="Arial" panose="020B0604020202020204" pitchFamily="34" charset="0"/>
              </a:rPr>
              <a:t>From</a:t>
            </a:r>
            <a:r>
              <a:rPr lang="de-DE" sz="2800" dirty="0">
                <a:cs typeface="Arial" panose="020B0604020202020204" pitchFamily="34" charset="0"/>
              </a:rPr>
              <a:t> </a:t>
            </a:r>
            <a:r>
              <a:rPr lang="de-DE" sz="2800" dirty="0" err="1">
                <a:cs typeface="Arial" panose="020B0604020202020204" pitchFamily="34" charset="0"/>
              </a:rPr>
              <a:t>idea</a:t>
            </a:r>
            <a:r>
              <a:rPr lang="de-DE" sz="2800" dirty="0">
                <a:cs typeface="Arial" panose="020B0604020202020204" pitchFamily="34" charset="0"/>
              </a:rPr>
              <a:t> </a:t>
            </a:r>
            <a:r>
              <a:rPr lang="de-DE" sz="2800" dirty="0" err="1">
                <a:cs typeface="Arial" panose="020B0604020202020204" pitchFamily="34" charset="0"/>
              </a:rPr>
              <a:t>to</a:t>
            </a:r>
            <a:r>
              <a:rPr lang="de-DE" sz="2800" dirty="0">
                <a:cs typeface="Arial" panose="020B0604020202020204" pitchFamily="34" charset="0"/>
              </a:rPr>
              <a:t> </a:t>
            </a:r>
            <a:r>
              <a:rPr lang="de-DE" sz="2800" dirty="0" err="1">
                <a:cs typeface="Arial" panose="020B0604020202020204" pitchFamily="34" charset="0"/>
              </a:rPr>
              <a:t>market</a:t>
            </a:r>
            <a:r>
              <a:rPr lang="de-DE" sz="2800" dirty="0"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cs typeface="Arial" panose="020B0604020202020204" pitchFamily="34" charset="0"/>
              </a:rPr>
              <a:t>success</a:t>
            </a:r>
            <a:r>
              <a:rPr lang="de-DE" sz="2800" dirty="0" smtClean="0">
                <a:cs typeface="Arial" panose="020B0604020202020204" pitchFamily="34" charset="0"/>
              </a:rPr>
              <a:t> -</a:t>
            </a:r>
            <a:r>
              <a:rPr lang="de-DE" sz="2800" dirty="0" smtClean="0">
                <a:cs typeface="Arial" panose="020B0604020202020204" pitchFamily="34" charset="0"/>
              </a:rPr>
              <a:t/>
            </a:r>
            <a:br>
              <a:rPr lang="de-DE" sz="2800" dirty="0" smtClean="0">
                <a:cs typeface="Arial" panose="020B0604020202020204" pitchFamily="34" charset="0"/>
              </a:rPr>
            </a:br>
            <a:r>
              <a:rPr lang="de-DE" sz="2800" dirty="0" err="1" smtClean="0">
                <a:cs typeface="Arial" panose="020B0604020202020204" pitchFamily="34" charset="0"/>
              </a:rPr>
              <a:t>innovation</a:t>
            </a:r>
            <a:r>
              <a:rPr lang="de-DE" sz="2800" dirty="0" smtClean="0">
                <a:cs typeface="Arial" panose="020B0604020202020204" pitchFamily="34" charset="0"/>
              </a:rPr>
              <a:t> </a:t>
            </a:r>
            <a:r>
              <a:rPr lang="de-DE" sz="2800" dirty="0" err="1">
                <a:cs typeface="Arial" panose="020B0604020202020204" pitchFamily="34" charset="0"/>
              </a:rPr>
              <a:t>programmes</a:t>
            </a:r>
            <a:r>
              <a:rPr lang="de-DE" sz="2800" dirty="0">
                <a:cs typeface="Arial" panose="020B0604020202020204" pitchFamily="34" charset="0"/>
              </a:rPr>
              <a:t> </a:t>
            </a:r>
            <a:r>
              <a:rPr lang="de-DE" sz="2800" dirty="0" err="1" smtClean="0">
                <a:cs typeface="Arial" panose="020B0604020202020204" pitchFamily="34" charset="0"/>
              </a:rPr>
              <a:t>for</a:t>
            </a:r>
            <a:r>
              <a:rPr lang="de-DE" sz="2800" dirty="0" smtClean="0">
                <a:cs typeface="Arial" panose="020B0604020202020204" pitchFamily="34" charset="0"/>
              </a:rPr>
              <a:t> SMEs</a:t>
            </a:r>
            <a:r>
              <a:rPr lang="de-DE" sz="2800" dirty="0">
                <a:cs typeface="Arial" panose="020B0604020202020204" pitchFamily="34" charset="0"/>
              </a:rPr>
              <a:t/>
            </a:r>
            <a:br>
              <a:rPr lang="de-DE" sz="2800" dirty="0">
                <a:cs typeface="Arial" panose="020B0604020202020204" pitchFamily="34" charset="0"/>
              </a:rPr>
            </a:br>
            <a:endParaRPr lang="de-DE" sz="2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41C8E12A-7224-1345-A831-B85F52CE51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/>
            <a:fld id="{97A5EF5D-E08D-D84F-A9F4-4A65A57E9273}" type="slidenum">
              <a:rPr lang="de-DE" altLang="x-none" smtClean="0"/>
              <a:pPr algn="r"/>
              <a:t>2</a:t>
            </a:fld>
            <a:endParaRPr lang="de-DE" altLang="x-none" dirty="0"/>
          </a:p>
        </p:txBody>
      </p:sp>
      <p:sp>
        <p:nvSpPr>
          <p:cNvPr id="33" name="Text Box 8">
            <a:extLst>
              <a:ext uri="{FF2B5EF4-FFF2-40B4-BE49-F238E27FC236}">
                <a16:creationId xmlns:a16="http://schemas.microsoft.com/office/drawing/2014/main" xmlns="" id="{37AFC805-1EB1-784A-8D6B-64B891A0D6AE}"/>
              </a:ext>
            </a:extLst>
          </p:cNvPr>
          <p:cNvSpPr txBox="1">
            <a:spLocks noChangeArrowheads="1"/>
          </p:cNvSpPr>
          <p:nvPr/>
        </p:nvSpPr>
        <p:spPr bwMode="auto">
          <a:xfrm rot="18000000">
            <a:off x="-60322" y="2878754"/>
            <a:ext cx="3240000" cy="324000"/>
          </a:xfrm>
          <a:prstGeom prst="rect">
            <a:avLst/>
          </a:prstGeom>
          <a:solidFill>
            <a:schemeClr val="accent1"/>
          </a:solidFill>
          <a:ln w="38100"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EXIST</a:t>
            </a: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xmlns="" id="{DD7D7DCA-D4A5-794C-9F6F-8E15D5F3ACAE}"/>
              </a:ext>
            </a:extLst>
          </p:cNvPr>
          <p:cNvSpPr txBox="1">
            <a:spLocks noChangeArrowheads="1"/>
          </p:cNvSpPr>
          <p:nvPr/>
        </p:nvSpPr>
        <p:spPr bwMode="auto">
          <a:xfrm rot="18000000">
            <a:off x="6114698" y="2878754"/>
            <a:ext cx="3240000" cy="3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IGP/Non-technical Innovations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xmlns="" id="{80185218-AD29-624A-BE63-7530B47E45EA}"/>
              </a:ext>
            </a:extLst>
          </p:cNvPr>
          <p:cNvSpPr txBox="1">
            <a:spLocks noChangeArrowheads="1"/>
          </p:cNvSpPr>
          <p:nvPr/>
        </p:nvSpPr>
        <p:spPr bwMode="auto">
          <a:xfrm rot="18000000">
            <a:off x="6526359" y="2878753"/>
            <a:ext cx="3240000" cy="32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Central Innovation Programme</a:t>
            </a:r>
          </a:p>
        </p:txBody>
      </p:sp>
      <p:sp>
        <p:nvSpPr>
          <p:cNvPr id="36" name="Text Box 15">
            <a:extLst>
              <a:ext uri="{FF2B5EF4-FFF2-40B4-BE49-F238E27FC236}">
                <a16:creationId xmlns:a16="http://schemas.microsoft.com/office/drawing/2014/main" xmlns="" id="{7092959E-4FF5-BB46-B598-6D767910644F}"/>
              </a:ext>
            </a:extLst>
          </p:cNvPr>
          <p:cNvSpPr txBox="1">
            <a:spLocks noChangeArrowheads="1"/>
          </p:cNvSpPr>
          <p:nvPr/>
        </p:nvSpPr>
        <p:spPr bwMode="auto">
          <a:xfrm rot="18000000">
            <a:off x="1586350" y="2878754"/>
            <a:ext cx="3240000" cy="3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go-</a:t>
            </a:r>
            <a:r>
              <a:rPr kumimoji="0" lang="en-GB" sz="160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Inno</a:t>
            </a: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, go-digital</a:t>
            </a:r>
          </a:p>
        </p:txBody>
      </p:sp>
      <p:sp>
        <p:nvSpPr>
          <p:cNvPr id="37" name="Text Box 15">
            <a:extLst>
              <a:ext uri="{FF2B5EF4-FFF2-40B4-BE49-F238E27FC236}">
                <a16:creationId xmlns:a16="http://schemas.microsoft.com/office/drawing/2014/main" xmlns="" id="{80267796-BC84-5244-9D81-2125A886FF17}"/>
              </a:ext>
            </a:extLst>
          </p:cNvPr>
          <p:cNvSpPr txBox="1">
            <a:spLocks noChangeArrowheads="1"/>
          </p:cNvSpPr>
          <p:nvPr/>
        </p:nvSpPr>
        <p:spPr bwMode="auto">
          <a:xfrm rot="18000000">
            <a:off x="2409686" y="2878754"/>
            <a:ext cx="3240000" cy="3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IT-Security</a:t>
            </a:r>
            <a:endParaRPr kumimoji="0" lang="en-GB" sz="15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Regular"/>
              <a:ea typeface="ＭＳ Ｐゴシック" pitchFamily="34" charset="-128"/>
            </a:endParaRPr>
          </a:p>
        </p:txBody>
      </p:sp>
      <p:sp>
        <p:nvSpPr>
          <p:cNvPr id="38" name="Text Box 15">
            <a:extLst>
              <a:ext uri="{FF2B5EF4-FFF2-40B4-BE49-F238E27FC236}">
                <a16:creationId xmlns:a16="http://schemas.microsoft.com/office/drawing/2014/main" xmlns="" id="{DDD17DBE-B4F1-964B-A520-A3EC1F092A4C}"/>
              </a:ext>
            </a:extLst>
          </p:cNvPr>
          <p:cNvSpPr txBox="1">
            <a:spLocks noChangeArrowheads="1"/>
          </p:cNvSpPr>
          <p:nvPr/>
        </p:nvSpPr>
        <p:spPr bwMode="auto">
          <a:xfrm rot="18000000">
            <a:off x="3233022" y="2878754"/>
            <a:ext cx="3240000" cy="324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Digital Hub Initiative</a:t>
            </a:r>
          </a:p>
        </p:txBody>
      </p:sp>
      <p:sp>
        <p:nvSpPr>
          <p:cNvPr id="39" name="Text Box 16">
            <a:extLst>
              <a:ext uri="{FF2B5EF4-FFF2-40B4-BE49-F238E27FC236}">
                <a16:creationId xmlns:a16="http://schemas.microsoft.com/office/drawing/2014/main" xmlns="" id="{C2AEB767-FC09-1A4C-A584-67D814576F9F}"/>
              </a:ext>
            </a:extLst>
          </p:cNvPr>
          <p:cNvSpPr txBox="1">
            <a:spLocks noChangeArrowheads="1"/>
          </p:cNvSpPr>
          <p:nvPr/>
        </p:nvSpPr>
        <p:spPr bwMode="auto">
          <a:xfrm rot="18000000">
            <a:off x="4056358" y="2878754"/>
            <a:ext cx="3240000" cy="324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extLst/>
        </p:spPr>
        <p:txBody>
          <a:bodyPr wrap="square"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 Regular"/>
                <a:ea typeface="ＭＳ Ｐゴシック" pitchFamily="34" charset="-128"/>
              </a:rPr>
              <a:t>Collective Industrial Research</a:t>
            </a:r>
            <a:endParaRPr kumimoji="0" lang="en-GB" sz="160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 Regular"/>
              <a:ea typeface="ＭＳ Ｐゴシック" pitchFamily="34" charset="-128"/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8173432" y="4462986"/>
            <a:ext cx="900000" cy="900000"/>
          </a:xfrm>
          <a:prstGeom prst="ellipse">
            <a:avLst/>
          </a:prstGeom>
          <a:solidFill>
            <a:srgbClr val="00336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4" name="Ellipse 23"/>
          <p:cNvSpPr/>
          <p:nvPr/>
        </p:nvSpPr>
        <p:spPr>
          <a:xfrm>
            <a:off x="56002" y="4458541"/>
            <a:ext cx="900000" cy="900000"/>
          </a:xfrm>
          <a:prstGeom prst="ellipse">
            <a:avLst/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5" name="Textfeld 24"/>
          <p:cNvSpPr txBox="1"/>
          <p:nvPr/>
        </p:nvSpPr>
        <p:spPr>
          <a:xfrm>
            <a:off x="1946" y="4723875"/>
            <a:ext cx="100811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lvl="0" indent="-4746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800" u="none" strike="noStrike" kern="0" cap="none" spc="0" normalizeH="0" baseline="0" noProof="0" dirty="0">
                <a:ln>
                  <a:noFill/>
                </a:ln>
                <a:solidFill>
                  <a:srgbClr val="1E3E5A"/>
                </a:solidFill>
                <a:effectLst/>
                <a:uLnTx/>
                <a:uFillTx/>
                <a:latin typeface="Arial Regular"/>
                <a:ea typeface="ＭＳ Ｐゴシック"/>
                <a:cs typeface="+mn-cs"/>
              </a:rPr>
              <a:t>IDEA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8047368" y="4733334"/>
            <a:ext cx="1152128" cy="3231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74663" marR="0" lvl="0" indent="-474663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de-DE" sz="150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ＭＳ Ｐゴシック"/>
              </a:rPr>
              <a:t>MARKET</a:t>
            </a:r>
          </a:p>
        </p:txBody>
      </p:sp>
    </p:spTree>
    <p:extLst>
      <p:ext uri="{BB962C8B-B14F-4D97-AF65-F5344CB8AC3E}">
        <p14:creationId xmlns:p14="http://schemas.microsoft.com/office/powerpoint/2010/main" val="64151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36904" cy="980728"/>
          </a:xfrm>
        </p:spPr>
        <p:txBody>
          <a:bodyPr/>
          <a:lstStyle/>
          <a:p>
            <a:r>
              <a:rPr lang="de-DE" sz="2800" dirty="0">
                <a:cs typeface="Times" pitchFamily="18" charset="0"/>
              </a:rPr>
              <a:t>Central Innovation Programme </a:t>
            </a:r>
            <a:r>
              <a:rPr lang="de-DE" sz="2800" dirty="0" err="1">
                <a:cs typeface="Times" pitchFamily="18" charset="0"/>
              </a:rPr>
              <a:t>for</a:t>
            </a:r>
            <a:r>
              <a:rPr lang="de-DE" sz="2800" dirty="0">
                <a:cs typeface="Times" pitchFamily="18" charset="0"/>
              </a:rPr>
              <a:t> SMEs (ZIM)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8313" y="1628800"/>
            <a:ext cx="8172000" cy="4248472"/>
          </a:xfrm>
        </p:spPr>
        <p:txBody>
          <a:bodyPr/>
          <a:lstStyle/>
          <a:p>
            <a:pPr>
              <a:spcBef>
                <a:spcPct val="10000"/>
              </a:spcBef>
              <a:spcAft>
                <a:spcPct val="40000"/>
              </a:spcAft>
            </a:pPr>
            <a:r>
              <a:rPr lang="en-US" sz="2400" dirty="0" smtClean="0">
                <a:solidFill>
                  <a:schemeClr val="tx1"/>
                </a:solidFill>
              </a:rPr>
              <a:t>Largest </a:t>
            </a:r>
            <a:r>
              <a:rPr lang="en-US" sz="2400" dirty="0" err="1">
                <a:solidFill>
                  <a:schemeClr val="tx1"/>
                </a:solidFill>
              </a:rPr>
              <a:t>programme</a:t>
            </a:r>
            <a:r>
              <a:rPr lang="en-US" sz="2400" dirty="0">
                <a:solidFill>
                  <a:schemeClr val="tx1"/>
                </a:solidFill>
              </a:rPr>
              <a:t> supporting the innovative „</a:t>
            </a:r>
            <a:r>
              <a:rPr lang="en-US" sz="2400" dirty="0" err="1">
                <a:solidFill>
                  <a:schemeClr val="tx1"/>
                </a:solidFill>
              </a:rPr>
              <a:t>Mittelstand</a:t>
            </a:r>
            <a:r>
              <a:rPr lang="en-US" sz="2400" dirty="0">
                <a:solidFill>
                  <a:schemeClr val="tx1"/>
                </a:solidFill>
              </a:rPr>
              <a:t>“ (SME); </a:t>
            </a:r>
            <a:r>
              <a:rPr lang="en-GB" sz="2400" dirty="0">
                <a:solidFill>
                  <a:schemeClr val="tx1"/>
                </a:solidFill>
              </a:rPr>
              <a:t>Budget </a:t>
            </a:r>
            <a:r>
              <a:rPr lang="en-GB" sz="2400" dirty="0" smtClean="0">
                <a:solidFill>
                  <a:schemeClr val="tx1"/>
                </a:solidFill>
              </a:rPr>
              <a:t>555 </a:t>
            </a:r>
            <a:r>
              <a:rPr lang="en-GB" sz="2400" dirty="0" err="1" smtClean="0">
                <a:solidFill>
                  <a:schemeClr val="tx1"/>
                </a:solidFill>
              </a:rPr>
              <a:t>mio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>
                <a:solidFill>
                  <a:schemeClr val="tx1"/>
                </a:solidFill>
              </a:rPr>
              <a:t>€ in 2019</a:t>
            </a:r>
          </a:p>
          <a:p>
            <a:pPr>
              <a:spcBef>
                <a:spcPct val="10000"/>
              </a:spcBef>
              <a:spcAft>
                <a:spcPct val="400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More than 3.000 </a:t>
            </a:r>
            <a:r>
              <a:rPr lang="en-GB" sz="2400" dirty="0">
                <a:solidFill>
                  <a:schemeClr val="tx1"/>
                </a:solidFill>
              </a:rPr>
              <a:t>(sub-)projects per </a:t>
            </a:r>
            <a:r>
              <a:rPr lang="en-GB" sz="2400" dirty="0" smtClean="0">
                <a:solidFill>
                  <a:schemeClr val="tx1"/>
                </a:solidFill>
              </a:rPr>
              <a:t>year</a:t>
            </a:r>
          </a:p>
          <a:p>
            <a:pPr>
              <a:spcBef>
                <a:spcPct val="10000"/>
              </a:spcBef>
              <a:spcAft>
                <a:spcPct val="40000"/>
              </a:spcAft>
            </a:pPr>
            <a:r>
              <a:rPr lang="en-US" sz="2400" dirty="0">
                <a:solidFill>
                  <a:schemeClr val="tx1"/>
                </a:solidFill>
              </a:rPr>
              <a:t>Growing number of international projects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chemeClr val="tx1"/>
                </a:solidFill>
              </a:rPr>
              <a:t>about </a:t>
            </a:r>
            <a:r>
              <a:rPr lang="en-US" sz="2400" dirty="0" smtClean="0">
                <a:solidFill>
                  <a:schemeClr val="tx1"/>
                </a:solidFill>
              </a:rPr>
              <a:t>5% </a:t>
            </a:r>
            <a:r>
              <a:rPr lang="en-US" sz="2400" dirty="0">
                <a:solidFill>
                  <a:schemeClr val="tx1"/>
                </a:solidFill>
              </a:rPr>
              <a:t>of the cooperation projects)</a:t>
            </a:r>
          </a:p>
          <a:p>
            <a:pPr>
              <a:spcBef>
                <a:spcPct val="10000"/>
              </a:spcBef>
              <a:spcAft>
                <a:spcPct val="40000"/>
              </a:spcAft>
            </a:pPr>
            <a:r>
              <a:rPr lang="en-GB" sz="2400" b="1" dirty="0" smtClean="0">
                <a:solidFill>
                  <a:schemeClr val="tx1"/>
                </a:solidFill>
                <a:ea typeface="ＭＳ Ｐゴシック" pitchFamily="34" charset="-128"/>
              </a:rPr>
              <a:t>Objective</a:t>
            </a:r>
            <a:r>
              <a:rPr lang="en-GB" sz="2400" b="1" dirty="0">
                <a:solidFill>
                  <a:schemeClr val="tx1"/>
                </a:solidFill>
                <a:ea typeface="ＭＳ Ｐゴシック" pitchFamily="34" charset="-128"/>
              </a:rPr>
              <a:t>: </a:t>
            </a:r>
            <a:r>
              <a:rPr lang="en-GB" sz="2400" dirty="0">
                <a:solidFill>
                  <a:schemeClr val="tx1"/>
                </a:solidFill>
              </a:rPr>
              <a:t>Technology and sector open support for innovative </a:t>
            </a:r>
            <a:r>
              <a:rPr lang="en-GB" sz="2400" dirty="0" smtClean="0">
                <a:solidFill>
                  <a:schemeClr val="tx1"/>
                </a:solidFill>
              </a:rPr>
              <a:t>SME </a:t>
            </a:r>
            <a:r>
              <a:rPr lang="en-GB" sz="2400" dirty="0" smtClean="0">
                <a:solidFill>
                  <a:schemeClr val="tx1"/>
                </a:solidFill>
              </a:rPr>
              <a:t>(less than 500 </a:t>
            </a:r>
            <a:r>
              <a:rPr lang="en-GB" sz="2400" dirty="0">
                <a:solidFill>
                  <a:schemeClr val="tx1"/>
                </a:solidFill>
              </a:rPr>
              <a:t>employees)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spcBef>
                <a:spcPct val="10000"/>
              </a:spcBef>
              <a:spcAft>
                <a:spcPct val="40000"/>
              </a:spcAft>
            </a:pPr>
            <a:r>
              <a:rPr lang="en-GB" sz="2400" b="1" dirty="0">
                <a:solidFill>
                  <a:schemeClr val="tx1"/>
                </a:solidFill>
                <a:ea typeface="ＭＳ Ｐゴシック" pitchFamily="34" charset="-128"/>
              </a:rPr>
              <a:t>Measure: </a:t>
            </a:r>
            <a:r>
              <a:rPr lang="en-GB" sz="2400" dirty="0">
                <a:solidFill>
                  <a:schemeClr val="tx1"/>
                </a:solidFill>
              </a:rPr>
              <a:t>Grants for innovative R&amp;D </a:t>
            </a:r>
            <a:r>
              <a:rPr lang="en-GB" sz="2400" dirty="0" smtClean="0">
                <a:solidFill>
                  <a:schemeClr val="tx1"/>
                </a:solidFill>
              </a:rPr>
              <a:t>projects and network management</a:t>
            </a:r>
            <a:endParaRPr lang="en-GB" sz="24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663B4804-1D84-ED45-A416-4E2849C341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3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793644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e-DE" sz="2800" dirty="0"/>
              <a:t>Funding by company size</a:t>
            </a:r>
            <a:endParaRPr lang="de-DE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7B487783-55A4-E246-8FD1-EC1FC59D58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0292"/>
            <a:ext cx="9144000" cy="4157415"/>
          </a:xfrm>
          <a:prstGeom prst="rect">
            <a:avLst/>
          </a:prstGeom>
        </p:spPr>
      </p:pic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xmlns="" id="{D0DEB39A-096A-2C4C-96F5-74DBC4928B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4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413391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de-DE" sz="2800" dirty="0"/>
              <a:t>ZIM – all under one roof</a:t>
            </a:r>
            <a:endParaRPr lang="de-DE" sz="28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320805"/>
              </p:ext>
            </p:extLst>
          </p:nvPr>
        </p:nvGraphicFramePr>
        <p:xfrm>
          <a:off x="467545" y="1412776"/>
          <a:ext cx="8136902" cy="4536504"/>
        </p:xfrm>
        <a:graphic>
          <a:graphicData uri="http://schemas.openxmlformats.org/drawingml/2006/table">
            <a:tbl>
              <a:tblPr/>
              <a:tblGrid>
                <a:gridCol w="7783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29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292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00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21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1" marB="34291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ZIM</a:t>
                      </a:r>
                      <a:b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Individual</a:t>
                      </a:r>
                      <a:r>
                        <a:rPr lang="en-GB" sz="1600" b="1" i="0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projects </a:t>
                      </a:r>
                    </a:p>
                  </a:txBody>
                  <a:tcPr marL="68580" marR="68580" marT="34291" marB="34291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AC3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ZIM</a:t>
                      </a:r>
                      <a:b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Cooperation</a:t>
                      </a:r>
                      <a:r>
                        <a:rPr lang="en-GB" sz="1600" b="1" i="0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projects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ZIM</a:t>
                      </a:r>
                      <a:b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Innovation</a:t>
                      </a:r>
                      <a:r>
                        <a:rPr lang="en-GB" sz="1600" b="1" i="0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networks</a:t>
                      </a:r>
                    </a:p>
                  </a:txBody>
                  <a:tcPr marL="68580" marR="68580" marT="34291" marB="34291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00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378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Research</a:t>
                      </a:r>
                      <a:r>
                        <a:rPr lang="en-GB" sz="1200" b="0" i="0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&amp; Development funding</a:t>
                      </a:r>
                      <a:endParaRPr lang="en-GB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1" marB="34291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R&amp;D</a:t>
                      </a:r>
                      <a:r>
                        <a:rPr lang="en-GB" sz="15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Individual 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projects in companies</a:t>
                      </a:r>
                    </a:p>
                  </a:txBody>
                  <a:tcPr marL="68580" marR="68580" marT="34291" marB="342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R&amp;D Cooperation</a:t>
                      </a:r>
                      <a:r>
                        <a:rPr lang="en-GB" sz="15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projects between companies or companies and</a:t>
                      </a:r>
                      <a:r>
                        <a:rPr lang="en-GB" sz="15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research and technology organizations</a:t>
                      </a: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1" marB="342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Cooperation</a:t>
                      </a:r>
                      <a:r>
                        <a:rPr lang="en-GB" sz="15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networks</a:t>
                      </a:r>
                    </a:p>
                    <a:p>
                      <a:pPr marL="144000" marR="0" indent="-1440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F80"/>
                        </a:buClr>
                        <a:buSzPct val="150000"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Network management</a:t>
                      </a:r>
                    </a:p>
                    <a:p>
                      <a:pPr marL="144000" marR="0" indent="-1440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F80"/>
                        </a:buClr>
                        <a:buSzPct val="150000"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R&amp;D</a:t>
                      </a:r>
                      <a:r>
                        <a:rPr lang="en-GB" sz="15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Cooperation</a:t>
                      </a:r>
                      <a:r>
                        <a:rPr lang="en-GB" sz="15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projects</a:t>
                      </a:r>
                    </a:p>
                    <a:p>
                      <a:pPr marL="144000" marR="0" indent="-14400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4F80"/>
                        </a:buClr>
                        <a:buSzPct val="150000"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R&amp;D</a:t>
                      </a:r>
                      <a:r>
                        <a:rPr lang="en-GB" sz="15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Individual projects </a:t>
                      </a:r>
                    </a:p>
                  </a:txBody>
                  <a:tcPr marL="68580" marR="68580" marT="34291" marB="342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6042">
                <a:tc>
                  <a:txBody>
                    <a:bodyPr/>
                    <a:lstStyle/>
                    <a:p>
                      <a:pPr algn="ctr" fontAlgn="ctr"/>
                      <a:endParaRPr lang="en-GB" sz="1200" b="0" i="0" u="none" strike="noStrike" noProof="0" dirty="0">
                        <a:solidFill>
                          <a:srgbClr val="FFFFFF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1" marB="34291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8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additionally: </a:t>
                      </a:r>
                      <a:br>
                        <a:rPr lang="en-GB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</a:br>
                      <a:r>
                        <a:rPr lang="en-US" sz="15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innovation advisory services and innovation support services</a:t>
                      </a:r>
                      <a:endParaRPr lang="en-GB" sz="1500" b="0" i="0" u="none" strike="noStrike" noProof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68580" marR="68580" marT="34291" marB="3429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86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Program</a:t>
                      </a:r>
                      <a:r>
                        <a:rPr lang="en-GB" sz="1200" b="0" i="0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Management</a:t>
                      </a:r>
                      <a:r>
                        <a:rPr lang="en-GB" sz="1200" b="0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</a:txBody>
                  <a:tcPr marL="68580" marR="68580" marT="34291" marB="34291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EuroNorm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GmbH</a:t>
                      </a:r>
                    </a:p>
                  </a:txBody>
                  <a:tcPr marL="68580" marR="68580" marT="34291" marB="342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AiF Projekt GmbH</a:t>
                      </a:r>
                    </a:p>
                  </a:txBody>
                  <a:tcPr marL="68580" marR="68580" marT="34291" marB="342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VDI/VDE Innovation +</a:t>
                      </a: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Technik</a:t>
                      </a:r>
                      <a:r>
                        <a:rPr lang="en-GB" sz="15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GmbH</a:t>
                      </a:r>
                    </a:p>
                  </a:txBody>
                  <a:tcPr marL="68580" marR="68580" marT="34291" marB="34291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F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xmlns="" id="{0C14E66A-EC1C-3C4B-8A76-76577592888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5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4576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3" y="476672"/>
            <a:ext cx="8172769" cy="980728"/>
          </a:xfrm>
        </p:spPr>
        <p:txBody>
          <a:bodyPr/>
          <a:lstStyle/>
          <a:p>
            <a:r>
              <a:rPr lang="de-DE" sz="2800" dirty="0"/>
              <a:t>Central Innovation Programme </a:t>
            </a:r>
            <a:r>
              <a:rPr lang="de-DE" sz="2800" dirty="0" err="1"/>
              <a:t>for</a:t>
            </a:r>
            <a:r>
              <a:rPr lang="de-DE" sz="2800" dirty="0"/>
              <a:t> SMEs (ZIM)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8312" y="1628800"/>
            <a:ext cx="8352159" cy="41036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Eligible Volume: up to </a:t>
            </a:r>
            <a:r>
              <a:rPr lang="en-GB" sz="2400" dirty="0" smtClean="0">
                <a:solidFill>
                  <a:schemeClr val="tx1"/>
                </a:solidFill>
              </a:rPr>
              <a:t>380.000 </a:t>
            </a:r>
            <a:r>
              <a:rPr lang="en-GB" sz="2400" dirty="0">
                <a:solidFill>
                  <a:schemeClr val="tx1"/>
                </a:solidFill>
              </a:rPr>
              <a:t>€ per </a:t>
            </a:r>
            <a:r>
              <a:rPr lang="en-GB" sz="2400" dirty="0" smtClean="0">
                <a:solidFill>
                  <a:schemeClr val="tx1"/>
                </a:solidFill>
              </a:rPr>
              <a:t>(sub-)project </a:t>
            </a:r>
            <a:r>
              <a:rPr lang="en-GB" sz="2400" dirty="0">
                <a:solidFill>
                  <a:schemeClr val="tx1"/>
                </a:solidFill>
              </a:rPr>
              <a:t>and network </a:t>
            </a:r>
            <a:r>
              <a:rPr lang="en-GB" sz="2400" dirty="0" smtClean="0">
                <a:solidFill>
                  <a:schemeClr val="tx1"/>
                </a:solidFill>
              </a:rPr>
              <a:t>management. 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    </a:t>
            </a:r>
            <a:r>
              <a:rPr lang="en-GB" sz="2400" b="1" u="sng" dirty="0" smtClean="0">
                <a:solidFill>
                  <a:schemeClr val="tx1"/>
                </a:solidFill>
              </a:rPr>
              <a:t>International </a:t>
            </a:r>
            <a:r>
              <a:rPr lang="en-GB" sz="2400" b="1" u="sng" dirty="0" smtClean="0">
                <a:solidFill>
                  <a:schemeClr val="tx1"/>
                </a:solidFill>
              </a:rPr>
              <a:t>network: </a:t>
            </a:r>
            <a:r>
              <a:rPr lang="en-GB" sz="2400" b="1" u="sng" dirty="0" smtClean="0">
                <a:solidFill>
                  <a:schemeClr val="tx1"/>
                </a:solidFill>
              </a:rPr>
              <a:t>up to </a:t>
            </a:r>
            <a:r>
              <a:rPr lang="en-GB" sz="2400" b="1" u="sng" dirty="0" smtClean="0">
                <a:solidFill>
                  <a:schemeClr val="tx1"/>
                </a:solidFill>
              </a:rPr>
              <a:t>450.000 </a:t>
            </a:r>
            <a:r>
              <a:rPr lang="en-GB" sz="2400" b="1" u="sng" dirty="0" smtClean="0">
                <a:solidFill>
                  <a:schemeClr val="tx1"/>
                </a:solidFill>
              </a:rPr>
              <a:t>€</a:t>
            </a:r>
            <a:r>
              <a:rPr lang="en-GB" sz="2400" b="1" dirty="0" smtClean="0">
                <a:solidFill>
                  <a:schemeClr val="tx1"/>
                </a:solidFill>
              </a:rPr>
              <a:t>	</a:t>
            </a:r>
            <a:endParaRPr lang="en-GB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Rate of </a:t>
            </a:r>
            <a:r>
              <a:rPr lang="en-GB" sz="2400" dirty="0" smtClean="0">
                <a:solidFill>
                  <a:schemeClr val="tx1"/>
                </a:solidFill>
              </a:rPr>
              <a:t>funding: </a:t>
            </a:r>
            <a:r>
              <a:rPr lang="en-GB" sz="2400" dirty="0" smtClean="0">
                <a:solidFill>
                  <a:schemeClr val="tx1"/>
                </a:solidFill>
              </a:rPr>
              <a:t>25-55% </a:t>
            </a:r>
            <a:r>
              <a:rPr lang="en-GB" sz="2400" dirty="0">
                <a:solidFill>
                  <a:schemeClr val="tx1"/>
                </a:solidFill>
              </a:rPr>
              <a:t>of eligible volume for companies, </a:t>
            </a:r>
            <a:r>
              <a:rPr lang="en-GB" sz="2400" dirty="0" smtClean="0">
                <a:solidFill>
                  <a:schemeClr val="tx1"/>
                </a:solidFill>
              </a:rPr>
              <a:t>100% </a:t>
            </a:r>
            <a:r>
              <a:rPr lang="en-GB" sz="2400" dirty="0" smtClean="0">
                <a:solidFill>
                  <a:schemeClr val="tx1"/>
                </a:solidFill>
              </a:rPr>
              <a:t>R&amp;D </a:t>
            </a:r>
            <a:r>
              <a:rPr lang="en-GB" sz="2400" dirty="0">
                <a:solidFill>
                  <a:schemeClr val="tx1"/>
                </a:solidFill>
              </a:rPr>
              <a:t>research institutes (up to 190.000 </a:t>
            </a:r>
            <a:r>
              <a:rPr lang="en-GB" sz="2400" dirty="0" smtClean="0">
                <a:solidFill>
                  <a:schemeClr val="tx1"/>
                </a:solidFill>
              </a:rPr>
              <a:t>€</a:t>
            </a:r>
            <a:r>
              <a:rPr lang="en-GB" sz="2400" dirty="0" smtClean="0">
                <a:solidFill>
                  <a:schemeClr val="tx1"/>
                </a:solidFill>
              </a:rPr>
              <a:t>).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    </a:t>
            </a:r>
            <a:r>
              <a:rPr lang="en-GB" sz="2400" b="1" u="sng" dirty="0" smtClean="0">
                <a:solidFill>
                  <a:schemeClr val="tx1"/>
                </a:solidFill>
              </a:rPr>
              <a:t>International R&amp;D project: up </a:t>
            </a:r>
            <a:r>
              <a:rPr lang="en-GB" sz="2400" b="1" u="sng" dirty="0" smtClean="0">
                <a:solidFill>
                  <a:schemeClr val="tx1"/>
                </a:solidFill>
              </a:rPr>
              <a:t>to 10%-points </a:t>
            </a:r>
            <a:r>
              <a:rPr lang="en-GB" sz="2400" b="1" u="sng" dirty="0" smtClean="0">
                <a:solidFill>
                  <a:schemeClr val="tx1"/>
                </a:solidFill>
              </a:rPr>
              <a:t>more</a:t>
            </a:r>
            <a:endParaRPr lang="en-GB" sz="2400" b="1" u="sng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Declining funding </a:t>
            </a:r>
            <a:r>
              <a:rPr lang="en-GB" sz="2400" dirty="0">
                <a:solidFill>
                  <a:schemeClr val="tx1"/>
                </a:solidFill>
              </a:rPr>
              <a:t>of network management (</a:t>
            </a:r>
            <a:r>
              <a:rPr lang="en-GB" sz="2400" dirty="0" smtClean="0">
                <a:solidFill>
                  <a:schemeClr val="tx1"/>
                </a:solidFill>
              </a:rPr>
              <a:t>90-50%) </a:t>
            </a:r>
            <a:r>
              <a:rPr lang="en-GB" sz="2400" dirty="0" smtClean="0">
                <a:solidFill>
                  <a:schemeClr val="tx1"/>
                </a:solidFill>
              </a:rPr>
              <a:t>over the term of usually 1 + 2 years.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    </a:t>
            </a:r>
            <a:r>
              <a:rPr lang="en-GB" sz="2400" b="1" u="sng" dirty="0" smtClean="0">
                <a:solidFill>
                  <a:schemeClr val="tx1"/>
                </a:solidFill>
              </a:rPr>
              <a:t>International network: 95-40%, usually </a:t>
            </a:r>
            <a:r>
              <a:rPr lang="en-GB" sz="2400" b="1" u="sng" dirty="0" smtClean="0">
                <a:solidFill>
                  <a:schemeClr val="tx1"/>
                </a:solidFill>
              </a:rPr>
              <a:t>1,5 + 3 </a:t>
            </a:r>
            <a:r>
              <a:rPr lang="en-GB" sz="2400" b="1" u="sng" dirty="0" smtClean="0">
                <a:solidFill>
                  <a:schemeClr val="tx1"/>
                </a:solidFill>
              </a:rPr>
              <a:t>years</a:t>
            </a:r>
            <a:endParaRPr lang="en-GB" sz="2400" b="1" u="sng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3C652FAB-3813-934A-93F5-879B74FDD06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6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591106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6480720" cy="980728"/>
          </a:xfrm>
        </p:spPr>
        <p:txBody>
          <a:bodyPr/>
          <a:lstStyle/>
          <a:p>
            <a:r>
              <a:rPr lang="de-DE" sz="2800" dirty="0" err="1" smtClean="0"/>
              <a:t>Better</a:t>
            </a:r>
            <a:r>
              <a:rPr lang="de-DE" sz="2800" dirty="0" smtClean="0"/>
              <a:t> </a:t>
            </a:r>
            <a:r>
              <a:rPr lang="de-DE" sz="2800" dirty="0" err="1" smtClean="0"/>
              <a:t>funding</a:t>
            </a:r>
            <a:r>
              <a:rPr lang="de-DE" sz="2800" dirty="0" smtClean="0"/>
              <a:t> </a:t>
            </a:r>
            <a:r>
              <a:rPr lang="de-DE" sz="2800" dirty="0" err="1" smtClean="0"/>
              <a:t>conditions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international </a:t>
            </a:r>
            <a:r>
              <a:rPr lang="de-DE" sz="2800" dirty="0" err="1" smtClean="0"/>
              <a:t>projects</a:t>
            </a:r>
            <a:r>
              <a:rPr lang="de-DE" sz="2800" dirty="0" smtClean="0"/>
              <a:t>…</a:t>
            </a:r>
            <a:r>
              <a:rPr lang="de-DE" sz="2800" dirty="0" err="1" smtClean="0"/>
              <a:t>why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68313" y="1844824"/>
            <a:ext cx="8172000" cy="388766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altLang="de-DE" sz="2400" b="1" dirty="0" smtClean="0">
                <a:solidFill>
                  <a:schemeClr val="tx1"/>
                </a:solidFill>
                <a:ea typeface="Calibri" pitchFamily="34" charset="0"/>
              </a:rPr>
              <a:t>Higher </a:t>
            </a:r>
            <a:r>
              <a:rPr lang="de-DE" altLang="de-DE" sz="2400" b="1" dirty="0" err="1" smtClean="0">
                <a:solidFill>
                  <a:schemeClr val="tx1"/>
                </a:solidFill>
                <a:ea typeface="Calibri" pitchFamily="34" charset="0"/>
              </a:rPr>
              <a:t>incentives</a:t>
            </a:r>
            <a:r>
              <a:rPr lang="de-DE" altLang="de-DE" sz="2400" b="1" dirty="0">
                <a:solidFill>
                  <a:schemeClr val="tx1"/>
                </a:solidFill>
                <a:ea typeface="Calibri" pitchFamily="34" charset="0"/>
              </a:rPr>
              <a:t>:</a:t>
            </a:r>
            <a:endParaRPr lang="de-DE" altLang="de-DE" sz="2400" b="1" dirty="0" smtClean="0">
              <a:solidFill>
                <a:schemeClr val="tx1"/>
              </a:solidFill>
              <a:ea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altLang="de-DE" sz="2400" dirty="0" err="1" smtClean="0">
                <a:solidFill>
                  <a:schemeClr val="tx1"/>
                </a:solidFill>
                <a:ea typeface="Calibri" pitchFamily="34" charset="0"/>
              </a:rPr>
              <a:t>Stronger</a:t>
            </a:r>
            <a:r>
              <a:rPr lang="de-DE" altLang="de-DE" sz="24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ea typeface="Calibri" pitchFamily="34" charset="0"/>
              </a:rPr>
              <a:t>innovation</a:t>
            </a:r>
            <a:r>
              <a:rPr lang="de-DE" altLang="de-DE" sz="2400" dirty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ea typeface="Calibri" pitchFamily="34" charset="0"/>
              </a:rPr>
              <a:t>capacities</a:t>
            </a:r>
            <a:r>
              <a:rPr lang="de-DE" altLang="de-DE" sz="2400" dirty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400" dirty="0" err="1" smtClean="0">
                <a:solidFill>
                  <a:schemeClr val="tx1"/>
                </a:solidFill>
                <a:ea typeface="Calibri" pitchFamily="34" charset="0"/>
              </a:rPr>
              <a:t>through</a:t>
            </a:r>
            <a:r>
              <a:rPr lang="de-DE" altLang="de-DE" sz="24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ea typeface="Calibri" pitchFamily="34" charset="0"/>
              </a:rPr>
              <a:t>bundling</a:t>
            </a:r>
            <a:r>
              <a:rPr lang="de-DE" altLang="de-DE" sz="2400" dirty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ea typeface="Calibri" pitchFamily="34" charset="0"/>
              </a:rPr>
              <a:t>of</a:t>
            </a:r>
            <a:r>
              <a:rPr lang="de-DE" altLang="de-DE" sz="2400" dirty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400" dirty="0" err="1">
                <a:solidFill>
                  <a:schemeClr val="tx1"/>
                </a:solidFill>
                <a:ea typeface="Calibri" pitchFamily="34" charset="0"/>
              </a:rPr>
              <a:t>competence</a:t>
            </a:r>
            <a:endParaRPr lang="de-DE" altLang="de-DE" sz="2400" dirty="0">
              <a:solidFill>
                <a:schemeClr val="tx1"/>
              </a:solidFill>
              <a:ea typeface="Calibri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tx1"/>
                </a:solidFill>
                <a:ea typeface="Calibri" pitchFamily="34" charset="0"/>
              </a:rPr>
              <a:t>International </a:t>
            </a:r>
            <a:r>
              <a:rPr lang="en-US" altLang="de-DE" sz="2400" dirty="0">
                <a:solidFill>
                  <a:schemeClr val="tx1"/>
                </a:solidFill>
                <a:ea typeface="Calibri" pitchFamily="34" charset="0"/>
              </a:rPr>
              <a:t>exchange of ideas and solutions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de-DE" sz="2400" dirty="0">
                <a:solidFill>
                  <a:schemeClr val="tx1"/>
                </a:solidFill>
                <a:ea typeface="Calibri" pitchFamily="34" charset="0"/>
              </a:rPr>
              <a:t>New commercial relations and trade markets</a:t>
            </a:r>
          </a:p>
          <a:p>
            <a:pPr>
              <a:spcBef>
                <a:spcPts val="1200"/>
              </a:spcBef>
            </a:pPr>
            <a:r>
              <a:rPr lang="de-DE" altLang="de-DE" sz="2400" b="1" dirty="0" smtClean="0">
                <a:solidFill>
                  <a:schemeClr val="tx1"/>
                </a:solidFill>
                <a:ea typeface="Calibri" pitchFamily="34" charset="0"/>
              </a:rPr>
              <a:t>Demand </a:t>
            </a:r>
            <a:r>
              <a:rPr lang="de-DE" altLang="de-DE" sz="2400" b="1" dirty="0" err="1">
                <a:solidFill>
                  <a:schemeClr val="tx1"/>
                </a:solidFill>
                <a:ea typeface="Calibri" pitchFamily="34" charset="0"/>
              </a:rPr>
              <a:t>of</a:t>
            </a:r>
            <a:r>
              <a:rPr lang="de-DE" altLang="de-DE" sz="2400" b="1" dirty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400" b="1" dirty="0" smtClean="0">
                <a:solidFill>
                  <a:schemeClr val="tx1"/>
                </a:solidFill>
                <a:ea typeface="Calibri" pitchFamily="34" charset="0"/>
              </a:rPr>
              <a:t>SME:</a:t>
            </a:r>
            <a:endParaRPr lang="en-US" altLang="de-DE" b="1" dirty="0">
              <a:solidFill>
                <a:schemeClr val="tx1"/>
              </a:solidFill>
              <a:ea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 smtClean="0">
                <a:solidFill>
                  <a:schemeClr val="tx1"/>
                </a:solidFill>
              </a:rPr>
              <a:t>Additional </a:t>
            </a:r>
            <a:r>
              <a:rPr lang="de-DE" sz="2600" dirty="0" err="1" smtClean="0">
                <a:solidFill>
                  <a:schemeClr val="tx1"/>
                </a:solidFill>
              </a:rPr>
              <a:t>cost</a:t>
            </a:r>
            <a:r>
              <a:rPr lang="de-DE" sz="2600" dirty="0" smtClean="0">
                <a:solidFill>
                  <a:schemeClr val="tx1"/>
                </a:solidFill>
              </a:rPr>
              <a:t>: </a:t>
            </a:r>
            <a:r>
              <a:rPr lang="de-DE" sz="2600" dirty="0" err="1" smtClean="0">
                <a:solidFill>
                  <a:schemeClr val="tx1"/>
                </a:solidFill>
              </a:rPr>
              <a:t>language</a:t>
            </a:r>
            <a:r>
              <a:rPr lang="de-DE" sz="2600" dirty="0">
                <a:solidFill>
                  <a:schemeClr val="tx1"/>
                </a:solidFill>
              </a:rPr>
              <a:t>, </a:t>
            </a:r>
            <a:r>
              <a:rPr lang="de-DE" sz="2600" dirty="0" err="1">
                <a:solidFill>
                  <a:schemeClr val="tx1"/>
                </a:solidFill>
              </a:rPr>
              <a:t>travelling</a:t>
            </a:r>
            <a:r>
              <a:rPr lang="de-DE" sz="2600" dirty="0">
                <a:solidFill>
                  <a:schemeClr val="tx1"/>
                </a:solidFill>
              </a:rPr>
              <a:t>, </a:t>
            </a:r>
            <a:r>
              <a:rPr lang="de-DE" sz="2600" dirty="0" err="1" smtClean="0">
                <a:solidFill>
                  <a:schemeClr val="tx1"/>
                </a:solidFill>
              </a:rPr>
              <a:t>coordination</a:t>
            </a:r>
            <a:r>
              <a:rPr lang="de-DE" sz="2600" dirty="0" smtClean="0">
                <a:solidFill>
                  <a:schemeClr val="tx1"/>
                </a:solidFill>
              </a:rPr>
              <a:t> </a:t>
            </a:r>
            <a:endParaRPr lang="de-DE" sz="26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altLang="de-DE" dirty="0">
              <a:solidFill>
                <a:schemeClr val="tx1"/>
              </a:solidFill>
              <a:ea typeface="Calibri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04454B53-6D2D-C044-8272-90C03EB59D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7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334305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920880" cy="980728"/>
          </a:xfrm>
        </p:spPr>
        <p:txBody>
          <a:bodyPr/>
          <a:lstStyle/>
          <a:p>
            <a:r>
              <a:rPr lang="de-DE" sz="2800" dirty="0"/>
              <a:t>International </a:t>
            </a:r>
            <a:r>
              <a:rPr lang="de-DE" sz="2800" dirty="0" err="1"/>
              <a:t>Cooperation</a:t>
            </a:r>
            <a:r>
              <a:rPr lang="de-DE" sz="2800" dirty="0"/>
              <a:t> </a:t>
            </a:r>
            <a:r>
              <a:rPr lang="de-DE" sz="2800" dirty="0" err="1"/>
              <a:t>within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smtClean="0"/>
              <a:t>ZIM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395536" y="1484784"/>
            <a:ext cx="8172000" cy="431971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ea typeface="Calibri" pitchFamily="34" charset="0"/>
              </a:rPr>
              <a:t>Criteria for support </a:t>
            </a:r>
          </a:p>
          <a:p>
            <a:pPr marL="704850" lvl="1" indent="-342900">
              <a:spcBef>
                <a:spcPts val="1200"/>
              </a:spcBef>
            </a:pPr>
            <a:r>
              <a:rPr lang="de-DE" altLang="de-DE" sz="2200" dirty="0" smtClean="0">
                <a:solidFill>
                  <a:schemeClr val="tx1"/>
                </a:solidFill>
                <a:ea typeface="Calibri" pitchFamily="34" charset="0"/>
              </a:rPr>
              <a:t>Level </a:t>
            </a: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of</a:t>
            </a:r>
            <a:r>
              <a:rPr lang="de-DE" altLang="de-DE" sz="22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innovation</a:t>
            </a:r>
            <a:r>
              <a:rPr lang="de-DE" altLang="de-DE" sz="2200" dirty="0" smtClean="0">
                <a:solidFill>
                  <a:schemeClr val="tx1"/>
                </a:solidFill>
                <a:ea typeface="Calibri" pitchFamily="34" charset="0"/>
              </a:rPr>
              <a:t>, </a:t>
            </a: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marketability</a:t>
            </a:r>
            <a:endParaRPr lang="de-DE" altLang="de-DE" sz="2200" dirty="0" smtClean="0">
              <a:solidFill>
                <a:schemeClr val="tx1"/>
              </a:solidFill>
              <a:ea typeface="Calibri" pitchFamily="34" charset="0"/>
            </a:endParaRPr>
          </a:p>
          <a:p>
            <a:pPr lvl="2">
              <a:spcBef>
                <a:spcPts val="1200"/>
              </a:spcBef>
            </a:pP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Balanced</a:t>
            </a:r>
            <a:r>
              <a:rPr lang="de-DE" altLang="de-DE" sz="22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200" dirty="0" err="1">
                <a:solidFill>
                  <a:schemeClr val="tx1"/>
                </a:solidFill>
                <a:ea typeface="Calibri" pitchFamily="34" charset="0"/>
              </a:rPr>
              <a:t>cooperation</a:t>
            </a:r>
            <a:r>
              <a:rPr lang="de-DE" altLang="de-DE" sz="2200" dirty="0">
                <a:solidFill>
                  <a:schemeClr val="tx1"/>
                </a:solidFill>
                <a:ea typeface="Calibri" pitchFamily="34" charset="0"/>
              </a:rPr>
              <a:t>  </a:t>
            </a:r>
          </a:p>
          <a:p>
            <a:pPr lvl="2">
              <a:spcBef>
                <a:spcPts val="1200"/>
              </a:spcBef>
            </a:pPr>
            <a:r>
              <a:rPr lang="de-DE" altLang="de-DE" sz="2200" dirty="0" err="1">
                <a:solidFill>
                  <a:schemeClr val="tx1"/>
                </a:solidFill>
                <a:ea typeface="Calibri" pitchFamily="34" charset="0"/>
              </a:rPr>
              <a:t>Cooperation</a:t>
            </a:r>
            <a:r>
              <a:rPr lang="de-DE" altLang="de-DE" sz="2200" dirty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agreement</a:t>
            </a:r>
            <a:endParaRPr lang="de-DE" altLang="de-DE" sz="2200" dirty="0" smtClean="0">
              <a:solidFill>
                <a:schemeClr val="tx1"/>
              </a:solidFill>
              <a:ea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altLang="de-DE" sz="2600" dirty="0" err="1" smtClean="0">
                <a:solidFill>
                  <a:schemeClr val="tx1"/>
                </a:solidFill>
                <a:ea typeface="Calibri" pitchFamily="34" charset="0"/>
              </a:rPr>
              <a:t>Solely</a:t>
            </a:r>
            <a:r>
              <a:rPr lang="de-DE" altLang="de-DE" sz="26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600" dirty="0" err="1" smtClean="0">
                <a:solidFill>
                  <a:schemeClr val="tx1"/>
                </a:solidFill>
                <a:ea typeface="Calibri" pitchFamily="34" charset="0"/>
              </a:rPr>
              <a:t>funding</a:t>
            </a:r>
            <a:r>
              <a:rPr lang="de-DE" altLang="de-DE" sz="26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600" dirty="0" err="1">
                <a:solidFill>
                  <a:schemeClr val="tx1"/>
                </a:solidFill>
                <a:ea typeface="Calibri" pitchFamily="34" charset="0"/>
              </a:rPr>
              <a:t>of</a:t>
            </a:r>
            <a:r>
              <a:rPr lang="de-DE" altLang="de-DE" sz="2600" dirty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600" dirty="0" smtClean="0">
                <a:solidFill>
                  <a:schemeClr val="tx1"/>
                </a:solidFill>
                <a:ea typeface="Calibri" pitchFamily="34" charset="0"/>
              </a:rPr>
              <a:t>German </a:t>
            </a:r>
            <a:r>
              <a:rPr lang="de-DE" altLang="de-DE" sz="2600" dirty="0" err="1" smtClean="0">
                <a:solidFill>
                  <a:schemeClr val="tx1"/>
                </a:solidFill>
                <a:ea typeface="Calibri" pitchFamily="34" charset="0"/>
              </a:rPr>
              <a:t>partners</a:t>
            </a:r>
            <a:endParaRPr lang="de-DE" altLang="de-DE" sz="2600" dirty="0" smtClean="0">
              <a:solidFill>
                <a:schemeClr val="tx1"/>
              </a:solidFill>
              <a:ea typeface="Calibri" pitchFamily="34" charset="0"/>
            </a:endParaRP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altLang="de-DE" sz="2600" dirty="0" smtClean="0">
                <a:solidFill>
                  <a:schemeClr val="tx1"/>
                </a:solidFill>
                <a:ea typeface="Calibri" pitchFamily="34" charset="0"/>
              </a:rPr>
              <a:t>Advantages </a:t>
            </a:r>
            <a:r>
              <a:rPr lang="de-DE" altLang="de-DE" sz="2600" dirty="0" err="1" smtClean="0">
                <a:solidFill>
                  <a:schemeClr val="tx1"/>
                </a:solidFill>
                <a:ea typeface="Calibri" pitchFamily="34" charset="0"/>
              </a:rPr>
              <a:t>of</a:t>
            </a:r>
            <a:r>
              <a:rPr lang="de-DE" altLang="de-DE" sz="2600" dirty="0" smtClean="0">
                <a:solidFill>
                  <a:schemeClr val="tx1"/>
                </a:solidFill>
                <a:ea typeface="Calibri" pitchFamily="34" charset="0"/>
              </a:rPr>
              <a:t> international </a:t>
            </a:r>
            <a:r>
              <a:rPr lang="de-DE" altLang="de-DE" sz="2600" dirty="0" err="1">
                <a:solidFill>
                  <a:schemeClr val="tx1"/>
                </a:solidFill>
                <a:ea typeface="Calibri" pitchFamily="34" charset="0"/>
              </a:rPr>
              <a:t>a</a:t>
            </a:r>
            <a:r>
              <a:rPr lang="de-DE" altLang="de-DE" sz="2600" dirty="0" err="1" smtClean="0">
                <a:solidFill>
                  <a:schemeClr val="tx1"/>
                </a:solidFill>
                <a:ea typeface="Calibri" pitchFamily="34" charset="0"/>
              </a:rPr>
              <a:t>greements</a:t>
            </a:r>
            <a:endParaRPr lang="de-DE" altLang="de-DE" sz="2600" dirty="0" smtClean="0">
              <a:solidFill>
                <a:schemeClr val="tx1"/>
              </a:solidFill>
              <a:ea typeface="Calibri" pitchFamily="34" charset="0"/>
            </a:endParaRPr>
          </a:p>
          <a:p>
            <a:pPr marL="819150" lvl="1" indent="-457200">
              <a:spcBef>
                <a:spcPts val="1200"/>
              </a:spcBef>
            </a:pP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Coordinated</a:t>
            </a:r>
            <a:r>
              <a:rPr lang="de-DE" altLang="de-DE" sz="22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procedures</a:t>
            </a:r>
            <a:endParaRPr lang="de-DE" altLang="de-DE" sz="2200" dirty="0" smtClean="0">
              <a:solidFill>
                <a:schemeClr val="tx1"/>
              </a:solidFill>
              <a:ea typeface="Calibri" pitchFamily="34" charset="0"/>
            </a:endParaRPr>
          </a:p>
          <a:p>
            <a:pPr marL="819150" lvl="1" indent="-457200">
              <a:spcBef>
                <a:spcPts val="1200"/>
              </a:spcBef>
            </a:pP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Funding</a:t>
            </a:r>
            <a:r>
              <a:rPr lang="de-DE" altLang="de-DE" sz="2200" dirty="0" smtClean="0">
                <a:solidFill>
                  <a:schemeClr val="tx1"/>
                </a:solidFill>
                <a:ea typeface="Calibri" pitchFamily="34" charset="0"/>
              </a:rPr>
              <a:t> </a:t>
            </a: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of</a:t>
            </a:r>
            <a:r>
              <a:rPr lang="de-DE" altLang="de-DE" sz="2200" dirty="0" smtClean="0">
                <a:solidFill>
                  <a:schemeClr val="tx1"/>
                </a:solidFill>
                <a:ea typeface="Calibri" pitchFamily="34" charset="0"/>
              </a:rPr>
              <a:t> all </a:t>
            </a:r>
            <a:r>
              <a:rPr lang="de-DE" altLang="de-DE" sz="2200" dirty="0" err="1" smtClean="0">
                <a:solidFill>
                  <a:schemeClr val="tx1"/>
                </a:solidFill>
                <a:ea typeface="Calibri" pitchFamily="34" charset="0"/>
              </a:rPr>
              <a:t>partners</a:t>
            </a:r>
            <a:endParaRPr lang="de-DE" altLang="de-DE" sz="2200" dirty="0">
              <a:solidFill>
                <a:schemeClr val="tx1"/>
              </a:solidFill>
              <a:ea typeface="Calibri" pitchFamily="34" charset="0"/>
            </a:endParaRPr>
          </a:p>
          <a:p>
            <a:pPr marL="427037" lvl="2" indent="0">
              <a:spcBef>
                <a:spcPts val="1200"/>
              </a:spcBef>
              <a:buNone/>
            </a:pP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CB5D0598-5450-5B41-AF3F-6BC0894CA5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8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86963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476672"/>
            <a:ext cx="7992888" cy="980728"/>
          </a:xfrm>
        </p:spPr>
        <p:txBody>
          <a:bodyPr/>
          <a:lstStyle/>
          <a:p>
            <a:r>
              <a:rPr lang="de-DE" sz="2800" dirty="0"/>
              <a:t>Agreements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en-GB" altLang="de-DE" sz="2800" dirty="0" smtClean="0">
                <a:ea typeface="ヒラギノ角ゴ Pro W3"/>
                <a:cs typeface="ヒラギノ角ゴ Pro W3"/>
              </a:rPr>
              <a:t>International </a:t>
            </a:r>
            <a:r>
              <a:rPr lang="en-GB" altLang="de-DE" sz="2800" dirty="0">
                <a:ea typeface="ヒラギノ角ゴ Pro W3"/>
                <a:cs typeface="ヒラギノ角ゴ Pro W3"/>
              </a:rPr>
              <a:t>R&amp;D Cooperation</a:t>
            </a:r>
          </a:p>
        </p:txBody>
      </p:sp>
      <p:sp>
        <p:nvSpPr>
          <p:cNvPr id="33795" name="Inhaltsplatzhalt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01613" indent="-201613">
              <a:buFont typeface="Helvetica" pitchFamily="34" charset="0"/>
              <a:buChar char="●"/>
            </a:pPr>
            <a:r>
              <a:rPr lang="en-GB" altLang="de-DE" sz="24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Network </a:t>
            </a:r>
            <a:r>
              <a:rPr lang="en-GB" altLang="de-DE" sz="2400" b="1" dirty="0" err="1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IraSME</a:t>
            </a:r>
            <a:r>
              <a:rPr lang="en-GB" altLang="de-DE" sz="2400" dirty="0" smtClean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 </a:t>
            </a:r>
            <a:r>
              <a:rPr lang="en-GB" altLang="ja-JP" sz="22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(</a:t>
            </a:r>
            <a:r>
              <a:rPr lang="en-GB" altLang="ja-JP" sz="2200" b="1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I</a:t>
            </a:r>
            <a:r>
              <a:rPr lang="en-GB" altLang="ja-JP" sz="22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nternational </a:t>
            </a:r>
            <a:r>
              <a:rPr lang="en-GB" altLang="ja-JP" sz="2200" b="1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r</a:t>
            </a:r>
            <a:r>
              <a:rPr lang="en-GB" altLang="ja-JP" sz="22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esearch </a:t>
            </a:r>
            <a:r>
              <a:rPr lang="en-GB" altLang="ja-JP" sz="2200" b="1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a</a:t>
            </a:r>
            <a:r>
              <a:rPr lang="en-GB" altLang="ja-JP" sz="22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ctivities by </a:t>
            </a:r>
            <a:r>
              <a:rPr lang="en-GB" altLang="ja-JP" sz="2200" b="1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SME</a:t>
            </a:r>
            <a:r>
              <a:rPr lang="en-GB" altLang="ja-JP" sz="22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s)</a:t>
            </a:r>
            <a:r>
              <a:rPr lang="en-GB" altLang="ja-JP" sz="2400" dirty="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rPr>
              <a:t>:</a:t>
            </a:r>
          </a:p>
          <a:p>
            <a:pPr marL="201613" lvl="1" indent="0">
              <a:buFont typeface="Helvetica" pitchFamily="34" charset="0"/>
              <a:buNone/>
            </a:pPr>
            <a:r>
              <a:rPr lang="en-GB" altLang="ja-JP" sz="2200" dirty="0" smtClean="0">
                <a:solidFill>
                  <a:schemeClr val="tx1"/>
                </a:solidFill>
                <a:ea typeface="ヒラギノ角ゴ Pro W3"/>
              </a:rPr>
              <a:t>2x </a:t>
            </a:r>
            <a:r>
              <a:rPr lang="en-GB" altLang="ja-JP" sz="2200" dirty="0">
                <a:solidFill>
                  <a:schemeClr val="tx1"/>
                </a:solidFill>
                <a:ea typeface="ヒラギノ角ゴ Pro W3"/>
              </a:rPr>
              <a:t>annual calls with Alberta (Canada), Belgium (Wallonia, Flanders), Austria, Russia, Czech Republic and Luxemburg</a:t>
            </a:r>
          </a:p>
          <a:p>
            <a:pPr marL="201613" indent="-201613">
              <a:buFont typeface="Helvetica" pitchFamily="34" charset="0"/>
              <a:buChar char="●"/>
            </a:pPr>
            <a:r>
              <a:rPr lang="en-GB" altLang="de-DE" sz="24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Agreements on </a:t>
            </a:r>
            <a:r>
              <a:rPr lang="en-GB" altLang="de-DE" sz="2400" b="1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bilateral cooperation</a:t>
            </a:r>
            <a:r>
              <a:rPr lang="en-GB" altLang="de-DE" sz="24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:</a:t>
            </a:r>
          </a:p>
          <a:p>
            <a:pPr marL="201613" lvl="1" indent="0">
              <a:buFont typeface="Helvetica" pitchFamily="34" charset="0"/>
              <a:buNone/>
            </a:pPr>
            <a:r>
              <a:rPr lang="en-GB" altLang="de-DE" sz="2200" dirty="0">
                <a:solidFill>
                  <a:schemeClr val="tx1"/>
                </a:solidFill>
                <a:ea typeface="ヒラギノ角ゴ Pro W3"/>
              </a:rPr>
              <a:t>Argentina, Brazil, Finland, France, Japan, Canada, Singapore, </a:t>
            </a:r>
            <a:r>
              <a:rPr lang="en-GB" altLang="ja-JP" sz="2200" dirty="0">
                <a:solidFill>
                  <a:schemeClr val="tx1"/>
                </a:solidFill>
                <a:ea typeface="ヒラギノ角ゴ Pro W3"/>
              </a:rPr>
              <a:t>Catalonia (Spain), </a:t>
            </a:r>
            <a:r>
              <a:rPr lang="en-GB" altLang="ja-JP" sz="2200" dirty="0" smtClean="0">
                <a:solidFill>
                  <a:schemeClr val="tx1"/>
                </a:solidFill>
                <a:ea typeface="ヒラギノ角ゴ Pro W3"/>
              </a:rPr>
              <a:t>Sweden, </a:t>
            </a:r>
            <a:r>
              <a:rPr lang="en-GB" altLang="de-DE" sz="2200" dirty="0" smtClean="0">
                <a:solidFill>
                  <a:schemeClr val="tx1"/>
                </a:solidFill>
                <a:ea typeface="ヒラギノ角ゴ Pro W3"/>
              </a:rPr>
              <a:t>Vietnam</a:t>
            </a:r>
            <a:r>
              <a:rPr lang="en-GB" altLang="de-DE" sz="2200" dirty="0">
                <a:solidFill>
                  <a:schemeClr val="tx1"/>
                </a:solidFill>
                <a:ea typeface="ヒラギノ角ゴ Pro W3"/>
              </a:rPr>
              <a:t>, Taiwan, South Korea</a:t>
            </a:r>
          </a:p>
          <a:p>
            <a:pPr marL="201613" indent="-201613">
              <a:buFont typeface="Helvetica" pitchFamily="34" charset="0"/>
              <a:buChar char="●"/>
            </a:pPr>
            <a:r>
              <a:rPr lang="en-GB" altLang="de-DE" sz="2400" dirty="0">
                <a:solidFill>
                  <a:schemeClr val="tx1"/>
                </a:solidFill>
                <a:ea typeface="ヒラギノ角ゴ Pro W3"/>
                <a:cs typeface="ヒラギノ角ゴ Pro W3"/>
              </a:rPr>
              <a:t>Cooperation through the EU network </a:t>
            </a:r>
            <a:r>
              <a:rPr lang="en-GB" altLang="de-DE" sz="2400" b="1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EUREKA</a:t>
            </a:r>
            <a:r>
              <a:rPr lang="en-GB" altLang="de-DE" sz="2400" dirty="0" smtClean="0">
                <a:solidFill>
                  <a:schemeClr val="tx1"/>
                </a:solidFill>
                <a:ea typeface="ヒラギノ角ゴ Pro W3"/>
                <a:cs typeface="ヒラギノ角ゴ Pro W3"/>
              </a:rPr>
              <a:t>:</a:t>
            </a:r>
            <a:endParaRPr lang="en-GB" altLang="de-DE" sz="2400" dirty="0">
              <a:solidFill>
                <a:schemeClr val="tx1"/>
              </a:solidFill>
              <a:ea typeface="ヒラギノ角ゴ Pro W3"/>
              <a:cs typeface="ヒラギノ角ゴ Pro W3"/>
            </a:endParaRPr>
          </a:p>
          <a:p>
            <a:pPr marL="201613" lvl="1" indent="0">
              <a:buFont typeface="Helvetica" pitchFamily="34" charset="0"/>
              <a:buNone/>
            </a:pPr>
            <a:r>
              <a:rPr lang="en-GB" altLang="de-DE" sz="2200" dirty="0">
                <a:solidFill>
                  <a:schemeClr val="tx1"/>
                </a:solidFill>
                <a:ea typeface="ヒラギノ角ゴ Pro W3"/>
              </a:rPr>
              <a:t>Application with partners in 40 countries possible</a:t>
            </a:r>
            <a:br>
              <a:rPr lang="en-GB" altLang="de-DE" sz="2200" dirty="0">
                <a:solidFill>
                  <a:schemeClr val="tx1"/>
                </a:solidFill>
                <a:ea typeface="ヒラギノ角ゴ Pro W3"/>
              </a:rPr>
            </a:br>
            <a:r>
              <a:rPr lang="en-GB" altLang="de-DE" sz="2200" dirty="0">
                <a:solidFill>
                  <a:schemeClr val="tx1"/>
                </a:solidFill>
                <a:ea typeface="ヒラギノ角ゴ Pro W3"/>
              </a:rPr>
              <a:t>Calls with Spain, Denmark und </a:t>
            </a:r>
            <a:r>
              <a:rPr lang="en-GB" altLang="de-DE" sz="2200" dirty="0" smtClean="0">
                <a:solidFill>
                  <a:schemeClr val="tx1"/>
                </a:solidFill>
                <a:ea typeface="ヒラギノ角ゴ Pro W3"/>
              </a:rPr>
              <a:t>Israel</a:t>
            </a:r>
            <a:endParaRPr lang="en-GB" altLang="de-DE" sz="2200" dirty="0">
              <a:solidFill>
                <a:schemeClr val="tx1"/>
              </a:solidFill>
              <a:ea typeface="ヒラギノ角ゴ Pro W3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B991FC00-3854-824E-B1AB-E54187F0CF8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7A5EF5D-E08D-D84F-A9F4-4A65A57E9273}" type="slidenum">
              <a:rPr lang="de-DE" altLang="x-none" smtClean="0"/>
              <a:pPr/>
              <a:t>9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402313138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BMWi-Vorlage_03_2014_engl">
  <a:themeElements>
    <a:clrScheme name="">
      <a:dk1>
        <a:srgbClr val="000000"/>
      </a:dk1>
      <a:lt1>
        <a:srgbClr val="FFFFFF"/>
      </a:lt1>
      <a:dk2>
        <a:srgbClr val="FFFFFF"/>
      </a:dk2>
      <a:lt2>
        <a:srgbClr val="668CB3"/>
      </a:lt2>
      <a:accent1>
        <a:srgbClr val="5780A3"/>
      </a:accent1>
      <a:accent2>
        <a:srgbClr val="003366"/>
      </a:accent2>
      <a:accent3>
        <a:srgbClr val="FFFFFF"/>
      </a:accent3>
      <a:accent4>
        <a:srgbClr val="000000"/>
      </a:accent4>
      <a:accent5>
        <a:srgbClr val="B4C0CE"/>
      </a:accent5>
      <a:accent6>
        <a:srgbClr val="002D5C"/>
      </a:accent6>
      <a:hlink>
        <a:srgbClr val="9595A0"/>
      </a:hlink>
      <a:folHlink>
        <a:srgbClr val="386691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MWi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80"/>
      </a:accent1>
      <a:accent2>
        <a:srgbClr val="337197"/>
      </a:accent2>
      <a:accent3>
        <a:srgbClr val="99B9CC"/>
      </a:accent3>
      <a:accent4>
        <a:srgbClr val="D9E5EC"/>
      </a:accent4>
      <a:accent5>
        <a:srgbClr val="004F80"/>
      </a:accent5>
      <a:accent6>
        <a:srgbClr val="337197"/>
      </a:accent6>
      <a:hlink>
        <a:srgbClr val="000000"/>
      </a:hlink>
      <a:folHlink>
        <a:srgbClr val="000000"/>
      </a:folHlink>
    </a:clrScheme>
    <a:fontScheme name="1_zim-Neutr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zim-Neut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MWi">
  <a:themeElements>
    <a:clrScheme name="ZI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80"/>
      </a:accent1>
      <a:accent2>
        <a:srgbClr val="337197"/>
      </a:accent2>
      <a:accent3>
        <a:srgbClr val="99B9CC"/>
      </a:accent3>
      <a:accent4>
        <a:srgbClr val="5CAC34"/>
      </a:accent4>
      <a:accent5>
        <a:srgbClr val="00A0C0"/>
      </a:accent5>
      <a:accent6>
        <a:srgbClr val="CD0037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zim-Neut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MWi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80"/>
      </a:accent1>
      <a:accent2>
        <a:srgbClr val="337197"/>
      </a:accent2>
      <a:accent3>
        <a:srgbClr val="99B9CC"/>
      </a:accent3>
      <a:accent4>
        <a:srgbClr val="D9E5EC"/>
      </a:accent4>
      <a:accent5>
        <a:srgbClr val="004F80"/>
      </a:accent5>
      <a:accent6>
        <a:srgbClr val="337197"/>
      </a:accent6>
      <a:hlink>
        <a:srgbClr val="000000"/>
      </a:hlink>
      <a:folHlink>
        <a:srgbClr val="000000"/>
      </a:folHlink>
    </a:clrScheme>
    <a:fontScheme name="1_zim-Neutr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zim-Neut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MWi">
  <a:themeElements>
    <a:clrScheme name="ZIM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4F80"/>
      </a:accent1>
      <a:accent2>
        <a:srgbClr val="337197"/>
      </a:accent2>
      <a:accent3>
        <a:srgbClr val="99B9CC"/>
      </a:accent3>
      <a:accent4>
        <a:srgbClr val="5CAC34"/>
      </a:accent4>
      <a:accent5>
        <a:srgbClr val="00A0C0"/>
      </a:accent5>
      <a:accent6>
        <a:srgbClr val="CD0037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zim-Neutr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zim-Neutr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zim-Neutr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MWi-Vorlage_03_2014_dt">
  <a:themeElements>
    <a:clrScheme name="Benutzerdefiniert 7">
      <a:dk1>
        <a:srgbClr val="000000"/>
      </a:dk1>
      <a:lt1>
        <a:srgbClr val="FFFFFF"/>
      </a:lt1>
      <a:dk2>
        <a:srgbClr val="004F80"/>
      </a:dk2>
      <a:lt2>
        <a:srgbClr val="668CB3"/>
      </a:lt2>
      <a:accent1>
        <a:srgbClr val="F8AD08"/>
      </a:accent1>
      <a:accent2>
        <a:srgbClr val="E96707"/>
      </a:accent2>
      <a:accent3>
        <a:srgbClr val="65AD1F"/>
      </a:accent3>
      <a:accent4>
        <a:srgbClr val="14A1D2"/>
      </a:accent4>
      <a:accent5>
        <a:srgbClr val="B4C0CE"/>
      </a:accent5>
      <a:accent6>
        <a:srgbClr val="043163"/>
      </a:accent6>
      <a:hlink>
        <a:srgbClr val="004F80"/>
      </a:hlink>
      <a:folHlink>
        <a:srgbClr val="043163"/>
      </a:folHlink>
    </a:clrScheme>
    <a:fontScheme name="Benutzerdefiniert 1">
      <a:majorFont>
        <a:latin typeface="BundesSerfi"/>
        <a:ea typeface="ＭＳ Ｐゴシック"/>
        <a:cs typeface="ＭＳ Ｐゴシック"/>
      </a:majorFont>
      <a:minorFont>
        <a:latin typeface="Times New Roman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2" charset="-128"/>
            <a:cs typeface="ＭＳ Ｐゴシック" pitchFamily="52" charset="-128"/>
          </a:defRPr>
        </a:defPPr>
      </a:lstStyle>
    </a:lnDef>
    <a:txDef>
      <a:spPr/>
      <a:bodyPr/>
      <a:lstStyle>
        <a:defPPr marL="474663" marR="0" indent="-474663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004F80"/>
          </a:buClr>
          <a:buSzPct val="80000"/>
          <a:buFont typeface="Wingdings" pitchFamily="2" charset="2"/>
          <a:buNone/>
          <a:tabLst/>
          <a:defRPr kumimoji="0" sz="1100" b="0" i="0" u="none" strike="noStrike" kern="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BundesSans Office"/>
            <a:ea typeface="+mn-ea"/>
            <a:cs typeface="+mn-cs"/>
          </a:defRPr>
        </a:defPPr>
      </a:lstStyle>
    </a:txDef>
  </a:objectDefaults>
  <a:extraClrSchemeLst>
    <a:extraClrScheme>
      <a:clrScheme name="2 Energie 1">
        <a:dk1>
          <a:srgbClr val="000000"/>
        </a:dk1>
        <a:lt1>
          <a:srgbClr val="FFFFFF"/>
        </a:lt1>
        <a:dk2>
          <a:srgbClr val="FFFFFF"/>
        </a:dk2>
        <a:lt2>
          <a:srgbClr val="668CB3"/>
        </a:lt2>
        <a:accent1>
          <a:srgbClr val="194C80"/>
        </a:accent1>
        <a:accent2>
          <a:srgbClr val="386691"/>
        </a:accent2>
        <a:accent3>
          <a:srgbClr val="FFFFFF"/>
        </a:accent3>
        <a:accent4>
          <a:srgbClr val="000000"/>
        </a:accent4>
        <a:accent5>
          <a:srgbClr val="ABB2C0"/>
        </a:accent5>
        <a:accent6>
          <a:srgbClr val="325C83"/>
        </a:accent6>
        <a:hlink>
          <a:srgbClr val="5780A3"/>
        </a:hlink>
        <a:folHlink>
          <a:srgbClr val="7599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BMWi-Vorlage_03_2014_engl</Template>
  <TotalTime>0</TotalTime>
  <Words>553</Words>
  <Application>Microsoft Office PowerPoint</Application>
  <PresentationFormat>Bildschirmpräsentation (4:3)</PresentationFormat>
  <Paragraphs>142</Paragraphs>
  <Slides>15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7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BMWi-Vorlage_03_2014_engl</vt:lpstr>
      <vt:lpstr>Benutzerdefiniertes Design</vt:lpstr>
      <vt:lpstr>BMWi</vt:lpstr>
      <vt:lpstr>1_BMWi</vt:lpstr>
      <vt:lpstr>3_BMWi</vt:lpstr>
      <vt:lpstr>4_BMWi</vt:lpstr>
      <vt:lpstr>BMWi-Vorlage_03_2014_dt</vt:lpstr>
      <vt:lpstr>PowerPoint-Präsentation</vt:lpstr>
      <vt:lpstr>From idea to market success - innovation programmes for SMEs </vt:lpstr>
      <vt:lpstr>Central Innovation Programme for SMEs (ZIM)</vt:lpstr>
      <vt:lpstr>Funding by company size</vt:lpstr>
      <vt:lpstr>ZIM – all under one roof</vt:lpstr>
      <vt:lpstr>Central Innovation Programme for SMEs (ZIM)</vt:lpstr>
      <vt:lpstr>Better funding conditions for international projects…why?</vt:lpstr>
      <vt:lpstr>International Cooperation within the ZIM</vt:lpstr>
      <vt:lpstr>Agreements of International R&amp;D Cooperation</vt:lpstr>
      <vt:lpstr>ZIM – R&amp;D Cooperation with Canada </vt:lpstr>
      <vt:lpstr>ZIM – International Innovation Networks  (since 2018)</vt:lpstr>
      <vt:lpstr>ZIM – International Innovation Networks</vt:lpstr>
      <vt:lpstr>ZIM – International Innovation Networks </vt:lpstr>
      <vt:lpstr>ZIM – International Innovation Networks</vt:lpstr>
      <vt:lpstr>Thank you. </vt:lpstr>
    </vt:vector>
  </TitlesOfParts>
  <Company>BMWi, IT-Referat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and Technology Policy of the Federal Ministry of Economics and Technology</dc:title>
  <dc:creator>Voigt, Andrea, VIIA1</dc:creator>
  <cp:lastModifiedBy>Heidecke, Carmen, VIC3</cp:lastModifiedBy>
  <cp:revision>441</cp:revision>
  <cp:lastPrinted>2019-03-12T12:09:49Z</cp:lastPrinted>
  <dcterms:created xsi:type="dcterms:W3CDTF">2014-05-23T09:07:43Z</dcterms:created>
  <dcterms:modified xsi:type="dcterms:W3CDTF">2019-03-27T15:19:24Z</dcterms:modified>
</cp:coreProperties>
</file>