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</p:sldMasterIdLst>
  <p:notesMasterIdLst>
    <p:notesMasterId r:id="rId11"/>
  </p:notesMasterIdLst>
  <p:handoutMasterIdLst>
    <p:handoutMasterId r:id="rId12"/>
  </p:handoutMasterIdLst>
  <p:sldIdLst>
    <p:sldId id="372" r:id="rId2"/>
    <p:sldId id="672" r:id="rId3"/>
    <p:sldId id="673" r:id="rId4"/>
    <p:sldId id="662" r:id="rId5"/>
    <p:sldId id="670" r:id="rId6"/>
    <p:sldId id="671" r:id="rId7"/>
    <p:sldId id="650" r:id="rId8"/>
    <p:sldId id="657" r:id="rId9"/>
    <p:sldId id="648" r:id="rId10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26" autoAdjust="0"/>
    <p:restoredTop sz="94637" autoAdjust="0"/>
  </p:normalViewPr>
  <p:slideViewPr>
    <p:cSldViewPr snapToGrid="0">
      <p:cViewPr varScale="1">
        <p:scale>
          <a:sx n="66" d="100"/>
          <a:sy n="66" d="100"/>
        </p:scale>
        <p:origin x="31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9C74C3-19EA-4221-A2CF-4831FA43EAB4}" type="doc">
      <dgm:prSet loTypeId="urn:microsoft.com/office/officeart/2005/8/layout/radial6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5DF5BEA-99BD-4A4A-A483-D55EBF2F1D9A}">
      <dgm:prSet phldrT="[Text]"/>
      <dgm:spPr/>
      <dgm:t>
        <a:bodyPr/>
        <a:lstStyle/>
        <a:p>
          <a:r>
            <a:rPr lang="en-IE" dirty="0" smtClean="0"/>
            <a:t>Clusters</a:t>
          </a:r>
          <a:endParaRPr lang="en-US" dirty="0"/>
        </a:p>
      </dgm:t>
    </dgm:pt>
    <dgm:pt modelId="{0744D8C5-8C6C-4754-A59E-1531536A25DB}" type="parTrans" cxnId="{5FF78C4D-874A-4096-8EB9-BE214CB22008}">
      <dgm:prSet/>
      <dgm:spPr/>
      <dgm:t>
        <a:bodyPr/>
        <a:lstStyle/>
        <a:p>
          <a:endParaRPr lang="en-US"/>
        </a:p>
      </dgm:t>
    </dgm:pt>
    <dgm:pt modelId="{DC937220-6419-4A16-90C1-5EE2E09A9348}" type="sibTrans" cxnId="{5FF78C4D-874A-4096-8EB9-BE214CB22008}">
      <dgm:prSet/>
      <dgm:spPr/>
      <dgm:t>
        <a:bodyPr/>
        <a:lstStyle/>
        <a:p>
          <a:endParaRPr lang="en-US"/>
        </a:p>
      </dgm:t>
    </dgm:pt>
    <dgm:pt modelId="{CA7B9C1F-D61E-4956-8100-3B7E0EFA440E}">
      <dgm:prSet phldrT="[Text]" custT="1"/>
      <dgm:spPr>
        <a:solidFill>
          <a:srgbClr val="66FF33"/>
        </a:solidFill>
      </dgm:spPr>
      <dgm:t>
        <a:bodyPr/>
        <a:lstStyle/>
        <a:p>
          <a:r>
            <a:rPr lang="en-IE" sz="1400" dirty="0" smtClean="0"/>
            <a:t>EU funding</a:t>
          </a:r>
          <a:endParaRPr lang="en-US" sz="1400" dirty="0"/>
        </a:p>
      </dgm:t>
    </dgm:pt>
    <dgm:pt modelId="{0C170322-3385-41BC-A41D-EA81A3ECB802}" type="parTrans" cxnId="{BC9E2270-6FB4-45B3-8A53-AC9F59A70EA5}">
      <dgm:prSet/>
      <dgm:spPr/>
      <dgm:t>
        <a:bodyPr/>
        <a:lstStyle/>
        <a:p>
          <a:endParaRPr lang="en-US"/>
        </a:p>
      </dgm:t>
    </dgm:pt>
    <dgm:pt modelId="{D616AF69-88E9-4FA5-84C8-D84CBEEE3CA0}" type="sibTrans" cxnId="{BC9E2270-6FB4-45B3-8A53-AC9F59A70EA5}">
      <dgm:prSet/>
      <dgm:spPr/>
      <dgm:t>
        <a:bodyPr/>
        <a:lstStyle/>
        <a:p>
          <a:endParaRPr lang="en-US"/>
        </a:p>
      </dgm:t>
    </dgm:pt>
    <dgm:pt modelId="{35A20B28-E8C1-42C2-A47D-9915E502816A}">
      <dgm:prSet phldrT="[Text]" custT="1"/>
      <dgm:spPr>
        <a:solidFill>
          <a:srgbClr val="66FF33"/>
        </a:solidFill>
      </dgm:spPr>
      <dgm:t>
        <a:bodyPr/>
        <a:lstStyle/>
        <a:p>
          <a:r>
            <a:rPr lang="en-IE" sz="1400" dirty="0" smtClean="0"/>
            <a:t>Public budget</a:t>
          </a:r>
          <a:endParaRPr lang="en-US" sz="1400" dirty="0"/>
        </a:p>
      </dgm:t>
    </dgm:pt>
    <dgm:pt modelId="{303E2834-1611-4B55-BD5B-D62AEAAA3FC1}" type="parTrans" cxnId="{30D6FD35-B807-4D03-BA69-A10B326C39B8}">
      <dgm:prSet/>
      <dgm:spPr/>
      <dgm:t>
        <a:bodyPr/>
        <a:lstStyle/>
        <a:p>
          <a:endParaRPr lang="en-US"/>
        </a:p>
      </dgm:t>
    </dgm:pt>
    <dgm:pt modelId="{AA1D29C6-8604-45C5-8F3C-968FF6CB3884}" type="sibTrans" cxnId="{30D6FD35-B807-4D03-BA69-A10B326C39B8}">
      <dgm:prSet/>
      <dgm:spPr/>
      <dgm:t>
        <a:bodyPr/>
        <a:lstStyle/>
        <a:p>
          <a:endParaRPr lang="en-US"/>
        </a:p>
      </dgm:t>
    </dgm:pt>
    <dgm:pt modelId="{7C0425B4-7E52-442D-801D-803DB8B7E9B8}">
      <dgm:prSet phldrT="[Text]" custT="1"/>
      <dgm:spPr>
        <a:solidFill>
          <a:srgbClr val="66FF33"/>
        </a:solidFill>
      </dgm:spPr>
      <dgm:t>
        <a:bodyPr/>
        <a:lstStyle/>
        <a:p>
          <a:r>
            <a:rPr lang="en-IE" sz="1400" dirty="0" smtClean="0"/>
            <a:t>Promotional banks</a:t>
          </a:r>
          <a:endParaRPr lang="en-US" sz="1400" dirty="0"/>
        </a:p>
      </dgm:t>
    </dgm:pt>
    <dgm:pt modelId="{2BF9488B-88B1-46A2-808F-80B6D2A47D5F}" type="parTrans" cxnId="{7C91EFCC-DDCE-4D84-8DA5-1F28EEFBAE0D}">
      <dgm:prSet/>
      <dgm:spPr/>
      <dgm:t>
        <a:bodyPr/>
        <a:lstStyle/>
        <a:p>
          <a:endParaRPr lang="en-US"/>
        </a:p>
      </dgm:t>
    </dgm:pt>
    <dgm:pt modelId="{BE70382F-3F95-401F-B924-C194A9B96A42}" type="sibTrans" cxnId="{7C91EFCC-DDCE-4D84-8DA5-1F28EEFBAE0D}">
      <dgm:prSet/>
      <dgm:spPr/>
      <dgm:t>
        <a:bodyPr/>
        <a:lstStyle/>
        <a:p>
          <a:endParaRPr lang="en-US"/>
        </a:p>
      </dgm:t>
    </dgm:pt>
    <dgm:pt modelId="{55F3C85B-EAA4-43A7-8BA5-374DE559772D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400" dirty="0" smtClean="0"/>
            <a:t> own resources</a:t>
          </a:r>
          <a:endParaRPr lang="en-US" sz="1400" dirty="0"/>
        </a:p>
      </dgm:t>
    </dgm:pt>
    <dgm:pt modelId="{069ACA6E-15AE-4BE7-AE42-30E66B18130D}" type="parTrans" cxnId="{78AE99AB-20AD-497E-A3C5-FB00FA37BD7C}">
      <dgm:prSet/>
      <dgm:spPr/>
      <dgm:t>
        <a:bodyPr/>
        <a:lstStyle/>
        <a:p>
          <a:endParaRPr lang="en-US"/>
        </a:p>
      </dgm:t>
    </dgm:pt>
    <dgm:pt modelId="{2D15C394-2CAB-4AC9-BA1B-107DFB1FAB9C}" type="sibTrans" cxnId="{78AE99AB-20AD-497E-A3C5-FB00FA37BD7C}">
      <dgm:prSet/>
      <dgm:spPr/>
      <dgm:t>
        <a:bodyPr/>
        <a:lstStyle/>
        <a:p>
          <a:endParaRPr lang="en-US"/>
        </a:p>
      </dgm:t>
    </dgm:pt>
    <dgm:pt modelId="{51F3ED7C-1BED-41EB-A544-2A3982B1211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400" dirty="0" smtClean="0"/>
            <a:t>Crowd funding</a:t>
          </a:r>
          <a:endParaRPr lang="en-US" sz="1400" dirty="0"/>
        </a:p>
      </dgm:t>
    </dgm:pt>
    <dgm:pt modelId="{800A711D-30EC-4033-AC97-0C0EBF7A485A}" type="parTrans" cxnId="{C11B1D10-FA00-4F05-8D76-697BDAC0B88A}">
      <dgm:prSet/>
      <dgm:spPr/>
      <dgm:t>
        <a:bodyPr/>
        <a:lstStyle/>
        <a:p>
          <a:endParaRPr lang="en-US"/>
        </a:p>
      </dgm:t>
    </dgm:pt>
    <dgm:pt modelId="{7189B795-A058-40F0-BA64-A62F371CE2E1}" type="sibTrans" cxnId="{C11B1D10-FA00-4F05-8D76-697BDAC0B88A}">
      <dgm:prSet/>
      <dgm:spPr/>
      <dgm:t>
        <a:bodyPr/>
        <a:lstStyle/>
        <a:p>
          <a:endParaRPr lang="en-US"/>
        </a:p>
      </dgm:t>
    </dgm:pt>
    <dgm:pt modelId="{4A6914AD-273F-4836-910C-911B5505E1DC}">
      <dgm:prSet phldrT="[Text]"/>
      <dgm:spPr>
        <a:solidFill>
          <a:srgbClr val="66FF33"/>
        </a:solidFill>
      </dgm:spPr>
      <dgm:t>
        <a:bodyPr/>
        <a:lstStyle/>
        <a:p>
          <a:r>
            <a:rPr lang="en-IE" dirty="0" smtClean="0"/>
            <a:t>EU public financial </a:t>
          </a:r>
          <a:endParaRPr lang="en-US" dirty="0"/>
        </a:p>
      </dgm:t>
    </dgm:pt>
    <dgm:pt modelId="{B36ACA9C-B004-43E2-B276-973A78212E53}" type="parTrans" cxnId="{8D217940-AC94-4AF8-A8C5-FA8D2DEBF5D5}">
      <dgm:prSet/>
      <dgm:spPr/>
      <dgm:t>
        <a:bodyPr/>
        <a:lstStyle/>
        <a:p>
          <a:endParaRPr lang="en-US"/>
        </a:p>
      </dgm:t>
    </dgm:pt>
    <dgm:pt modelId="{A2DB53CB-D893-4CA3-8D6A-5D007C6F130A}" type="sibTrans" cxnId="{8D217940-AC94-4AF8-A8C5-FA8D2DEBF5D5}">
      <dgm:prSet/>
      <dgm:spPr/>
      <dgm:t>
        <a:bodyPr/>
        <a:lstStyle/>
        <a:p>
          <a:endParaRPr lang="en-US"/>
        </a:p>
      </dgm:t>
    </dgm:pt>
    <dgm:pt modelId="{4E4FEA2F-7634-4862-87D5-08569686A757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800" dirty="0" smtClean="0"/>
            <a:t>seed/PE/VC</a:t>
          </a:r>
          <a:endParaRPr lang="en-US" sz="1800" dirty="0"/>
        </a:p>
      </dgm:t>
    </dgm:pt>
    <dgm:pt modelId="{D0EBF8D3-240F-42A2-AD8B-F244BDD8F654}" type="parTrans" cxnId="{E644F04E-6EC4-4FD4-A1A9-A9B53AB502BB}">
      <dgm:prSet/>
      <dgm:spPr/>
      <dgm:t>
        <a:bodyPr/>
        <a:lstStyle/>
        <a:p>
          <a:endParaRPr lang="en-US"/>
        </a:p>
      </dgm:t>
    </dgm:pt>
    <dgm:pt modelId="{BDB828CF-E0B2-4DE5-81C9-9E0DA22037A0}" type="sibTrans" cxnId="{E644F04E-6EC4-4FD4-A1A9-A9B53AB502BB}">
      <dgm:prSet/>
      <dgm:spPr/>
      <dgm:t>
        <a:bodyPr/>
        <a:lstStyle/>
        <a:p>
          <a:endParaRPr lang="en-US"/>
        </a:p>
      </dgm:t>
    </dgm:pt>
    <dgm:pt modelId="{5FB578CB-3DA1-4830-B706-988FE9894AE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200" dirty="0" smtClean="0"/>
            <a:t>Institutional Investors</a:t>
          </a:r>
          <a:endParaRPr lang="en-US" sz="1200" dirty="0"/>
        </a:p>
      </dgm:t>
    </dgm:pt>
    <dgm:pt modelId="{1F0D3FB3-FE8B-4C87-AC81-24D4DF9050B3}" type="parTrans" cxnId="{58989B46-0A25-44FD-A264-BA26990D4F80}">
      <dgm:prSet/>
      <dgm:spPr/>
      <dgm:t>
        <a:bodyPr/>
        <a:lstStyle/>
        <a:p>
          <a:endParaRPr lang="en-US"/>
        </a:p>
      </dgm:t>
    </dgm:pt>
    <dgm:pt modelId="{982E5C97-74FE-4ADD-9EAD-25F4B72F3D2B}" type="sibTrans" cxnId="{58989B46-0A25-44FD-A264-BA26990D4F80}">
      <dgm:prSet/>
      <dgm:spPr/>
      <dgm:t>
        <a:bodyPr/>
        <a:lstStyle/>
        <a:p>
          <a:endParaRPr lang="en-US"/>
        </a:p>
      </dgm:t>
    </dgm:pt>
    <dgm:pt modelId="{36EC10AC-B46A-489D-8493-89878AC0035A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IE" sz="1200" dirty="0" smtClean="0"/>
            <a:t>Commercial/ Investment banks</a:t>
          </a:r>
          <a:endParaRPr lang="en-US" sz="1200" dirty="0"/>
        </a:p>
      </dgm:t>
    </dgm:pt>
    <dgm:pt modelId="{61187C09-8871-4B4B-BADC-5A7358A64E6F}" type="parTrans" cxnId="{A798C9B6-ED9F-48E0-81E1-7A4123AD000E}">
      <dgm:prSet/>
      <dgm:spPr/>
      <dgm:t>
        <a:bodyPr/>
        <a:lstStyle/>
        <a:p>
          <a:endParaRPr lang="en-US"/>
        </a:p>
      </dgm:t>
    </dgm:pt>
    <dgm:pt modelId="{FE934402-CC5F-4306-B874-2A4BBAC3E858}" type="sibTrans" cxnId="{A798C9B6-ED9F-48E0-81E1-7A4123AD000E}">
      <dgm:prSet/>
      <dgm:spPr/>
      <dgm:t>
        <a:bodyPr/>
        <a:lstStyle/>
        <a:p>
          <a:endParaRPr lang="en-US"/>
        </a:p>
      </dgm:t>
    </dgm:pt>
    <dgm:pt modelId="{2929C4D1-90B5-4CF9-91E4-0724AC213E31}" type="pres">
      <dgm:prSet presAssocID="{779C74C3-19EA-4221-A2CF-4831FA43EAB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5F0663-638F-4DF6-A92D-E3970B736F57}" type="pres">
      <dgm:prSet presAssocID="{45DF5BEA-99BD-4A4A-A483-D55EBF2F1D9A}" presName="centerShape" presStyleLbl="node0" presStyleIdx="0" presStyleCnt="1"/>
      <dgm:spPr/>
      <dgm:t>
        <a:bodyPr/>
        <a:lstStyle/>
        <a:p>
          <a:endParaRPr lang="en-US"/>
        </a:p>
      </dgm:t>
    </dgm:pt>
    <dgm:pt modelId="{F06919F6-14AD-48C0-AF6D-206883EFA4C2}" type="pres">
      <dgm:prSet presAssocID="{CA7B9C1F-D61E-4956-8100-3B7E0EFA440E}" presName="node" presStyleLbl="node1" presStyleIdx="0" presStyleCnt="9" custScaleX="117690" custScaleY="113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4A4A93-DED8-4A1A-8461-D84335EE260C}" type="pres">
      <dgm:prSet presAssocID="{CA7B9C1F-D61E-4956-8100-3B7E0EFA440E}" presName="dummy" presStyleCnt="0"/>
      <dgm:spPr/>
    </dgm:pt>
    <dgm:pt modelId="{DAFAA9D7-23E8-4128-939F-C710F837C4D3}" type="pres">
      <dgm:prSet presAssocID="{D616AF69-88E9-4FA5-84C8-D84CBEEE3CA0}" presName="sibTrans" presStyleLbl="sibTrans2D1" presStyleIdx="0" presStyleCnt="9" custLinFactNeighborY="-1246"/>
      <dgm:spPr/>
      <dgm:t>
        <a:bodyPr/>
        <a:lstStyle/>
        <a:p>
          <a:endParaRPr lang="en-US"/>
        </a:p>
      </dgm:t>
    </dgm:pt>
    <dgm:pt modelId="{B62E4AF0-DC57-47F4-8057-FA94E7B2DBF2}" type="pres">
      <dgm:prSet presAssocID="{35A20B28-E8C1-42C2-A47D-9915E502816A}" presName="node" presStyleLbl="node1" presStyleIdx="1" presStyleCnt="9" custScaleY="113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1D4744-D78B-42D0-A8D7-E21E82EEE5F4}" type="pres">
      <dgm:prSet presAssocID="{35A20B28-E8C1-42C2-A47D-9915E502816A}" presName="dummy" presStyleCnt="0"/>
      <dgm:spPr/>
    </dgm:pt>
    <dgm:pt modelId="{0FECD04D-090C-4A00-8A5D-F9AC83A503A2}" type="pres">
      <dgm:prSet presAssocID="{AA1D29C6-8604-45C5-8F3C-968FF6CB3884}" presName="sibTrans" presStyleLbl="sibTrans2D1" presStyleIdx="1" presStyleCnt="9"/>
      <dgm:spPr/>
      <dgm:t>
        <a:bodyPr/>
        <a:lstStyle/>
        <a:p>
          <a:endParaRPr lang="en-US"/>
        </a:p>
      </dgm:t>
    </dgm:pt>
    <dgm:pt modelId="{0D86C1D0-9711-4BD2-BD1F-67E625CB0C3D}" type="pres">
      <dgm:prSet presAssocID="{7C0425B4-7E52-442D-801D-803DB8B7E9B8}" presName="node" presStyleLbl="node1" presStyleIdx="2" presStyleCnt="9" custScaleX="133052" custScaleY="137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0229F3-8A08-424F-8009-DD1154FDAD58}" type="pres">
      <dgm:prSet presAssocID="{7C0425B4-7E52-442D-801D-803DB8B7E9B8}" presName="dummy" presStyleCnt="0"/>
      <dgm:spPr/>
    </dgm:pt>
    <dgm:pt modelId="{E3D7C233-EBC7-4366-B78A-45CAFDD75373}" type="pres">
      <dgm:prSet presAssocID="{BE70382F-3F95-401F-B924-C194A9B96A42}" presName="sibTrans" presStyleLbl="sibTrans2D1" presStyleIdx="2" presStyleCnt="9"/>
      <dgm:spPr/>
      <dgm:t>
        <a:bodyPr/>
        <a:lstStyle/>
        <a:p>
          <a:endParaRPr lang="en-US"/>
        </a:p>
      </dgm:t>
    </dgm:pt>
    <dgm:pt modelId="{D08C91E3-EB6A-468F-A0B2-0BE1675ED1ED}" type="pres">
      <dgm:prSet presAssocID="{36EC10AC-B46A-489D-8493-89878AC0035A}" presName="node" presStyleLbl="node1" presStyleIdx="3" presStyleCnt="9" custScaleX="129304" custScaleY="1325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1DE946-41AB-46AA-8073-D6373BCECADA}" type="pres">
      <dgm:prSet presAssocID="{36EC10AC-B46A-489D-8493-89878AC0035A}" presName="dummy" presStyleCnt="0"/>
      <dgm:spPr/>
    </dgm:pt>
    <dgm:pt modelId="{2DBB4A83-3462-4151-A881-E5EA26024999}" type="pres">
      <dgm:prSet presAssocID="{FE934402-CC5F-4306-B874-2A4BBAC3E858}" presName="sibTrans" presStyleLbl="sibTrans2D1" presStyleIdx="3" presStyleCnt="9"/>
      <dgm:spPr/>
      <dgm:t>
        <a:bodyPr/>
        <a:lstStyle/>
        <a:p>
          <a:endParaRPr lang="en-US"/>
        </a:p>
      </dgm:t>
    </dgm:pt>
    <dgm:pt modelId="{77A3B922-9421-481D-915A-971AFBD619DE}" type="pres">
      <dgm:prSet presAssocID="{5FB578CB-3DA1-4830-B706-988FE9894AEC}" presName="node" presStyleLbl="node1" presStyleIdx="4" presStyleCnt="9" custScaleX="113702" custScaleY="118249" custRadScaleRad="101442" custRadScaleInc="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01148A-B0D7-4F84-B486-0EE2AF2BE311}" type="pres">
      <dgm:prSet presAssocID="{5FB578CB-3DA1-4830-B706-988FE9894AEC}" presName="dummy" presStyleCnt="0"/>
      <dgm:spPr/>
    </dgm:pt>
    <dgm:pt modelId="{FD64C392-454F-42BC-932E-99E6CC90BF76}" type="pres">
      <dgm:prSet presAssocID="{982E5C97-74FE-4ADD-9EAD-25F4B72F3D2B}" presName="sibTrans" presStyleLbl="sibTrans2D1" presStyleIdx="4" presStyleCnt="9"/>
      <dgm:spPr/>
      <dgm:t>
        <a:bodyPr/>
        <a:lstStyle/>
        <a:p>
          <a:endParaRPr lang="en-US"/>
        </a:p>
      </dgm:t>
    </dgm:pt>
    <dgm:pt modelId="{F05BADF5-8A07-4707-B881-A33045CF7033}" type="pres">
      <dgm:prSet presAssocID="{4E4FEA2F-7634-4862-87D5-08569686A757}" presName="node" presStyleLbl="node1" presStyleIdx="5" presStyleCnt="9" custScaleY="113472" custRadScaleRad="101442" custRadScaleInc="-22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18D132-E165-4139-9CEB-340912DBB250}" type="pres">
      <dgm:prSet presAssocID="{4E4FEA2F-7634-4862-87D5-08569686A757}" presName="dummy" presStyleCnt="0"/>
      <dgm:spPr/>
    </dgm:pt>
    <dgm:pt modelId="{3657A806-F2A5-40C7-8912-DA39695EEE90}" type="pres">
      <dgm:prSet presAssocID="{BDB828CF-E0B2-4DE5-81C9-9E0DA22037A0}" presName="sibTrans" presStyleLbl="sibTrans2D1" presStyleIdx="5" presStyleCnt="9" custLinFactNeighborY="0"/>
      <dgm:spPr/>
      <dgm:t>
        <a:bodyPr/>
        <a:lstStyle/>
        <a:p>
          <a:endParaRPr lang="en-US"/>
        </a:p>
      </dgm:t>
    </dgm:pt>
    <dgm:pt modelId="{677DBBFF-3999-4DA0-9809-44441D312342}" type="pres">
      <dgm:prSet presAssocID="{55F3C85B-EAA4-43A7-8BA5-374DE559772D}" presName="node" presStyleLbl="node1" presStyleIdx="6" presStyleCnt="9" custScaleX="116820" custScaleY="113472" custRadScaleRad="100775" custRadScaleInc="-56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B76A24-B1BC-47EB-8CD3-2A6DB0C02ED9}" type="pres">
      <dgm:prSet presAssocID="{55F3C85B-EAA4-43A7-8BA5-374DE559772D}" presName="dummy" presStyleCnt="0"/>
      <dgm:spPr/>
    </dgm:pt>
    <dgm:pt modelId="{A6C03E29-77C1-4754-A4CC-FB9BBDC59A67}" type="pres">
      <dgm:prSet presAssocID="{2D15C394-2CAB-4AC9-BA1B-107DFB1FAB9C}" presName="sibTrans" presStyleLbl="sibTrans2D1" presStyleIdx="6" presStyleCnt="9"/>
      <dgm:spPr/>
      <dgm:t>
        <a:bodyPr/>
        <a:lstStyle/>
        <a:p>
          <a:endParaRPr lang="en-US"/>
        </a:p>
      </dgm:t>
    </dgm:pt>
    <dgm:pt modelId="{E15023A4-C6E7-4521-96FB-EFB8D33375AA}" type="pres">
      <dgm:prSet presAssocID="{51F3ED7C-1BED-41EB-A544-2A3982B1211F}" presName="node" presStyleLbl="node1" presStyleIdx="7" presStyleCnt="9" custScaleX="132349" custScaleY="113472" custRadScaleRad="99745" custRadScaleInc="-65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E38C20-51CE-43E3-8103-D186882A2188}" type="pres">
      <dgm:prSet presAssocID="{51F3ED7C-1BED-41EB-A544-2A3982B1211F}" presName="dummy" presStyleCnt="0"/>
      <dgm:spPr/>
    </dgm:pt>
    <dgm:pt modelId="{71FBBD94-AEFB-45E9-B0AC-33FBBA17FE8B}" type="pres">
      <dgm:prSet presAssocID="{7189B795-A058-40F0-BA64-A62F371CE2E1}" presName="sibTrans" presStyleLbl="sibTrans2D1" presStyleIdx="7" presStyleCnt="9"/>
      <dgm:spPr/>
      <dgm:t>
        <a:bodyPr/>
        <a:lstStyle/>
        <a:p>
          <a:endParaRPr lang="en-US"/>
        </a:p>
      </dgm:t>
    </dgm:pt>
    <dgm:pt modelId="{0FCA3A76-28AE-4708-AD44-72378F1E807E}" type="pres">
      <dgm:prSet presAssocID="{4A6914AD-273F-4836-910C-911B5505E1DC}" presName="node" presStyleLbl="node1" presStyleIdx="8" presStyleCnt="9" custScaleY="113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FF763-D094-48D7-8202-80679D2E16E7}" type="pres">
      <dgm:prSet presAssocID="{4A6914AD-273F-4836-910C-911B5505E1DC}" presName="dummy" presStyleCnt="0"/>
      <dgm:spPr/>
    </dgm:pt>
    <dgm:pt modelId="{EE814008-ECAD-46AC-853A-797CAC2D635E}" type="pres">
      <dgm:prSet presAssocID="{A2DB53CB-D893-4CA3-8D6A-5D007C6F130A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4B8C9FB3-7ED1-48BB-A84E-034842F8A5E5}" type="presOf" srcId="{55F3C85B-EAA4-43A7-8BA5-374DE559772D}" destId="{677DBBFF-3999-4DA0-9809-44441D312342}" srcOrd="0" destOrd="0" presId="urn:microsoft.com/office/officeart/2005/8/layout/radial6"/>
    <dgm:cxn modelId="{7C91EFCC-DDCE-4D84-8DA5-1F28EEFBAE0D}" srcId="{45DF5BEA-99BD-4A4A-A483-D55EBF2F1D9A}" destId="{7C0425B4-7E52-442D-801D-803DB8B7E9B8}" srcOrd="2" destOrd="0" parTransId="{2BF9488B-88B1-46A2-808F-80B6D2A47D5F}" sibTransId="{BE70382F-3F95-401F-B924-C194A9B96A42}"/>
    <dgm:cxn modelId="{C2EA5A0F-CD7B-48CC-B2F5-CB9CF3072A54}" type="presOf" srcId="{BDB828CF-E0B2-4DE5-81C9-9E0DA22037A0}" destId="{3657A806-F2A5-40C7-8912-DA39695EEE90}" srcOrd="0" destOrd="0" presId="urn:microsoft.com/office/officeart/2005/8/layout/radial6"/>
    <dgm:cxn modelId="{64C1C46E-C37E-4530-AB45-46341E6FB1A4}" type="presOf" srcId="{CA7B9C1F-D61E-4956-8100-3B7E0EFA440E}" destId="{F06919F6-14AD-48C0-AF6D-206883EFA4C2}" srcOrd="0" destOrd="0" presId="urn:microsoft.com/office/officeart/2005/8/layout/radial6"/>
    <dgm:cxn modelId="{A798C9B6-ED9F-48E0-81E1-7A4123AD000E}" srcId="{45DF5BEA-99BD-4A4A-A483-D55EBF2F1D9A}" destId="{36EC10AC-B46A-489D-8493-89878AC0035A}" srcOrd="3" destOrd="0" parTransId="{61187C09-8871-4B4B-BADC-5A7358A64E6F}" sibTransId="{FE934402-CC5F-4306-B874-2A4BBAC3E858}"/>
    <dgm:cxn modelId="{05C35328-66A4-4765-9013-0141E62FEBF8}" type="presOf" srcId="{779C74C3-19EA-4221-A2CF-4831FA43EAB4}" destId="{2929C4D1-90B5-4CF9-91E4-0724AC213E31}" srcOrd="0" destOrd="0" presId="urn:microsoft.com/office/officeart/2005/8/layout/radial6"/>
    <dgm:cxn modelId="{58989B46-0A25-44FD-A264-BA26990D4F80}" srcId="{45DF5BEA-99BD-4A4A-A483-D55EBF2F1D9A}" destId="{5FB578CB-3DA1-4830-B706-988FE9894AEC}" srcOrd="4" destOrd="0" parTransId="{1F0D3FB3-FE8B-4C87-AC81-24D4DF9050B3}" sibTransId="{982E5C97-74FE-4ADD-9EAD-25F4B72F3D2B}"/>
    <dgm:cxn modelId="{B58BB0CA-A772-4EC3-9E96-BF6C6C5D9C0A}" type="presOf" srcId="{FE934402-CC5F-4306-B874-2A4BBAC3E858}" destId="{2DBB4A83-3462-4151-A881-E5EA26024999}" srcOrd="0" destOrd="0" presId="urn:microsoft.com/office/officeart/2005/8/layout/radial6"/>
    <dgm:cxn modelId="{09491A8E-ACEE-4EC1-B1A7-1A4E5A94C860}" type="presOf" srcId="{45DF5BEA-99BD-4A4A-A483-D55EBF2F1D9A}" destId="{515F0663-638F-4DF6-A92D-E3970B736F57}" srcOrd="0" destOrd="0" presId="urn:microsoft.com/office/officeart/2005/8/layout/radial6"/>
    <dgm:cxn modelId="{E644F04E-6EC4-4FD4-A1A9-A9B53AB502BB}" srcId="{45DF5BEA-99BD-4A4A-A483-D55EBF2F1D9A}" destId="{4E4FEA2F-7634-4862-87D5-08569686A757}" srcOrd="5" destOrd="0" parTransId="{D0EBF8D3-240F-42A2-AD8B-F244BDD8F654}" sibTransId="{BDB828CF-E0B2-4DE5-81C9-9E0DA22037A0}"/>
    <dgm:cxn modelId="{30D6FD35-B807-4D03-BA69-A10B326C39B8}" srcId="{45DF5BEA-99BD-4A4A-A483-D55EBF2F1D9A}" destId="{35A20B28-E8C1-42C2-A47D-9915E502816A}" srcOrd="1" destOrd="0" parTransId="{303E2834-1611-4B55-BD5B-D62AEAAA3FC1}" sibTransId="{AA1D29C6-8604-45C5-8F3C-968FF6CB3884}"/>
    <dgm:cxn modelId="{A9EE479A-49D1-4B51-A3E5-FAB07C9F11AB}" type="presOf" srcId="{D616AF69-88E9-4FA5-84C8-D84CBEEE3CA0}" destId="{DAFAA9D7-23E8-4128-939F-C710F837C4D3}" srcOrd="0" destOrd="0" presId="urn:microsoft.com/office/officeart/2005/8/layout/radial6"/>
    <dgm:cxn modelId="{BC9E2270-6FB4-45B3-8A53-AC9F59A70EA5}" srcId="{45DF5BEA-99BD-4A4A-A483-D55EBF2F1D9A}" destId="{CA7B9C1F-D61E-4956-8100-3B7E0EFA440E}" srcOrd="0" destOrd="0" parTransId="{0C170322-3385-41BC-A41D-EA81A3ECB802}" sibTransId="{D616AF69-88E9-4FA5-84C8-D84CBEEE3CA0}"/>
    <dgm:cxn modelId="{7510D6FE-90FD-4658-A5C3-0ED46E00D5B5}" type="presOf" srcId="{7C0425B4-7E52-442D-801D-803DB8B7E9B8}" destId="{0D86C1D0-9711-4BD2-BD1F-67E625CB0C3D}" srcOrd="0" destOrd="0" presId="urn:microsoft.com/office/officeart/2005/8/layout/radial6"/>
    <dgm:cxn modelId="{78AE99AB-20AD-497E-A3C5-FB00FA37BD7C}" srcId="{45DF5BEA-99BD-4A4A-A483-D55EBF2F1D9A}" destId="{55F3C85B-EAA4-43A7-8BA5-374DE559772D}" srcOrd="6" destOrd="0" parTransId="{069ACA6E-15AE-4BE7-AE42-30E66B18130D}" sibTransId="{2D15C394-2CAB-4AC9-BA1B-107DFB1FAB9C}"/>
    <dgm:cxn modelId="{76C68BB5-90A4-4840-9D53-664CA6CEDFCC}" type="presOf" srcId="{A2DB53CB-D893-4CA3-8D6A-5D007C6F130A}" destId="{EE814008-ECAD-46AC-853A-797CAC2D635E}" srcOrd="0" destOrd="0" presId="urn:microsoft.com/office/officeart/2005/8/layout/radial6"/>
    <dgm:cxn modelId="{BF009292-BC28-47E5-8936-25515F44F31A}" type="presOf" srcId="{7189B795-A058-40F0-BA64-A62F371CE2E1}" destId="{71FBBD94-AEFB-45E9-B0AC-33FBBA17FE8B}" srcOrd="0" destOrd="0" presId="urn:microsoft.com/office/officeart/2005/8/layout/radial6"/>
    <dgm:cxn modelId="{A3EBFA8F-ED40-474E-BA53-B0BCEC0BCBC6}" type="presOf" srcId="{5FB578CB-3DA1-4830-B706-988FE9894AEC}" destId="{77A3B922-9421-481D-915A-971AFBD619DE}" srcOrd="0" destOrd="0" presId="urn:microsoft.com/office/officeart/2005/8/layout/radial6"/>
    <dgm:cxn modelId="{9F842693-5515-4D7E-8D31-D2FB4D052460}" type="presOf" srcId="{36EC10AC-B46A-489D-8493-89878AC0035A}" destId="{D08C91E3-EB6A-468F-A0B2-0BE1675ED1ED}" srcOrd="0" destOrd="0" presId="urn:microsoft.com/office/officeart/2005/8/layout/radial6"/>
    <dgm:cxn modelId="{481EA87C-303E-49DA-9730-11AC70555C86}" type="presOf" srcId="{4A6914AD-273F-4836-910C-911B5505E1DC}" destId="{0FCA3A76-28AE-4708-AD44-72378F1E807E}" srcOrd="0" destOrd="0" presId="urn:microsoft.com/office/officeart/2005/8/layout/radial6"/>
    <dgm:cxn modelId="{C11B1D10-FA00-4F05-8D76-697BDAC0B88A}" srcId="{45DF5BEA-99BD-4A4A-A483-D55EBF2F1D9A}" destId="{51F3ED7C-1BED-41EB-A544-2A3982B1211F}" srcOrd="7" destOrd="0" parTransId="{800A711D-30EC-4033-AC97-0C0EBF7A485A}" sibTransId="{7189B795-A058-40F0-BA64-A62F371CE2E1}"/>
    <dgm:cxn modelId="{4A71834C-F62A-48CA-AA01-AD562259C6C0}" type="presOf" srcId="{4E4FEA2F-7634-4862-87D5-08569686A757}" destId="{F05BADF5-8A07-4707-B881-A33045CF7033}" srcOrd="0" destOrd="0" presId="urn:microsoft.com/office/officeart/2005/8/layout/radial6"/>
    <dgm:cxn modelId="{F4604A68-5AA1-4E79-A90A-F7458A10082C}" type="presOf" srcId="{BE70382F-3F95-401F-B924-C194A9B96A42}" destId="{E3D7C233-EBC7-4366-B78A-45CAFDD75373}" srcOrd="0" destOrd="0" presId="urn:microsoft.com/office/officeart/2005/8/layout/radial6"/>
    <dgm:cxn modelId="{86DCED65-D93F-4177-93AF-0DF4A75DF631}" type="presOf" srcId="{35A20B28-E8C1-42C2-A47D-9915E502816A}" destId="{B62E4AF0-DC57-47F4-8057-FA94E7B2DBF2}" srcOrd="0" destOrd="0" presId="urn:microsoft.com/office/officeart/2005/8/layout/radial6"/>
    <dgm:cxn modelId="{8D217940-AC94-4AF8-A8C5-FA8D2DEBF5D5}" srcId="{45DF5BEA-99BD-4A4A-A483-D55EBF2F1D9A}" destId="{4A6914AD-273F-4836-910C-911B5505E1DC}" srcOrd="8" destOrd="0" parTransId="{B36ACA9C-B004-43E2-B276-973A78212E53}" sibTransId="{A2DB53CB-D893-4CA3-8D6A-5D007C6F130A}"/>
    <dgm:cxn modelId="{461F2D04-52F5-45E8-A436-40D5592A875E}" type="presOf" srcId="{AA1D29C6-8604-45C5-8F3C-968FF6CB3884}" destId="{0FECD04D-090C-4A00-8A5D-F9AC83A503A2}" srcOrd="0" destOrd="0" presId="urn:microsoft.com/office/officeart/2005/8/layout/radial6"/>
    <dgm:cxn modelId="{6F7D9A2D-7E74-4713-8F84-B96635068108}" type="presOf" srcId="{51F3ED7C-1BED-41EB-A544-2A3982B1211F}" destId="{E15023A4-C6E7-4521-96FB-EFB8D33375AA}" srcOrd="0" destOrd="0" presId="urn:microsoft.com/office/officeart/2005/8/layout/radial6"/>
    <dgm:cxn modelId="{5443AFAD-BB2D-496F-9047-86DB6C52D7DD}" type="presOf" srcId="{982E5C97-74FE-4ADD-9EAD-25F4B72F3D2B}" destId="{FD64C392-454F-42BC-932E-99E6CC90BF76}" srcOrd="0" destOrd="0" presId="urn:microsoft.com/office/officeart/2005/8/layout/radial6"/>
    <dgm:cxn modelId="{31D4AD08-6D0D-4793-B9C5-58D09BB7EE58}" type="presOf" srcId="{2D15C394-2CAB-4AC9-BA1B-107DFB1FAB9C}" destId="{A6C03E29-77C1-4754-A4CC-FB9BBDC59A67}" srcOrd="0" destOrd="0" presId="urn:microsoft.com/office/officeart/2005/8/layout/radial6"/>
    <dgm:cxn modelId="{5FF78C4D-874A-4096-8EB9-BE214CB22008}" srcId="{779C74C3-19EA-4221-A2CF-4831FA43EAB4}" destId="{45DF5BEA-99BD-4A4A-A483-D55EBF2F1D9A}" srcOrd="0" destOrd="0" parTransId="{0744D8C5-8C6C-4754-A59E-1531536A25DB}" sibTransId="{DC937220-6419-4A16-90C1-5EE2E09A9348}"/>
    <dgm:cxn modelId="{4AF2BFF9-E571-49A0-BC3A-8AA27B482785}" type="presParOf" srcId="{2929C4D1-90B5-4CF9-91E4-0724AC213E31}" destId="{515F0663-638F-4DF6-A92D-E3970B736F57}" srcOrd="0" destOrd="0" presId="urn:microsoft.com/office/officeart/2005/8/layout/radial6"/>
    <dgm:cxn modelId="{08E64C94-C066-4686-A6B3-93A789FF97DB}" type="presParOf" srcId="{2929C4D1-90B5-4CF9-91E4-0724AC213E31}" destId="{F06919F6-14AD-48C0-AF6D-206883EFA4C2}" srcOrd="1" destOrd="0" presId="urn:microsoft.com/office/officeart/2005/8/layout/radial6"/>
    <dgm:cxn modelId="{FEA27F00-321E-4E58-A72E-30981E935116}" type="presParOf" srcId="{2929C4D1-90B5-4CF9-91E4-0724AC213E31}" destId="{B04A4A93-DED8-4A1A-8461-D84335EE260C}" srcOrd="2" destOrd="0" presId="urn:microsoft.com/office/officeart/2005/8/layout/radial6"/>
    <dgm:cxn modelId="{791B0C1D-305E-4DF8-B3CE-6E8183792CC0}" type="presParOf" srcId="{2929C4D1-90B5-4CF9-91E4-0724AC213E31}" destId="{DAFAA9D7-23E8-4128-939F-C710F837C4D3}" srcOrd="3" destOrd="0" presId="urn:microsoft.com/office/officeart/2005/8/layout/radial6"/>
    <dgm:cxn modelId="{407ADFC4-2527-46A2-8AC7-46E07D37AD6D}" type="presParOf" srcId="{2929C4D1-90B5-4CF9-91E4-0724AC213E31}" destId="{B62E4AF0-DC57-47F4-8057-FA94E7B2DBF2}" srcOrd="4" destOrd="0" presId="urn:microsoft.com/office/officeart/2005/8/layout/radial6"/>
    <dgm:cxn modelId="{CA54DAED-17C0-4F36-B37F-70B6764D5036}" type="presParOf" srcId="{2929C4D1-90B5-4CF9-91E4-0724AC213E31}" destId="{F21D4744-D78B-42D0-A8D7-E21E82EEE5F4}" srcOrd="5" destOrd="0" presId="urn:microsoft.com/office/officeart/2005/8/layout/radial6"/>
    <dgm:cxn modelId="{BE4E8450-7459-476D-B9C3-C7CCA7DAEC15}" type="presParOf" srcId="{2929C4D1-90B5-4CF9-91E4-0724AC213E31}" destId="{0FECD04D-090C-4A00-8A5D-F9AC83A503A2}" srcOrd="6" destOrd="0" presId="urn:microsoft.com/office/officeart/2005/8/layout/radial6"/>
    <dgm:cxn modelId="{948DAE9B-48A1-4C42-A9D6-B8E6A29227A3}" type="presParOf" srcId="{2929C4D1-90B5-4CF9-91E4-0724AC213E31}" destId="{0D86C1D0-9711-4BD2-BD1F-67E625CB0C3D}" srcOrd="7" destOrd="0" presId="urn:microsoft.com/office/officeart/2005/8/layout/radial6"/>
    <dgm:cxn modelId="{921BE471-E10F-429E-9CA0-21CCB32C3083}" type="presParOf" srcId="{2929C4D1-90B5-4CF9-91E4-0724AC213E31}" destId="{340229F3-8A08-424F-8009-DD1154FDAD58}" srcOrd="8" destOrd="0" presId="urn:microsoft.com/office/officeart/2005/8/layout/radial6"/>
    <dgm:cxn modelId="{1ED91F36-8027-4D64-A20C-D5DB328EDACA}" type="presParOf" srcId="{2929C4D1-90B5-4CF9-91E4-0724AC213E31}" destId="{E3D7C233-EBC7-4366-B78A-45CAFDD75373}" srcOrd="9" destOrd="0" presId="urn:microsoft.com/office/officeart/2005/8/layout/radial6"/>
    <dgm:cxn modelId="{F2739043-635E-462B-941D-9722A93F1A28}" type="presParOf" srcId="{2929C4D1-90B5-4CF9-91E4-0724AC213E31}" destId="{D08C91E3-EB6A-468F-A0B2-0BE1675ED1ED}" srcOrd="10" destOrd="0" presId="urn:microsoft.com/office/officeart/2005/8/layout/radial6"/>
    <dgm:cxn modelId="{05436CCF-EF07-410A-BFF0-72F35400FC9C}" type="presParOf" srcId="{2929C4D1-90B5-4CF9-91E4-0724AC213E31}" destId="{431DE946-41AB-46AA-8073-D6373BCECADA}" srcOrd="11" destOrd="0" presId="urn:microsoft.com/office/officeart/2005/8/layout/radial6"/>
    <dgm:cxn modelId="{07DFD068-0998-4D58-B259-CB232D91F383}" type="presParOf" srcId="{2929C4D1-90B5-4CF9-91E4-0724AC213E31}" destId="{2DBB4A83-3462-4151-A881-E5EA26024999}" srcOrd="12" destOrd="0" presId="urn:microsoft.com/office/officeart/2005/8/layout/radial6"/>
    <dgm:cxn modelId="{A9338A90-D4CE-4A41-A078-9CA0B7A4E9CB}" type="presParOf" srcId="{2929C4D1-90B5-4CF9-91E4-0724AC213E31}" destId="{77A3B922-9421-481D-915A-971AFBD619DE}" srcOrd="13" destOrd="0" presId="urn:microsoft.com/office/officeart/2005/8/layout/radial6"/>
    <dgm:cxn modelId="{65BD1E11-8F01-4854-9BA2-76996CE13603}" type="presParOf" srcId="{2929C4D1-90B5-4CF9-91E4-0724AC213E31}" destId="{4A01148A-B0D7-4F84-B486-0EE2AF2BE311}" srcOrd="14" destOrd="0" presId="urn:microsoft.com/office/officeart/2005/8/layout/radial6"/>
    <dgm:cxn modelId="{A6F1E08F-C7A7-40CC-B906-1F9410D0A1D9}" type="presParOf" srcId="{2929C4D1-90B5-4CF9-91E4-0724AC213E31}" destId="{FD64C392-454F-42BC-932E-99E6CC90BF76}" srcOrd="15" destOrd="0" presId="urn:microsoft.com/office/officeart/2005/8/layout/radial6"/>
    <dgm:cxn modelId="{E9481AC3-A72A-45AA-B02C-15444D396672}" type="presParOf" srcId="{2929C4D1-90B5-4CF9-91E4-0724AC213E31}" destId="{F05BADF5-8A07-4707-B881-A33045CF7033}" srcOrd="16" destOrd="0" presId="urn:microsoft.com/office/officeart/2005/8/layout/radial6"/>
    <dgm:cxn modelId="{FB72609B-5E78-4E26-B321-79C3CA5762E5}" type="presParOf" srcId="{2929C4D1-90B5-4CF9-91E4-0724AC213E31}" destId="{DA18D132-E165-4139-9CEB-340912DBB250}" srcOrd="17" destOrd="0" presId="urn:microsoft.com/office/officeart/2005/8/layout/radial6"/>
    <dgm:cxn modelId="{D718EFFB-0B3C-4E04-81F1-3604A2D810D8}" type="presParOf" srcId="{2929C4D1-90B5-4CF9-91E4-0724AC213E31}" destId="{3657A806-F2A5-40C7-8912-DA39695EEE90}" srcOrd="18" destOrd="0" presId="urn:microsoft.com/office/officeart/2005/8/layout/radial6"/>
    <dgm:cxn modelId="{D23144D4-8945-4207-A213-C966408F8B7D}" type="presParOf" srcId="{2929C4D1-90B5-4CF9-91E4-0724AC213E31}" destId="{677DBBFF-3999-4DA0-9809-44441D312342}" srcOrd="19" destOrd="0" presId="urn:microsoft.com/office/officeart/2005/8/layout/radial6"/>
    <dgm:cxn modelId="{DCA9A06E-00A1-4A79-84C6-A3CAA2880BE6}" type="presParOf" srcId="{2929C4D1-90B5-4CF9-91E4-0724AC213E31}" destId="{AFB76A24-B1BC-47EB-8CD3-2A6DB0C02ED9}" srcOrd="20" destOrd="0" presId="urn:microsoft.com/office/officeart/2005/8/layout/radial6"/>
    <dgm:cxn modelId="{170943AB-280F-4CAC-AA71-F4F98F983923}" type="presParOf" srcId="{2929C4D1-90B5-4CF9-91E4-0724AC213E31}" destId="{A6C03E29-77C1-4754-A4CC-FB9BBDC59A67}" srcOrd="21" destOrd="0" presId="urn:microsoft.com/office/officeart/2005/8/layout/radial6"/>
    <dgm:cxn modelId="{943CAA70-6F14-413B-A9DC-70659947B652}" type="presParOf" srcId="{2929C4D1-90B5-4CF9-91E4-0724AC213E31}" destId="{E15023A4-C6E7-4521-96FB-EFB8D33375AA}" srcOrd="22" destOrd="0" presId="urn:microsoft.com/office/officeart/2005/8/layout/radial6"/>
    <dgm:cxn modelId="{FE17E276-0A62-41CA-8887-1384739DDD21}" type="presParOf" srcId="{2929C4D1-90B5-4CF9-91E4-0724AC213E31}" destId="{8DE38C20-51CE-43E3-8103-D186882A2188}" srcOrd="23" destOrd="0" presId="urn:microsoft.com/office/officeart/2005/8/layout/radial6"/>
    <dgm:cxn modelId="{8DB89BB9-35E3-49C4-8A01-C03F2833065E}" type="presParOf" srcId="{2929C4D1-90B5-4CF9-91E4-0724AC213E31}" destId="{71FBBD94-AEFB-45E9-B0AC-33FBBA17FE8B}" srcOrd="24" destOrd="0" presId="urn:microsoft.com/office/officeart/2005/8/layout/radial6"/>
    <dgm:cxn modelId="{D1D54A37-1B72-462E-AC0B-9C1ABF27914F}" type="presParOf" srcId="{2929C4D1-90B5-4CF9-91E4-0724AC213E31}" destId="{0FCA3A76-28AE-4708-AD44-72378F1E807E}" srcOrd="25" destOrd="0" presId="urn:microsoft.com/office/officeart/2005/8/layout/radial6"/>
    <dgm:cxn modelId="{4BFBECF0-AAAD-4647-9678-FFD55ECC29DD}" type="presParOf" srcId="{2929C4D1-90B5-4CF9-91E4-0724AC213E31}" destId="{06FFF763-D094-48D7-8202-80679D2E16E7}" srcOrd="26" destOrd="0" presId="urn:microsoft.com/office/officeart/2005/8/layout/radial6"/>
    <dgm:cxn modelId="{10BD68B2-5A61-457F-9319-850201984A3F}" type="presParOf" srcId="{2929C4D1-90B5-4CF9-91E4-0724AC213E31}" destId="{EE814008-ECAD-46AC-853A-797CAC2D635E}" srcOrd="27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14008-ECAD-46AC-853A-797CAC2D635E}">
      <dsp:nvSpPr>
        <dsp:cNvPr id="0" name=""/>
        <dsp:cNvSpPr/>
      </dsp:nvSpPr>
      <dsp:spPr>
        <a:xfrm>
          <a:off x="960704" y="333872"/>
          <a:ext cx="3467873" cy="3467873"/>
        </a:xfrm>
        <a:prstGeom prst="blockArc">
          <a:avLst>
            <a:gd name="adj1" fmla="val 13800000"/>
            <a:gd name="adj2" fmla="val 16200000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FBBD94-AEFB-45E9-B0AC-33FBBA17FE8B}">
      <dsp:nvSpPr>
        <dsp:cNvPr id="0" name=""/>
        <dsp:cNvSpPr/>
      </dsp:nvSpPr>
      <dsp:spPr>
        <a:xfrm>
          <a:off x="965796" y="329582"/>
          <a:ext cx="3467873" cy="3467873"/>
        </a:xfrm>
        <a:prstGeom prst="blockArc">
          <a:avLst>
            <a:gd name="adj1" fmla="val 11337822"/>
            <a:gd name="adj2" fmla="val 13786595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C03E29-77C1-4754-A4CC-FB9BBDC59A67}">
      <dsp:nvSpPr>
        <dsp:cNvPr id="0" name=""/>
        <dsp:cNvSpPr/>
      </dsp:nvSpPr>
      <dsp:spPr>
        <a:xfrm>
          <a:off x="960708" y="360046"/>
          <a:ext cx="3467873" cy="3467873"/>
        </a:xfrm>
        <a:prstGeom prst="blockArc">
          <a:avLst>
            <a:gd name="adj1" fmla="val 9000012"/>
            <a:gd name="adj2" fmla="val 11400007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57A806-F2A5-40C7-8912-DA39695EEE90}">
      <dsp:nvSpPr>
        <dsp:cNvPr id="0" name=""/>
        <dsp:cNvSpPr/>
      </dsp:nvSpPr>
      <dsp:spPr>
        <a:xfrm>
          <a:off x="941040" y="326852"/>
          <a:ext cx="3467873" cy="3467873"/>
        </a:xfrm>
        <a:prstGeom prst="blockArc">
          <a:avLst>
            <a:gd name="adj1" fmla="val 6557972"/>
            <a:gd name="adj2" fmla="val 8922330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64C392-454F-42BC-932E-99E6CC90BF76}">
      <dsp:nvSpPr>
        <dsp:cNvPr id="0" name=""/>
        <dsp:cNvSpPr/>
      </dsp:nvSpPr>
      <dsp:spPr>
        <a:xfrm>
          <a:off x="960704" y="333873"/>
          <a:ext cx="3467873" cy="3467873"/>
        </a:xfrm>
        <a:prstGeom prst="blockArc">
          <a:avLst>
            <a:gd name="adj1" fmla="val 4199990"/>
            <a:gd name="adj2" fmla="val 6600010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BB4A83-3462-4151-A881-E5EA26024999}">
      <dsp:nvSpPr>
        <dsp:cNvPr id="0" name=""/>
        <dsp:cNvSpPr/>
      </dsp:nvSpPr>
      <dsp:spPr>
        <a:xfrm>
          <a:off x="960703" y="333874"/>
          <a:ext cx="3467873" cy="3467873"/>
        </a:xfrm>
        <a:prstGeom prst="blockArc">
          <a:avLst>
            <a:gd name="adj1" fmla="val 1799995"/>
            <a:gd name="adj2" fmla="val 4199987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D7C233-EBC7-4366-B78A-45CAFDD75373}">
      <dsp:nvSpPr>
        <dsp:cNvPr id="0" name=""/>
        <dsp:cNvSpPr/>
      </dsp:nvSpPr>
      <dsp:spPr>
        <a:xfrm>
          <a:off x="960704" y="333872"/>
          <a:ext cx="3467873" cy="3467873"/>
        </a:xfrm>
        <a:prstGeom prst="blockArc">
          <a:avLst>
            <a:gd name="adj1" fmla="val 21000000"/>
            <a:gd name="adj2" fmla="val 1800000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ECD04D-090C-4A00-8A5D-F9AC83A503A2}">
      <dsp:nvSpPr>
        <dsp:cNvPr id="0" name=""/>
        <dsp:cNvSpPr/>
      </dsp:nvSpPr>
      <dsp:spPr>
        <a:xfrm>
          <a:off x="960704" y="333872"/>
          <a:ext cx="3467873" cy="3467873"/>
        </a:xfrm>
        <a:prstGeom prst="blockArc">
          <a:avLst>
            <a:gd name="adj1" fmla="val 18600000"/>
            <a:gd name="adj2" fmla="val 21000000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FAA9D7-23E8-4128-939F-C710F837C4D3}">
      <dsp:nvSpPr>
        <dsp:cNvPr id="0" name=""/>
        <dsp:cNvSpPr/>
      </dsp:nvSpPr>
      <dsp:spPr>
        <a:xfrm>
          <a:off x="960704" y="290662"/>
          <a:ext cx="3467873" cy="3467873"/>
        </a:xfrm>
        <a:prstGeom prst="blockArc">
          <a:avLst>
            <a:gd name="adj1" fmla="val 16200000"/>
            <a:gd name="adj2" fmla="val 18600000"/>
            <a:gd name="adj3" fmla="val 3053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15F0663-638F-4DF6-A92D-E3970B736F57}">
      <dsp:nvSpPr>
        <dsp:cNvPr id="0" name=""/>
        <dsp:cNvSpPr/>
      </dsp:nvSpPr>
      <dsp:spPr>
        <a:xfrm>
          <a:off x="2169408" y="1542575"/>
          <a:ext cx="1050466" cy="1050466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500" kern="1200" dirty="0" smtClean="0"/>
            <a:t>Clusters</a:t>
          </a:r>
          <a:endParaRPr lang="en-US" sz="1500" kern="1200" dirty="0"/>
        </a:p>
      </dsp:txBody>
      <dsp:txXfrm>
        <a:off x="2323245" y="1696412"/>
        <a:ext cx="742792" cy="742792"/>
      </dsp:txXfrm>
    </dsp:sp>
    <dsp:sp modelId="{F06919F6-14AD-48C0-AF6D-206883EFA4C2}">
      <dsp:nvSpPr>
        <dsp:cNvPr id="0" name=""/>
        <dsp:cNvSpPr/>
      </dsp:nvSpPr>
      <dsp:spPr>
        <a:xfrm>
          <a:off x="2261938" y="-56850"/>
          <a:ext cx="865405" cy="834389"/>
        </a:xfrm>
        <a:prstGeom prst="ellipse">
          <a:avLst/>
        </a:prstGeom>
        <a:solidFill>
          <a:srgbClr val="66FF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EU funding</a:t>
          </a:r>
          <a:endParaRPr lang="en-US" sz="1400" kern="1200" dirty="0"/>
        </a:p>
      </dsp:txBody>
      <dsp:txXfrm>
        <a:off x="2388674" y="65343"/>
        <a:ext cx="611933" cy="590003"/>
      </dsp:txXfrm>
    </dsp:sp>
    <dsp:sp modelId="{B62E4AF0-DC57-47F4-8057-FA94E7B2DBF2}">
      <dsp:nvSpPr>
        <dsp:cNvPr id="0" name=""/>
        <dsp:cNvSpPr/>
      </dsp:nvSpPr>
      <dsp:spPr>
        <a:xfrm>
          <a:off x="3424515" y="342619"/>
          <a:ext cx="735326" cy="834389"/>
        </a:xfrm>
        <a:prstGeom prst="ellipse">
          <a:avLst/>
        </a:prstGeom>
        <a:solidFill>
          <a:srgbClr val="66FF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Public budget</a:t>
          </a:r>
          <a:endParaRPr lang="en-US" sz="1400" kern="1200" dirty="0"/>
        </a:p>
      </dsp:txBody>
      <dsp:txXfrm>
        <a:off x="3532201" y="464812"/>
        <a:ext cx="519954" cy="590003"/>
      </dsp:txXfrm>
    </dsp:sp>
    <dsp:sp modelId="{0D86C1D0-9711-4BD2-BD1F-67E625CB0C3D}">
      <dsp:nvSpPr>
        <dsp:cNvPr id="0" name=""/>
        <dsp:cNvSpPr/>
      </dsp:nvSpPr>
      <dsp:spPr>
        <a:xfrm>
          <a:off x="3886982" y="1265722"/>
          <a:ext cx="978366" cy="1011176"/>
        </a:xfrm>
        <a:prstGeom prst="ellipse">
          <a:avLst/>
        </a:prstGeom>
        <a:solidFill>
          <a:srgbClr val="66FF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Promotional banks</a:t>
          </a:r>
          <a:endParaRPr lang="en-US" sz="1400" kern="1200" dirty="0"/>
        </a:p>
      </dsp:txBody>
      <dsp:txXfrm>
        <a:off x="4030260" y="1413805"/>
        <a:ext cx="691810" cy="715010"/>
      </dsp:txXfrm>
    </dsp:sp>
    <dsp:sp modelId="{D08C91E3-EB6A-468F-A0B2-0BE1675ED1ED}">
      <dsp:nvSpPr>
        <dsp:cNvPr id="0" name=""/>
        <dsp:cNvSpPr/>
      </dsp:nvSpPr>
      <dsp:spPr>
        <a:xfrm>
          <a:off x="3697945" y="2434041"/>
          <a:ext cx="950806" cy="97499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Commercial/ Investment banks</a:t>
          </a:r>
          <a:endParaRPr lang="en-US" sz="1200" kern="1200" dirty="0"/>
        </a:p>
      </dsp:txBody>
      <dsp:txXfrm>
        <a:off x="3837187" y="2576826"/>
        <a:ext cx="672322" cy="689428"/>
      </dsp:txXfrm>
    </dsp:sp>
    <dsp:sp modelId="{77A3B922-9421-481D-915A-971AFBD619DE}">
      <dsp:nvSpPr>
        <dsp:cNvPr id="0" name=""/>
        <dsp:cNvSpPr/>
      </dsp:nvSpPr>
      <dsp:spPr>
        <a:xfrm>
          <a:off x="2860592" y="3237542"/>
          <a:ext cx="836080" cy="86951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200" kern="1200" dirty="0" smtClean="0"/>
            <a:t>Institutional Investors</a:t>
          </a:r>
          <a:endParaRPr lang="en-US" sz="1200" kern="1200" dirty="0"/>
        </a:p>
      </dsp:txBody>
      <dsp:txXfrm>
        <a:off x="2983033" y="3364880"/>
        <a:ext cx="591198" cy="614840"/>
      </dsp:txXfrm>
    </dsp:sp>
    <dsp:sp modelId="{F05BADF5-8A07-4707-B881-A33045CF7033}">
      <dsp:nvSpPr>
        <dsp:cNvPr id="0" name=""/>
        <dsp:cNvSpPr/>
      </dsp:nvSpPr>
      <dsp:spPr>
        <a:xfrm>
          <a:off x="1742985" y="3255106"/>
          <a:ext cx="735326" cy="8343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800" kern="1200" dirty="0" smtClean="0"/>
            <a:t>seed/PE/VC</a:t>
          </a:r>
          <a:endParaRPr lang="en-US" sz="1800" kern="1200" dirty="0"/>
        </a:p>
      </dsp:txBody>
      <dsp:txXfrm>
        <a:off x="1850671" y="3377299"/>
        <a:ext cx="519954" cy="590003"/>
      </dsp:txXfrm>
    </dsp:sp>
    <dsp:sp modelId="{677DBBFF-3999-4DA0-9809-44441D312342}">
      <dsp:nvSpPr>
        <dsp:cNvPr id="0" name=""/>
        <dsp:cNvSpPr/>
      </dsp:nvSpPr>
      <dsp:spPr>
        <a:xfrm>
          <a:off x="786429" y="2530515"/>
          <a:ext cx="859008" cy="8343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 own resources</a:t>
          </a:r>
          <a:endParaRPr lang="en-US" sz="1400" kern="1200" dirty="0"/>
        </a:p>
      </dsp:txBody>
      <dsp:txXfrm>
        <a:off x="912228" y="2652708"/>
        <a:ext cx="607410" cy="590003"/>
      </dsp:txXfrm>
    </dsp:sp>
    <dsp:sp modelId="{E15023A4-C6E7-4521-96FB-EFB8D33375AA}">
      <dsp:nvSpPr>
        <dsp:cNvPr id="0" name=""/>
        <dsp:cNvSpPr/>
      </dsp:nvSpPr>
      <dsp:spPr>
        <a:xfrm>
          <a:off x="526522" y="1380286"/>
          <a:ext cx="973197" cy="834389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Crowd funding</a:t>
          </a:r>
          <a:endParaRPr lang="en-US" sz="1400" kern="1200" dirty="0"/>
        </a:p>
      </dsp:txBody>
      <dsp:txXfrm>
        <a:off x="669043" y="1502479"/>
        <a:ext cx="688155" cy="590003"/>
      </dsp:txXfrm>
    </dsp:sp>
    <dsp:sp modelId="{0FCA3A76-28AE-4708-AD44-72378F1E807E}">
      <dsp:nvSpPr>
        <dsp:cNvPr id="0" name=""/>
        <dsp:cNvSpPr/>
      </dsp:nvSpPr>
      <dsp:spPr>
        <a:xfrm>
          <a:off x="1229440" y="342619"/>
          <a:ext cx="735326" cy="834389"/>
        </a:xfrm>
        <a:prstGeom prst="ellipse">
          <a:avLst/>
        </a:prstGeom>
        <a:solidFill>
          <a:srgbClr val="66FF3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000" kern="1200" dirty="0" smtClean="0"/>
            <a:t>EU public financial </a:t>
          </a:r>
          <a:endParaRPr lang="en-US" sz="1000" kern="1200" dirty="0"/>
        </a:p>
      </dsp:txBody>
      <dsp:txXfrm>
        <a:off x="1337126" y="464812"/>
        <a:ext cx="519954" cy="590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F845E9-1ED2-412A-B15B-377317A3C3A6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10CF3-5123-4F0E-AB49-E8406319D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00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06BCF-FC52-43C9-AFD1-79455BEED99F}" type="datetimeFigureOut">
              <a:rPr lang="fr-BE" smtClean="0"/>
              <a:t>19-11-2021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24A14-F647-4F47-9A71-FA9D62B0582F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9374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06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486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582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2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218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82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532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99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8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2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12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75364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6562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5"/>
            <a:ext cx="8550323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8" y="743804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4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02114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7" y="1825627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2"/>
            <a:ext cx="4669267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2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4965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3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3" y="2284670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7" y="2284669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6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9"/>
            <a:ext cx="266955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945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70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70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9" y="2159958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9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50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3" y="2159958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842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5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5"/>
            <a:ext cx="10515600" cy="203517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590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889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90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5190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73968" y="200844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42892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78" lvl="1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" smtClean="0"/>
              <a:pPr/>
              <a:t>‹#›</a:t>
            </a:fld>
            <a:endParaRPr lang="es"/>
          </a:p>
        </p:txBody>
      </p:sp>
    </p:spTree>
    <p:extLst>
      <p:ext uri="{BB962C8B-B14F-4D97-AF65-F5344CB8AC3E}">
        <p14:creationId xmlns:p14="http://schemas.microsoft.com/office/powerpoint/2010/main" val="2320297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AF3D3E-0CC3-B34A-AE93-F5ABE0AFB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ABC5CAA-F278-A14D-9613-5B3B99A50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A2F9FA-D011-214F-9EFF-28FD96A2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2484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1D9DD170-B6BF-3045-A423-8C7032B653C5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Espace réservé du pied de page 2">
            <a:extLst>
              <a:ext uri="{FF2B5EF4-FFF2-40B4-BE49-F238E27FC236}">
                <a16:creationId xmlns:a16="http://schemas.microsoft.com/office/drawing/2014/main" id="{FEC3DD69-D2E1-5348-8901-7587A7AF7F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-29498" y="6364269"/>
            <a:ext cx="2272017" cy="493731"/>
          </a:xfrm>
        </p:spPr>
        <p:txBody>
          <a:bodyPr/>
          <a:lstStyle>
            <a:lvl1pPr>
              <a:defRPr b="1"/>
            </a:lvl1pPr>
          </a:lstStyle>
          <a:p>
            <a:r>
              <a:rPr lang="fr-FR" dirty="0"/>
              <a:t>The WINNing Days - 02/02/2021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2580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5"/>
            <a:ext cx="12197347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2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1" y="1992574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7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60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4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1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18322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90" y="1122363"/>
            <a:ext cx="1067603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67603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9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2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90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6142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910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9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4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2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2" y="4160828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64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2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6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1" y="1825626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2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3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9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2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90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5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818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how-apply/you-apply-eu-funding-beginners_en" TargetMode="External"/><Relationship Id="rId7" Type="http://schemas.openxmlformats.org/officeDocument/2006/relationships/hyperlink" Target="https://ec.europa.eu/info/publications/multiannual-financial-framework-2021-2027-commitments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consilium.europa.eu/en/infographics/mff2021-2027-ngeu-final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ec.europa.eu/info/funding-tenders/find-funding/funding-management-mode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find-funding/funding-management-mode_e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ec.europa.eu/eusurvey/runner/AccesstoFinanceTrainingNov2021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linkedin.com/company/resource-efficient/" TargetMode="External"/><Relationship Id="rId3" Type="http://schemas.openxmlformats.org/officeDocument/2006/relationships/hyperlink" Target="https://creativecommons.org/licenses/by/4.0/" TargetMode="External"/><Relationship Id="rId7" Type="http://schemas.openxmlformats.org/officeDocument/2006/relationships/hyperlink" Target="http://www.clustercollaboration.eu/" TargetMode="External"/><Relationship Id="rId12" Type="http://schemas.openxmlformats.org/officeDocument/2006/relationships/hyperlink" Target="https://www.linkedin.com/company/european-cluster-collaboration-platform-eccp/" TargetMode="Externa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ec.europa.eu/growth/industry/policy/cluster_en" TargetMode="External"/><Relationship Id="rId11" Type="http://schemas.openxmlformats.org/officeDocument/2006/relationships/image" Target="../media/image16.png"/><Relationship Id="rId5" Type="http://schemas.openxmlformats.org/officeDocument/2006/relationships/image" Target="../media/image14.png"/><Relationship Id="rId15" Type="http://schemas.openxmlformats.org/officeDocument/2006/relationships/image" Target="../media/image17.png"/><Relationship Id="rId10" Type="http://schemas.openxmlformats.org/officeDocument/2006/relationships/hyperlink" Target="https://twitter.com/erek_eu?lang=en" TargetMode="External"/><Relationship Id="rId4" Type="http://schemas.openxmlformats.org/officeDocument/2006/relationships/image" Target="../media/image13.png"/><Relationship Id="rId9" Type="http://schemas.openxmlformats.org/officeDocument/2006/relationships/hyperlink" Target="https://twitter.com/eu_commission" TargetMode="External"/><Relationship Id="rId14" Type="http://schemas.openxmlformats.org/officeDocument/2006/relationships/hyperlink" Target="https://clustercollaboration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321541" y="2351680"/>
            <a:ext cx="8149390" cy="1956002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Training session for EEN </a:t>
            </a:r>
            <a:br>
              <a:rPr lang="en-US" sz="4800" dirty="0" smtClean="0"/>
            </a:br>
            <a:r>
              <a:rPr lang="en-US" sz="4800" dirty="0" smtClean="0"/>
              <a:t>and cluster </a:t>
            </a:r>
            <a:r>
              <a:rPr lang="en-US" sz="4800" dirty="0" err="1" smtClean="0"/>
              <a:t>organisations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 EU Funding </a:t>
            </a:r>
            <a:r>
              <a:rPr lang="en-US" dirty="0" err="1" smtClean="0"/>
              <a:t>Programmes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and Financial Instruments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/>
              <a:t/>
            </a:r>
            <a:br>
              <a:rPr lang="en-US" sz="2700" dirty="0"/>
            </a:br>
            <a:r>
              <a:rPr lang="en-US" sz="1500" dirty="0"/>
              <a:t/>
            </a:r>
            <a:br>
              <a:rPr lang="en-US" sz="1500" dirty="0"/>
            </a:b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65490" y="4999773"/>
            <a:ext cx="8140939" cy="673316"/>
          </a:xfrm>
        </p:spPr>
        <p:txBody>
          <a:bodyPr/>
          <a:lstStyle/>
          <a:p>
            <a:endParaRPr lang="en-IE" sz="1500" dirty="0"/>
          </a:p>
          <a:p>
            <a:endParaRPr lang="en-IE" sz="15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38901" y="5336432"/>
            <a:ext cx="3780235" cy="396749"/>
          </a:xfrm>
        </p:spPr>
        <p:txBody>
          <a:bodyPr/>
          <a:lstStyle/>
          <a:p>
            <a:r>
              <a:rPr lang="en-GB" dirty="0" smtClean="0"/>
              <a:t>19 </a:t>
            </a:r>
            <a:r>
              <a:rPr lang="en-GB" dirty="0" smtClean="0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19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20" y="102298"/>
            <a:ext cx="11209611" cy="782357"/>
          </a:xfrm>
        </p:spPr>
        <p:txBody>
          <a:bodyPr>
            <a:normAutofit/>
          </a:bodyPr>
          <a:lstStyle/>
          <a:p>
            <a:r>
              <a:rPr lang="en-US" dirty="0" smtClean="0"/>
              <a:t>Agenda: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014" y="493476"/>
            <a:ext cx="5531218" cy="60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0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20" y="102298"/>
            <a:ext cx="11209611" cy="782357"/>
          </a:xfrm>
        </p:spPr>
        <p:txBody>
          <a:bodyPr>
            <a:normAutofit/>
          </a:bodyPr>
          <a:lstStyle/>
          <a:p>
            <a:r>
              <a:rPr lang="en-US" dirty="0" smtClean="0"/>
              <a:t>Agenda: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179" y="102298"/>
            <a:ext cx="6454441" cy="654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9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120" y="102298"/>
            <a:ext cx="11209611" cy="782357"/>
          </a:xfrm>
        </p:spPr>
        <p:txBody>
          <a:bodyPr>
            <a:normAutofit/>
          </a:bodyPr>
          <a:lstStyle/>
          <a:p>
            <a:r>
              <a:rPr lang="en-US" dirty="0" smtClean="0"/>
              <a:t>Multiannual financial framework 2021-27 and next generation EU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5512067" y="4499105"/>
            <a:ext cx="59291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Before you apply: EU funding for beginners | European Commission (europa.eu</a:t>
            </a:r>
            <a:r>
              <a:rPr lang="en-US" dirty="0" smtClean="0">
                <a:hlinkClick r:id="rId3"/>
              </a:rPr>
              <a:t>)</a:t>
            </a:r>
            <a:r>
              <a:rPr lang="en-US" dirty="0">
                <a:hlinkClick r:id="rId4"/>
              </a:rPr>
              <a:t> Funding by management mode | European Commission (europa.eu)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986" y="1727970"/>
            <a:ext cx="4327308" cy="4396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12067" y="18532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6"/>
              </a:rPr>
              <a:t>Long term EU budget 2021-2027 and Next Generation EU - </a:t>
            </a:r>
            <a:r>
              <a:rPr lang="en-US" dirty="0" err="1">
                <a:hlinkClick r:id="rId6"/>
              </a:rPr>
              <a:t>Consilium</a:t>
            </a:r>
            <a:r>
              <a:rPr lang="en-US" dirty="0">
                <a:hlinkClick r:id="rId6"/>
              </a:rPr>
              <a:t> (europa.eu)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12067" y="32049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7"/>
              </a:rPr>
              <a:t>Multiannual Financial Framework 2021-2027 (in commitments) | European Commission (europa.eu)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9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27623" y="2192474"/>
            <a:ext cx="6704545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Funding by management mode | European Commission (europa.eu)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0791" y="792681"/>
            <a:ext cx="8534400" cy="56769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57478" y="1653274"/>
            <a:ext cx="6187377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3"/>
              </a:rPr>
              <a:t>Funding by management mode | European Commission (europa.eu)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5244" y="-205710"/>
            <a:ext cx="11209611" cy="782357"/>
          </a:xfrm>
        </p:spPr>
        <p:txBody>
          <a:bodyPr>
            <a:normAutofit/>
          </a:bodyPr>
          <a:lstStyle/>
          <a:p>
            <a:r>
              <a:rPr lang="en-US" dirty="0" smtClean="0"/>
              <a:t>70% of EU funding is distributed through shared management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975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244" y="-205710"/>
            <a:ext cx="11209611" cy="782357"/>
          </a:xfrm>
        </p:spPr>
        <p:txBody>
          <a:bodyPr>
            <a:normAutofit/>
          </a:bodyPr>
          <a:lstStyle/>
          <a:p>
            <a:r>
              <a:rPr lang="en-US" dirty="0" smtClean="0"/>
              <a:t>Other relevant </a:t>
            </a:r>
            <a:r>
              <a:rPr lang="en-US" dirty="0" err="1" smtClean="0"/>
              <a:t>programmes</a:t>
            </a:r>
            <a:r>
              <a:rPr lang="en-US" dirty="0" smtClean="0"/>
              <a:t> for SMEs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882" y="864519"/>
            <a:ext cx="8372475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10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81029" y="6191132"/>
            <a:ext cx="4364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11</a:t>
            </a:r>
            <a:endParaRPr lang="en-GB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901" y="779124"/>
            <a:ext cx="10828128" cy="60069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6573" y="68678"/>
            <a:ext cx="105941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Funding &amp; tenders (europa.eu)</a:t>
            </a: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4496731" y="2697480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85791" y="5033010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496731" y="3782617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15041" y="3835654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5791" y="3835654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609850" y="1781609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9848850" y="798326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9848850" y="5033010"/>
            <a:ext cx="1824059" cy="52578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0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308573"/>
              </p:ext>
            </p:extLst>
          </p:nvPr>
        </p:nvGraphicFramePr>
        <p:xfrm>
          <a:off x="0" y="683387"/>
          <a:ext cx="5391867" cy="4050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413886" y="211899"/>
            <a:ext cx="11385631" cy="4714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dirty="0" smtClean="0"/>
              <a:t>Clusters need to look for all possible sources of financing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91867" y="1609447"/>
            <a:ext cx="5915893" cy="29899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rgbClr val="1D70B7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IE" sz="2000" dirty="0" smtClean="0"/>
              <a:t>- THROUGH </a:t>
            </a:r>
            <a:r>
              <a:rPr lang="en-IE" sz="2000" b="0" dirty="0" smtClean="0"/>
              <a:t>clusters channelled to final recipients, in particular SMEs (like in </a:t>
            </a:r>
            <a:r>
              <a:rPr lang="en-IE" sz="2000" b="0" dirty="0" err="1" smtClean="0"/>
              <a:t>Euroclusters</a:t>
            </a:r>
            <a:r>
              <a:rPr lang="en-IE" sz="2000" b="0" dirty="0" smtClean="0"/>
              <a:t>)</a:t>
            </a:r>
          </a:p>
          <a:p>
            <a:endParaRPr lang="en-IE" sz="2000" dirty="0"/>
          </a:p>
          <a:p>
            <a:r>
              <a:rPr lang="en-IE" sz="2000" dirty="0" smtClean="0"/>
              <a:t>- WITH </a:t>
            </a:r>
            <a:r>
              <a:rPr lang="en-IE" sz="2000" b="0" dirty="0" smtClean="0"/>
              <a:t>clusters to provide specialised services to any economic actor in need e.g. technological advise, upskilling (e.g. sustainable advisors)</a:t>
            </a:r>
            <a:endParaRPr lang="en-IE" sz="2000" dirty="0" smtClean="0"/>
          </a:p>
          <a:p>
            <a:endParaRPr lang="en-IE" sz="2000" dirty="0"/>
          </a:p>
          <a:p>
            <a:r>
              <a:rPr lang="en-IE" sz="2000" dirty="0" smtClean="0"/>
              <a:t>- BY </a:t>
            </a:r>
            <a:r>
              <a:rPr lang="en-IE" sz="2000" b="0" dirty="0"/>
              <a:t>clusters to </a:t>
            </a:r>
            <a:r>
              <a:rPr lang="en-IE" sz="2000" b="0" dirty="0" smtClean="0"/>
              <a:t>mix private and public, align local, regional, national and EU funding, reach out to financial providers across EU territory (start-ups, attracting private investors)</a:t>
            </a:r>
          </a:p>
          <a:p>
            <a:endParaRPr lang="en-IE" sz="2000" dirty="0"/>
          </a:p>
          <a:p>
            <a:r>
              <a:rPr lang="en-IE" sz="2000" dirty="0" smtClean="0"/>
              <a:t>- FOR </a:t>
            </a:r>
            <a:r>
              <a:rPr lang="en-IE" sz="2000" b="0" dirty="0"/>
              <a:t>clusters to </a:t>
            </a:r>
            <a:r>
              <a:rPr lang="en-IE" sz="2000" b="0" dirty="0" smtClean="0"/>
              <a:t>build their capacity to facilitate collaboration, capitalise technological and market intelligence, offer services (e.g. from ERDF)</a:t>
            </a:r>
            <a:endParaRPr lang="en-IE" sz="2000" dirty="0"/>
          </a:p>
          <a:p>
            <a:r>
              <a:rPr lang="en-IE" dirty="0" smtClean="0"/>
              <a:t/>
            </a:r>
            <a:br>
              <a:rPr lang="en-IE" dirty="0" smtClean="0"/>
            </a:b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60751" y="5065558"/>
            <a:ext cx="11538765" cy="8181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Training on EU funding: 18-19 November 2021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60752" y="6011360"/>
            <a:ext cx="901245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Clusters participants are registering through the EU survey form: </a:t>
            </a:r>
            <a:r>
              <a:rPr lang="en-IE" sz="2000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7"/>
              </a:rPr>
              <a:t>https://ec.europa.eu/eusurvey/runner/AccesstoFinanceTrainingNov2021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3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sz="1200" dirty="0">
              <a:solidFill>
                <a:srgbClr val="0070C0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4" y="5215097"/>
            <a:ext cx="1023496" cy="358097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444" y="559468"/>
            <a:ext cx="512762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803529" y="636790"/>
            <a:ext cx="45047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r>
              <a:rPr lang="en-GB" altLang="en-US" dirty="0">
                <a:hlinkClick r:id="rId6"/>
              </a:rPr>
              <a:t>https://ec.europa.eu/growth/industry/policy/cluster_en</a:t>
            </a:r>
            <a:endParaRPr lang="en-GB" altLang="en-US" dirty="0"/>
          </a:p>
          <a:p>
            <a:pPr>
              <a:defRPr/>
            </a:pPr>
            <a:r>
              <a:rPr lang="en-GB" altLang="en-US" dirty="0">
                <a:hlinkClick r:id="rId7"/>
              </a:rPr>
              <a:t>http://www.clustercollaboration.eu</a:t>
            </a:r>
            <a:r>
              <a:rPr lang="en-GB" altLang="en-US" dirty="0"/>
              <a:t> </a:t>
            </a:r>
            <a:endParaRPr lang="en-IE" altLang="en-US" dirty="0"/>
          </a:p>
        </p:txBody>
      </p:sp>
      <p:pic>
        <p:nvPicPr>
          <p:cNvPr id="14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719" y="1645318"/>
            <a:ext cx="4794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5803529" y="1240980"/>
            <a:ext cx="1401346" cy="1163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4pPr>
            <a:lvl5pPr marL="2057400" indent="-228600"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IE" dirty="0">
                <a:hlinkClick r:id="rId9"/>
              </a:rPr>
              <a:t>@</a:t>
            </a:r>
            <a:r>
              <a:rPr lang="en-IE" dirty="0" err="1">
                <a:hlinkClick r:id="rId9"/>
              </a:rPr>
              <a:t>EU_Growth</a:t>
            </a:r>
            <a:endParaRPr lang="en-IE" dirty="0">
              <a:hlinkClick r:id="" action="ppaction://noaction"/>
            </a:endParaRPr>
          </a:p>
          <a:p>
            <a:pPr>
              <a:lnSpc>
                <a:spcPct val="150000"/>
              </a:lnSpc>
            </a:pPr>
            <a:r>
              <a:rPr lang="en-IE" dirty="0">
                <a:hlinkClick r:id="" action="ppaction://noaction"/>
              </a:rPr>
              <a:t>@</a:t>
            </a:r>
            <a:r>
              <a:rPr lang="en-IE" dirty="0" err="1">
                <a:hlinkClick r:id="rId9"/>
              </a:rPr>
              <a:t>ThierryBreton</a:t>
            </a:r>
            <a:endParaRPr lang="en-IE" dirty="0">
              <a:hlinkClick r:id="" action="ppaction://noaction"/>
            </a:endParaRPr>
          </a:p>
          <a:p>
            <a:pPr>
              <a:lnSpc>
                <a:spcPct val="150000"/>
              </a:lnSpc>
            </a:pPr>
            <a:r>
              <a:rPr lang="en-IE" dirty="0">
                <a:hlinkClick r:id="" action="ppaction://noaction"/>
              </a:rPr>
              <a:t>@</a:t>
            </a:r>
            <a:r>
              <a:rPr lang="en-IE" dirty="0" err="1">
                <a:hlinkClick r:id="rId9"/>
              </a:rPr>
              <a:t>Clusters_EU</a:t>
            </a:r>
            <a:r>
              <a:rPr lang="en-IE" dirty="0">
                <a:hlinkClick r:id="rId9"/>
              </a:rPr>
              <a:t> </a:t>
            </a:r>
            <a:endParaRPr lang="en-IE" dirty="0"/>
          </a:p>
          <a:p>
            <a:pPr>
              <a:lnSpc>
                <a:spcPct val="150000"/>
              </a:lnSpc>
            </a:pPr>
            <a:r>
              <a:rPr lang="en-IE" dirty="0">
                <a:hlinkClick r:id="rId10"/>
              </a:rPr>
              <a:t>@EREK_EU</a:t>
            </a:r>
            <a:endParaRPr lang="en-IE" dirty="0"/>
          </a:p>
        </p:txBody>
      </p:sp>
      <p:pic>
        <p:nvPicPr>
          <p:cNvPr id="18" name="Picture 12" descr="Image result for linkedin">
            <a:extLst>
              <a:ext uri="{FF2B5EF4-FFF2-40B4-BE49-F238E27FC236}">
                <a16:creationId xmlns:a16="http://schemas.microsoft.com/office/drawing/2014/main" id="{525CBB5E-1875-40E4-8F25-0864BA1BF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239" y="2478214"/>
            <a:ext cx="456967" cy="456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CB14DD8-9DF2-4379-B68A-9D81F0F2C7C4}"/>
              </a:ext>
            </a:extLst>
          </p:cNvPr>
          <p:cNvSpPr/>
          <p:nvPr/>
        </p:nvSpPr>
        <p:spPr>
          <a:xfrm>
            <a:off x="5803529" y="2445272"/>
            <a:ext cx="6478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/>
              </a:rPr>
              <a:t>https://www.linkedin.com/company/european-cluster-collaboration-platform-eccp/</a:t>
            </a:r>
            <a:endParaRPr lang="en-US" altLang="fr-FR" sz="14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/>
              </a:rPr>
              <a:t>https://www.linkedin.com/company/resource-efficient/</a:t>
            </a:r>
            <a:r>
              <a:rPr lang="en-US" altLang="fr-F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hlinkClick r:id="rId14"/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964247" y="1312897"/>
            <a:ext cx="3095625" cy="1019175"/>
          </a:xfrm>
          <a:prstGeom prst="rect">
            <a:avLst/>
          </a:prstGeom>
        </p:spPr>
      </p:pic>
      <p:pic>
        <p:nvPicPr>
          <p:cNvPr id="16" name="Picture 15" descr="ECCP">
            <a:hlinkClick r:id="rId14"/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04" y="3778241"/>
            <a:ext cx="5943600" cy="11525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6800004" y="3714372"/>
            <a:ext cx="5391996" cy="1320229"/>
            <a:chOff x="6800004" y="3714372"/>
            <a:chExt cx="5391996" cy="1320229"/>
          </a:xfrm>
        </p:grpSpPr>
        <p:sp>
          <p:nvSpPr>
            <p:cNvPr id="6" name="TextBox 5"/>
            <p:cNvSpPr txBox="1"/>
            <p:nvPr/>
          </p:nvSpPr>
          <p:spPr>
            <a:xfrm>
              <a:off x="6800004" y="4154448"/>
              <a:ext cx="5391996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GB" sz="2000" dirty="0">
                  <a:solidFill>
                    <a:srgbClr val="C00000"/>
                  </a:solidFill>
                </a:rPr>
                <a:t>Visit the new</a:t>
              </a:r>
              <a:r>
                <a:rPr lang="en-GB" sz="2000" dirty="0"/>
                <a:t> </a:t>
              </a:r>
              <a:r>
                <a:rPr lang="en-GB" sz="2000" dirty="0">
                  <a:hlinkClick r:id="rId7"/>
                </a:rPr>
                <a:t>ECCP</a:t>
              </a:r>
              <a:r>
                <a:rPr lang="en-GB" sz="2000" dirty="0">
                  <a:solidFill>
                    <a:srgbClr val="C00000"/>
                  </a:solidFill>
                </a:rPr>
                <a:t>, create/update your profile</a:t>
              </a:r>
              <a:endParaRPr lang="en-GB" dirty="0">
                <a:solidFill>
                  <a:srgbClr val="C00000"/>
                </a:solidFill>
              </a:endParaRPr>
            </a:p>
          </p:txBody>
        </p:sp>
        <p:sp>
          <p:nvSpPr>
            <p:cNvPr id="7" name="Down Arrow 6"/>
            <p:cNvSpPr/>
            <p:nvPr/>
          </p:nvSpPr>
          <p:spPr>
            <a:xfrm>
              <a:off x="8436634" y="3714372"/>
              <a:ext cx="336431" cy="44007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8991355" y="3714372"/>
              <a:ext cx="336431" cy="44007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Down Arrow 20"/>
            <p:cNvSpPr/>
            <p:nvPr/>
          </p:nvSpPr>
          <p:spPr>
            <a:xfrm>
              <a:off x="9546076" y="3714372"/>
              <a:ext cx="336431" cy="44007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Down Arrow 21"/>
            <p:cNvSpPr/>
            <p:nvPr/>
          </p:nvSpPr>
          <p:spPr>
            <a:xfrm rot="10800000">
              <a:off x="8436633" y="4594524"/>
              <a:ext cx="336431" cy="44007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Down Arrow 22"/>
            <p:cNvSpPr/>
            <p:nvPr/>
          </p:nvSpPr>
          <p:spPr>
            <a:xfrm rot="10800000">
              <a:off x="8991354" y="4594524"/>
              <a:ext cx="336431" cy="44007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Down Arrow 23"/>
            <p:cNvSpPr/>
            <p:nvPr/>
          </p:nvSpPr>
          <p:spPr>
            <a:xfrm rot="10800000">
              <a:off x="9546076" y="4594525"/>
              <a:ext cx="336431" cy="440076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7000"/>
                  </a:schemeClr>
                </a:gs>
                <a:gs pos="48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44187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3099</TotalTime>
  <Words>373</Words>
  <Application>Microsoft Office PowerPoint</Application>
  <PresentationFormat>Widescreen</PresentationFormat>
  <Paragraphs>53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Verdana</vt:lpstr>
      <vt:lpstr>1_Office Theme</vt:lpstr>
      <vt:lpstr>Training session for EEN  and cluster organisations on EU Funding Programmes  and Financial Instruments     </vt:lpstr>
      <vt:lpstr>Agenda:</vt:lpstr>
      <vt:lpstr>Agenda:</vt:lpstr>
      <vt:lpstr>Multiannual financial framework 2021-27 and next generation EU</vt:lpstr>
      <vt:lpstr>70% of EU funding is distributed through shared management</vt:lpstr>
      <vt:lpstr>Other relevant programmes for SMEs</vt:lpstr>
      <vt:lpstr>PowerPoint Presentation</vt:lpstr>
      <vt:lpstr>PowerPoint Presentation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RICHIER Andre (GROW)</dc:creator>
  <cp:lastModifiedBy>PRZEOR Marek (GROW)</cp:lastModifiedBy>
  <cp:revision>239</cp:revision>
  <cp:lastPrinted>2021-11-19T07:52:19Z</cp:lastPrinted>
  <dcterms:created xsi:type="dcterms:W3CDTF">2020-06-15T11:47:11Z</dcterms:created>
  <dcterms:modified xsi:type="dcterms:W3CDTF">2021-11-19T14:09:34Z</dcterms:modified>
</cp:coreProperties>
</file>