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5" r:id="rId3"/>
    <p:sldId id="270" r:id="rId4"/>
    <p:sldId id="272" r:id="rId5"/>
    <p:sldId id="273" r:id="rId6"/>
    <p:sldId id="274" r:id="rId7"/>
    <p:sldId id="276" r:id="rId8"/>
    <p:sldId id="271" r:id="rId9"/>
    <p:sldId id="275" r:id="rId10"/>
    <p:sldId id="277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00B"/>
    <a:srgbClr val="1DA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84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290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0EE9D-3C7D-4766-A2AC-87444ED45EA7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EC09-94B7-4B6B-A3EA-7DB8B5412D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615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85B7A-AB2C-49E8-8D7F-548CA635BF63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0076-5AF0-4A59-BD58-72081D8C5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43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1402-70A0-40C4-9B94-957B03E64F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4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1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5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6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11402-70A0-40C4-9B94-957B03E64F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3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COVER slide">
    <p:bg>
      <p:bgPr>
        <a:solidFill>
          <a:srgbClr val="1DA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320951" y="2908234"/>
            <a:ext cx="6400572" cy="97455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350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COVER slide">
    <p:bg>
      <p:bgPr>
        <a:solidFill>
          <a:srgbClr val="1DA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1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24289" y="1172633"/>
            <a:ext cx="8568874" cy="3361267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24288" y="205979"/>
            <a:ext cx="8568876" cy="8572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7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itle and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792" y="205979"/>
            <a:ext cx="8534371" cy="8572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258792" y="1200151"/>
            <a:ext cx="4157933" cy="339447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416725" y="1200151"/>
            <a:ext cx="4376437" cy="339447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0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DA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88961" y="510540"/>
            <a:ext cx="8386712" cy="12115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500" b="1">
                <a:solidFill>
                  <a:srgbClr val="A9C00B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88961" y="2446020"/>
            <a:ext cx="8386711" cy="16992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3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4843" y="1172633"/>
            <a:ext cx="8438320" cy="3361267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354842" y="205979"/>
            <a:ext cx="8438321" cy="85725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9C00B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427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319705" y="4767263"/>
            <a:ext cx="4791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E37F9141-69EF-3641-A051-A85456B45D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0" r:id="rId3"/>
    <p:sldLayoutId id="2147483652" r:id="rId4"/>
    <p:sldLayoutId id="2147483649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279" y="299406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Ramona </a:t>
            </a:r>
            <a:r>
              <a:rPr lang="en-US" dirty="0" err="1" smtClean="0"/>
              <a:t>Ocak</a:t>
            </a:r>
            <a:endParaRPr lang="en-US" sz="1400" dirty="0" smtClean="0"/>
          </a:p>
          <a:p>
            <a:r>
              <a:rPr lang="en-US" sz="1400" dirty="0" smtClean="0"/>
              <a:t>Policy Officer</a:t>
            </a:r>
          </a:p>
          <a:p>
            <a:endParaRPr lang="en-US" sz="1400" dirty="0" smtClean="0"/>
          </a:p>
          <a:p>
            <a:r>
              <a:rPr lang="en-US" sz="1200" dirty="0"/>
              <a:t>DG Economic and Financial Affairs </a:t>
            </a:r>
            <a:r>
              <a:rPr lang="en-US" sz="1200" dirty="0" smtClean="0"/>
              <a:t>(DG ECFIN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InvestEU</a:t>
            </a:r>
            <a:r>
              <a:rPr lang="en-US" sz="1200" dirty="0"/>
              <a:t> Governance and Advisory (ECFIN.L2)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3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288" y="15146"/>
            <a:ext cx="8568876" cy="857250"/>
          </a:xfrm>
        </p:spPr>
        <p:txBody>
          <a:bodyPr/>
          <a:lstStyle/>
          <a:p>
            <a:pPr algn="ctr"/>
            <a:r>
              <a:rPr lang="en-IE" dirty="0" smtClean="0"/>
              <a:t>Thank you!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832106"/>
            <a:ext cx="7937839" cy="36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2328" y="0"/>
            <a:ext cx="7223443" cy="85725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InvestEU Portal</a:t>
            </a:r>
            <a:br>
              <a:rPr lang="en-IE" dirty="0" smtClean="0"/>
            </a:br>
            <a:r>
              <a:rPr lang="en-IE" sz="1800" b="0" dirty="0" smtClean="0"/>
              <a:t>Bringing together promoters with investors</a:t>
            </a:r>
            <a:endParaRPr lang="en-IE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688" y="952343"/>
            <a:ext cx="4526971" cy="351494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1624" y="2114986"/>
            <a:ext cx="1586978" cy="7538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EU Promoters</a:t>
            </a:r>
            <a:endParaRPr lang="en-GB" sz="1200" dirty="0"/>
          </a:p>
        </p:txBody>
      </p:sp>
      <p:sp>
        <p:nvSpPr>
          <p:cNvPr id="9" name="Left Arrow 8"/>
          <p:cNvSpPr/>
          <p:nvPr/>
        </p:nvSpPr>
        <p:spPr>
          <a:xfrm>
            <a:off x="7196536" y="2108006"/>
            <a:ext cx="1570535" cy="7608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International Investors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874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0422" y="0"/>
            <a:ext cx="7223443" cy="85725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The new InvestEU Programme</a:t>
            </a:r>
            <a:br>
              <a:rPr lang="en-IE" dirty="0" smtClean="0"/>
            </a:br>
            <a:r>
              <a:rPr lang="en-IE" sz="1800" b="0" dirty="0" smtClean="0"/>
              <a:t>InvestEU Portal one of the 3 components</a:t>
            </a:r>
            <a:endParaRPr lang="en-IE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517" y="932986"/>
            <a:ext cx="6119710" cy="34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2328" y="0"/>
            <a:ext cx="7223443" cy="857250"/>
          </a:xfrm>
        </p:spPr>
        <p:txBody>
          <a:bodyPr>
            <a:normAutofit/>
          </a:bodyPr>
          <a:lstStyle/>
          <a:p>
            <a:r>
              <a:rPr lang="en-IE" dirty="0" smtClean="0"/>
              <a:t>InvestEU Portal Promoters</a:t>
            </a:r>
            <a:br>
              <a:rPr lang="en-IE" dirty="0" smtClean="0"/>
            </a:br>
            <a:endParaRPr lang="en-IE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4557" y="753857"/>
            <a:ext cx="3141069" cy="341632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To be eligible for </a:t>
            </a:r>
            <a:r>
              <a:rPr lang="en-US" sz="1200" b="1" dirty="0" smtClean="0"/>
              <a:t>publication, </a:t>
            </a:r>
            <a:r>
              <a:rPr lang="en-US" sz="1200" b="1" dirty="0"/>
              <a:t>a project shall</a:t>
            </a:r>
            <a:r>
              <a:rPr lang="en-US" sz="1200" b="1" dirty="0" smtClean="0"/>
              <a:t>:</a:t>
            </a:r>
          </a:p>
          <a:p>
            <a:endParaRPr lang="en-US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have </a:t>
            </a:r>
            <a:r>
              <a:rPr lang="en-US" sz="1200" dirty="0"/>
              <a:t>a minimum size of </a:t>
            </a:r>
            <a:r>
              <a:rPr lang="en-US" sz="1200" dirty="0" smtClean="0"/>
              <a:t>EUR500000</a:t>
            </a:r>
            <a:r>
              <a:rPr lang="en-US" sz="120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be </a:t>
            </a:r>
            <a:r>
              <a:rPr lang="en-US" sz="1200" dirty="0"/>
              <a:t>active in one of the pre-determined high economic value-added </a:t>
            </a:r>
            <a:r>
              <a:rPr lang="en-US" sz="1200" dirty="0" smtClean="0"/>
              <a:t>sectors; 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be </a:t>
            </a:r>
            <a:r>
              <a:rPr lang="en-US" sz="1200" dirty="0"/>
              <a:t>situated and be promoted by a public or private legal entity established in an EU Member </a:t>
            </a:r>
            <a:r>
              <a:rPr lang="en-US" sz="1200" dirty="0" smtClean="0"/>
              <a:t>State;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have </a:t>
            </a:r>
            <a:r>
              <a:rPr lang="en-US" sz="1200" dirty="0"/>
              <a:t>started or be expected to start within three years of the date of submission;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be </a:t>
            </a:r>
            <a:r>
              <a:rPr lang="en-US" sz="1200" dirty="0"/>
              <a:t>clearly described as an </a:t>
            </a:r>
            <a:r>
              <a:rPr lang="en-US" sz="1200"/>
              <a:t>investment </a:t>
            </a:r>
            <a:r>
              <a:rPr lang="en-US" sz="1200" smtClean="0"/>
              <a:t>project; 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be </a:t>
            </a:r>
            <a:r>
              <a:rPr lang="en-US" sz="1200" dirty="0"/>
              <a:t>compatible with all applicable EU and national laws.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298" y="753857"/>
            <a:ext cx="3057109" cy="341632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97" y="753857"/>
            <a:ext cx="1965069" cy="3402140"/>
          </a:xfrm>
          <a:prstGeom prst="rect">
            <a:avLst/>
          </a:prstGeom>
          <a:ln w="9525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87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2328" y="0"/>
            <a:ext cx="7223443" cy="857250"/>
          </a:xfrm>
        </p:spPr>
        <p:txBody>
          <a:bodyPr>
            <a:normAutofit/>
          </a:bodyPr>
          <a:lstStyle/>
          <a:p>
            <a:r>
              <a:rPr lang="en-IE" dirty="0" smtClean="0"/>
              <a:t>InvestEU Portal Promoters</a:t>
            </a:r>
            <a:br>
              <a:rPr lang="en-IE" dirty="0" smtClean="0"/>
            </a:br>
            <a:endParaRPr lang="en-IE" sz="1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34" y="536054"/>
            <a:ext cx="3878236" cy="392171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662" y="710558"/>
            <a:ext cx="4196416" cy="207691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310" y="2908035"/>
            <a:ext cx="4252257" cy="146597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4340310" y="760837"/>
            <a:ext cx="1097229" cy="265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391500" y="3447032"/>
            <a:ext cx="1097229" cy="265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2328" y="0"/>
            <a:ext cx="7223443" cy="85725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InvestEU Portal Investors</a:t>
            </a:r>
            <a:br>
              <a:rPr lang="en-IE" dirty="0" smtClean="0"/>
            </a:br>
            <a:endParaRPr lang="en-IE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814806" y="1733775"/>
            <a:ext cx="3141069" cy="181588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Financing Types of Investors:</a:t>
            </a:r>
          </a:p>
          <a:p>
            <a:endParaRPr lang="en-US" sz="14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Business Angels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Venture Capital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Business Incubators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Equity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Loan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Grants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47756" y="1428246"/>
            <a:ext cx="3383522" cy="31085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Benefits for Investors:</a:t>
            </a:r>
          </a:p>
          <a:p>
            <a:endParaRPr lang="en-US" sz="14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One-stop-shop of European projects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err="1" smtClean="0"/>
              <a:t>Harmonised</a:t>
            </a:r>
            <a:r>
              <a:rPr lang="en-US" sz="1400" dirty="0" smtClean="0"/>
              <a:t> format of projects to invest in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Filtering options based on preferences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Tailored notifications on new and updated projects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err="1" smtClean="0"/>
              <a:t>Pitchings</a:t>
            </a:r>
            <a:r>
              <a:rPr lang="en-US" sz="1400" dirty="0" smtClean="0"/>
              <a:t> and one-to-one meetings at </a:t>
            </a:r>
            <a:r>
              <a:rPr lang="en-US" sz="1400" dirty="0" err="1" smtClean="0"/>
              <a:t>InvestEU</a:t>
            </a:r>
            <a:r>
              <a:rPr lang="en-US" sz="1400" dirty="0" smtClean="0"/>
              <a:t> Portal events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/>
              <a:t>Direct contact through the Portal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4169195" y="3279723"/>
            <a:ext cx="2237028" cy="128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80+ projects received financing after publication</a:t>
            </a:r>
            <a:endParaRPr lang="en-GB" sz="1400" dirty="0"/>
          </a:p>
        </p:txBody>
      </p:sp>
      <p:sp>
        <p:nvSpPr>
          <p:cNvPr id="10" name="Oval 9"/>
          <p:cNvSpPr/>
          <p:nvPr/>
        </p:nvSpPr>
        <p:spPr>
          <a:xfrm>
            <a:off x="55659" y="172099"/>
            <a:ext cx="2237028" cy="128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300+ investors registered on the Portal</a:t>
            </a:r>
            <a:endParaRPr lang="en-GB" sz="1400" dirty="0"/>
          </a:p>
        </p:txBody>
      </p:sp>
      <p:sp>
        <p:nvSpPr>
          <p:cNvPr id="11" name="Oval 10"/>
          <p:cNvSpPr/>
          <p:nvPr/>
        </p:nvSpPr>
        <p:spPr>
          <a:xfrm>
            <a:off x="6779751" y="370302"/>
            <a:ext cx="2237028" cy="128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11 success stories to watch </a:t>
            </a:r>
            <a:r>
              <a:rPr lang="en-IE" sz="1400" dirty="0"/>
              <a:t>on </a:t>
            </a:r>
            <a:r>
              <a:rPr lang="en-IE" sz="1400" dirty="0" smtClean="0"/>
              <a:t>ec.europa.eu/</a:t>
            </a:r>
          </a:p>
          <a:p>
            <a:pPr algn="ctr"/>
            <a:r>
              <a:rPr lang="en-IE" sz="1400" dirty="0" err="1" smtClean="0"/>
              <a:t>investeuportal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081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2328" y="0"/>
            <a:ext cx="7223443" cy="857250"/>
          </a:xfrm>
        </p:spPr>
        <p:txBody>
          <a:bodyPr>
            <a:normAutofit/>
          </a:bodyPr>
          <a:lstStyle/>
          <a:p>
            <a:r>
              <a:rPr lang="en-IE" dirty="0" smtClean="0"/>
              <a:t>Portal Success Stories</a:t>
            </a:r>
            <a:br>
              <a:rPr lang="en-IE" dirty="0" smtClean="0"/>
            </a:br>
            <a:endParaRPr lang="en-IE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" y="542829"/>
            <a:ext cx="7222858" cy="38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8860" y="97720"/>
            <a:ext cx="7223443" cy="85725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EEN &amp; InvestEU Portal Cooperation</a:t>
            </a:r>
            <a:br>
              <a:rPr lang="en-IE" dirty="0" smtClean="0"/>
            </a:br>
            <a:endParaRPr lang="en-IE" sz="1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3" y="950644"/>
            <a:ext cx="3675056" cy="33032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24098" y="1826146"/>
            <a:ext cx="1737234" cy="137088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460316" y="849594"/>
            <a:ext cx="44766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/>
              <a:t>New features important for EEN members:</a:t>
            </a:r>
          </a:p>
          <a:p>
            <a:endParaRPr lang="en-IE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 smtClean="0"/>
              <a:t>Minimum threshold was lowered to 500,000EUR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IE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 smtClean="0"/>
              <a:t>More visibility through tagging system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IE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 smtClean="0"/>
              <a:t>Only validated investors can view projects and contact project promoters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IE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 smtClean="0"/>
              <a:t>Companies established outside the EU may submit projects provided that the projects are implemented in the EU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IE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 smtClean="0"/>
              <a:t>Direct link to InvestEU Fund and InvestEU Advisory Hub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871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812" y="1225659"/>
            <a:ext cx="2255860" cy="15315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2328" y="0"/>
            <a:ext cx="7223443" cy="85725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InvestEU Advisory Hub</a:t>
            </a:r>
            <a:br>
              <a:rPr lang="en-IE" dirty="0" smtClean="0"/>
            </a:br>
            <a:endParaRPr lang="en-IE" sz="1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49952" y="739896"/>
            <a:ext cx="3026018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central </a:t>
            </a:r>
            <a:r>
              <a:rPr lang="en-US" sz="1200" dirty="0"/>
              <a:t>entry point for project promoters and intermediaries seeking advisory support and technical assistance related to centrally managed EU investment </a:t>
            </a:r>
            <a:r>
              <a:rPr lang="en-US" sz="1200" dirty="0" smtClean="0"/>
              <a:t>funds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connects project promoters and intermediaries with advisory partners, who work directly together to help projects reach the financing </a:t>
            </a:r>
            <a:r>
              <a:rPr lang="en-US" sz="1200" dirty="0" smtClean="0"/>
              <a:t>stage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supporting the identification, preparation and development of investment projects across the European </a:t>
            </a:r>
            <a:r>
              <a:rPr lang="en-US" sz="1200" dirty="0" smtClean="0"/>
              <a:t>Union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566672" y="1282370"/>
            <a:ext cx="33783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Private project promoters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Public promoters (including Member States central and local authorities)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Financial and other intermediaries implementing financing and investment operations for the benefit of entities that face difficulties in obtaining access to finance</a:t>
            </a:r>
            <a:r>
              <a:rPr lang="en-US" sz="1200" dirty="0" smtClean="0"/>
              <a:t>.</a:t>
            </a:r>
          </a:p>
          <a:p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566672" y="859966"/>
            <a:ext cx="3245771" cy="4188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Who can apply for advisory support?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422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. BEF19-Template">
  <a:themeElements>
    <a:clrScheme name="Custom 2">
      <a:dk1>
        <a:srgbClr val="008E4D"/>
      </a:dk1>
      <a:lt1>
        <a:srgbClr val="FFFFFF"/>
      </a:lt1>
      <a:dk2>
        <a:srgbClr val="FFC54C"/>
      </a:dk2>
      <a:lt2>
        <a:srgbClr val="008E4D"/>
      </a:lt2>
      <a:accent1>
        <a:srgbClr val="008E4D"/>
      </a:accent1>
      <a:accent2>
        <a:srgbClr val="FFC54C"/>
      </a:accent2>
      <a:accent3>
        <a:srgbClr val="008E4D"/>
      </a:accent3>
      <a:accent4>
        <a:srgbClr val="008E4D"/>
      </a:accent4>
      <a:accent5>
        <a:srgbClr val="DA3686"/>
      </a:accent5>
      <a:accent6>
        <a:srgbClr val="008E4D"/>
      </a:accent6>
      <a:hlink>
        <a:srgbClr val="FFC54C"/>
      </a:hlink>
      <a:folHlink>
        <a:srgbClr val="FFC54C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395</Words>
  <Application>Microsoft Office PowerPoint</Application>
  <PresentationFormat>On-screen Show (16:9)</PresentationFormat>
  <Paragraphs>74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Verdana</vt:lpstr>
      <vt:lpstr>Wingdings</vt:lpstr>
      <vt:lpstr>02. BEF19-Template</vt:lpstr>
      <vt:lpstr>PowerPoint Presentation</vt:lpstr>
      <vt:lpstr>InvestEU Portal Bringing together promoters with investors</vt:lpstr>
      <vt:lpstr>The new InvestEU Programme InvestEU Portal one of the 3 components</vt:lpstr>
      <vt:lpstr>InvestEU Portal Promoters </vt:lpstr>
      <vt:lpstr>InvestEU Portal Promoters </vt:lpstr>
      <vt:lpstr>InvestEU Portal Investors </vt:lpstr>
      <vt:lpstr>Portal Success Stories </vt:lpstr>
      <vt:lpstr>EEN &amp; InvestEU Portal Cooperation </vt:lpstr>
      <vt:lpstr>InvestEU Advisory Hub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 RED CARINO Manuel (ECFIN-EXT)</dc:creator>
  <cp:lastModifiedBy>OCAK Ramona (ECFIN-EXT)</cp:lastModifiedBy>
  <cp:revision>69</cp:revision>
  <dcterms:created xsi:type="dcterms:W3CDTF">2019-10-24T09:08:31Z</dcterms:created>
  <dcterms:modified xsi:type="dcterms:W3CDTF">2021-11-11T13:58:16Z</dcterms:modified>
</cp:coreProperties>
</file>