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449" r:id="rId5"/>
    <p:sldId id="456" r:id="rId6"/>
    <p:sldId id="461" r:id="rId7"/>
    <p:sldId id="473" r:id="rId8"/>
    <p:sldId id="460" r:id="rId9"/>
    <p:sldId id="478" r:id="rId10"/>
    <p:sldId id="469" r:id="rId11"/>
    <p:sldId id="474" r:id="rId12"/>
    <p:sldId id="466" r:id="rId13"/>
    <p:sldId id="467" r:id="rId14"/>
    <p:sldId id="480" r:id="rId15"/>
    <p:sldId id="479" r:id="rId16"/>
    <p:sldId id="341" r:id="rId17"/>
    <p:sldId id="475" r:id="rId18"/>
    <p:sldId id="476" r:id="rId19"/>
    <p:sldId id="4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D5F9"/>
    <a:srgbClr val="97EBC0"/>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12" autoAdjust="0"/>
    <p:restoredTop sz="93613" autoAdjust="0"/>
  </p:normalViewPr>
  <p:slideViewPr>
    <p:cSldViewPr snapToGrid="0">
      <p:cViewPr varScale="1">
        <p:scale>
          <a:sx n="64" d="100"/>
          <a:sy n="64" d="100"/>
        </p:scale>
        <p:origin x="292" y="52"/>
      </p:cViewPr>
      <p:guideLst>
        <p:guide orient="horz" pos="2092"/>
        <p:guide pos="3840"/>
      </p:guideLst>
    </p:cSldViewPr>
  </p:slideViewPr>
  <p:notesTextViewPr>
    <p:cViewPr>
      <p:scale>
        <a:sx n="3" d="2"/>
        <a:sy n="3" d="2"/>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NGEU</c:v>
          </c:tx>
          <c:spPr>
            <a:solidFill>
              <a:schemeClr val="accent1"/>
            </a:solidFill>
            <a:ln>
              <a:noFill/>
            </a:ln>
            <a:effectLst/>
          </c:spPr>
          <c:invertIfNegative val="0"/>
          <c:cat>
            <c:strRef>
              <c:f>Sheet1!$A$5:$A$31</c:f>
              <c:strCache>
                <c:ptCount val="27"/>
                <c:pt idx="0">
                  <c:v>BE</c:v>
                </c:pt>
                <c:pt idx="1">
                  <c:v>BG</c:v>
                </c:pt>
                <c:pt idx="2">
                  <c:v>CZ</c:v>
                </c:pt>
                <c:pt idx="3">
                  <c:v>DK</c:v>
                </c:pt>
                <c:pt idx="4">
                  <c:v>DE</c:v>
                </c:pt>
                <c:pt idx="5">
                  <c:v>EE</c:v>
                </c:pt>
                <c:pt idx="6">
                  <c:v>IE</c:v>
                </c:pt>
                <c:pt idx="7">
                  <c:v>EL</c:v>
                </c:pt>
                <c:pt idx="8">
                  <c:v>ES</c:v>
                </c:pt>
                <c:pt idx="9">
                  <c:v>FR</c:v>
                </c:pt>
                <c:pt idx="10">
                  <c:v>HR</c:v>
                </c:pt>
                <c:pt idx="11">
                  <c:v>IT</c:v>
                </c:pt>
                <c:pt idx="12">
                  <c:v>CY</c:v>
                </c:pt>
                <c:pt idx="13">
                  <c:v>LV</c:v>
                </c:pt>
                <c:pt idx="14">
                  <c:v>LT</c:v>
                </c:pt>
                <c:pt idx="15">
                  <c:v>LU</c:v>
                </c:pt>
                <c:pt idx="16">
                  <c:v>HU</c:v>
                </c:pt>
                <c:pt idx="17">
                  <c:v>MT</c:v>
                </c:pt>
                <c:pt idx="18">
                  <c:v>NL</c:v>
                </c:pt>
                <c:pt idx="19">
                  <c:v>AT</c:v>
                </c:pt>
                <c:pt idx="20">
                  <c:v>PL</c:v>
                </c:pt>
                <c:pt idx="21">
                  <c:v>PT</c:v>
                </c:pt>
                <c:pt idx="22">
                  <c:v>RO</c:v>
                </c:pt>
                <c:pt idx="23">
                  <c:v>SI</c:v>
                </c:pt>
                <c:pt idx="24">
                  <c:v>SK</c:v>
                </c:pt>
                <c:pt idx="25">
                  <c:v>FI</c:v>
                </c:pt>
                <c:pt idx="26">
                  <c:v>SE</c:v>
                </c:pt>
              </c:strCache>
            </c:strRef>
          </c:cat>
          <c:val>
            <c:numRef>
              <c:f>Sheet1!$B$5:$B$31</c:f>
              <c:numCache>
                <c:formatCode>General</c:formatCode>
                <c:ptCount val="27"/>
                <c:pt idx="0">
                  <c:v>95</c:v>
                </c:pt>
                <c:pt idx="1">
                  <c:v>673</c:v>
                </c:pt>
                <c:pt idx="2">
                  <c:v>853</c:v>
                </c:pt>
                <c:pt idx="3">
                  <c:v>46</c:v>
                </c:pt>
                <c:pt idx="4">
                  <c:v>1288</c:v>
                </c:pt>
                <c:pt idx="5">
                  <c:v>184</c:v>
                </c:pt>
                <c:pt idx="6">
                  <c:v>44</c:v>
                </c:pt>
                <c:pt idx="7">
                  <c:v>431</c:v>
                </c:pt>
                <c:pt idx="8">
                  <c:v>452</c:v>
                </c:pt>
                <c:pt idx="9">
                  <c:v>535</c:v>
                </c:pt>
                <c:pt idx="10">
                  <c:v>97</c:v>
                </c:pt>
                <c:pt idx="11">
                  <c:v>535</c:v>
                </c:pt>
                <c:pt idx="12">
                  <c:v>53</c:v>
                </c:pt>
                <c:pt idx="13">
                  <c:v>100</c:v>
                </c:pt>
                <c:pt idx="14">
                  <c:v>142</c:v>
                </c:pt>
                <c:pt idx="15">
                  <c:v>5</c:v>
                </c:pt>
                <c:pt idx="16">
                  <c:v>136</c:v>
                </c:pt>
                <c:pt idx="17">
                  <c:v>12</c:v>
                </c:pt>
                <c:pt idx="18">
                  <c:v>324</c:v>
                </c:pt>
                <c:pt idx="19">
                  <c:v>71</c:v>
                </c:pt>
                <c:pt idx="20">
                  <c:v>2000</c:v>
                </c:pt>
                <c:pt idx="21">
                  <c:v>116</c:v>
                </c:pt>
                <c:pt idx="22">
                  <c:v>1112</c:v>
                </c:pt>
                <c:pt idx="23">
                  <c:v>134</c:v>
                </c:pt>
                <c:pt idx="24">
                  <c:v>239</c:v>
                </c:pt>
                <c:pt idx="25">
                  <c:v>242</c:v>
                </c:pt>
                <c:pt idx="26">
                  <c:v>81</c:v>
                </c:pt>
              </c:numCache>
            </c:numRef>
          </c:val>
          <c:extLst>
            <c:ext xmlns:c16="http://schemas.microsoft.com/office/drawing/2014/chart" uri="{C3380CC4-5D6E-409C-BE32-E72D297353CC}">
              <c16:uniqueId val="{00000000-B948-4EE4-AB86-048F0956CB6F}"/>
            </c:ext>
          </c:extLst>
        </c:ser>
        <c:ser>
          <c:idx val="1"/>
          <c:order val="1"/>
          <c:tx>
            <c:v>MFF</c:v>
          </c:tx>
          <c:spPr>
            <a:solidFill>
              <a:schemeClr val="accent2"/>
            </a:solidFill>
            <a:ln>
              <a:noFill/>
            </a:ln>
            <a:effectLst/>
          </c:spPr>
          <c:invertIfNegative val="0"/>
          <c:cat>
            <c:strRef>
              <c:f>Sheet1!$A$5:$A$31</c:f>
              <c:strCache>
                <c:ptCount val="27"/>
                <c:pt idx="0">
                  <c:v>BE</c:v>
                </c:pt>
                <c:pt idx="1">
                  <c:v>BG</c:v>
                </c:pt>
                <c:pt idx="2">
                  <c:v>CZ</c:v>
                </c:pt>
                <c:pt idx="3">
                  <c:v>DK</c:v>
                </c:pt>
                <c:pt idx="4">
                  <c:v>DE</c:v>
                </c:pt>
                <c:pt idx="5">
                  <c:v>EE</c:v>
                </c:pt>
                <c:pt idx="6">
                  <c:v>IE</c:v>
                </c:pt>
                <c:pt idx="7">
                  <c:v>EL</c:v>
                </c:pt>
                <c:pt idx="8">
                  <c:v>ES</c:v>
                </c:pt>
                <c:pt idx="9">
                  <c:v>FR</c:v>
                </c:pt>
                <c:pt idx="10">
                  <c:v>HR</c:v>
                </c:pt>
                <c:pt idx="11">
                  <c:v>IT</c:v>
                </c:pt>
                <c:pt idx="12">
                  <c:v>CY</c:v>
                </c:pt>
                <c:pt idx="13">
                  <c:v>LV</c:v>
                </c:pt>
                <c:pt idx="14">
                  <c:v>LT</c:v>
                </c:pt>
                <c:pt idx="15">
                  <c:v>LU</c:v>
                </c:pt>
                <c:pt idx="16">
                  <c:v>HU</c:v>
                </c:pt>
                <c:pt idx="17">
                  <c:v>MT</c:v>
                </c:pt>
                <c:pt idx="18">
                  <c:v>NL</c:v>
                </c:pt>
                <c:pt idx="19">
                  <c:v>AT</c:v>
                </c:pt>
                <c:pt idx="20">
                  <c:v>PL</c:v>
                </c:pt>
                <c:pt idx="21">
                  <c:v>PT</c:v>
                </c:pt>
                <c:pt idx="22">
                  <c:v>RO</c:v>
                </c:pt>
                <c:pt idx="23">
                  <c:v>SI</c:v>
                </c:pt>
                <c:pt idx="24">
                  <c:v>SK</c:v>
                </c:pt>
                <c:pt idx="25">
                  <c:v>FI</c:v>
                </c:pt>
                <c:pt idx="26">
                  <c:v>SE</c:v>
                </c:pt>
              </c:strCache>
            </c:strRef>
          </c:cat>
          <c:val>
            <c:numRef>
              <c:f>Sheet1!$C$5:$C$31</c:f>
              <c:numCache>
                <c:formatCode>General</c:formatCode>
                <c:ptCount val="27"/>
                <c:pt idx="0">
                  <c:v>71</c:v>
                </c:pt>
                <c:pt idx="1">
                  <c:v>505</c:v>
                </c:pt>
                <c:pt idx="2">
                  <c:v>640</c:v>
                </c:pt>
                <c:pt idx="3">
                  <c:v>35</c:v>
                </c:pt>
                <c:pt idx="4">
                  <c:v>966</c:v>
                </c:pt>
                <c:pt idx="5">
                  <c:v>138</c:v>
                </c:pt>
                <c:pt idx="6">
                  <c:v>33</c:v>
                </c:pt>
                <c:pt idx="7">
                  <c:v>324</c:v>
                </c:pt>
                <c:pt idx="8">
                  <c:v>339</c:v>
                </c:pt>
                <c:pt idx="9">
                  <c:v>402</c:v>
                </c:pt>
                <c:pt idx="10">
                  <c:v>72</c:v>
                </c:pt>
                <c:pt idx="11">
                  <c:v>401</c:v>
                </c:pt>
                <c:pt idx="12">
                  <c:v>39</c:v>
                </c:pt>
                <c:pt idx="13">
                  <c:v>75</c:v>
                </c:pt>
                <c:pt idx="14">
                  <c:v>107</c:v>
                </c:pt>
                <c:pt idx="15">
                  <c:v>4</c:v>
                </c:pt>
                <c:pt idx="16">
                  <c:v>102</c:v>
                </c:pt>
                <c:pt idx="17">
                  <c:v>9</c:v>
                </c:pt>
                <c:pt idx="18">
                  <c:v>243</c:v>
                </c:pt>
                <c:pt idx="19">
                  <c:v>53</c:v>
                </c:pt>
                <c:pt idx="20">
                  <c:v>1500</c:v>
                </c:pt>
                <c:pt idx="21">
                  <c:v>87</c:v>
                </c:pt>
                <c:pt idx="22">
                  <c:v>834</c:v>
                </c:pt>
                <c:pt idx="23">
                  <c:v>101</c:v>
                </c:pt>
                <c:pt idx="24">
                  <c:v>179</c:v>
                </c:pt>
                <c:pt idx="25">
                  <c:v>182</c:v>
                </c:pt>
                <c:pt idx="26">
                  <c:v>61</c:v>
                </c:pt>
              </c:numCache>
            </c:numRef>
          </c:val>
          <c:extLst>
            <c:ext xmlns:c16="http://schemas.microsoft.com/office/drawing/2014/chart" uri="{C3380CC4-5D6E-409C-BE32-E72D297353CC}">
              <c16:uniqueId val="{00000001-B948-4EE4-AB86-048F0956CB6F}"/>
            </c:ext>
          </c:extLst>
        </c:ser>
        <c:dLbls>
          <c:showLegendKey val="0"/>
          <c:showVal val="0"/>
          <c:showCatName val="0"/>
          <c:showSerName val="0"/>
          <c:showPercent val="0"/>
          <c:showBubbleSize val="0"/>
        </c:dLbls>
        <c:gapWidth val="150"/>
        <c:overlap val="100"/>
        <c:axId val="559904264"/>
        <c:axId val="559906232"/>
      </c:barChart>
      <c:catAx>
        <c:axId val="559904264"/>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dirty="0" smtClean="0"/>
                  <a:t>Member</a:t>
                </a:r>
                <a:r>
                  <a:rPr lang="en-US" sz="1050" baseline="0" dirty="0" smtClean="0"/>
                  <a:t> State</a:t>
                </a:r>
                <a:endParaRPr lang="en-US" sz="1050" dirty="0"/>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59906232"/>
        <c:crosses val="autoZero"/>
        <c:auto val="1"/>
        <c:lblAlgn val="ctr"/>
        <c:lblOffset val="100"/>
        <c:noMultiLvlLbl val="0"/>
      </c:catAx>
      <c:valAx>
        <c:axId val="559906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dirty="0" smtClean="0"/>
                  <a:t>million</a:t>
                </a:r>
                <a:r>
                  <a:rPr lang="en-GB" sz="1050" baseline="0" dirty="0" smtClean="0"/>
                  <a:t> EUR</a:t>
                </a:r>
                <a:endParaRPr lang="en-US" sz="1050" dirty="0"/>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59904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EC Square Sans Cond Pro" panose="020B05060400000200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0D940-0220-42E0-9B4E-E190C189B9EC}"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US"/>
        </a:p>
      </dgm:t>
    </dgm:pt>
    <dgm:pt modelId="{5F9FD106-E80B-4F59-AFAA-EFA6662F73E2}">
      <dgm:prSet phldrT="[Text]" custT="1"/>
      <dgm:spPr/>
      <dgm:t>
        <a:bodyPr/>
        <a:lstStyle/>
        <a:p>
          <a:r>
            <a:rPr lang="en-US" sz="2000" dirty="0" smtClean="0">
              <a:latin typeface="EC Square Sans Cond Pro" panose="020B0506040000020004" pitchFamily="34" charset="0"/>
            </a:rPr>
            <a:t>A territory faces social, economic and environmental challenges of the transition towards a climate-neutral economy, because it relies heavily on fossil fuels – especially coal, lignite, peat, oil shale – and/or carbon-intensive industries.  </a:t>
          </a:r>
          <a:endParaRPr lang="en-US" sz="2000" dirty="0">
            <a:latin typeface="EC Square Sans Cond Pro" panose="020B0506040000020004" pitchFamily="34" charset="0"/>
          </a:endParaRPr>
        </a:p>
      </dgm:t>
    </dgm:pt>
    <dgm:pt modelId="{2A1DF212-A9B9-4187-AD2E-C087E7A8A66C}" type="parTrans" cxnId="{F9C82BBC-FBB4-4BE3-9A2E-A427929E6042}">
      <dgm:prSet/>
      <dgm:spPr/>
      <dgm:t>
        <a:bodyPr/>
        <a:lstStyle/>
        <a:p>
          <a:endParaRPr lang="en-US"/>
        </a:p>
      </dgm:t>
    </dgm:pt>
    <dgm:pt modelId="{9194BD87-26C3-40E5-9AED-A4EC28804700}" type="sibTrans" cxnId="{F9C82BBC-FBB4-4BE3-9A2E-A427929E6042}">
      <dgm:prSet/>
      <dgm:spPr/>
      <dgm:t>
        <a:bodyPr/>
        <a:lstStyle/>
        <a:p>
          <a:endParaRPr lang="en-US"/>
        </a:p>
      </dgm:t>
    </dgm:pt>
    <dgm:pt modelId="{F1C002B9-B511-46A6-9EC1-30CDE990D8A4}">
      <dgm:prSet phldrT="[Text]" custT="1"/>
      <dgm:spPr/>
      <dgm:t>
        <a:bodyPr/>
        <a:lstStyle/>
        <a:p>
          <a:r>
            <a:rPr lang="en-US" sz="2000" dirty="0" smtClean="0">
              <a:latin typeface="EC Square Sans Cond Pro" panose="020B0506040000020004" pitchFamily="34" charset="0"/>
            </a:rPr>
            <a:t>A territory sets out a transition process, which foresees: </a:t>
          </a:r>
        </a:p>
        <a:p>
          <a:r>
            <a:rPr lang="en-US" sz="2000" dirty="0" smtClean="0">
              <a:latin typeface="EC Square Sans Cond Pro" panose="020B0506040000020004" pitchFamily="34" charset="0"/>
            </a:rPr>
            <a:t>1. What will happen with the regional economy and with the economic sectors concerned?</a:t>
          </a:r>
        </a:p>
        <a:p>
          <a:r>
            <a:rPr lang="en-US" sz="2000" dirty="0" smtClean="0">
              <a:latin typeface="EC Square Sans Cond Pro" panose="020B0506040000020004" pitchFamily="34" charset="0"/>
            </a:rPr>
            <a:t>2. Will they be phased out? Or will they have to transform? </a:t>
          </a:r>
        </a:p>
        <a:p>
          <a:r>
            <a:rPr lang="en-US" sz="2000" dirty="0" smtClean="0">
              <a:latin typeface="EC Square Sans Cond Pro" panose="020B0506040000020004" pitchFamily="34" charset="0"/>
            </a:rPr>
            <a:t>3. What is the impact on workers and local communities? How will the economic fabric of the territory be redeveloped?</a:t>
          </a:r>
        </a:p>
      </dgm:t>
    </dgm:pt>
    <dgm:pt modelId="{39E7E4D8-0955-4AA6-BFB6-902E0F27C1F9}" type="parTrans" cxnId="{02149710-3724-4719-8E46-06FE6AAA26BE}">
      <dgm:prSet/>
      <dgm:spPr/>
      <dgm:t>
        <a:bodyPr/>
        <a:lstStyle/>
        <a:p>
          <a:endParaRPr lang="en-US"/>
        </a:p>
      </dgm:t>
    </dgm:pt>
    <dgm:pt modelId="{1A16C899-1194-4440-854A-FD681E625D15}" type="sibTrans" cxnId="{02149710-3724-4719-8E46-06FE6AAA26BE}">
      <dgm:prSet/>
      <dgm:spPr/>
      <dgm:t>
        <a:bodyPr/>
        <a:lstStyle/>
        <a:p>
          <a:endParaRPr lang="en-US" dirty="0"/>
        </a:p>
      </dgm:t>
    </dgm:pt>
    <dgm:pt modelId="{93CC43F6-D8A0-4037-9A09-EE9FD264C077}">
      <dgm:prSet phldrT="[Text]" custT="1"/>
      <dgm:spPr/>
      <dgm:t>
        <a:bodyPr/>
        <a:lstStyle/>
        <a:p>
          <a:endParaRPr lang="en-US" sz="2000" dirty="0" smtClean="0">
            <a:latin typeface="EC Square Sans Cond Pro" panose="020B0506040000020004" pitchFamily="34" charset="0"/>
          </a:endParaRPr>
        </a:p>
        <a:p>
          <a:r>
            <a:rPr lang="en-US" sz="2000" dirty="0" smtClean="0">
              <a:latin typeface="EC Square Sans Cond Pro" panose="020B0506040000020004" pitchFamily="34" charset="0"/>
            </a:rPr>
            <a:t>What activities beyond diversification?</a:t>
          </a:r>
        </a:p>
        <a:p>
          <a:r>
            <a:rPr lang="en-US" sz="2000" dirty="0" smtClean="0">
              <a:latin typeface="EC Square Sans Cond Pro" panose="020B0506040000020004" pitchFamily="34" charset="0"/>
            </a:rPr>
            <a:t>1. Is there a need to support investments in ETS sectors to achieve significant reduction of emissions and preserve jobs?</a:t>
          </a:r>
        </a:p>
        <a:p>
          <a:r>
            <a:rPr lang="en-US" sz="2000" dirty="0" smtClean="0">
              <a:latin typeface="EC Square Sans Cond Pro" panose="020B0506040000020004" pitchFamily="34" charset="0"/>
            </a:rPr>
            <a:t>2. Is there a need to support investments in large enterprises to offset job loses?</a:t>
          </a:r>
        </a:p>
        <a:p>
          <a:endParaRPr lang="en-US" sz="2000" dirty="0">
            <a:latin typeface="EC Square Sans Cond Pro" panose="020B0506040000020004" pitchFamily="34" charset="0"/>
          </a:endParaRPr>
        </a:p>
      </dgm:t>
    </dgm:pt>
    <dgm:pt modelId="{DBC1E182-2CFC-4095-9CAC-4582D10811E6}" type="parTrans" cxnId="{96ED33EB-7E6A-4A92-A750-85A0654C77FB}">
      <dgm:prSet/>
      <dgm:spPr/>
      <dgm:t>
        <a:bodyPr/>
        <a:lstStyle/>
        <a:p>
          <a:endParaRPr lang="en-US"/>
        </a:p>
      </dgm:t>
    </dgm:pt>
    <dgm:pt modelId="{80023F76-CF07-49BB-AB58-D298D04C055F}" type="sibTrans" cxnId="{96ED33EB-7E6A-4A92-A750-85A0654C77FB}">
      <dgm:prSet/>
      <dgm:spPr/>
      <dgm:t>
        <a:bodyPr/>
        <a:lstStyle/>
        <a:p>
          <a:endParaRPr lang="en-US"/>
        </a:p>
      </dgm:t>
    </dgm:pt>
    <dgm:pt modelId="{19820D52-8A86-426A-BEC7-71547F7EEA62}" type="pres">
      <dgm:prSet presAssocID="{B860D940-0220-42E0-9B4E-E190C189B9EC}" presName="outerComposite" presStyleCnt="0">
        <dgm:presLayoutVars>
          <dgm:chMax val="5"/>
          <dgm:dir/>
          <dgm:resizeHandles val="exact"/>
        </dgm:presLayoutVars>
      </dgm:prSet>
      <dgm:spPr/>
      <dgm:t>
        <a:bodyPr/>
        <a:lstStyle/>
        <a:p>
          <a:endParaRPr lang="en-US"/>
        </a:p>
      </dgm:t>
    </dgm:pt>
    <dgm:pt modelId="{5AEB802D-8EA6-48D6-80DC-2E046511D6C5}" type="pres">
      <dgm:prSet presAssocID="{B860D940-0220-42E0-9B4E-E190C189B9EC}" presName="dummyMaxCanvas" presStyleCnt="0">
        <dgm:presLayoutVars/>
      </dgm:prSet>
      <dgm:spPr/>
    </dgm:pt>
    <dgm:pt modelId="{61B01B7B-1D74-4B29-9333-626DC25C354E}" type="pres">
      <dgm:prSet presAssocID="{B860D940-0220-42E0-9B4E-E190C189B9EC}" presName="ThreeNodes_1" presStyleLbl="node1" presStyleIdx="0" presStyleCnt="3" custScaleY="77249">
        <dgm:presLayoutVars>
          <dgm:bulletEnabled val="1"/>
        </dgm:presLayoutVars>
      </dgm:prSet>
      <dgm:spPr/>
      <dgm:t>
        <a:bodyPr/>
        <a:lstStyle/>
        <a:p>
          <a:endParaRPr lang="en-US"/>
        </a:p>
      </dgm:t>
    </dgm:pt>
    <dgm:pt modelId="{06A99E03-1B53-431A-9E06-5D87C72EDAE9}" type="pres">
      <dgm:prSet presAssocID="{B860D940-0220-42E0-9B4E-E190C189B9EC}" presName="ThreeNodes_2" presStyleLbl="node1" presStyleIdx="1" presStyleCnt="3" custScaleY="117722" custLinFactNeighborX="0" custLinFactNeighborY="-4217">
        <dgm:presLayoutVars>
          <dgm:bulletEnabled val="1"/>
        </dgm:presLayoutVars>
      </dgm:prSet>
      <dgm:spPr/>
      <dgm:t>
        <a:bodyPr/>
        <a:lstStyle/>
        <a:p>
          <a:endParaRPr lang="en-US"/>
        </a:p>
      </dgm:t>
    </dgm:pt>
    <dgm:pt modelId="{5950BBB9-8AD6-48B4-96A9-1F72FDEA3A3D}" type="pres">
      <dgm:prSet presAssocID="{B860D940-0220-42E0-9B4E-E190C189B9EC}" presName="ThreeNodes_3" presStyleLbl="node1" presStyleIdx="2" presStyleCnt="3" custScaleY="103025" custLinFactNeighborY="843">
        <dgm:presLayoutVars>
          <dgm:bulletEnabled val="1"/>
        </dgm:presLayoutVars>
      </dgm:prSet>
      <dgm:spPr/>
      <dgm:t>
        <a:bodyPr/>
        <a:lstStyle/>
        <a:p>
          <a:endParaRPr lang="en-US"/>
        </a:p>
      </dgm:t>
    </dgm:pt>
    <dgm:pt modelId="{1EA55BB6-5265-4BC0-8DF0-F494882ADFA9}" type="pres">
      <dgm:prSet presAssocID="{B860D940-0220-42E0-9B4E-E190C189B9EC}" presName="ThreeConn_1-2" presStyleLbl="fgAccFollowNode1" presStyleIdx="0" presStyleCnt="2">
        <dgm:presLayoutVars>
          <dgm:bulletEnabled val="1"/>
        </dgm:presLayoutVars>
      </dgm:prSet>
      <dgm:spPr/>
      <dgm:t>
        <a:bodyPr/>
        <a:lstStyle/>
        <a:p>
          <a:endParaRPr lang="en-US"/>
        </a:p>
      </dgm:t>
    </dgm:pt>
    <dgm:pt modelId="{5076F927-ED46-4663-949C-BA355A4EAA00}" type="pres">
      <dgm:prSet presAssocID="{B860D940-0220-42E0-9B4E-E190C189B9EC}" presName="ThreeConn_2-3" presStyleLbl="fgAccFollowNode1" presStyleIdx="1" presStyleCnt="2">
        <dgm:presLayoutVars>
          <dgm:bulletEnabled val="1"/>
        </dgm:presLayoutVars>
      </dgm:prSet>
      <dgm:spPr/>
      <dgm:t>
        <a:bodyPr/>
        <a:lstStyle/>
        <a:p>
          <a:endParaRPr lang="en-US"/>
        </a:p>
      </dgm:t>
    </dgm:pt>
    <dgm:pt modelId="{D4099FCD-83E4-4877-B989-699D76E95171}" type="pres">
      <dgm:prSet presAssocID="{B860D940-0220-42E0-9B4E-E190C189B9EC}" presName="ThreeNodes_1_text" presStyleLbl="node1" presStyleIdx="2" presStyleCnt="3">
        <dgm:presLayoutVars>
          <dgm:bulletEnabled val="1"/>
        </dgm:presLayoutVars>
      </dgm:prSet>
      <dgm:spPr/>
      <dgm:t>
        <a:bodyPr/>
        <a:lstStyle/>
        <a:p>
          <a:endParaRPr lang="en-US"/>
        </a:p>
      </dgm:t>
    </dgm:pt>
    <dgm:pt modelId="{250C556A-885F-460D-BC1E-B891A9D5AC7D}" type="pres">
      <dgm:prSet presAssocID="{B860D940-0220-42E0-9B4E-E190C189B9EC}" presName="ThreeNodes_2_text" presStyleLbl="node1" presStyleIdx="2" presStyleCnt="3">
        <dgm:presLayoutVars>
          <dgm:bulletEnabled val="1"/>
        </dgm:presLayoutVars>
      </dgm:prSet>
      <dgm:spPr/>
      <dgm:t>
        <a:bodyPr/>
        <a:lstStyle/>
        <a:p>
          <a:endParaRPr lang="en-US"/>
        </a:p>
      </dgm:t>
    </dgm:pt>
    <dgm:pt modelId="{8DFF5BDD-140C-4293-A704-18A16147A44C}" type="pres">
      <dgm:prSet presAssocID="{B860D940-0220-42E0-9B4E-E190C189B9EC}" presName="ThreeNodes_3_text" presStyleLbl="node1" presStyleIdx="2" presStyleCnt="3">
        <dgm:presLayoutVars>
          <dgm:bulletEnabled val="1"/>
        </dgm:presLayoutVars>
      </dgm:prSet>
      <dgm:spPr/>
      <dgm:t>
        <a:bodyPr/>
        <a:lstStyle/>
        <a:p>
          <a:endParaRPr lang="en-US"/>
        </a:p>
      </dgm:t>
    </dgm:pt>
  </dgm:ptLst>
  <dgm:cxnLst>
    <dgm:cxn modelId="{A2AEA484-A9CF-4692-951C-589DFD1B4BB7}" type="presOf" srcId="{B860D940-0220-42E0-9B4E-E190C189B9EC}" destId="{19820D52-8A86-426A-BEC7-71547F7EEA62}" srcOrd="0" destOrd="0" presId="urn:microsoft.com/office/officeart/2005/8/layout/vProcess5"/>
    <dgm:cxn modelId="{1F3AC738-7390-4E04-8C7D-BC735B3CE6EC}" type="presOf" srcId="{F1C002B9-B511-46A6-9EC1-30CDE990D8A4}" destId="{06A99E03-1B53-431A-9E06-5D87C72EDAE9}" srcOrd="0" destOrd="0" presId="urn:microsoft.com/office/officeart/2005/8/layout/vProcess5"/>
    <dgm:cxn modelId="{96ED33EB-7E6A-4A92-A750-85A0654C77FB}" srcId="{B860D940-0220-42E0-9B4E-E190C189B9EC}" destId="{93CC43F6-D8A0-4037-9A09-EE9FD264C077}" srcOrd="2" destOrd="0" parTransId="{DBC1E182-2CFC-4095-9CAC-4582D10811E6}" sibTransId="{80023F76-CF07-49BB-AB58-D298D04C055F}"/>
    <dgm:cxn modelId="{02149710-3724-4719-8E46-06FE6AAA26BE}" srcId="{B860D940-0220-42E0-9B4E-E190C189B9EC}" destId="{F1C002B9-B511-46A6-9EC1-30CDE990D8A4}" srcOrd="1" destOrd="0" parTransId="{39E7E4D8-0955-4AA6-BFB6-902E0F27C1F9}" sibTransId="{1A16C899-1194-4440-854A-FD681E625D15}"/>
    <dgm:cxn modelId="{F9C82BBC-FBB4-4BE3-9A2E-A427929E6042}" srcId="{B860D940-0220-42E0-9B4E-E190C189B9EC}" destId="{5F9FD106-E80B-4F59-AFAA-EFA6662F73E2}" srcOrd="0" destOrd="0" parTransId="{2A1DF212-A9B9-4187-AD2E-C087E7A8A66C}" sibTransId="{9194BD87-26C3-40E5-9AED-A4EC28804700}"/>
    <dgm:cxn modelId="{B17A17CA-CF1E-4BA1-868A-45FAD64D0A99}" type="presOf" srcId="{93CC43F6-D8A0-4037-9A09-EE9FD264C077}" destId="{8DFF5BDD-140C-4293-A704-18A16147A44C}" srcOrd="1" destOrd="0" presId="urn:microsoft.com/office/officeart/2005/8/layout/vProcess5"/>
    <dgm:cxn modelId="{44F6BB4A-5A67-4957-8341-3391EFBBB910}" type="presOf" srcId="{5F9FD106-E80B-4F59-AFAA-EFA6662F73E2}" destId="{61B01B7B-1D74-4B29-9333-626DC25C354E}" srcOrd="0" destOrd="0" presId="urn:microsoft.com/office/officeart/2005/8/layout/vProcess5"/>
    <dgm:cxn modelId="{41CAAD05-4501-43CE-A5E1-5717F16EE102}" type="presOf" srcId="{5F9FD106-E80B-4F59-AFAA-EFA6662F73E2}" destId="{D4099FCD-83E4-4877-B989-699D76E95171}" srcOrd="1" destOrd="0" presId="urn:microsoft.com/office/officeart/2005/8/layout/vProcess5"/>
    <dgm:cxn modelId="{F3BA3CA7-932F-4F54-9175-CAC22B45B3FD}" type="presOf" srcId="{93CC43F6-D8A0-4037-9A09-EE9FD264C077}" destId="{5950BBB9-8AD6-48B4-96A9-1F72FDEA3A3D}" srcOrd="0" destOrd="0" presId="urn:microsoft.com/office/officeart/2005/8/layout/vProcess5"/>
    <dgm:cxn modelId="{72F85A9F-6619-4593-A557-177208AD96CE}" type="presOf" srcId="{1A16C899-1194-4440-854A-FD681E625D15}" destId="{5076F927-ED46-4663-949C-BA355A4EAA00}" srcOrd="0" destOrd="0" presId="urn:microsoft.com/office/officeart/2005/8/layout/vProcess5"/>
    <dgm:cxn modelId="{3022E720-844B-424A-85AA-587A67396BEA}" type="presOf" srcId="{9194BD87-26C3-40E5-9AED-A4EC28804700}" destId="{1EA55BB6-5265-4BC0-8DF0-F494882ADFA9}" srcOrd="0" destOrd="0" presId="urn:microsoft.com/office/officeart/2005/8/layout/vProcess5"/>
    <dgm:cxn modelId="{42B6DB5C-905F-498B-AC4F-CDE3884EB671}" type="presOf" srcId="{F1C002B9-B511-46A6-9EC1-30CDE990D8A4}" destId="{250C556A-885F-460D-BC1E-B891A9D5AC7D}" srcOrd="1" destOrd="0" presId="urn:microsoft.com/office/officeart/2005/8/layout/vProcess5"/>
    <dgm:cxn modelId="{A5449087-C3BB-4AC4-B6AC-E1DC7CE6A930}" type="presParOf" srcId="{19820D52-8A86-426A-BEC7-71547F7EEA62}" destId="{5AEB802D-8EA6-48D6-80DC-2E046511D6C5}" srcOrd="0" destOrd="0" presId="urn:microsoft.com/office/officeart/2005/8/layout/vProcess5"/>
    <dgm:cxn modelId="{4B467D01-243F-4FBE-9C6E-27107880F59A}" type="presParOf" srcId="{19820D52-8A86-426A-BEC7-71547F7EEA62}" destId="{61B01B7B-1D74-4B29-9333-626DC25C354E}" srcOrd="1" destOrd="0" presId="urn:microsoft.com/office/officeart/2005/8/layout/vProcess5"/>
    <dgm:cxn modelId="{C748E0CD-15E4-477E-9A9B-839C93C9FF4C}" type="presParOf" srcId="{19820D52-8A86-426A-BEC7-71547F7EEA62}" destId="{06A99E03-1B53-431A-9E06-5D87C72EDAE9}" srcOrd="2" destOrd="0" presId="urn:microsoft.com/office/officeart/2005/8/layout/vProcess5"/>
    <dgm:cxn modelId="{55BD3C30-8000-4D83-93BA-E4B0593F1D1A}" type="presParOf" srcId="{19820D52-8A86-426A-BEC7-71547F7EEA62}" destId="{5950BBB9-8AD6-48B4-96A9-1F72FDEA3A3D}" srcOrd="3" destOrd="0" presId="urn:microsoft.com/office/officeart/2005/8/layout/vProcess5"/>
    <dgm:cxn modelId="{48BE79D0-FE3A-4227-B17A-011197FDF49A}" type="presParOf" srcId="{19820D52-8A86-426A-BEC7-71547F7EEA62}" destId="{1EA55BB6-5265-4BC0-8DF0-F494882ADFA9}" srcOrd="4" destOrd="0" presId="urn:microsoft.com/office/officeart/2005/8/layout/vProcess5"/>
    <dgm:cxn modelId="{506D0757-D5C1-4134-A623-524B6068119D}" type="presParOf" srcId="{19820D52-8A86-426A-BEC7-71547F7EEA62}" destId="{5076F927-ED46-4663-949C-BA355A4EAA00}" srcOrd="5" destOrd="0" presId="urn:microsoft.com/office/officeart/2005/8/layout/vProcess5"/>
    <dgm:cxn modelId="{DC3DEAF5-90D9-4BB2-82FF-74D6CA014F61}" type="presParOf" srcId="{19820D52-8A86-426A-BEC7-71547F7EEA62}" destId="{D4099FCD-83E4-4877-B989-699D76E95171}" srcOrd="6" destOrd="0" presId="urn:microsoft.com/office/officeart/2005/8/layout/vProcess5"/>
    <dgm:cxn modelId="{65234B35-E4B2-41FA-9F71-86092F2B23B4}" type="presParOf" srcId="{19820D52-8A86-426A-BEC7-71547F7EEA62}" destId="{250C556A-885F-460D-BC1E-B891A9D5AC7D}" srcOrd="7" destOrd="0" presId="urn:microsoft.com/office/officeart/2005/8/layout/vProcess5"/>
    <dgm:cxn modelId="{347CCB6F-E9A0-4FE2-A31B-8B347F6122D1}" type="presParOf" srcId="{19820D52-8A86-426A-BEC7-71547F7EEA62}" destId="{8DFF5BDD-140C-4293-A704-18A16147A44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B38A93-9488-4849-84CD-D66E30C9C0A4}"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9A7F9C86-8700-4268-90B5-FFA3D2C6BD90}">
      <dgm:prSet/>
      <dgm:spPr/>
      <dgm:t>
        <a:bodyPr/>
        <a:lstStyle/>
        <a:p>
          <a:pPr rtl="0"/>
          <a:r>
            <a:rPr lang="en-US" dirty="0" smtClean="0"/>
            <a:t>Even if an operation is eligible, </a:t>
          </a:r>
          <a:br>
            <a:rPr lang="en-US" dirty="0" smtClean="0"/>
          </a:br>
          <a:r>
            <a:rPr lang="en-US" dirty="0" smtClean="0"/>
            <a:t>its possible support </a:t>
          </a:r>
          <a:r>
            <a:rPr lang="en-US" b="1" dirty="0" smtClean="0">
              <a:solidFill>
                <a:schemeClr val="accent5"/>
              </a:solidFill>
            </a:rPr>
            <a:t>depends </a:t>
          </a:r>
          <a:br>
            <a:rPr lang="en-US" b="1" dirty="0" smtClean="0">
              <a:solidFill>
                <a:schemeClr val="accent5"/>
              </a:solidFill>
            </a:rPr>
          </a:br>
          <a:r>
            <a:rPr lang="en-US" b="1" dirty="0" smtClean="0">
              <a:solidFill>
                <a:schemeClr val="accent5"/>
              </a:solidFill>
            </a:rPr>
            <a:t>on the outcome of the programming negotiations</a:t>
          </a:r>
          <a:r>
            <a:rPr lang="en-US" b="1" dirty="0" smtClean="0"/>
            <a:t> </a:t>
          </a:r>
          <a:r>
            <a:rPr lang="en-US" dirty="0" smtClean="0"/>
            <a:t>between Commission </a:t>
          </a:r>
          <a:br>
            <a:rPr lang="en-US" dirty="0" smtClean="0"/>
          </a:br>
          <a:r>
            <a:rPr lang="en-US" dirty="0" smtClean="0"/>
            <a:t>and Member State</a:t>
          </a:r>
          <a:endParaRPr lang="en-US" dirty="0"/>
        </a:p>
      </dgm:t>
    </dgm:pt>
    <dgm:pt modelId="{7E725287-1E05-462D-B0FE-78E5964147F1}" type="parTrans" cxnId="{1017A32F-1FCB-4B5D-B8D3-FBA44C2E7FD0}">
      <dgm:prSet/>
      <dgm:spPr/>
      <dgm:t>
        <a:bodyPr/>
        <a:lstStyle/>
        <a:p>
          <a:endParaRPr lang="en-US"/>
        </a:p>
      </dgm:t>
    </dgm:pt>
    <dgm:pt modelId="{B35589D7-3FC4-433D-A596-62DFB802C3C2}" type="sibTrans" cxnId="{1017A32F-1FCB-4B5D-B8D3-FBA44C2E7FD0}">
      <dgm:prSet/>
      <dgm:spPr/>
      <dgm:t>
        <a:bodyPr/>
        <a:lstStyle/>
        <a:p>
          <a:endParaRPr lang="en-US"/>
        </a:p>
      </dgm:t>
    </dgm:pt>
    <dgm:pt modelId="{CDDA470B-74AA-46D0-B06F-87854B4C8911}">
      <dgm:prSet/>
      <dgm:spPr/>
      <dgm:t>
        <a:bodyPr/>
        <a:lstStyle/>
        <a:p>
          <a:pPr rtl="0"/>
          <a:r>
            <a:rPr lang="en-US" dirty="0" smtClean="0"/>
            <a:t>Framework of the discussion: European Semester Country Report 2020 (Annex D)</a:t>
          </a:r>
          <a:endParaRPr lang="en-US" dirty="0"/>
        </a:p>
      </dgm:t>
    </dgm:pt>
    <dgm:pt modelId="{6A3B249E-2F13-4842-A294-0A49DD0A75C6}" type="parTrans" cxnId="{B09392E8-68CC-4DCF-BC4F-3A727B488F31}">
      <dgm:prSet/>
      <dgm:spPr/>
      <dgm:t>
        <a:bodyPr/>
        <a:lstStyle/>
        <a:p>
          <a:endParaRPr lang="en-US"/>
        </a:p>
      </dgm:t>
    </dgm:pt>
    <dgm:pt modelId="{6EC9C8AE-9160-4C05-93FB-EB1C2876B61B}" type="sibTrans" cxnId="{B09392E8-68CC-4DCF-BC4F-3A727B488F31}">
      <dgm:prSet/>
      <dgm:spPr/>
      <dgm:t>
        <a:bodyPr/>
        <a:lstStyle/>
        <a:p>
          <a:endParaRPr lang="en-US"/>
        </a:p>
      </dgm:t>
    </dgm:pt>
    <dgm:pt modelId="{3C426AA2-EFA2-4B16-AB35-EF85108DC6FB}">
      <dgm:prSet/>
      <dgm:spPr/>
      <dgm:t>
        <a:bodyPr/>
        <a:lstStyle/>
        <a:p>
          <a:pPr rtl="0"/>
          <a:r>
            <a:rPr lang="en-US" dirty="0" smtClean="0"/>
            <a:t>Final decision: approval of Programme with annexed TJTP</a:t>
          </a:r>
          <a:endParaRPr lang="en-US" dirty="0"/>
        </a:p>
      </dgm:t>
    </dgm:pt>
    <dgm:pt modelId="{3DAD6AC4-32FA-4951-B1FB-BE7CA1D9CB28}" type="parTrans" cxnId="{79B8F39B-1E5C-4A51-81E1-5F1E11AF67C8}">
      <dgm:prSet/>
      <dgm:spPr/>
      <dgm:t>
        <a:bodyPr/>
        <a:lstStyle/>
        <a:p>
          <a:endParaRPr lang="en-US"/>
        </a:p>
      </dgm:t>
    </dgm:pt>
    <dgm:pt modelId="{ADA4FD35-AA88-4EBC-ADEF-4393B86B8E5C}" type="sibTrans" cxnId="{79B8F39B-1E5C-4A51-81E1-5F1E11AF67C8}">
      <dgm:prSet/>
      <dgm:spPr/>
      <dgm:t>
        <a:bodyPr/>
        <a:lstStyle/>
        <a:p>
          <a:endParaRPr lang="en-US"/>
        </a:p>
      </dgm:t>
    </dgm:pt>
    <dgm:pt modelId="{339A7887-14D0-4B9A-997B-6070ED287C0D}">
      <dgm:prSet/>
      <dgm:spPr/>
      <dgm:t>
        <a:bodyPr/>
        <a:lstStyle/>
        <a:p>
          <a:pPr rtl="0"/>
          <a:r>
            <a:rPr lang="en-US" dirty="0" smtClean="0"/>
            <a:t>In addition, the following considerations apply for any operation:</a:t>
          </a:r>
          <a:endParaRPr lang="en-US" dirty="0"/>
        </a:p>
      </dgm:t>
    </dgm:pt>
    <dgm:pt modelId="{EFD2738F-7697-48D4-B4CA-57973E91AC6F}" type="parTrans" cxnId="{A2A444CC-B4AB-4377-8408-C45CE577820B}">
      <dgm:prSet/>
      <dgm:spPr/>
      <dgm:t>
        <a:bodyPr/>
        <a:lstStyle/>
        <a:p>
          <a:endParaRPr lang="en-US"/>
        </a:p>
      </dgm:t>
    </dgm:pt>
    <dgm:pt modelId="{66B9E513-7AB9-4783-A050-9E8431C635BE}" type="sibTrans" cxnId="{A2A444CC-B4AB-4377-8408-C45CE577820B}">
      <dgm:prSet/>
      <dgm:spPr/>
      <dgm:t>
        <a:bodyPr/>
        <a:lstStyle/>
        <a:p>
          <a:endParaRPr lang="en-US"/>
        </a:p>
      </dgm:t>
    </dgm:pt>
    <dgm:pt modelId="{8FB01105-AFC6-41D3-BAB8-27A644FEF73E}">
      <dgm:prSet/>
      <dgm:spPr/>
      <dgm:t>
        <a:bodyPr/>
        <a:lstStyle/>
        <a:p>
          <a:pPr rtl="0"/>
          <a:r>
            <a:rPr lang="en-US" smtClean="0"/>
            <a:t>It contributes directly to the JTF specific objective </a:t>
          </a:r>
          <a:endParaRPr lang="en-US"/>
        </a:p>
      </dgm:t>
    </dgm:pt>
    <dgm:pt modelId="{1690E873-5652-4D63-9B6A-35F4F3BB6561}" type="parTrans" cxnId="{4123A283-A62D-4495-8286-57E0E17D26F3}">
      <dgm:prSet/>
      <dgm:spPr/>
      <dgm:t>
        <a:bodyPr/>
        <a:lstStyle/>
        <a:p>
          <a:endParaRPr lang="en-US"/>
        </a:p>
      </dgm:t>
    </dgm:pt>
    <dgm:pt modelId="{B86A3382-DDCE-4CD3-B3CC-4C495CBD296A}" type="sibTrans" cxnId="{4123A283-A62D-4495-8286-57E0E17D26F3}">
      <dgm:prSet/>
      <dgm:spPr/>
      <dgm:t>
        <a:bodyPr/>
        <a:lstStyle/>
        <a:p>
          <a:endParaRPr lang="en-US"/>
        </a:p>
      </dgm:t>
    </dgm:pt>
    <dgm:pt modelId="{DB8C50DD-FF56-4290-90AB-1C0A12FB4EA4}">
      <dgm:prSet/>
      <dgm:spPr/>
      <dgm:t>
        <a:bodyPr/>
        <a:lstStyle/>
        <a:p>
          <a:pPr rtl="0"/>
          <a:r>
            <a:rPr lang="en-US" smtClean="0"/>
            <a:t>It follows the general logic of the TJTP and contributes to its implementation</a:t>
          </a:r>
          <a:endParaRPr lang="en-US"/>
        </a:p>
      </dgm:t>
    </dgm:pt>
    <dgm:pt modelId="{C4071772-1C0E-44A4-AF42-9DE75E765DC9}" type="parTrans" cxnId="{BAE6D9F3-77F3-4448-B9C6-82CD699ABABF}">
      <dgm:prSet/>
      <dgm:spPr/>
      <dgm:t>
        <a:bodyPr/>
        <a:lstStyle/>
        <a:p>
          <a:endParaRPr lang="en-US"/>
        </a:p>
      </dgm:t>
    </dgm:pt>
    <dgm:pt modelId="{6AACF348-5600-489A-B640-927F38CD4483}" type="sibTrans" cxnId="{BAE6D9F3-77F3-4448-B9C6-82CD699ABABF}">
      <dgm:prSet/>
      <dgm:spPr/>
      <dgm:t>
        <a:bodyPr/>
        <a:lstStyle/>
        <a:p>
          <a:endParaRPr lang="en-US"/>
        </a:p>
      </dgm:t>
    </dgm:pt>
    <dgm:pt modelId="{E488039C-975A-46C5-9144-FDD2737840D5}">
      <dgm:prSet/>
      <dgm:spPr/>
      <dgm:t>
        <a:bodyPr/>
        <a:lstStyle/>
        <a:p>
          <a:pPr rtl="0"/>
          <a:r>
            <a:rPr lang="en-US" smtClean="0"/>
            <a:t>It takes horizontal principles (e.g. ‘do no significant harm’) into account, see Art. 6a CPR</a:t>
          </a:r>
          <a:endParaRPr lang="en-US"/>
        </a:p>
      </dgm:t>
    </dgm:pt>
    <dgm:pt modelId="{2FB3D11E-ED1F-4339-B0A1-DB6A75345888}" type="parTrans" cxnId="{ECB6E8D4-C068-4FE2-AAE7-67CF91811951}">
      <dgm:prSet/>
      <dgm:spPr/>
      <dgm:t>
        <a:bodyPr/>
        <a:lstStyle/>
        <a:p>
          <a:endParaRPr lang="en-US"/>
        </a:p>
      </dgm:t>
    </dgm:pt>
    <dgm:pt modelId="{F617F0D0-9309-453A-8724-8C0BF0FED895}" type="sibTrans" cxnId="{ECB6E8D4-C068-4FE2-AAE7-67CF91811951}">
      <dgm:prSet/>
      <dgm:spPr/>
      <dgm:t>
        <a:bodyPr/>
        <a:lstStyle/>
        <a:p>
          <a:endParaRPr lang="en-US"/>
        </a:p>
      </dgm:t>
    </dgm:pt>
    <dgm:pt modelId="{9EBA5D4F-98D8-414E-BBF7-5E813CB63AF6}">
      <dgm:prSet/>
      <dgm:spPr/>
      <dgm:t>
        <a:bodyPr/>
        <a:lstStyle/>
        <a:p>
          <a:pPr rtl="0"/>
          <a:r>
            <a:rPr lang="en-US" smtClean="0"/>
            <a:t>It is in line with provisions of selection of operations, see Art. 67 CPR</a:t>
          </a:r>
          <a:endParaRPr lang="en-US"/>
        </a:p>
      </dgm:t>
    </dgm:pt>
    <dgm:pt modelId="{436AA7C2-E64D-4DE5-A110-8BF3BDC159CB}" type="parTrans" cxnId="{A96C9F1B-7844-4B9C-8CBE-CCBC67B87FED}">
      <dgm:prSet/>
      <dgm:spPr/>
      <dgm:t>
        <a:bodyPr/>
        <a:lstStyle/>
        <a:p>
          <a:endParaRPr lang="en-US"/>
        </a:p>
      </dgm:t>
    </dgm:pt>
    <dgm:pt modelId="{F1CD71C9-6CE1-416E-98B7-2E9C06C21D1F}" type="sibTrans" cxnId="{A96C9F1B-7844-4B9C-8CBE-CCBC67B87FED}">
      <dgm:prSet/>
      <dgm:spPr/>
      <dgm:t>
        <a:bodyPr/>
        <a:lstStyle/>
        <a:p>
          <a:endParaRPr lang="en-US"/>
        </a:p>
      </dgm:t>
    </dgm:pt>
    <dgm:pt modelId="{EF18B9F4-1163-4B5B-A829-DB69FF5F605A}">
      <dgm:prSet/>
      <dgm:spPr/>
      <dgm:t>
        <a:bodyPr/>
        <a:lstStyle/>
        <a:p>
          <a:pPr rtl="0"/>
          <a:endParaRPr lang="en-US" dirty="0"/>
        </a:p>
      </dgm:t>
    </dgm:pt>
    <dgm:pt modelId="{475B8201-D49B-4980-A5EA-13EDD71F8401}" type="parTrans" cxnId="{8F332E86-08A0-4997-BAC1-07FC0D5E9836}">
      <dgm:prSet/>
      <dgm:spPr/>
      <dgm:t>
        <a:bodyPr/>
        <a:lstStyle/>
        <a:p>
          <a:endParaRPr lang="en-US"/>
        </a:p>
      </dgm:t>
    </dgm:pt>
    <dgm:pt modelId="{CF7D1564-4AC2-4783-83F6-C69DB03B46DD}" type="sibTrans" cxnId="{8F332E86-08A0-4997-BAC1-07FC0D5E9836}">
      <dgm:prSet/>
      <dgm:spPr/>
      <dgm:t>
        <a:bodyPr/>
        <a:lstStyle/>
        <a:p>
          <a:endParaRPr lang="en-US"/>
        </a:p>
      </dgm:t>
    </dgm:pt>
    <dgm:pt modelId="{2AE4487C-A7DC-4DE9-9762-432DD94FD40D}" type="pres">
      <dgm:prSet presAssocID="{9CB38A93-9488-4849-84CD-D66E30C9C0A4}" presName="Name0" presStyleCnt="0">
        <dgm:presLayoutVars>
          <dgm:dir/>
          <dgm:animLvl val="lvl"/>
          <dgm:resizeHandles val="exact"/>
        </dgm:presLayoutVars>
      </dgm:prSet>
      <dgm:spPr/>
      <dgm:t>
        <a:bodyPr/>
        <a:lstStyle/>
        <a:p>
          <a:endParaRPr lang="en-US"/>
        </a:p>
      </dgm:t>
    </dgm:pt>
    <dgm:pt modelId="{0E47489B-2CF7-45B7-81EF-2649EC53B5D8}" type="pres">
      <dgm:prSet presAssocID="{9A7F9C86-8700-4268-90B5-FFA3D2C6BD90}" presName="composite" presStyleCnt="0"/>
      <dgm:spPr/>
    </dgm:pt>
    <dgm:pt modelId="{221EC702-DC72-4973-A23B-E37D51895167}" type="pres">
      <dgm:prSet presAssocID="{9A7F9C86-8700-4268-90B5-FFA3D2C6BD90}" presName="parTx" presStyleLbl="alignNode1" presStyleIdx="0" presStyleCnt="2">
        <dgm:presLayoutVars>
          <dgm:chMax val="0"/>
          <dgm:chPref val="0"/>
          <dgm:bulletEnabled val="1"/>
        </dgm:presLayoutVars>
      </dgm:prSet>
      <dgm:spPr/>
      <dgm:t>
        <a:bodyPr/>
        <a:lstStyle/>
        <a:p>
          <a:endParaRPr lang="en-US"/>
        </a:p>
      </dgm:t>
    </dgm:pt>
    <dgm:pt modelId="{F2FAB938-CC17-4C6A-B031-6A740492756D}" type="pres">
      <dgm:prSet presAssocID="{9A7F9C86-8700-4268-90B5-FFA3D2C6BD90}" presName="desTx" presStyleLbl="alignAccFollowNode1" presStyleIdx="0" presStyleCnt="2">
        <dgm:presLayoutVars>
          <dgm:bulletEnabled val="1"/>
        </dgm:presLayoutVars>
      </dgm:prSet>
      <dgm:spPr/>
      <dgm:t>
        <a:bodyPr/>
        <a:lstStyle/>
        <a:p>
          <a:endParaRPr lang="en-US"/>
        </a:p>
      </dgm:t>
    </dgm:pt>
    <dgm:pt modelId="{8209B94C-11F3-486D-B8DE-2040244F2344}" type="pres">
      <dgm:prSet presAssocID="{B35589D7-3FC4-433D-A596-62DFB802C3C2}" presName="space" presStyleCnt="0"/>
      <dgm:spPr/>
    </dgm:pt>
    <dgm:pt modelId="{176CA169-665E-4673-BEE5-F3F1561C1B2A}" type="pres">
      <dgm:prSet presAssocID="{339A7887-14D0-4B9A-997B-6070ED287C0D}" presName="composite" presStyleCnt="0"/>
      <dgm:spPr/>
    </dgm:pt>
    <dgm:pt modelId="{246665E1-DC5D-4A50-AB55-80C710FE61A9}" type="pres">
      <dgm:prSet presAssocID="{339A7887-14D0-4B9A-997B-6070ED287C0D}" presName="parTx" presStyleLbl="alignNode1" presStyleIdx="1" presStyleCnt="2">
        <dgm:presLayoutVars>
          <dgm:chMax val="0"/>
          <dgm:chPref val="0"/>
          <dgm:bulletEnabled val="1"/>
        </dgm:presLayoutVars>
      </dgm:prSet>
      <dgm:spPr/>
      <dgm:t>
        <a:bodyPr/>
        <a:lstStyle/>
        <a:p>
          <a:endParaRPr lang="en-US"/>
        </a:p>
      </dgm:t>
    </dgm:pt>
    <dgm:pt modelId="{5EFC67E7-1249-41F5-8324-C615B52AB55F}" type="pres">
      <dgm:prSet presAssocID="{339A7887-14D0-4B9A-997B-6070ED287C0D}" presName="desTx" presStyleLbl="alignAccFollowNode1" presStyleIdx="1" presStyleCnt="2">
        <dgm:presLayoutVars>
          <dgm:bulletEnabled val="1"/>
        </dgm:presLayoutVars>
      </dgm:prSet>
      <dgm:spPr/>
      <dgm:t>
        <a:bodyPr/>
        <a:lstStyle/>
        <a:p>
          <a:endParaRPr lang="en-US"/>
        </a:p>
      </dgm:t>
    </dgm:pt>
  </dgm:ptLst>
  <dgm:cxnLst>
    <dgm:cxn modelId="{8F332E86-08A0-4997-BAC1-07FC0D5E9836}" srcId="{9A7F9C86-8700-4268-90B5-FFA3D2C6BD90}" destId="{EF18B9F4-1163-4B5B-A829-DB69FF5F605A}" srcOrd="1" destOrd="0" parTransId="{475B8201-D49B-4980-A5EA-13EDD71F8401}" sibTransId="{CF7D1564-4AC2-4783-83F6-C69DB03B46DD}"/>
    <dgm:cxn modelId="{ECB6E8D4-C068-4FE2-AAE7-67CF91811951}" srcId="{339A7887-14D0-4B9A-997B-6070ED287C0D}" destId="{E488039C-975A-46C5-9144-FDD2737840D5}" srcOrd="2" destOrd="0" parTransId="{2FB3D11E-ED1F-4339-B0A1-DB6A75345888}" sibTransId="{F617F0D0-9309-453A-8724-8C0BF0FED895}"/>
    <dgm:cxn modelId="{E58508CE-8956-4AE2-B799-C9FB9050581C}" type="presOf" srcId="{8FB01105-AFC6-41D3-BAB8-27A644FEF73E}" destId="{5EFC67E7-1249-41F5-8324-C615B52AB55F}" srcOrd="0" destOrd="0" presId="urn:microsoft.com/office/officeart/2005/8/layout/hList1"/>
    <dgm:cxn modelId="{27AC520D-EB1B-40C5-8FC8-749002780FC2}" type="presOf" srcId="{EF18B9F4-1163-4B5B-A829-DB69FF5F605A}" destId="{F2FAB938-CC17-4C6A-B031-6A740492756D}" srcOrd="0" destOrd="1" presId="urn:microsoft.com/office/officeart/2005/8/layout/hList1"/>
    <dgm:cxn modelId="{A9020F08-FF99-49D6-8484-B4F6B5E2896E}" type="presOf" srcId="{9A7F9C86-8700-4268-90B5-FFA3D2C6BD90}" destId="{221EC702-DC72-4973-A23B-E37D51895167}" srcOrd="0" destOrd="0" presId="urn:microsoft.com/office/officeart/2005/8/layout/hList1"/>
    <dgm:cxn modelId="{BAE6D9F3-77F3-4448-B9C6-82CD699ABABF}" srcId="{339A7887-14D0-4B9A-997B-6070ED287C0D}" destId="{DB8C50DD-FF56-4290-90AB-1C0A12FB4EA4}" srcOrd="1" destOrd="0" parTransId="{C4071772-1C0E-44A4-AF42-9DE75E765DC9}" sibTransId="{6AACF348-5600-489A-B640-927F38CD4483}"/>
    <dgm:cxn modelId="{5B430710-9845-4CFD-A6F1-3A4BDF4FF015}" type="presOf" srcId="{E488039C-975A-46C5-9144-FDD2737840D5}" destId="{5EFC67E7-1249-41F5-8324-C615B52AB55F}" srcOrd="0" destOrd="2" presId="urn:microsoft.com/office/officeart/2005/8/layout/hList1"/>
    <dgm:cxn modelId="{34E94C2A-C97F-4EF3-A79D-243F208F47EB}" type="presOf" srcId="{9CB38A93-9488-4849-84CD-D66E30C9C0A4}" destId="{2AE4487C-A7DC-4DE9-9762-432DD94FD40D}" srcOrd="0" destOrd="0" presId="urn:microsoft.com/office/officeart/2005/8/layout/hList1"/>
    <dgm:cxn modelId="{B09392E8-68CC-4DCF-BC4F-3A727B488F31}" srcId="{9A7F9C86-8700-4268-90B5-FFA3D2C6BD90}" destId="{CDDA470B-74AA-46D0-B06F-87854B4C8911}" srcOrd="0" destOrd="0" parTransId="{6A3B249E-2F13-4842-A294-0A49DD0A75C6}" sibTransId="{6EC9C8AE-9160-4C05-93FB-EB1C2876B61B}"/>
    <dgm:cxn modelId="{1017A32F-1FCB-4B5D-B8D3-FBA44C2E7FD0}" srcId="{9CB38A93-9488-4849-84CD-D66E30C9C0A4}" destId="{9A7F9C86-8700-4268-90B5-FFA3D2C6BD90}" srcOrd="0" destOrd="0" parTransId="{7E725287-1E05-462D-B0FE-78E5964147F1}" sibTransId="{B35589D7-3FC4-433D-A596-62DFB802C3C2}"/>
    <dgm:cxn modelId="{4123A283-A62D-4495-8286-57E0E17D26F3}" srcId="{339A7887-14D0-4B9A-997B-6070ED287C0D}" destId="{8FB01105-AFC6-41D3-BAB8-27A644FEF73E}" srcOrd="0" destOrd="0" parTransId="{1690E873-5652-4D63-9B6A-35F4F3BB6561}" sibTransId="{B86A3382-DDCE-4CD3-B3CC-4C495CBD296A}"/>
    <dgm:cxn modelId="{A2A444CC-B4AB-4377-8408-C45CE577820B}" srcId="{9CB38A93-9488-4849-84CD-D66E30C9C0A4}" destId="{339A7887-14D0-4B9A-997B-6070ED287C0D}" srcOrd="1" destOrd="0" parTransId="{EFD2738F-7697-48D4-B4CA-57973E91AC6F}" sibTransId="{66B9E513-7AB9-4783-A050-9E8431C635BE}"/>
    <dgm:cxn modelId="{C252A6D3-F443-4523-868F-485A334EFDA4}" type="presOf" srcId="{CDDA470B-74AA-46D0-B06F-87854B4C8911}" destId="{F2FAB938-CC17-4C6A-B031-6A740492756D}" srcOrd="0" destOrd="0" presId="urn:microsoft.com/office/officeart/2005/8/layout/hList1"/>
    <dgm:cxn modelId="{7A6C19F1-ECFF-41EA-8E74-B32B641A067E}" type="presOf" srcId="{339A7887-14D0-4B9A-997B-6070ED287C0D}" destId="{246665E1-DC5D-4A50-AB55-80C710FE61A9}" srcOrd="0" destOrd="0" presId="urn:microsoft.com/office/officeart/2005/8/layout/hList1"/>
    <dgm:cxn modelId="{D071F108-C978-46AC-8F79-EA1EFB8B0440}" type="presOf" srcId="{DB8C50DD-FF56-4290-90AB-1C0A12FB4EA4}" destId="{5EFC67E7-1249-41F5-8324-C615B52AB55F}" srcOrd="0" destOrd="1" presId="urn:microsoft.com/office/officeart/2005/8/layout/hList1"/>
    <dgm:cxn modelId="{8B118205-4879-4313-8709-E1E61A6EB702}" type="presOf" srcId="{9EBA5D4F-98D8-414E-BBF7-5E813CB63AF6}" destId="{5EFC67E7-1249-41F5-8324-C615B52AB55F}" srcOrd="0" destOrd="3" presId="urn:microsoft.com/office/officeart/2005/8/layout/hList1"/>
    <dgm:cxn modelId="{A96C9F1B-7844-4B9C-8CBE-CCBC67B87FED}" srcId="{339A7887-14D0-4B9A-997B-6070ED287C0D}" destId="{9EBA5D4F-98D8-414E-BBF7-5E813CB63AF6}" srcOrd="3" destOrd="0" parTransId="{436AA7C2-E64D-4DE5-A110-8BF3BDC159CB}" sibTransId="{F1CD71C9-6CE1-416E-98B7-2E9C06C21D1F}"/>
    <dgm:cxn modelId="{79B8F39B-1E5C-4A51-81E1-5F1E11AF67C8}" srcId="{9A7F9C86-8700-4268-90B5-FFA3D2C6BD90}" destId="{3C426AA2-EFA2-4B16-AB35-EF85108DC6FB}" srcOrd="2" destOrd="0" parTransId="{3DAD6AC4-32FA-4951-B1FB-BE7CA1D9CB28}" sibTransId="{ADA4FD35-AA88-4EBC-ADEF-4393B86B8E5C}"/>
    <dgm:cxn modelId="{F1DC8D51-4685-4548-AFC0-F7C7AF3AC0FE}" type="presOf" srcId="{3C426AA2-EFA2-4B16-AB35-EF85108DC6FB}" destId="{F2FAB938-CC17-4C6A-B031-6A740492756D}" srcOrd="0" destOrd="2" presId="urn:microsoft.com/office/officeart/2005/8/layout/hList1"/>
    <dgm:cxn modelId="{D26A2A40-8DE2-4C14-AF0B-0FB625FD0F30}" type="presParOf" srcId="{2AE4487C-A7DC-4DE9-9762-432DD94FD40D}" destId="{0E47489B-2CF7-45B7-81EF-2649EC53B5D8}" srcOrd="0" destOrd="0" presId="urn:microsoft.com/office/officeart/2005/8/layout/hList1"/>
    <dgm:cxn modelId="{FD643FBF-5D26-4AAD-8821-D07A039C2688}" type="presParOf" srcId="{0E47489B-2CF7-45B7-81EF-2649EC53B5D8}" destId="{221EC702-DC72-4973-A23B-E37D51895167}" srcOrd="0" destOrd="0" presId="urn:microsoft.com/office/officeart/2005/8/layout/hList1"/>
    <dgm:cxn modelId="{E0FCDB97-CCCC-4CC7-BBB8-282F8E44A615}" type="presParOf" srcId="{0E47489B-2CF7-45B7-81EF-2649EC53B5D8}" destId="{F2FAB938-CC17-4C6A-B031-6A740492756D}" srcOrd="1" destOrd="0" presId="urn:microsoft.com/office/officeart/2005/8/layout/hList1"/>
    <dgm:cxn modelId="{2CB20EF0-B701-4588-B8BE-6AD8DCB27E61}" type="presParOf" srcId="{2AE4487C-A7DC-4DE9-9762-432DD94FD40D}" destId="{8209B94C-11F3-486D-B8DE-2040244F2344}" srcOrd="1" destOrd="0" presId="urn:microsoft.com/office/officeart/2005/8/layout/hList1"/>
    <dgm:cxn modelId="{97BA9019-8138-4CD2-A89A-54BC6D853D39}" type="presParOf" srcId="{2AE4487C-A7DC-4DE9-9762-432DD94FD40D}" destId="{176CA169-665E-4673-BEE5-F3F1561C1B2A}" srcOrd="2" destOrd="0" presId="urn:microsoft.com/office/officeart/2005/8/layout/hList1"/>
    <dgm:cxn modelId="{4C30CC4E-0137-4FFF-B28F-904DCF0F08C4}" type="presParOf" srcId="{176CA169-665E-4673-BEE5-F3F1561C1B2A}" destId="{246665E1-DC5D-4A50-AB55-80C710FE61A9}" srcOrd="0" destOrd="0" presId="urn:microsoft.com/office/officeart/2005/8/layout/hList1"/>
    <dgm:cxn modelId="{D85F519F-759B-4F6D-877F-1B389C6BBA19}" type="presParOf" srcId="{176CA169-665E-4673-BEE5-F3F1561C1B2A}" destId="{5EFC67E7-1249-41F5-8324-C615B52AB5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B38A93-9488-4849-84CD-D66E30C9C0A4}"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9A7F9C86-8700-4268-90B5-FFA3D2C6BD90}">
      <dgm:prSet/>
      <dgm:spPr/>
      <dgm:t>
        <a:bodyPr/>
        <a:lstStyle/>
        <a:p>
          <a:pPr rtl="0"/>
          <a:r>
            <a:rPr lang="en-GB" dirty="0" smtClean="0"/>
            <a:t>In accordance with Art. 4 JTF, the TJTP needs to demonstrate that such investments fulfil the following conditions:</a:t>
          </a:r>
          <a:endParaRPr lang="en-US" dirty="0"/>
        </a:p>
      </dgm:t>
    </dgm:pt>
    <dgm:pt modelId="{7E725287-1E05-462D-B0FE-78E5964147F1}" type="parTrans" cxnId="{1017A32F-1FCB-4B5D-B8D3-FBA44C2E7FD0}">
      <dgm:prSet/>
      <dgm:spPr/>
      <dgm:t>
        <a:bodyPr/>
        <a:lstStyle/>
        <a:p>
          <a:endParaRPr lang="en-US"/>
        </a:p>
      </dgm:t>
    </dgm:pt>
    <dgm:pt modelId="{B35589D7-3FC4-433D-A596-62DFB802C3C2}" type="sibTrans" cxnId="{1017A32F-1FCB-4B5D-B8D3-FBA44C2E7FD0}">
      <dgm:prSet/>
      <dgm:spPr/>
      <dgm:t>
        <a:bodyPr/>
        <a:lstStyle/>
        <a:p>
          <a:endParaRPr lang="en-US"/>
        </a:p>
      </dgm:t>
    </dgm:pt>
    <dgm:pt modelId="{CDDA470B-74AA-46D0-B06F-87854B4C8911}">
      <dgm:prSet/>
      <dgm:spPr/>
      <dgm:t>
        <a:bodyPr/>
        <a:lstStyle/>
        <a:p>
          <a:pPr rtl="0"/>
          <a:r>
            <a:rPr lang="en-US" dirty="0" smtClean="0"/>
            <a:t>they are necessary for the implementation of the TJTP;</a:t>
          </a:r>
          <a:endParaRPr lang="en-US" dirty="0"/>
        </a:p>
      </dgm:t>
    </dgm:pt>
    <dgm:pt modelId="{6A3B249E-2F13-4842-A294-0A49DD0A75C6}" type="parTrans" cxnId="{B09392E8-68CC-4DCF-BC4F-3A727B488F31}">
      <dgm:prSet/>
      <dgm:spPr/>
      <dgm:t>
        <a:bodyPr/>
        <a:lstStyle/>
        <a:p>
          <a:endParaRPr lang="en-US"/>
        </a:p>
      </dgm:t>
    </dgm:pt>
    <dgm:pt modelId="{6EC9C8AE-9160-4C05-93FB-EB1C2876B61B}" type="sibTrans" cxnId="{B09392E8-68CC-4DCF-BC4F-3A727B488F31}">
      <dgm:prSet/>
      <dgm:spPr/>
      <dgm:t>
        <a:bodyPr/>
        <a:lstStyle/>
        <a:p>
          <a:endParaRPr lang="en-US"/>
        </a:p>
      </dgm:t>
    </dgm:pt>
    <dgm:pt modelId="{339A7887-14D0-4B9A-997B-6070ED287C0D}">
      <dgm:prSet/>
      <dgm:spPr/>
      <dgm:t>
        <a:bodyPr/>
        <a:lstStyle/>
        <a:p>
          <a:pPr rtl="0"/>
          <a:r>
            <a:rPr lang="en-US" b="1" dirty="0" smtClean="0">
              <a:solidFill>
                <a:schemeClr val="accent5"/>
              </a:solidFill>
            </a:rPr>
            <a:t>Question:</a:t>
          </a:r>
          <a:r>
            <a:rPr lang="en-US" dirty="0" smtClean="0"/>
            <a:t> “gap analysis” to be included in TJTP?</a:t>
          </a:r>
          <a:endParaRPr lang="en-US" dirty="0"/>
        </a:p>
      </dgm:t>
    </dgm:pt>
    <dgm:pt modelId="{EFD2738F-7697-48D4-B4CA-57973E91AC6F}" type="parTrans" cxnId="{A2A444CC-B4AB-4377-8408-C45CE577820B}">
      <dgm:prSet/>
      <dgm:spPr/>
      <dgm:t>
        <a:bodyPr/>
        <a:lstStyle/>
        <a:p>
          <a:endParaRPr lang="en-US"/>
        </a:p>
      </dgm:t>
    </dgm:pt>
    <dgm:pt modelId="{66B9E513-7AB9-4783-A050-9E8431C635BE}" type="sibTrans" cxnId="{A2A444CC-B4AB-4377-8408-C45CE577820B}">
      <dgm:prSet/>
      <dgm:spPr/>
      <dgm:t>
        <a:bodyPr/>
        <a:lstStyle/>
        <a:p>
          <a:endParaRPr lang="en-US"/>
        </a:p>
      </dgm:t>
    </dgm:pt>
    <dgm:pt modelId="{8FB01105-AFC6-41D3-BAB8-27A644FEF73E}">
      <dgm:prSet/>
      <dgm:spPr/>
      <dgm:t>
        <a:bodyPr/>
        <a:lstStyle/>
        <a:p>
          <a:pPr rtl="0"/>
          <a:r>
            <a:rPr lang="en-GB" dirty="0" smtClean="0"/>
            <a:t>The gap analysis should include the difference between the expected job losses and the potential of job creation through JTF support (e.g. economic diversification investments for SMEs). The latter can be based on historical evidence of job creation by SMEs in the territory, analysis of current employment by SMEs in the region, surveys on employment perspectives, or other methodologies</a:t>
          </a:r>
          <a:endParaRPr lang="en-US" dirty="0"/>
        </a:p>
      </dgm:t>
    </dgm:pt>
    <dgm:pt modelId="{1690E873-5652-4D63-9B6A-35F4F3BB6561}" type="parTrans" cxnId="{4123A283-A62D-4495-8286-57E0E17D26F3}">
      <dgm:prSet/>
      <dgm:spPr/>
      <dgm:t>
        <a:bodyPr/>
        <a:lstStyle/>
        <a:p>
          <a:endParaRPr lang="en-US"/>
        </a:p>
      </dgm:t>
    </dgm:pt>
    <dgm:pt modelId="{B86A3382-DDCE-4CD3-B3CC-4C495CBD296A}" type="sibTrans" cxnId="{4123A283-A62D-4495-8286-57E0E17D26F3}">
      <dgm:prSet/>
      <dgm:spPr/>
      <dgm:t>
        <a:bodyPr/>
        <a:lstStyle/>
        <a:p>
          <a:endParaRPr lang="en-US"/>
        </a:p>
      </dgm:t>
    </dgm:pt>
    <dgm:pt modelId="{A4BE1B19-401A-40FC-94B2-B594F5413F1E}">
      <dgm:prSet/>
      <dgm:spPr/>
      <dgm:t>
        <a:bodyPr/>
        <a:lstStyle/>
        <a:p>
          <a:r>
            <a:rPr lang="en-US" dirty="0" smtClean="0"/>
            <a:t>they contribute to the transition to a climate-neutral economy by 2050 and to related environmental targets;</a:t>
          </a:r>
        </a:p>
      </dgm:t>
    </dgm:pt>
    <dgm:pt modelId="{1158C5AF-7453-4F25-83E4-BA7C9DB5A9CA}" type="parTrans" cxnId="{F06CBA6D-4046-4248-986C-86AFA1971F6D}">
      <dgm:prSet/>
      <dgm:spPr/>
      <dgm:t>
        <a:bodyPr/>
        <a:lstStyle/>
        <a:p>
          <a:endParaRPr lang="en-US"/>
        </a:p>
      </dgm:t>
    </dgm:pt>
    <dgm:pt modelId="{856F2CB6-81EB-46A3-8112-C466F88E4EAE}" type="sibTrans" cxnId="{F06CBA6D-4046-4248-986C-86AFA1971F6D}">
      <dgm:prSet/>
      <dgm:spPr/>
      <dgm:t>
        <a:bodyPr/>
        <a:lstStyle/>
        <a:p>
          <a:endParaRPr lang="en-US"/>
        </a:p>
      </dgm:t>
    </dgm:pt>
    <dgm:pt modelId="{3ECF460E-5D31-4FE6-8FE1-AD726277F14A}">
      <dgm:prSet/>
      <dgm:spPr/>
      <dgm:t>
        <a:bodyPr/>
        <a:lstStyle/>
        <a:p>
          <a:r>
            <a:rPr lang="en-US" dirty="0" smtClean="0"/>
            <a:t>they are necessary for job creation in the identified territory;</a:t>
          </a:r>
        </a:p>
      </dgm:t>
    </dgm:pt>
    <dgm:pt modelId="{4D4B335C-BA52-4DDF-9221-9F3CC48955C5}" type="parTrans" cxnId="{789C87F9-AA52-424B-AAAF-510C96870639}">
      <dgm:prSet/>
      <dgm:spPr/>
      <dgm:t>
        <a:bodyPr/>
        <a:lstStyle/>
        <a:p>
          <a:endParaRPr lang="en-US"/>
        </a:p>
      </dgm:t>
    </dgm:pt>
    <dgm:pt modelId="{141A1EC0-6159-430D-99B4-56E40C0F4144}" type="sibTrans" cxnId="{789C87F9-AA52-424B-AAAF-510C96870639}">
      <dgm:prSet/>
      <dgm:spPr/>
      <dgm:t>
        <a:bodyPr/>
        <a:lstStyle/>
        <a:p>
          <a:endParaRPr lang="en-US"/>
        </a:p>
      </dgm:t>
    </dgm:pt>
    <dgm:pt modelId="{072A64FA-2340-4745-9DC2-BD1A4E143900}">
      <dgm:prSet/>
      <dgm:spPr/>
      <dgm:t>
        <a:bodyPr/>
        <a:lstStyle/>
        <a:p>
          <a:r>
            <a:rPr lang="en-US" dirty="0" smtClean="0"/>
            <a:t>they do not lead to relocation for mitigating job losses resulting from the transition, by creating or protecting a significant number of jobs; and </a:t>
          </a:r>
        </a:p>
      </dgm:t>
    </dgm:pt>
    <dgm:pt modelId="{EE653FC7-E2E7-4CC1-9A61-FAA011086CA4}" type="parTrans" cxnId="{E68047F3-9C23-4A10-B115-364CAFDC7199}">
      <dgm:prSet/>
      <dgm:spPr/>
      <dgm:t>
        <a:bodyPr/>
        <a:lstStyle/>
        <a:p>
          <a:endParaRPr lang="en-US"/>
        </a:p>
      </dgm:t>
    </dgm:pt>
    <dgm:pt modelId="{A4B91852-7B08-4A86-ADE7-4D3A11CB2655}" type="sibTrans" cxnId="{E68047F3-9C23-4A10-B115-364CAFDC7199}">
      <dgm:prSet/>
      <dgm:spPr/>
      <dgm:t>
        <a:bodyPr/>
        <a:lstStyle/>
        <a:p>
          <a:endParaRPr lang="en-US"/>
        </a:p>
      </dgm:t>
    </dgm:pt>
    <dgm:pt modelId="{09093B9A-D5DD-4B69-B812-1CE8C6D6D618}">
      <dgm:prSet/>
      <dgm:spPr/>
      <dgm:t>
        <a:bodyPr/>
        <a:lstStyle/>
        <a:p>
          <a:r>
            <a:rPr lang="en-US" dirty="0" smtClean="0"/>
            <a:t>they do not lead to or result from relocation</a:t>
          </a:r>
        </a:p>
      </dgm:t>
    </dgm:pt>
    <dgm:pt modelId="{4B84110C-7AF3-48A2-90CE-00FEF87E1BE2}" type="parTrans" cxnId="{084032A3-3DC1-43A8-9EA1-948C852D1B7D}">
      <dgm:prSet/>
      <dgm:spPr/>
      <dgm:t>
        <a:bodyPr/>
        <a:lstStyle/>
        <a:p>
          <a:endParaRPr lang="en-US"/>
        </a:p>
      </dgm:t>
    </dgm:pt>
    <dgm:pt modelId="{2B7875AF-22DE-4B5F-97D9-3026BB696540}" type="sibTrans" cxnId="{084032A3-3DC1-43A8-9EA1-948C852D1B7D}">
      <dgm:prSet/>
      <dgm:spPr/>
      <dgm:t>
        <a:bodyPr/>
        <a:lstStyle/>
        <a:p>
          <a:endParaRPr lang="en-US"/>
        </a:p>
      </dgm:t>
    </dgm:pt>
    <dgm:pt modelId="{2AE4487C-A7DC-4DE9-9762-432DD94FD40D}" type="pres">
      <dgm:prSet presAssocID="{9CB38A93-9488-4849-84CD-D66E30C9C0A4}" presName="Name0" presStyleCnt="0">
        <dgm:presLayoutVars>
          <dgm:dir/>
          <dgm:animLvl val="lvl"/>
          <dgm:resizeHandles val="exact"/>
        </dgm:presLayoutVars>
      </dgm:prSet>
      <dgm:spPr/>
      <dgm:t>
        <a:bodyPr/>
        <a:lstStyle/>
        <a:p>
          <a:endParaRPr lang="en-US"/>
        </a:p>
      </dgm:t>
    </dgm:pt>
    <dgm:pt modelId="{0E47489B-2CF7-45B7-81EF-2649EC53B5D8}" type="pres">
      <dgm:prSet presAssocID="{9A7F9C86-8700-4268-90B5-FFA3D2C6BD90}" presName="composite" presStyleCnt="0"/>
      <dgm:spPr/>
    </dgm:pt>
    <dgm:pt modelId="{221EC702-DC72-4973-A23B-E37D51895167}" type="pres">
      <dgm:prSet presAssocID="{9A7F9C86-8700-4268-90B5-FFA3D2C6BD90}" presName="parTx" presStyleLbl="alignNode1" presStyleIdx="0" presStyleCnt="2">
        <dgm:presLayoutVars>
          <dgm:chMax val="0"/>
          <dgm:chPref val="0"/>
          <dgm:bulletEnabled val="1"/>
        </dgm:presLayoutVars>
      </dgm:prSet>
      <dgm:spPr/>
      <dgm:t>
        <a:bodyPr/>
        <a:lstStyle/>
        <a:p>
          <a:endParaRPr lang="en-US"/>
        </a:p>
      </dgm:t>
    </dgm:pt>
    <dgm:pt modelId="{F2FAB938-CC17-4C6A-B031-6A740492756D}" type="pres">
      <dgm:prSet presAssocID="{9A7F9C86-8700-4268-90B5-FFA3D2C6BD90}" presName="desTx" presStyleLbl="alignAccFollowNode1" presStyleIdx="0" presStyleCnt="2">
        <dgm:presLayoutVars>
          <dgm:bulletEnabled val="1"/>
        </dgm:presLayoutVars>
      </dgm:prSet>
      <dgm:spPr/>
      <dgm:t>
        <a:bodyPr/>
        <a:lstStyle/>
        <a:p>
          <a:endParaRPr lang="en-US"/>
        </a:p>
      </dgm:t>
    </dgm:pt>
    <dgm:pt modelId="{8209B94C-11F3-486D-B8DE-2040244F2344}" type="pres">
      <dgm:prSet presAssocID="{B35589D7-3FC4-433D-A596-62DFB802C3C2}" presName="space" presStyleCnt="0"/>
      <dgm:spPr/>
    </dgm:pt>
    <dgm:pt modelId="{176CA169-665E-4673-BEE5-F3F1561C1B2A}" type="pres">
      <dgm:prSet presAssocID="{339A7887-14D0-4B9A-997B-6070ED287C0D}" presName="composite" presStyleCnt="0"/>
      <dgm:spPr/>
    </dgm:pt>
    <dgm:pt modelId="{246665E1-DC5D-4A50-AB55-80C710FE61A9}" type="pres">
      <dgm:prSet presAssocID="{339A7887-14D0-4B9A-997B-6070ED287C0D}" presName="parTx" presStyleLbl="alignNode1" presStyleIdx="1" presStyleCnt="2" custLinFactNeighborX="14213">
        <dgm:presLayoutVars>
          <dgm:chMax val="0"/>
          <dgm:chPref val="0"/>
          <dgm:bulletEnabled val="1"/>
        </dgm:presLayoutVars>
      </dgm:prSet>
      <dgm:spPr/>
      <dgm:t>
        <a:bodyPr/>
        <a:lstStyle/>
        <a:p>
          <a:endParaRPr lang="en-US"/>
        </a:p>
      </dgm:t>
    </dgm:pt>
    <dgm:pt modelId="{5EFC67E7-1249-41F5-8324-C615B52AB55F}" type="pres">
      <dgm:prSet presAssocID="{339A7887-14D0-4B9A-997B-6070ED287C0D}" presName="desTx" presStyleLbl="alignAccFollowNode1" presStyleIdx="1" presStyleCnt="2">
        <dgm:presLayoutVars>
          <dgm:bulletEnabled val="1"/>
        </dgm:presLayoutVars>
      </dgm:prSet>
      <dgm:spPr/>
      <dgm:t>
        <a:bodyPr/>
        <a:lstStyle/>
        <a:p>
          <a:endParaRPr lang="en-US"/>
        </a:p>
      </dgm:t>
    </dgm:pt>
  </dgm:ptLst>
  <dgm:cxnLst>
    <dgm:cxn modelId="{A7C49CB6-B2B4-4F48-99E5-36E9CAB786CD}" type="presOf" srcId="{3ECF460E-5D31-4FE6-8FE1-AD726277F14A}" destId="{F2FAB938-CC17-4C6A-B031-6A740492756D}" srcOrd="0" destOrd="2" presId="urn:microsoft.com/office/officeart/2005/8/layout/hList1"/>
    <dgm:cxn modelId="{E5FB77AA-F448-4ED7-A117-4E6337F56B68}" type="presOf" srcId="{072A64FA-2340-4745-9DC2-BD1A4E143900}" destId="{F2FAB938-CC17-4C6A-B031-6A740492756D}" srcOrd="0" destOrd="3" presId="urn:microsoft.com/office/officeart/2005/8/layout/hList1"/>
    <dgm:cxn modelId="{E58508CE-8956-4AE2-B799-C9FB9050581C}" type="presOf" srcId="{8FB01105-AFC6-41D3-BAB8-27A644FEF73E}" destId="{5EFC67E7-1249-41F5-8324-C615B52AB55F}" srcOrd="0" destOrd="0" presId="urn:microsoft.com/office/officeart/2005/8/layout/hList1"/>
    <dgm:cxn modelId="{D2035325-CE7F-4FE3-9143-F73F560396F3}" type="presOf" srcId="{A4BE1B19-401A-40FC-94B2-B594F5413F1E}" destId="{F2FAB938-CC17-4C6A-B031-6A740492756D}" srcOrd="0" destOrd="1" presId="urn:microsoft.com/office/officeart/2005/8/layout/hList1"/>
    <dgm:cxn modelId="{A9020F08-FF99-49D6-8484-B4F6B5E2896E}" type="presOf" srcId="{9A7F9C86-8700-4268-90B5-FFA3D2C6BD90}" destId="{221EC702-DC72-4973-A23B-E37D51895167}" srcOrd="0" destOrd="0" presId="urn:microsoft.com/office/officeart/2005/8/layout/hList1"/>
    <dgm:cxn modelId="{F06CBA6D-4046-4248-986C-86AFA1971F6D}" srcId="{9A7F9C86-8700-4268-90B5-FFA3D2C6BD90}" destId="{A4BE1B19-401A-40FC-94B2-B594F5413F1E}" srcOrd="1" destOrd="0" parTransId="{1158C5AF-7453-4F25-83E4-BA7C9DB5A9CA}" sibTransId="{856F2CB6-81EB-46A3-8112-C466F88E4EAE}"/>
    <dgm:cxn modelId="{34E94C2A-C97F-4EF3-A79D-243F208F47EB}" type="presOf" srcId="{9CB38A93-9488-4849-84CD-D66E30C9C0A4}" destId="{2AE4487C-A7DC-4DE9-9762-432DD94FD40D}" srcOrd="0" destOrd="0" presId="urn:microsoft.com/office/officeart/2005/8/layout/hList1"/>
    <dgm:cxn modelId="{E68047F3-9C23-4A10-B115-364CAFDC7199}" srcId="{9A7F9C86-8700-4268-90B5-FFA3D2C6BD90}" destId="{072A64FA-2340-4745-9DC2-BD1A4E143900}" srcOrd="3" destOrd="0" parTransId="{EE653FC7-E2E7-4CC1-9A61-FAA011086CA4}" sibTransId="{A4B91852-7B08-4A86-ADE7-4D3A11CB2655}"/>
    <dgm:cxn modelId="{B09392E8-68CC-4DCF-BC4F-3A727B488F31}" srcId="{9A7F9C86-8700-4268-90B5-FFA3D2C6BD90}" destId="{CDDA470B-74AA-46D0-B06F-87854B4C8911}" srcOrd="0" destOrd="0" parTransId="{6A3B249E-2F13-4842-A294-0A49DD0A75C6}" sibTransId="{6EC9C8AE-9160-4C05-93FB-EB1C2876B61B}"/>
    <dgm:cxn modelId="{1017A32F-1FCB-4B5D-B8D3-FBA44C2E7FD0}" srcId="{9CB38A93-9488-4849-84CD-D66E30C9C0A4}" destId="{9A7F9C86-8700-4268-90B5-FFA3D2C6BD90}" srcOrd="0" destOrd="0" parTransId="{7E725287-1E05-462D-B0FE-78E5964147F1}" sibTransId="{B35589D7-3FC4-433D-A596-62DFB802C3C2}"/>
    <dgm:cxn modelId="{4123A283-A62D-4495-8286-57E0E17D26F3}" srcId="{339A7887-14D0-4B9A-997B-6070ED287C0D}" destId="{8FB01105-AFC6-41D3-BAB8-27A644FEF73E}" srcOrd="0" destOrd="0" parTransId="{1690E873-5652-4D63-9B6A-35F4F3BB6561}" sibTransId="{B86A3382-DDCE-4CD3-B3CC-4C495CBD296A}"/>
    <dgm:cxn modelId="{3A23489A-601D-48A9-B3B6-93E796E3EC91}" type="presOf" srcId="{09093B9A-D5DD-4B69-B812-1CE8C6D6D618}" destId="{F2FAB938-CC17-4C6A-B031-6A740492756D}" srcOrd="0" destOrd="4" presId="urn:microsoft.com/office/officeart/2005/8/layout/hList1"/>
    <dgm:cxn modelId="{789C87F9-AA52-424B-AAAF-510C96870639}" srcId="{9A7F9C86-8700-4268-90B5-FFA3D2C6BD90}" destId="{3ECF460E-5D31-4FE6-8FE1-AD726277F14A}" srcOrd="2" destOrd="0" parTransId="{4D4B335C-BA52-4DDF-9221-9F3CC48955C5}" sibTransId="{141A1EC0-6159-430D-99B4-56E40C0F4144}"/>
    <dgm:cxn modelId="{A2A444CC-B4AB-4377-8408-C45CE577820B}" srcId="{9CB38A93-9488-4849-84CD-D66E30C9C0A4}" destId="{339A7887-14D0-4B9A-997B-6070ED287C0D}" srcOrd="1" destOrd="0" parTransId="{EFD2738F-7697-48D4-B4CA-57973E91AC6F}" sibTransId="{66B9E513-7AB9-4783-A050-9E8431C635BE}"/>
    <dgm:cxn modelId="{C252A6D3-F443-4523-868F-485A334EFDA4}" type="presOf" srcId="{CDDA470B-74AA-46D0-B06F-87854B4C8911}" destId="{F2FAB938-CC17-4C6A-B031-6A740492756D}" srcOrd="0" destOrd="0" presId="urn:microsoft.com/office/officeart/2005/8/layout/hList1"/>
    <dgm:cxn modelId="{7A6C19F1-ECFF-41EA-8E74-B32B641A067E}" type="presOf" srcId="{339A7887-14D0-4B9A-997B-6070ED287C0D}" destId="{246665E1-DC5D-4A50-AB55-80C710FE61A9}" srcOrd="0" destOrd="0" presId="urn:microsoft.com/office/officeart/2005/8/layout/hList1"/>
    <dgm:cxn modelId="{084032A3-3DC1-43A8-9EA1-948C852D1B7D}" srcId="{9A7F9C86-8700-4268-90B5-FFA3D2C6BD90}" destId="{09093B9A-D5DD-4B69-B812-1CE8C6D6D618}" srcOrd="4" destOrd="0" parTransId="{4B84110C-7AF3-48A2-90CE-00FEF87E1BE2}" sibTransId="{2B7875AF-22DE-4B5F-97D9-3026BB696540}"/>
    <dgm:cxn modelId="{D26A2A40-8DE2-4C14-AF0B-0FB625FD0F30}" type="presParOf" srcId="{2AE4487C-A7DC-4DE9-9762-432DD94FD40D}" destId="{0E47489B-2CF7-45B7-81EF-2649EC53B5D8}" srcOrd="0" destOrd="0" presId="urn:microsoft.com/office/officeart/2005/8/layout/hList1"/>
    <dgm:cxn modelId="{FD643FBF-5D26-4AAD-8821-D07A039C2688}" type="presParOf" srcId="{0E47489B-2CF7-45B7-81EF-2649EC53B5D8}" destId="{221EC702-DC72-4973-A23B-E37D51895167}" srcOrd="0" destOrd="0" presId="urn:microsoft.com/office/officeart/2005/8/layout/hList1"/>
    <dgm:cxn modelId="{E0FCDB97-CCCC-4CC7-BBB8-282F8E44A615}" type="presParOf" srcId="{0E47489B-2CF7-45B7-81EF-2649EC53B5D8}" destId="{F2FAB938-CC17-4C6A-B031-6A740492756D}" srcOrd="1" destOrd="0" presId="urn:microsoft.com/office/officeart/2005/8/layout/hList1"/>
    <dgm:cxn modelId="{2CB20EF0-B701-4588-B8BE-6AD8DCB27E61}" type="presParOf" srcId="{2AE4487C-A7DC-4DE9-9762-432DD94FD40D}" destId="{8209B94C-11F3-486D-B8DE-2040244F2344}" srcOrd="1" destOrd="0" presId="urn:microsoft.com/office/officeart/2005/8/layout/hList1"/>
    <dgm:cxn modelId="{97BA9019-8138-4CD2-A89A-54BC6D853D39}" type="presParOf" srcId="{2AE4487C-A7DC-4DE9-9762-432DD94FD40D}" destId="{176CA169-665E-4673-BEE5-F3F1561C1B2A}" srcOrd="2" destOrd="0" presId="urn:microsoft.com/office/officeart/2005/8/layout/hList1"/>
    <dgm:cxn modelId="{4C30CC4E-0137-4FFF-B28F-904DCF0F08C4}" type="presParOf" srcId="{176CA169-665E-4673-BEE5-F3F1561C1B2A}" destId="{246665E1-DC5D-4A50-AB55-80C710FE61A9}" srcOrd="0" destOrd="0" presId="urn:microsoft.com/office/officeart/2005/8/layout/hList1"/>
    <dgm:cxn modelId="{D85F519F-759B-4F6D-877F-1B389C6BBA19}" type="presParOf" srcId="{176CA169-665E-4673-BEE5-F3F1561C1B2A}" destId="{5EFC67E7-1249-41F5-8324-C615B52AB5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B38A93-9488-4849-84CD-D66E30C9C0A4}"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9A7F9C86-8700-4268-90B5-FFA3D2C6BD90}">
      <dgm:prSet/>
      <dgm:spPr/>
      <dgm:t>
        <a:bodyPr/>
        <a:lstStyle/>
        <a:p>
          <a:pPr rtl="0"/>
          <a:r>
            <a:rPr lang="en-GB" dirty="0" smtClean="0"/>
            <a:t>In accordance with Art. 4 JTF, the TJTP needs to demonstrate that such investments fulfil the following conditions:</a:t>
          </a:r>
          <a:endParaRPr lang="en-US" dirty="0"/>
        </a:p>
      </dgm:t>
    </dgm:pt>
    <dgm:pt modelId="{7E725287-1E05-462D-B0FE-78E5964147F1}" type="parTrans" cxnId="{1017A32F-1FCB-4B5D-B8D3-FBA44C2E7FD0}">
      <dgm:prSet/>
      <dgm:spPr/>
      <dgm:t>
        <a:bodyPr/>
        <a:lstStyle/>
        <a:p>
          <a:endParaRPr lang="en-US"/>
        </a:p>
      </dgm:t>
    </dgm:pt>
    <dgm:pt modelId="{B35589D7-3FC4-433D-A596-62DFB802C3C2}" type="sibTrans" cxnId="{1017A32F-1FCB-4B5D-B8D3-FBA44C2E7FD0}">
      <dgm:prSet/>
      <dgm:spPr/>
      <dgm:t>
        <a:bodyPr/>
        <a:lstStyle/>
        <a:p>
          <a:endParaRPr lang="en-US"/>
        </a:p>
      </dgm:t>
    </dgm:pt>
    <dgm:pt modelId="{CDDA470B-74AA-46D0-B06F-87854B4C8911}">
      <dgm:prSet/>
      <dgm:spPr/>
      <dgm:t>
        <a:bodyPr/>
        <a:lstStyle/>
        <a:p>
          <a:pPr rtl="0"/>
          <a:r>
            <a:rPr lang="en-US" dirty="0" smtClean="0"/>
            <a:t>they contribute to the transition to a climate-neutral economy;</a:t>
          </a:r>
          <a:endParaRPr lang="en-US" dirty="0"/>
        </a:p>
      </dgm:t>
    </dgm:pt>
    <dgm:pt modelId="{6A3B249E-2F13-4842-A294-0A49DD0A75C6}" type="parTrans" cxnId="{B09392E8-68CC-4DCF-BC4F-3A727B488F31}">
      <dgm:prSet/>
      <dgm:spPr/>
      <dgm:t>
        <a:bodyPr/>
        <a:lstStyle/>
        <a:p>
          <a:endParaRPr lang="en-US"/>
        </a:p>
      </dgm:t>
    </dgm:pt>
    <dgm:pt modelId="{6EC9C8AE-9160-4C05-93FB-EB1C2876B61B}" type="sibTrans" cxnId="{B09392E8-68CC-4DCF-BC4F-3A727B488F31}">
      <dgm:prSet/>
      <dgm:spPr/>
      <dgm:t>
        <a:bodyPr/>
        <a:lstStyle/>
        <a:p>
          <a:endParaRPr lang="en-US"/>
        </a:p>
      </dgm:t>
    </dgm:pt>
    <dgm:pt modelId="{339A7887-14D0-4B9A-997B-6070ED287C0D}">
      <dgm:prSet/>
      <dgm:spPr/>
      <dgm:t>
        <a:bodyPr/>
        <a:lstStyle/>
        <a:p>
          <a:pPr rtl="0"/>
          <a:r>
            <a:rPr lang="en-US" b="1" dirty="0" smtClean="0">
              <a:solidFill>
                <a:schemeClr val="accent5"/>
              </a:solidFill>
            </a:rPr>
            <a:t>Question:</a:t>
          </a:r>
          <a:r>
            <a:rPr lang="en-US" dirty="0" smtClean="0"/>
            <a:t> “significant number of jobs” in TJTP?</a:t>
          </a:r>
          <a:endParaRPr lang="en-US" dirty="0"/>
        </a:p>
      </dgm:t>
    </dgm:pt>
    <dgm:pt modelId="{EFD2738F-7697-48D4-B4CA-57973E91AC6F}" type="parTrans" cxnId="{A2A444CC-B4AB-4377-8408-C45CE577820B}">
      <dgm:prSet/>
      <dgm:spPr/>
      <dgm:t>
        <a:bodyPr/>
        <a:lstStyle/>
        <a:p>
          <a:endParaRPr lang="en-US"/>
        </a:p>
      </dgm:t>
    </dgm:pt>
    <dgm:pt modelId="{66B9E513-7AB9-4783-A050-9E8431C635BE}" type="sibTrans" cxnId="{A2A444CC-B4AB-4377-8408-C45CE577820B}">
      <dgm:prSet/>
      <dgm:spPr/>
      <dgm:t>
        <a:bodyPr/>
        <a:lstStyle/>
        <a:p>
          <a:endParaRPr lang="en-US"/>
        </a:p>
      </dgm:t>
    </dgm:pt>
    <dgm:pt modelId="{8FB01105-AFC6-41D3-BAB8-27A644FEF73E}">
      <dgm:prSet/>
      <dgm:spPr/>
      <dgm:t>
        <a:bodyPr/>
        <a:lstStyle/>
        <a:p>
          <a:pPr rtl="0"/>
          <a:r>
            <a:rPr lang="en-US" dirty="0" smtClean="0"/>
            <a:t>The number of protected jobs should be estimated in a tailored way, with regard to the overall jobs of the concerned economic operators and the </a:t>
          </a:r>
          <a:r>
            <a:rPr lang="en-US" dirty="0" err="1" smtClean="0"/>
            <a:t>labour</a:t>
          </a:r>
          <a:r>
            <a:rPr lang="en-US" dirty="0" smtClean="0"/>
            <a:t> force in the concerned territories</a:t>
          </a:r>
          <a:r>
            <a:rPr lang="en-GB" dirty="0" smtClean="0"/>
            <a:t>.</a:t>
          </a:r>
          <a:endParaRPr lang="en-US" dirty="0"/>
        </a:p>
      </dgm:t>
    </dgm:pt>
    <dgm:pt modelId="{1690E873-5652-4D63-9B6A-35F4F3BB6561}" type="parTrans" cxnId="{4123A283-A62D-4495-8286-57E0E17D26F3}">
      <dgm:prSet/>
      <dgm:spPr/>
      <dgm:t>
        <a:bodyPr/>
        <a:lstStyle/>
        <a:p>
          <a:endParaRPr lang="en-US"/>
        </a:p>
      </dgm:t>
    </dgm:pt>
    <dgm:pt modelId="{B86A3382-DDCE-4CD3-B3CC-4C495CBD296A}" type="sibTrans" cxnId="{4123A283-A62D-4495-8286-57E0E17D26F3}">
      <dgm:prSet/>
      <dgm:spPr/>
      <dgm:t>
        <a:bodyPr/>
        <a:lstStyle/>
        <a:p>
          <a:endParaRPr lang="en-US"/>
        </a:p>
      </dgm:t>
    </dgm:pt>
    <dgm:pt modelId="{71A12F5C-ED33-4DF0-AC27-8DCFC88A3682}">
      <dgm:prSet/>
      <dgm:spPr/>
      <dgm:t>
        <a:bodyPr/>
        <a:lstStyle/>
        <a:p>
          <a:r>
            <a:rPr lang="en-US" dirty="0" smtClean="0"/>
            <a:t>they lead to a substantial reduction in GHG emissions going substantially below the relevant benchmarks established for free allocation under the ETS Directive; and</a:t>
          </a:r>
        </a:p>
      </dgm:t>
    </dgm:pt>
    <dgm:pt modelId="{563E3DB3-C362-43FF-99D0-E8E9D93D7FE9}" type="parTrans" cxnId="{B67065A4-6531-4B7A-B632-9C244F6F0F98}">
      <dgm:prSet/>
      <dgm:spPr/>
      <dgm:t>
        <a:bodyPr/>
        <a:lstStyle/>
        <a:p>
          <a:endParaRPr lang="en-US"/>
        </a:p>
      </dgm:t>
    </dgm:pt>
    <dgm:pt modelId="{731B0E43-6A26-4BB7-BCFD-5F0C00C6C333}" type="sibTrans" cxnId="{B67065A4-6531-4B7A-B632-9C244F6F0F98}">
      <dgm:prSet/>
      <dgm:spPr/>
      <dgm:t>
        <a:bodyPr/>
        <a:lstStyle/>
        <a:p>
          <a:endParaRPr lang="en-US"/>
        </a:p>
      </dgm:t>
    </dgm:pt>
    <dgm:pt modelId="{ECE3607A-9D0E-4FB6-81CA-EF2C6A84659F}">
      <dgm:prSet/>
      <dgm:spPr/>
      <dgm:t>
        <a:bodyPr/>
        <a:lstStyle/>
        <a:p>
          <a:r>
            <a:rPr lang="en-US" dirty="0" smtClean="0"/>
            <a:t>they are required for the protection of a significant number of jobs in a given territory</a:t>
          </a:r>
        </a:p>
      </dgm:t>
    </dgm:pt>
    <dgm:pt modelId="{3DCE0298-E798-4FA1-83AD-66AA170980F6}" type="parTrans" cxnId="{C66503EB-F02D-41A3-8373-2895DCA4DBE5}">
      <dgm:prSet/>
      <dgm:spPr/>
      <dgm:t>
        <a:bodyPr/>
        <a:lstStyle/>
        <a:p>
          <a:endParaRPr lang="en-US"/>
        </a:p>
      </dgm:t>
    </dgm:pt>
    <dgm:pt modelId="{D04ACDD1-808C-4D75-8D38-6ED0A2329DFD}" type="sibTrans" cxnId="{C66503EB-F02D-41A3-8373-2895DCA4DBE5}">
      <dgm:prSet/>
      <dgm:spPr/>
      <dgm:t>
        <a:bodyPr/>
        <a:lstStyle/>
        <a:p>
          <a:endParaRPr lang="en-US"/>
        </a:p>
      </dgm:t>
    </dgm:pt>
    <dgm:pt modelId="{2AE4487C-A7DC-4DE9-9762-432DD94FD40D}" type="pres">
      <dgm:prSet presAssocID="{9CB38A93-9488-4849-84CD-D66E30C9C0A4}" presName="Name0" presStyleCnt="0">
        <dgm:presLayoutVars>
          <dgm:dir/>
          <dgm:animLvl val="lvl"/>
          <dgm:resizeHandles val="exact"/>
        </dgm:presLayoutVars>
      </dgm:prSet>
      <dgm:spPr/>
      <dgm:t>
        <a:bodyPr/>
        <a:lstStyle/>
        <a:p>
          <a:endParaRPr lang="en-US"/>
        </a:p>
      </dgm:t>
    </dgm:pt>
    <dgm:pt modelId="{0E47489B-2CF7-45B7-81EF-2649EC53B5D8}" type="pres">
      <dgm:prSet presAssocID="{9A7F9C86-8700-4268-90B5-FFA3D2C6BD90}" presName="composite" presStyleCnt="0"/>
      <dgm:spPr/>
    </dgm:pt>
    <dgm:pt modelId="{221EC702-DC72-4973-A23B-E37D51895167}" type="pres">
      <dgm:prSet presAssocID="{9A7F9C86-8700-4268-90B5-FFA3D2C6BD90}" presName="parTx" presStyleLbl="alignNode1" presStyleIdx="0" presStyleCnt="2">
        <dgm:presLayoutVars>
          <dgm:chMax val="0"/>
          <dgm:chPref val="0"/>
          <dgm:bulletEnabled val="1"/>
        </dgm:presLayoutVars>
      </dgm:prSet>
      <dgm:spPr/>
      <dgm:t>
        <a:bodyPr/>
        <a:lstStyle/>
        <a:p>
          <a:endParaRPr lang="en-US"/>
        </a:p>
      </dgm:t>
    </dgm:pt>
    <dgm:pt modelId="{F2FAB938-CC17-4C6A-B031-6A740492756D}" type="pres">
      <dgm:prSet presAssocID="{9A7F9C86-8700-4268-90B5-FFA3D2C6BD90}" presName="desTx" presStyleLbl="alignAccFollowNode1" presStyleIdx="0" presStyleCnt="2">
        <dgm:presLayoutVars>
          <dgm:bulletEnabled val="1"/>
        </dgm:presLayoutVars>
      </dgm:prSet>
      <dgm:spPr/>
      <dgm:t>
        <a:bodyPr/>
        <a:lstStyle/>
        <a:p>
          <a:endParaRPr lang="en-US"/>
        </a:p>
      </dgm:t>
    </dgm:pt>
    <dgm:pt modelId="{8209B94C-11F3-486D-B8DE-2040244F2344}" type="pres">
      <dgm:prSet presAssocID="{B35589D7-3FC4-433D-A596-62DFB802C3C2}" presName="space" presStyleCnt="0"/>
      <dgm:spPr/>
    </dgm:pt>
    <dgm:pt modelId="{176CA169-665E-4673-BEE5-F3F1561C1B2A}" type="pres">
      <dgm:prSet presAssocID="{339A7887-14D0-4B9A-997B-6070ED287C0D}" presName="composite" presStyleCnt="0"/>
      <dgm:spPr/>
    </dgm:pt>
    <dgm:pt modelId="{246665E1-DC5D-4A50-AB55-80C710FE61A9}" type="pres">
      <dgm:prSet presAssocID="{339A7887-14D0-4B9A-997B-6070ED287C0D}" presName="parTx" presStyleLbl="alignNode1" presStyleIdx="1" presStyleCnt="2">
        <dgm:presLayoutVars>
          <dgm:chMax val="0"/>
          <dgm:chPref val="0"/>
          <dgm:bulletEnabled val="1"/>
        </dgm:presLayoutVars>
      </dgm:prSet>
      <dgm:spPr/>
      <dgm:t>
        <a:bodyPr/>
        <a:lstStyle/>
        <a:p>
          <a:endParaRPr lang="en-US"/>
        </a:p>
      </dgm:t>
    </dgm:pt>
    <dgm:pt modelId="{5EFC67E7-1249-41F5-8324-C615B52AB55F}" type="pres">
      <dgm:prSet presAssocID="{339A7887-14D0-4B9A-997B-6070ED287C0D}" presName="desTx" presStyleLbl="alignAccFollowNode1" presStyleIdx="1" presStyleCnt="2">
        <dgm:presLayoutVars>
          <dgm:bulletEnabled val="1"/>
        </dgm:presLayoutVars>
      </dgm:prSet>
      <dgm:spPr/>
      <dgm:t>
        <a:bodyPr/>
        <a:lstStyle/>
        <a:p>
          <a:endParaRPr lang="en-US"/>
        </a:p>
      </dgm:t>
    </dgm:pt>
  </dgm:ptLst>
  <dgm:cxnLst>
    <dgm:cxn modelId="{656E4B33-7A5B-4866-8A93-6335DE60BCAC}" type="presOf" srcId="{ECE3607A-9D0E-4FB6-81CA-EF2C6A84659F}" destId="{F2FAB938-CC17-4C6A-B031-6A740492756D}" srcOrd="0" destOrd="2" presId="urn:microsoft.com/office/officeart/2005/8/layout/hList1"/>
    <dgm:cxn modelId="{E58508CE-8956-4AE2-B799-C9FB9050581C}" type="presOf" srcId="{8FB01105-AFC6-41D3-BAB8-27A644FEF73E}" destId="{5EFC67E7-1249-41F5-8324-C615B52AB55F}" srcOrd="0" destOrd="0" presId="urn:microsoft.com/office/officeart/2005/8/layout/hList1"/>
    <dgm:cxn modelId="{A9020F08-FF99-49D6-8484-B4F6B5E2896E}" type="presOf" srcId="{9A7F9C86-8700-4268-90B5-FFA3D2C6BD90}" destId="{221EC702-DC72-4973-A23B-E37D51895167}" srcOrd="0" destOrd="0" presId="urn:microsoft.com/office/officeart/2005/8/layout/hList1"/>
    <dgm:cxn modelId="{34E94C2A-C97F-4EF3-A79D-243F208F47EB}" type="presOf" srcId="{9CB38A93-9488-4849-84CD-D66E30C9C0A4}" destId="{2AE4487C-A7DC-4DE9-9762-432DD94FD40D}" srcOrd="0" destOrd="0" presId="urn:microsoft.com/office/officeart/2005/8/layout/hList1"/>
    <dgm:cxn modelId="{B09392E8-68CC-4DCF-BC4F-3A727B488F31}" srcId="{9A7F9C86-8700-4268-90B5-FFA3D2C6BD90}" destId="{CDDA470B-74AA-46D0-B06F-87854B4C8911}" srcOrd="0" destOrd="0" parTransId="{6A3B249E-2F13-4842-A294-0A49DD0A75C6}" sibTransId="{6EC9C8AE-9160-4C05-93FB-EB1C2876B61B}"/>
    <dgm:cxn modelId="{B67065A4-6531-4B7A-B632-9C244F6F0F98}" srcId="{9A7F9C86-8700-4268-90B5-FFA3D2C6BD90}" destId="{71A12F5C-ED33-4DF0-AC27-8DCFC88A3682}" srcOrd="1" destOrd="0" parTransId="{563E3DB3-C362-43FF-99D0-E8E9D93D7FE9}" sibTransId="{731B0E43-6A26-4BB7-BCFD-5F0C00C6C333}"/>
    <dgm:cxn modelId="{4123A283-A62D-4495-8286-57E0E17D26F3}" srcId="{339A7887-14D0-4B9A-997B-6070ED287C0D}" destId="{8FB01105-AFC6-41D3-BAB8-27A644FEF73E}" srcOrd="0" destOrd="0" parTransId="{1690E873-5652-4D63-9B6A-35F4F3BB6561}" sibTransId="{B86A3382-DDCE-4CD3-B3CC-4C495CBD296A}"/>
    <dgm:cxn modelId="{1017A32F-1FCB-4B5D-B8D3-FBA44C2E7FD0}" srcId="{9CB38A93-9488-4849-84CD-D66E30C9C0A4}" destId="{9A7F9C86-8700-4268-90B5-FFA3D2C6BD90}" srcOrd="0" destOrd="0" parTransId="{7E725287-1E05-462D-B0FE-78E5964147F1}" sibTransId="{B35589D7-3FC4-433D-A596-62DFB802C3C2}"/>
    <dgm:cxn modelId="{A2A444CC-B4AB-4377-8408-C45CE577820B}" srcId="{9CB38A93-9488-4849-84CD-D66E30C9C0A4}" destId="{339A7887-14D0-4B9A-997B-6070ED287C0D}" srcOrd="1" destOrd="0" parTransId="{EFD2738F-7697-48D4-B4CA-57973E91AC6F}" sibTransId="{66B9E513-7AB9-4783-A050-9E8431C635BE}"/>
    <dgm:cxn modelId="{C252A6D3-F443-4523-868F-485A334EFDA4}" type="presOf" srcId="{CDDA470B-74AA-46D0-B06F-87854B4C8911}" destId="{F2FAB938-CC17-4C6A-B031-6A740492756D}" srcOrd="0" destOrd="0" presId="urn:microsoft.com/office/officeart/2005/8/layout/hList1"/>
    <dgm:cxn modelId="{7A6C19F1-ECFF-41EA-8E74-B32B641A067E}" type="presOf" srcId="{339A7887-14D0-4B9A-997B-6070ED287C0D}" destId="{246665E1-DC5D-4A50-AB55-80C710FE61A9}" srcOrd="0" destOrd="0" presId="urn:microsoft.com/office/officeart/2005/8/layout/hList1"/>
    <dgm:cxn modelId="{CC0562D0-072C-460F-B032-D1D209E86946}" type="presOf" srcId="{71A12F5C-ED33-4DF0-AC27-8DCFC88A3682}" destId="{F2FAB938-CC17-4C6A-B031-6A740492756D}" srcOrd="0" destOrd="1" presId="urn:microsoft.com/office/officeart/2005/8/layout/hList1"/>
    <dgm:cxn modelId="{C66503EB-F02D-41A3-8373-2895DCA4DBE5}" srcId="{9A7F9C86-8700-4268-90B5-FFA3D2C6BD90}" destId="{ECE3607A-9D0E-4FB6-81CA-EF2C6A84659F}" srcOrd="2" destOrd="0" parTransId="{3DCE0298-E798-4FA1-83AD-66AA170980F6}" sibTransId="{D04ACDD1-808C-4D75-8D38-6ED0A2329DFD}"/>
    <dgm:cxn modelId="{D26A2A40-8DE2-4C14-AF0B-0FB625FD0F30}" type="presParOf" srcId="{2AE4487C-A7DC-4DE9-9762-432DD94FD40D}" destId="{0E47489B-2CF7-45B7-81EF-2649EC53B5D8}" srcOrd="0" destOrd="0" presId="urn:microsoft.com/office/officeart/2005/8/layout/hList1"/>
    <dgm:cxn modelId="{FD643FBF-5D26-4AAD-8821-D07A039C2688}" type="presParOf" srcId="{0E47489B-2CF7-45B7-81EF-2649EC53B5D8}" destId="{221EC702-DC72-4973-A23B-E37D51895167}" srcOrd="0" destOrd="0" presId="urn:microsoft.com/office/officeart/2005/8/layout/hList1"/>
    <dgm:cxn modelId="{E0FCDB97-CCCC-4CC7-BBB8-282F8E44A615}" type="presParOf" srcId="{0E47489B-2CF7-45B7-81EF-2649EC53B5D8}" destId="{F2FAB938-CC17-4C6A-B031-6A740492756D}" srcOrd="1" destOrd="0" presId="urn:microsoft.com/office/officeart/2005/8/layout/hList1"/>
    <dgm:cxn modelId="{2CB20EF0-B701-4588-B8BE-6AD8DCB27E61}" type="presParOf" srcId="{2AE4487C-A7DC-4DE9-9762-432DD94FD40D}" destId="{8209B94C-11F3-486D-B8DE-2040244F2344}" srcOrd="1" destOrd="0" presId="urn:microsoft.com/office/officeart/2005/8/layout/hList1"/>
    <dgm:cxn modelId="{97BA9019-8138-4CD2-A89A-54BC6D853D39}" type="presParOf" srcId="{2AE4487C-A7DC-4DE9-9762-432DD94FD40D}" destId="{176CA169-665E-4673-BEE5-F3F1561C1B2A}" srcOrd="2" destOrd="0" presId="urn:microsoft.com/office/officeart/2005/8/layout/hList1"/>
    <dgm:cxn modelId="{4C30CC4E-0137-4FFF-B28F-904DCF0F08C4}" type="presParOf" srcId="{176CA169-665E-4673-BEE5-F3F1561C1B2A}" destId="{246665E1-DC5D-4A50-AB55-80C710FE61A9}" srcOrd="0" destOrd="0" presId="urn:microsoft.com/office/officeart/2005/8/layout/hList1"/>
    <dgm:cxn modelId="{D85F519F-759B-4F6D-877F-1B389C6BBA19}" type="presParOf" srcId="{176CA169-665E-4673-BEE5-F3F1561C1B2A}" destId="{5EFC67E7-1249-41F5-8324-C615B52AB5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01B7B-1D74-4B29-9333-626DC25C354E}">
      <dsp:nvSpPr>
        <dsp:cNvPr id="0" name=""/>
        <dsp:cNvSpPr/>
      </dsp:nvSpPr>
      <dsp:spPr>
        <a:xfrm>
          <a:off x="0" y="171819"/>
          <a:ext cx="10104119" cy="124988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EC Square Sans Cond Pro" panose="020B0506040000020004" pitchFamily="34" charset="0"/>
            </a:rPr>
            <a:t>A territory faces social, economic and environmental challenges of the transition towards a climate-neutral economy, because it relies heavily on fossil fuels – especially coal, lignite, peat, oil shale – and/or carbon-intensive industries.  </a:t>
          </a:r>
          <a:endParaRPr lang="en-US" sz="2000" kern="1200" dirty="0">
            <a:latin typeface="EC Square Sans Cond Pro" panose="020B0506040000020004" pitchFamily="34" charset="0"/>
          </a:endParaRPr>
        </a:p>
      </dsp:txBody>
      <dsp:txXfrm>
        <a:off x="36608" y="208427"/>
        <a:ext cx="8379732" cy="1176673"/>
      </dsp:txXfrm>
    </dsp:sp>
    <dsp:sp modelId="{06A99E03-1B53-431A-9E06-5D87C72EDAE9}">
      <dsp:nvSpPr>
        <dsp:cNvPr id="0" name=""/>
        <dsp:cNvSpPr/>
      </dsp:nvSpPr>
      <dsp:spPr>
        <a:xfrm>
          <a:off x="891539" y="1663829"/>
          <a:ext cx="10104119" cy="1904743"/>
        </a:xfrm>
        <a:prstGeom prst="roundRect">
          <a:avLst>
            <a:gd name="adj" fmla="val 10000"/>
          </a:avLst>
        </a:prstGeom>
        <a:solidFill>
          <a:schemeClr val="accent1">
            <a:shade val="80000"/>
            <a:hueOff val="56135"/>
            <a:satOff val="-23254"/>
            <a:lumOff val="1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EC Square Sans Cond Pro" panose="020B0506040000020004" pitchFamily="34" charset="0"/>
            </a:rPr>
            <a:t>A territory sets out a transition process, which foresees: </a:t>
          </a:r>
        </a:p>
        <a:p>
          <a:pPr lvl="0" algn="l" defTabSz="889000">
            <a:lnSpc>
              <a:spcPct val="90000"/>
            </a:lnSpc>
            <a:spcBef>
              <a:spcPct val="0"/>
            </a:spcBef>
            <a:spcAft>
              <a:spcPct val="35000"/>
            </a:spcAft>
          </a:pPr>
          <a:r>
            <a:rPr lang="en-US" sz="2000" kern="1200" dirty="0" smtClean="0">
              <a:latin typeface="EC Square Sans Cond Pro" panose="020B0506040000020004" pitchFamily="34" charset="0"/>
            </a:rPr>
            <a:t>1. What will happen with the regional economy and with the economic sectors concerned?</a:t>
          </a:r>
        </a:p>
        <a:p>
          <a:pPr lvl="0" algn="l" defTabSz="889000">
            <a:lnSpc>
              <a:spcPct val="90000"/>
            </a:lnSpc>
            <a:spcBef>
              <a:spcPct val="0"/>
            </a:spcBef>
            <a:spcAft>
              <a:spcPct val="35000"/>
            </a:spcAft>
          </a:pPr>
          <a:r>
            <a:rPr lang="en-US" sz="2000" kern="1200" dirty="0" smtClean="0">
              <a:latin typeface="EC Square Sans Cond Pro" panose="020B0506040000020004" pitchFamily="34" charset="0"/>
            </a:rPr>
            <a:t>2. Will they be phased out? Or will they have to transform? </a:t>
          </a:r>
        </a:p>
        <a:p>
          <a:pPr lvl="0" algn="l" defTabSz="889000">
            <a:lnSpc>
              <a:spcPct val="90000"/>
            </a:lnSpc>
            <a:spcBef>
              <a:spcPct val="0"/>
            </a:spcBef>
            <a:spcAft>
              <a:spcPct val="35000"/>
            </a:spcAft>
          </a:pPr>
          <a:r>
            <a:rPr lang="en-US" sz="2000" kern="1200" dirty="0" smtClean="0">
              <a:latin typeface="EC Square Sans Cond Pro" panose="020B0506040000020004" pitchFamily="34" charset="0"/>
            </a:rPr>
            <a:t>3. What is the impact on workers and local communities? How will the economic fabric of the territory be redeveloped?</a:t>
          </a:r>
        </a:p>
      </dsp:txBody>
      <dsp:txXfrm>
        <a:off x="947327" y="1719617"/>
        <a:ext cx="8049302" cy="1793167"/>
      </dsp:txXfrm>
    </dsp:sp>
    <dsp:sp modelId="{5950BBB9-8AD6-48B4-96A9-1F72FDEA3A3D}">
      <dsp:nvSpPr>
        <dsp:cNvPr id="0" name=""/>
        <dsp:cNvSpPr/>
      </dsp:nvSpPr>
      <dsp:spPr>
        <a:xfrm>
          <a:off x="1783079" y="3738628"/>
          <a:ext cx="10104119" cy="1666945"/>
        </a:xfrm>
        <a:prstGeom prst="roundRect">
          <a:avLst>
            <a:gd name="adj" fmla="val 10000"/>
          </a:avLst>
        </a:prstGeom>
        <a:solidFill>
          <a:schemeClr val="accent1">
            <a:shade val="80000"/>
            <a:hueOff val="112269"/>
            <a:satOff val="-46507"/>
            <a:lumOff val="360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en-US" sz="2000" kern="1200" dirty="0" smtClean="0">
            <a:latin typeface="EC Square Sans Cond Pro" panose="020B0506040000020004" pitchFamily="34" charset="0"/>
          </a:endParaRPr>
        </a:p>
        <a:p>
          <a:pPr lvl="0" algn="l" defTabSz="889000">
            <a:lnSpc>
              <a:spcPct val="90000"/>
            </a:lnSpc>
            <a:spcBef>
              <a:spcPct val="0"/>
            </a:spcBef>
            <a:spcAft>
              <a:spcPct val="35000"/>
            </a:spcAft>
          </a:pPr>
          <a:r>
            <a:rPr lang="en-US" sz="2000" kern="1200" dirty="0" smtClean="0">
              <a:latin typeface="EC Square Sans Cond Pro" panose="020B0506040000020004" pitchFamily="34" charset="0"/>
            </a:rPr>
            <a:t>What activities beyond diversification?</a:t>
          </a:r>
        </a:p>
        <a:p>
          <a:pPr lvl="0" algn="l" defTabSz="889000">
            <a:lnSpc>
              <a:spcPct val="90000"/>
            </a:lnSpc>
            <a:spcBef>
              <a:spcPct val="0"/>
            </a:spcBef>
            <a:spcAft>
              <a:spcPct val="35000"/>
            </a:spcAft>
          </a:pPr>
          <a:r>
            <a:rPr lang="en-US" sz="2000" kern="1200" dirty="0" smtClean="0">
              <a:latin typeface="EC Square Sans Cond Pro" panose="020B0506040000020004" pitchFamily="34" charset="0"/>
            </a:rPr>
            <a:t>1. Is there a need to support investments in ETS sectors to achieve significant reduction of emissions and preserve jobs?</a:t>
          </a:r>
        </a:p>
        <a:p>
          <a:pPr lvl="0" algn="l" defTabSz="889000">
            <a:lnSpc>
              <a:spcPct val="90000"/>
            </a:lnSpc>
            <a:spcBef>
              <a:spcPct val="0"/>
            </a:spcBef>
            <a:spcAft>
              <a:spcPct val="35000"/>
            </a:spcAft>
          </a:pPr>
          <a:r>
            <a:rPr lang="en-US" sz="2000" kern="1200" dirty="0" smtClean="0">
              <a:latin typeface="EC Square Sans Cond Pro" panose="020B0506040000020004" pitchFamily="34" charset="0"/>
            </a:rPr>
            <a:t>2. Is there a need to support investments in large enterprises to offset job loses?</a:t>
          </a:r>
        </a:p>
        <a:p>
          <a:pPr lvl="0" algn="l" defTabSz="889000">
            <a:lnSpc>
              <a:spcPct val="90000"/>
            </a:lnSpc>
            <a:spcBef>
              <a:spcPct val="0"/>
            </a:spcBef>
            <a:spcAft>
              <a:spcPct val="35000"/>
            </a:spcAft>
          </a:pPr>
          <a:endParaRPr lang="en-US" sz="2000" kern="1200" dirty="0">
            <a:latin typeface="EC Square Sans Cond Pro" panose="020B0506040000020004" pitchFamily="34" charset="0"/>
          </a:endParaRPr>
        </a:p>
      </dsp:txBody>
      <dsp:txXfrm>
        <a:off x="1831902" y="3787451"/>
        <a:ext cx="8063232" cy="1569299"/>
      </dsp:txXfrm>
    </dsp:sp>
    <dsp:sp modelId="{1EA55BB6-5265-4BC0-8DF0-F494882ADFA9}">
      <dsp:nvSpPr>
        <dsp:cNvPr id="0" name=""/>
        <dsp:cNvSpPr/>
      </dsp:nvSpPr>
      <dsp:spPr>
        <a:xfrm>
          <a:off x="9052418" y="1214748"/>
          <a:ext cx="1051700" cy="105170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289051" y="1214748"/>
        <a:ext cx="578435" cy="791404"/>
      </dsp:txXfrm>
    </dsp:sp>
    <dsp:sp modelId="{5076F927-ED46-4663-949C-BA355A4EAA00}">
      <dsp:nvSpPr>
        <dsp:cNvPr id="0" name=""/>
        <dsp:cNvSpPr/>
      </dsp:nvSpPr>
      <dsp:spPr>
        <a:xfrm>
          <a:off x="9943958" y="3091629"/>
          <a:ext cx="1051700" cy="105170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10180591" y="3091629"/>
        <a:ext cx="578435" cy="791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EC702-DC72-4973-A23B-E37D51895167}">
      <dsp:nvSpPr>
        <dsp:cNvPr id="0" name=""/>
        <dsp:cNvSpPr/>
      </dsp:nvSpPr>
      <dsp:spPr>
        <a:xfrm>
          <a:off x="53" y="8734"/>
          <a:ext cx="5106428" cy="159326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Even if an operation is eligible, </a:t>
          </a:r>
          <a:br>
            <a:rPr lang="en-US" sz="2100" kern="1200" dirty="0" smtClean="0"/>
          </a:br>
          <a:r>
            <a:rPr lang="en-US" sz="2100" kern="1200" dirty="0" smtClean="0"/>
            <a:t>its possible support </a:t>
          </a:r>
          <a:r>
            <a:rPr lang="en-US" sz="2100" b="1" kern="1200" dirty="0" smtClean="0">
              <a:solidFill>
                <a:schemeClr val="accent5"/>
              </a:solidFill>
            </a:rPr>
            <a:t>depends </a:t>
          </a:r>
          <a:br>
            <a:rPr lang="en-US" sz="2100" b="1" kern="1200" dirty="0" smtClean="0">
              <a:solidFill>
                <a:schemeClr val="accent5"/>
              </a:solidFill>
            </a:rPr>
          </a:br>
          <a:r>
            <a:rPr lang="en-US" sz="2100" b="1" kern="1200" dirty="0" smtClean="0">
              <a:solidFill>
                <a:schemeClr val="accent5"/>
              </a:solidFill>
            </a:rPr>
            <a:t>on the outcome of the programming negotiations</a:t>
          </a:r>
          <a:r>
            <a:rPr lang="en-US" sz="2100" b="1" kern="1200" dirty="0" smtClean="0"/>
            <a:t> </a:t>
          </a:r>
          <a:r>
            <a:rPr lang="en-US" sz="2100" kern="1200" dirty="0" smtClean="0"/>
            <a:t>between Commission </a:t>
          </a:r>
          <a:br>
            <a:rPr lang="en-US" sz="2100" kern="1200" dirty="0" smtClean="0"/>
          </a:br>
          <a:r>
            <a:rPr lang="en-US" sz="2100" kern="1200" dirty="0" smtClean="0"/>
            <a:t>and Member State</a:t>
          </a:r>
          <a:endParaRPr lang="en-US" sz="2100" kern="1200" dirty="0"/>
        </a:p>
      </dsp:txBody>
      <dsp:txXfrm>
        <a:off x="53" y="8734"/>
        <a:ext cx="5106428" cy="1593267"/>
      </dsp:txXfrm>
    </dsp:sp>
    <dsp:sp modelId="{F2FAB938-CC17-4C6A-B031-6A740492756D}">
      <dsp:nvSpPr>
        <dsp:cNvPr id="0" name=""/>
        <dsp:cNvSpPr/>
      </dsp:nvSpPr>
      <dsp:spPr>
        <a:xfrm>
          <a:off x="53" y="1602002"/>
          <a:ext cx="5106428" cy="291827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Framework of the discussion: European Semester Country Report 2020 (Annex D)</a:t>
          </a:r>
          <a:endParaRPr lang="en-US" sz="2100" kern="1200" dirty="0"/>
        </a:p>
        <a:p>
          <a:pPr marL="228600" lvl="1" indent="-228600" algn="l" defTabSz="933450" rtl="0">
            <a:lnSpc>
              <a:spcPct val="90000"/>
            </a:lnSpc>
            <a:spcBef>
              <a:spcPct val="0"/>
            </a:spcBef>
            <a:spcAft>
              <a:spcPct val="15000"/>
            </a:spcAft>
            <a:buChar char="••"/>
          </a:pPr>
          <a:endParaRPr lang="en-US" sz="2100" kern="1200" dirty="0"/>
        </a:p>
        <a:p>
          <a:pPr marL="228600" lvl="1" indent="-228600" algn="l" defTabSz="933450" rtl="0">
            <a:lnSpc>
              <a:spcPct val="90000"/>
            </a:lnSpc>
            <a:spcBef>
              <a:spcPct val="0"/>
            </a:spcBef>
            <a:spcAft>
              <a:spcPct val="15000"/>
            </a:spcAft>
            <a:buChar char="••"/>
          </a:pPr>
          <a:r>
            <a:rPr lang="en-US" sz="2100" kern="1200" dirty="0" smtClean="0"/>
            <a:t>Final decision: approval of Programme with annexed TJTP</a:t>
          </a:r>
          <a:endParaRPr lang="en-US" sz="2100" kern="1200" dirty="0"/>
        </a:p>
      </dsp:txBody>
      <dsp:txXfrm>
        <a:off x="53" y="1602002"/>
        <a:ext cx="5106428" cy="2918278"/>
      </dsp:txXfrm>
    </dsp:sp>
    <dsp:sp modelId="{246665E1-DC5D-4A50-AB55-80C710FE61A9}">
      <dsp:nvSpPr>
        <dsp:cNvPr id="0" name=""/>
        <dsp:cNvSpPr/>
      </dsp:nvSpPr>
      <dsp:spPr>
        <a:xfrm>
          <a:off x="5821381" y="8734"/>
          <a:ext cx="5106428" cy="159326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In addition, the following considerations apply for any operation:</a:t>
          </a:r>
          <a:endParaRPr lang="en-US" sz="2100" kern="1200" dirty="0"/>
        </a:p>
      </dsp:txBody>
      <dsp:txXfrm>
        <a:off x="5821381" y="8734"/>
        <a:ext cx="5106428" cy="1593267"/>
      </dsp:txXfrm>
    </dsp:sp>
    <dsp:sp modelId="{5EFC67E7-1249-41F5-8324-C615B52AB55F}">
      <dsp:nvSpPr>
        <dsp:cNvPr id="0" name=""/>
        <dsp:cNvSpPr/>
      </dsp:nvSpPr>
      <dsp:spPr>
        <a:xfrm>
          <a:off x="5821381" y="1602002"/>
          <a:ext cx="5106428" cy="291827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smtClean="0"/>
            <a:t>It contributes directly to the JTF specific objective </a:t>
          </a:r>
          <a:endParaRPr lang="en-US" sz="2100" kern="1200"/>
        </a:p>
        <a:p>
          <a:pPr marL="228600" lvl="1" indent="-228600" algn="l" defTabSz="933450" rtl="0">
            <a:lnSpc>
              <a:spcPct val="90000"/>
            </a:lnSpc>
            <a:spcBef>
              <a:spcPct val="0"/>
            </a:spcBef>
            <a:spcAft>
              <a:spcPct val="15000"/>
            </a:spcAft>
            <a:buChar char="••"/>
          </a:pPr>
          <a:r>
            <a:rPr lang="en-US" sz="2100" kern="1200" smtClean="0"/>
            <a:t>It follows the general logic of the TJTP and contributes to its implementation</a:t>
          </a:r>
          <a:endParaRPr lang="en-US" sz="2100" kern="1200"/>
        </a:p>
        <a:p>
          <a:pPr marL="228600" lvl="1" indent="-228600" algn="l" defTabSz="933450" rtl="0">
            <a:lnSpc>
              <a:spcPct val="90000"/>
            </a:lnSpc>
            <a:spcBef>
              <a:spcPct val="0"/>
            </a:spcBef>
            <a:spcAft>
              <a:spcPct val="15000"/>
            </a:spcAft>
            <a:buChar char="••"/>
          </a:pPr>
          <a:r>
            <a:rPr lang="en-US" sz="2100" kern="1200" smtClean="0"/>
            <a:t>It takes horizontal principles (e.g. ‘do no significant harm’) into account, see Art. 6a CPR</a:t>
          </a:r>
          <a:endParaRPr lang="en-US" sz="2100" kern="1200"/>
        </a:p>
        <a:p>
          <a:pPr marL="228600" lvl="1" indent="-228600" algn="l" defTabSz="933450" rtl="0">
            <a:lnSpc>
              <a:spcPct val="90000"/>
            </a:lnSpc>
            <a:spcBef>
              <a:spcPct val="0"/>
            </a:spcBef>
            <a:spcAft>
              <a:spcPct val="15000"/>
            </a:spcAft>
            <a:buChar char="••"/>
          </a:pPr>
          <a:r>
            <a:rPr lang="en-US" sz="2100" kern="1200" smtClean="0"/>
            <a:t>It is in line with provisions of selection of operations, see Art. 67 CPR</a:t>
          </a:r>
          <a:endParaRPr lang="en-US" sz="2100" kern="1200"/>
        </a:p>
      </dsp:txBody>
      <dsp:txXfrm>
        <a:off x="5821381" y="1602002"/>
        <a:ext cx="5106428" cy="2918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EC702-DC72-4973-A23B-E37D51895167}">
      <dsp:nvSpPr>
        <dsp:cNvPr id="0" name=""/>
        <dsp:cNvSpPr/>
      </dsp:nvSpPr>
      <dsp:spPr>
        <a:xfrm>
          <a:off x="53" y="82871"/>
          <a:ext cx="5106428" cy="92104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GB" sz="1900" kern="1200" dirty="0" smtClean="0"/>
            <a:t>In accordance with Art. 4 JTF, the TJTP needs to demonstrate that such investments fulfil the following conditions:</a:t>
          </a:r>
          <a:endParaRPr lang="en-US" sz="1900" kern="1200" dirty="0"/>
        </a:p>
      </dsp:txBody>
      <dsp:txXfrm>
        <a:off x="53" y="82871"/>
        <a:ext cx="5106428" cy="921042"/>
      </dsp:txXfrm>
    </dsp:sp>
    <dsp:sp modelId="{F2FAB938-CC17-4C6A-B031-6A740492756D}">
      <dsp:nvSpPr>
        <dsp:cNvPr id="0" name=""/>
        <dsp:cNvSpPr/>
      </dsp:nvSpPr>
      <dsp:spPr>
        <a:xfrm>
          <a:off x="53" y="1003913"/>
          <a:ext cx="5106428" cy="344222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they are necessary for the implementation of the TJTP;</a:t>
          </a:r>
          <a:endParaRPr lang="en-US" sz="1900" kern="1200" dirty="0"/>
        </a:p>
        <a:p>
          <a:pPr marL="171450" lvl="1" indent="-171450" algn="l" defTabSz="844550">
            <a:lnSpc>
              <a:spcPct val="90000"/>
            </a:lnSpc>
            <a:spcBef>
              <a:spcPct val="0"/>
            </a:spcBef>
            <a:spcAft>
              <a:spcPct val="15000"/>
            </a:spcAft>
            <a:buChar char="••"/>
          </a:pPr>
          <a:r>
            <a:rPr lang="en-US" sz="1900" kern="1200" dirty="0" smtClean="0"/>
            <a:t>they contribute to the transition to a climate-neutral economy by 2050 and to related environmental targets;</a:t>
          </a:r>
        </a:p>
        <a:p>
          <a:pPr marL="171450" lvl="1" indent="-171450" algn="l" defTabSz="844550">
            <a:lnSpc>
              <a:spcPct val="90000"/>
            </a:lnSpc>
            <a:spcBef>
              <a:spcPct val="0"/>
            </a:spcBef>
            <a:spcAft>
              <a:spcPct val="15000"/>
            </a:spcAft>
            <a:buChar char="••"/>
          </a:pPr>
          <a:r>
            <a:rPr lang="en-US" sz="1900" kern="1200" dirty="0" smtClean="0"/>
            <a:t>they are necessary for job creation in the identified territory;</a:t>
          </a:r>
        </a:p>
        <a:p>
          <a:pPr marL="171450" lvl="1" indent="-171450" algn="l" defTabSz="844550">
            <a:lnSpc>
              <a:spcPct val="90000"/>
            </a:lnSpc>
            <a:spcBef>
              <a:spcPct val="0"/>
            </a:spcBef>
            <a:spcAft>
              <a:spcPct val="15000"/>
            </a:spcAft>
            <a:buChar char="••"/>
          </a:pPr>
          <a:r>
            <a:rPr lang="en-US" sz="1900" kern="1200" dirty="0" smtClean="0"/>
            <a:t>they do not lead to relocation for mitigating job losses resulting from the transition, by creating or protecting a significant number of jobs; and </a:t>
          </a:r>
        </a:p>
        <a:p>
          <a:pPr marL="171450" lvl="1" indent="-171450" algn="l" defTabSz="844550">
            <a:lnSpc>
              <a:spcPct val="90000"/>
            </a:lnSpc>
            <a:spcBef>
              <a:spcPct val="0"/>
            </a:spcBef>
            <a:spcAft>
              <a:spcPct val="15000"/>
            </a:spcAft>
            <a:buChar char="••"/>
          </a:pPr>
          <a:r>
            <a:rPr lang="en-US" sz="1900" kern="1200" dirty="0" smtClean="0"/>
            <a:t>they do not lead to or result from relocation</a:t>
          </a:r>
        </a:p>
      </dsp:txBody>
      <dsp:txXfrm>
        <a:off x="53" y="1003913"/>
        <a:ext cx="5106428" cy="3442229"/>
      </dsp:txXfrm>
    </dsp:sp>
    <dsp:sp modelId="{246665E1-DC5D-4A50-AB55-80C710FE61A9}">
      <dsp:nvSpPr>
        <dsp:cNvPr id="0" name=""/>
        <dsp:cNvSpPr/>
      </dsp:nvSpPr>
      <dsp:spPr>
        <a:xfrm>
          <a:off x="5821434" y="82871"/>
          <a:ext cx="5106428" cy="92104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accent5"/>
              </a:solidFill>
            </a:rPr>
            <a:t>Question:</a:t>
          </a:r>
          <a:r>
            <a:rPr lang="en-US" sz="1900" kern="1200" dirty="0" smtClean="0"/>
            <a:t> “gap analysis” to be included in TJTP?</a:t>
          </a:r>
          <a:endParaRPr lang="en-US" sz="1900" kern="1200" dirty="0"/>
        </a:p>
      </dsp:txBody>
      <dsp:txXfrm>
        <a:off x="5821434" y="82871"/>
        <a:ext cx="5106428" cy="921042"/>
      </dsp:txXfrm>
    </dsp:sp>
    <dsp:sp modelId="{5EFC67E7-1249-41F5-8324-C615B52AB55F}">
      <dsp:nvSpPr>
        <dsp:cNvPr id="0" name=""/>
        <dsp:cNvSpPr/>
      </dsp:nvSpPr>
      <dsp:spPr>
        <a:xfrm>
          <a:off x="5821381" y="1003913"/>
          <a:ext cx="5106428" cy="344222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kern="1200" dirty="0" smtClean="0"/>
            <a:t>The gap analysis should include the difference between the expected job losses and the potential of job creation through JTF support (e.g. economic diversification investments for SMEs). The latter can be based on historical evidence of job creation by SMEs in the territory, analysis of current employment by SMEs in the region, surveys on employment perspectives, or other methodologies</a:t>
          </a:r>
          <a:endParaRPr lang="en-US" sz="1900" kern="1200" dirty="0"/>
        </a:p>
      </dsp:txBody>
      <dsp:txXfrm>
        <a:off x="5821381" y="1003913"/>
        <a:ext cx="5106428" cy="3442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EC702-DC72-4973-A23B-E37D51895167}">
      <dsp:nvSpPr>
        <dsp:cNvPr id="0" name=""/>
        <dsp:cNvSpPr/>
      </dsp:nvSpPr>
      <dsp:spPr>
        <a:xfrm>
          <a:off x="53" y="39892"/>
          <a:ext cx="5106428" cy="127875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GB" sz="2100" kern="1200" dirty="0" smtClean="0"/>
            <a:t>In accordance with Art. 4 JTF, the TJTP needs to demonstrate that such investments fulfil the following conditions:</a:t>
          </a:r>
          <a:endParaRPr lang="en-US" sz="2100" kern="1200" dirty="0"/>
        </a:p>
      </dsp:txBody>
      <dsp:txXfrm>
        <a:off x="53" y="39892"/>
        <a:ext cx="5106428" cy="1278755"/>
      </dsp:txXfrm>
    </dsp:sp>
    <dsp:sp modelId="{F2FAB938-CC17-4C6A-B031-6A740492756D}">
      <dsp:nvSpPr>
        <dsp:cNvPr id="0" name=""/>
        <dsp:cNvSpPr/>
      </dsp:nvSpPr>
      <dsp:spPr>
        <a:xfrm>
          <a:off x="53" y="1318647"/>
          <a:ext cx="5106428" cy="317047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they contribute to the transition to a climate-neutral economy;</a:t>
          </a:r>
          <a:endParaRPr lang="en-US" sz="2100" kern="1200" dirty="0"/>
        </a:p>
        <a:p>
          <a:pPr marL="228600" lvl="1" indent="-228600" algn="l" defTabSz="933450">
            <a:lnSpc>
              <a:spcPct val="90000"/>
            </a:lnSpc>
            <a:spcBef>
              <a:spcPct val="0"/>
            </a:spcBef>
            <a:spcAft>
              <a:spcPct val="15000"/>
            </a:spcAft>
            <a:buChar char="••"/>
          </a:pPr>
          <a:r>
            <a:rPr lang="en-US" sz="2100" kern="1200" dirty="0" smtClean="0"/>
            <a:t>they lead to a substantial reduction in GHG emissions going substantially below the relevant benchmarks established for free allocation under the ETS Directive; and</a:t>
          </a:r>
        </a:p>
        <a:p>
          <a:pPr marL="228600" lvl="1" indent="-228600" algn="l" defTabSz="933450">
            <a:lnSpc>
              <a:spcPct val="90000"/>
            </a:lnSpc>
            <a:spcBef>
              <a:spcPct val="0"/>
            </a:spcBef>
            <a:spcAft>
              <a:spcPct val="15000"/>
            </a:spcAft>
            <a:buChar char="••"/>
          </a:pPr>
          <a:r>
            <a:rPr lang="en-US" sz="2100" kern="1200" dirty="0" smtClean="0"/>
            <a:t>they are required for the protection of a significant number of jobs in a given territory</a:t>
          </a:r>
        </a:p>
      </dsp:txBody>
      <dsp:txXfrm>
        <a:off x="53" y="1318647"/>
        <a:ext cx="5106428" cy="3170474"/>
      </dsp:txXfrm>
    </dsp:sp>
    <dsp:sp modelId="{246665E1-DC5D-4A50-AB55-80C710FE61A9}">
      <dsp:nvSpPr>
        <dsp:cNvPr id="0" name=""/>
        <dsp:cNvSpPr/>
      </dsp:nvSpPr>
      <dsp:spPr>
        <a:xfrm>
          <a:off x="5821381" y="39892"/>
          <a:ext cx="5106428" cy="127875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solidFill>
                <a:schemeClr val="accent5"/>
              </a:solidFill>
            </a:rPr>
            <a:t>Question:</a:t>
          </a:r>
          <a:r>
            <a:rPr lang="en-US" sz="2100" kern="1200" dirty="0" smtClean="0"/>
            <a:t> “significant number of jobs” in TJTP?</a:t>
          </a:r>
          <a:endParaRPr lang="en-US" sz="2100" kern="1200" dirty="0"/>
        </a:p>
      </dsp:txBody>
      <dsp:txXfrm>
        <a:off x="5821381" y="39892"/>
        <a:ext cx="5106428" cy="1278755"/>
      </dsp:txXfrm>
    </dsp:sp>
    <dsp:sp modelId="{5EFC67E7-1249-41F5-8324-C615B52AB55F}">
      <dsp:nvSpPr>
        <dsp:cNvPr id="0" name=""/>
        <dsp:cNvSpPr/>
      </dsp:nvSpPr>
      <dsp:spPr>
        <a:xfrm>
          <a:off x="5821381" y="1318647"/>
          <a:ext cx="5106428" cy="317047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The number of protected jobs should be estimated in a tailored way, with regard to the overall jobs of the concerned economic operators and the </a:t>
          </a:r>
          <a:r>
            <a:rPr lang="en-US" sz="2100" kern="1200" dirty="0" err="1" smtClean="0"/>
            <a:t>labour</a:t>
          </a:r>
          <a:r>
            <a:rPr lang="en-US" sz="2100" kern="1200" dirty="0" smtClean="0"/>
            <a:t> force in the concerned territories</a:t>
          </a:r>
          <a:r>
            <a:rPr lang="en-GB" sz="2100" kern="1200" dirty="0" smtClean="0"/>
            <a:t>.</a:t>
          </a:r>
          <a:endParaRPr lang="en-US" sz="2100" kern="1200" dirty="0"/>
        </a:p>
      </dsp:txBody>
      <dsp:txXfrm>
        <a:off x="5821381" y="1318647"/>
        <a:ext cx="5106428" cy="317047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18/11/2021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733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51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3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76711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42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08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39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105483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79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52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4"/>
            <a:ext cx="2082800" cy="1249363"/>
          </a:xfrm>
        </p:spPr>
        <p:txBody>
          <a:bodyPr/>
          <a:lstStyle>
            <a:lvl1pPr marL="0" indent="0" algn="ctr">
              <a:buNone/>
              <a:defRPr sz="2000"/>
            </a:lvl1pPr>
          </a:lstStyle>
          <a:p>
            <a:pPr lvl="0"/>
            <a:r>
              <a:rPr lang="en-US" dirty="0" smtClean="0"/>
              <a:t>Edit Master text styles</a:t>
            </a:r>
          </a:p>
        </p:txBody>
      </p:sp>
      <p:sp>
        <p:nvSpPr>
          <p:cNvPr id="16" name="Content Placeholder 7"/>
          <p:cNvSpPr>
            <a:spLocks noGrp="1"/>
          </p:cNvSpPr>
          <p:nvPr>
            <p:ph sz="quarter" idx="16"/>
          </p:nvPr>
        </p:nvSpPr>
        <p:spPr>
          <a:xfrm>
            <a:off x="3618645" y="4260554"/>
            <a:ext cx="2082800" cy="1249363"/>
          </a:xfrm>
        </p:spPr>
        <p:txBody>
          <a:bodyPr/>
          <a:lstStyle>
            <a:lvl1pPr marL="0" indent="0" algn="ctr">
              <a:buNone/>
              <a:defRPr sz="2000"/>
            </a:lvl1pPr>
          </a:lstStyle>
          <a:p>
            <a:pPr lvl="0"/>
            <a:r>
              <a:rPr lang="en-US" dirty="0" smtClean="0"/>
              <a:t>Edit Master text styles</a:t>
            </a:r>
          </a:p>
        </p:txBody>
      </p:sp>
      <p:sp>
        <p:nvSpPr>
          <p:cNvPr id="17" name="Content Placeholder 7"/>
          <p:cNvSpPr>
            <a:spLocks noGrp="1"/>
          </p:cNvSpPr>
          <p:nvPr>
            <p:ph sz="quarter" idx="17"/>
          </p:nvPr>
        </p:nvSpPr>
        <p:spPr>
          <a:xfrm>
            <a:off x="6239393" y="4260554"/>
            <a:ext cx="2082800" cy="1249363"/>
          </a:xfrm>
        </p:spPr>
        <p:txBody>
          <a:bodyPr/>
          <a:lstStyle>
            <a:lvl1pPr marL="0" indent="0" algn="ctr">
              <a:buNone/>
              <a:defRPr sz="2000"/>
            </a:lvl1pPr>
          </a:lstStyle>
          <a:p>
            <a:pPr lvl="0"/>
            <a:r>
              <a:rPr lang="en-US" dirty="0" smtClean="0"/>
              <a:t>Edit Master text styles</a:t>
            </a:r>
          </a:p>
        </p:txBody>
      </p:sp>
      <p:sp>
        <p:nvSpPr>
          <p:cNvPr id="18" name="Content Placeholder 7"/>
          <p:cNvSpPr>
            <a:spLocks noGrp="1"/>
          </p:cNvSpPr>
          <p:nvPr>
            <p:ph sz="quarter" idx="18"/>
          </p:nvPr>
        </p:nvSpPr>
        <p:spPr>
          <a:xfrm>
            <a:off x="8860143" y="4260554"/>
            <a:ext cx="2082800" cy="1249363"/>
          </a:xfrm>
        </p:spPr>
        <p:txBody>
          <a:bodyPr/>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128918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hyperlink" Target="https://ec.europa.eu/regional_policy/en/atlas/managing-authorities/"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Myriam.boveda@ec.europa.eu" TargetMode="External"/><Relationship Id="rId2" Type="http://schemas.openxmlformats.org/officeDocument/2006/relationships/image" Target="../media/image49.jp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2.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sz="8800" dirty="0" smtClean="0"/>
              <a:t>Just Transition </a:t>
            </a:r>
            <a:r>
              <a:rPr lang="fr-BE" sz="8800" dirty="0" err="1" smtClean="0"/>
              <a:t>Fund</a:t>
            </a:r>
            <a:endParaRPr lang="en-GB" sz="8800" dirty="0"/>
          </a:p>
        </p:txBody>
      </p:sp>
      <p:sp>
        <p:nvSpPr>
          <p:cNvPr id="5" name="Subtitle 6"/>
          <p:cNvSpPr txBox="1">
            <a:spLocks/>
          </p:cNvSpPr>
          <p:nvPr/>
        </p:nvSpPr>
        <p:spPr>
          <a:xfrm>
            <a:off x="1071350" y="4721304"/>
            <a:ext cx="10815733" cy="897754"/>
          </a:xfrm>
          <a:prstGeom prst="rect">
            <a:avLst/>
          </a:prstGeom>
        </p:spPr>
        <p:txBody>
          <a:bodyPr vert="horz" wrap="none"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sz="2400" dirty="0" smtClean="0"/>
              <a:t>Myriam </a:t>
            </a:r>
            <a:r>
              <a:rPr lang="fr-BE" sz="2400" dirty="0" err="1" smtClean="0"/>
              <a:t>Bovéda</a:t>
            </a:r>
            <a:r>
              <a:rPr lang="fr-BE" sz="2400" dirty="0" smtClean="0"/>
              <a:t/>
            </a:r>
            <a:br>
              <a:rPr lang="fr-BE" sz="2400" dirty="0" smtClean="0"/>
            </a:br>
            <a:r>
              <a:rPr lang="fr-BE" sz="2000" dirty="0" smtClean="0"/>
              <a:t>Team leader </a:t>
            </a:r>
            <a:r>
              <a:rPr lang="fr-BE" sz="2000" dirty="0" err="1"/>
              <a:t>S</a:t>
            </a:r>
            <a:r>
              <a:rPr lang="fr-BE" sz="2000" dirty="0" err="1" smtClean="0"/>
              <a:t>ustainable</a:t>
            </a:r>
            <a:r>
              <a:rPr lang="fr-BE" sz="2000" dirty="0" smtClean="0"/>
              <a:t> </a:t>
            </a:r>
            <a:r>
              <a:rPr lang="fr-BE" sz="2000" dirty="0" err="1"/>
              <a:t>G</a:t>
            </a:r>
            <a:r>
              <a:rPr lang="fr-BE" sz="2000" dirty="0" err="1" smtClean="0"/>
              <a:t>rowth</a:t>
            </a:r>
            <a:r>
              <a:rPr lang="fr-BE" sz="2000" dirty="0" smtClean="0"/>
              <a:t>, DG </a:t>
            </a:r>
            <a:r>
              <a:rPr lang="fr-BE" sz="2000" dirty="0" err="1" smtClean="0"/>
              <a:t>Regional</a:t>
            </a:r>
            <a:r>
              <a:rPr lang="fr-BE" sz="2000" dirty="0" smtClean="0"/>
              <a:t> and Urban Policy, European Commission</a:t>
            </a:r>
            <a:br>
              <a:rPr lang="fr-BE" sz="2000" dirty="0" smtClean="0"/>
            </a:br>
            <a:endParaRPr lang="en-GB" sz="2000" i="1" dirty="0"/>
          </a:p>
        </p:txBody>
      </p:sp>
      <p:sp>
        <p:nvSpPr>
          <p:cNvPr id="6" name="Text Placeholder 7"/>
          <p:cNvSpPr>
            <a:spLocks noGrp="1"/>
          </p:cNvSpPr>
          <p:nvPr>
            <p:ph type="body" sz="quarter" idx="13"/>
          </p:nvPr>
        </p:nvSpPr>
        <p:spPr>
          <a:xfrm>
            <a:off x="4736387" y="5774077"/>
            <a:ext cx="7270083" cy="606176"/>
          </a:xfrm>
          <a:solidFill>
            <a:schemeClr val="accent5"/>
          </a:solidFill>
        </p:spPr>
        <p:txBody>
          <a:bodyPr anchor="ctr"/>
          <a:lstStyle/>
          <a:p>
            <a:pPr>
              <a:spcAft>
                <a:spcPts val="0"/>
              </a:spcAft>
            </a:pPr>
            <a:r>
              <a:rPr lang="en-US" sz="1600" b="1" i="0" dirty="0"/>
              <a:t>Training session for EEN and clusters </a:t>
            </a:r>
            <a:r>
              <a:rPr lang="en-US" sz="1600" b="1" i="0" dirty="0" err="1"/>
              <a:t>organisations</a:t>
            </a:r>
            <a:r>
              <a:rPr lang="en-US" sz="1600" b="1" i="0" dirty="0"/>
              <a:t> on </a:t>
            </a:r>
            <a:endParaRPr lang="en-US" sz="1600" b="1" i="0" dirty="0" smtClean="0"/>
          </a:p>
          <a:p>
            <a:pPr>
              <a:spcAft>
                <a:spcPts val="0"/>
              </a:spcAft>
            </a:pPr>
            <a:r>
              <a:rPr lang="en-US" sz="1600" b="1" i="0" dirty="0" smtClean="0"/>
              <a:t>EU </a:t>
            </a:r>
            <a:r>
              <a:rPr lang="en-US" sz="1600" b="1" i="0" dirty="0"/>
              <a:t>Funding </a:t>
            </a:r>
            <a:r>
              <a:rPr lang="en-US" sz="1600" b="1" i="0" dirty="0" err="1"/>
              <a:t>Programmes</a:t>
            </a:r>
            <a:r>
              <a:rPr lang="en-US" sz="1600" b="1" i="0" dirty="0"/>
              <a:t> and </a:t>
            </a:r>
            <a:r>
              <a:rPr lang="en-US" sz="1600" b="1" i="0"/>
              <a:t>Financial </a:t>
            </a:r>
            <a:r>
              <a:rPr lang="en-US" sz="1600" b="1" i="0" smtClean="0"/>
              <a:t>instruments, </a:t>
            </a:r>
            <a:r>
              <a:rPr lang="en-US" sz="1600" b="1" i="0" dirty="0" smtClean="0"/>
              <a:t>19 November 2</a:t>
            </a:r>
            <a:r>
              <a:rPr lang="fr-BE" sz="1600" b="1" i="0" dirty="0" smtClean="0"/>
              <a:t>021</a:t>
            </a:r>
            <a:endParaRPr lang="en-GB" sz="1600" b="1" i="0" dirty="0"/>
          </a:p>
        </p:txBody>
      </p:sp>
    </p:spTree>
    <p:extLst>
      <p:ext uri="{BB962C8B-B14F-4D97-AF65-F5344CB8AC3E}">
        <p14:creationId xmlns:p14="http://schemas.microsoft.com/office/powerpoint/2010/main" val="258320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96900" y="1320800"/>
            <a:ext cx="3599787" cy="5245100"/>
          </a:xfrm>
        </p:spPr>
        <p:txBody>
          <a:bodyPr/>
          <a:lstStyle/>
          <a:p>
            <a:pPr marL="0" indent="0">
              <a:spcAft>
                <a:spcPts val="300"/>
              </a:spcAft>
              <a:buNone/>
            </a:pPr>
            <a:r>
              <a:rPr lang="en-US" sz="2000" b="1" dirty="0">
                <a:latin typeface="EC Square Sans Pro" panose="020B0506040000020004" pitchFamily="34" charset="0"/>
              </a:rPr>
              <a:t>Stronger focus in scope of intervention than other cohesion </a:t>
            </a:r>
            <a:r>
              <a:rPr lang="en-US" sz="2000" b="1" dirty="0" err="1">
                <a:latin typeface="EC Square Sans Pro" panose="020B0506040000020004" pitchFamily="34" charset="0"/>
              </a:rPr>
              <a:t>programmes</a:t>
            </a:r>
            <a:endParaRPr lang="en-US" sz="2000" b="1" dirty="0">
              <a:latin typeface="EC Square Sans Pro" panose="020B0506040000020004" pitchFamily="34" charset="0"/>
            </a:endParaRPr>
          </a:p>
          <a:p>
            <a:pPr lvl="1">
              <a:spcAft>
                <a:spcPts val="300"/>
              </a:spcAft>
            </a:pPr>
            <a:r>
              <a:rPr lang="en-US" dirty="0">
                <a:latin typeface="EC Square Sans Pro" panose="020B0506040000020004" pitchFamily="34" charset="0"/>
              </a:rPr>
              <a:t>Economic diversification and reconversion</a:t>
            </a:r>
          </a:p>
          <a:p>
            <a:pPr lvl="1">
              <a:spcAft>
                <a:spcPts val="300"/>
              </a:spcAft>
            </a:pPr>
            <a:r>
              <a:rPr lang="en-US" dirty="0">
                <a:latin typeface="EC Square Sans Pro" panose="020B0506040000020004" pitchFamily="34" charset="0"/>
              </a:rPr>
              <a:t>Re-skilling and job seeking assistance for workers</a:t>
            </a:r>
          </a:p>
          <a:p>
            <a:pPr lvl="1">
              <a:spcAft>
                <a:spcPts val="300"/>
              </a:spcAft>
            </a:pPr>
            <a:r>
              <a:rPr lang="en-US" dirty="0">
                <a:latin typeface="EC Square Sans Pro" panose="020B0506040000020004" pitchFamily="34" charset="0"/>
              </a:rPr>
              <a:t>Support to climate </a:t>
            </a:r>
            <a:r>
              <a:rPr lang="en-US" dirty="0" smtClean="0">
                <a:latin typeface="EC Square Sans Pro" panose="020B0506040000020004" pitchFamily="34" charset="0"/>
              </a:rPr>
              <a:t>and </a:t>
            </a:r>
            <a:r>
              <a:rPr lang="en-US" dirty="0">
                <a:latin typeface="EC Square Sans Pro" panose="020B0506040000020004" pitchFamily="34" charset="0"/>
              </a:rPr>
              <a:t>environmental </a:t>
            </a:r>
            <a:r>
              <a:rPr lang="en-US" dirty="0" smtClean="0">
                <a:latin typeface="EC Square Sans Pro" panose="020B0506040000020004" pitchFamily="34" charset="0"/>
              </a:rPr>
              <a:t>sustainability, </a:t>
            </a:r>
            <a:r>
              <a:rPr lang="en-US" dirty="0">
                <a:latin typeface="EC Square Sans Pro" panose="020B0506040000020004" pitchFamily="34" charset="0"/>
              </a:rPr>
              <a:t>where this will help mitigate the impact of </a:t>
            </a:r>
            <a:r>
              <a:rPr lang="en-US">
                <a:latin typeface="EC Square Sans Pro" panose="020B0506040000020004" pitchFamily="34" charset="0"/>
              </a:rPr>
              <a:t>the </a:t>
            </a:r>
            <a:r>
              <a:rPr lang="en-US" smtClean="0">
                <a:latin typeface="EC Square Sans Pro" panose="020B0506040000020004" pitchFamily="34" charset="0"/>
              </a:rPr>
              <a:t>transition</a:t>
            </a:r>
            <a:endParaRPr lang="en-US" dirty="0">
              <a:latin typeface="EC Square Sans Pro" panose="020B0506040000020004" pitchFamily="34" charset="0"/>
            </a:endParaRPr>
          </a:p>
        </p:txBody>
      </p:sp>
      <p:sp>
        <p:nvSpPr>
          <p:cNvPr id="3" name="Content Placeholder 2"/>
          <p:cNvSpPr>
            <a:spLocks noGrp="1"/>
          </p:cNvSpPr>
          <p:nvPr>
            <p:ph sz="half" idx="13"/>
          </p:nvPr>
        </p:nvSpPr>
        <p:spPr>
          <a:xfrm>
            <a:off x="8311249" y="1320800"/>
            <a:ext cx="3559128" cy="5245100"/>
          </a:xfrm>
        </p:spPr>
        <p:txBody>
          <a:bodyPr/>
          <a:lstStyle/>
          <a:p>
            <a:pPr marL="0" indent="0">
              <a:spcAft>
                <a:spcPts val="300"/>
              </a:spcAft>
              <a:buNone/>
            </a:pPr>
            <a:r>
              <a:rPr lang="en-US" sz="2000" b="1" dirty="0" smtClean="0">
                <a:latin typeface="EC Square Sans Pro" panose="020B0506040000020004" pitchFamily="34" charset="0"/>
              </a:rPr>
              <a:t>Exclusion </a:t>
            </a:r>
            <a:r>
              <a:rPr lang="en-US" sz="2000" b="1" dirty="0">
                <a:latin typeface="EC Square Sans Pro" panose="020B0506040000020004" pitchFamily="34" charset="0"/>
              </a:rPr>
              <a:t>from the scope of support :</a:t>
            </a:r>
            <a:endParaRPr lang="en-US" sz="2000" b="1" dirty="0" smtClean="0">
              <a:latin typeface="EC Square Sans Pro" panose="020B0506040000020004" pitchFamily="34" charset="0"/>
            </a:endParaRPr>
          </a:p>
          <a:p>
            <a:pPr lvl="1">
              <a:spcAft>
                <a:spcPts val="300"/>
              </a:spcAft>
            </a:pPr>
            <a:r>
              <a:rPr lang="en-US" dirty="0" smtClean="0">
                <a:latin typeface="EC Square Sans Pro" panose="020B0506040000020004" pitchFamily="34" charset="0"/>
              </a:rPr>
              <a:t>Production, processing, distribution, storage or combustion of fossil fuels </a:t>
            </a:r>
            <a:r>
              <a:rPr lang="en-US" u="sng" dirty="0" smtClean="0">
                <a:latin typeface="EC Square Sans Pro" panose="020B0506040000020004" pitchFamily="34" charset="0"/>
              </a:rPr>
              <a:t>excluded</a:t>
            </a:r>
            <a:r>
              <a:rPr lang="en-US" dirty="0" smtClean="0">
                <a:latin typeface="EC Square Sans Pro" panose="020B0506040000020004" pitchFamily="34" charset="0"/>
              </a:rPr>
              <a:t> from support</a:t>
            </a:r>
          </a:p>
          <a:p>
            <a:pPr marL="457200" lvl="1" indent="0">
              <a:spcAft>
                <a:spcPts val="300"/>
              </a:spcAft>
              <a:buNone/>
            </a:pPr>
            <a:endParaRPr lang="en-US" dirty="0" smtClean="0">
              <a:latin typeface="EC Square Sans Pro" panose="020B0506040000020004" pitchFamily="34" charset="0"/>
            </a:endParaRPr>
          </a:p>
          <a:p>
            <a:pPr>
              <a:spcAft>
                <a:spcPts val="300"/>
              </a:spcAft>
            </a:pPr>
            <a:endParaRPr lang="en-GB" dirty="0">
              <a:latin typeface="EC Square Sans Pro" panose="020B0506040000020004" pitchFamily="34" charset="0"/>
            </a:endParaRPr>
          </a:p>
        </p:txBody>
      </p:sp>
      <p:sp>
        <p:nvSpPr>
          <p:cNvPr id="4" name="Content Placeholder 3"/>
          <p:cNvSpPr>
            <a:spLocks noGrp="1"/>
          </p:cNvSpPr>
          <p:nvPr>
            <p:ph sz="half" idx="14"/>
          </p:nvPr>
        </p:nvSpPr>
        <p:spPr>
          <a:xfrm>
            <a:off x="4397174" y="1320800"/>
            <a:ext cx="3713588" cy="4115559"/>
          </a:xfrm>
        </p:spPr>
        <p:txBody>
          <a:bodyPr/>
          <a:lstStyle/>
          <a:p>
            <a:pPr marL="0" indent="0">
              <a:spcAft>
                <a:spcPts val="300"/>
              </a:spcAft>
              <a:buNone/>
            </a:pPr>
            <a:r>
              <a:rPr lang="en-US" sz="2000" b="1" dirty="0">
                <a:latin typeface="EC Square Sans Pro" panose="020B0506040000020004" pitchFamily="34" charset="0"/>
              </a:rPr>
              <a:t>Limited additional eligibility – to be justified in territorial just transition plans</a:t>
            </a:r>
          </a:p>
          <a:p>
            <a:pPr lvl="1">
              <a:spcAft>
                <a:spcPts val="300"/>
              </a:spcAft>
            </a:pPr>
            <a:r>
              <a:rPr lang="en-US" dirty="0">
                <a:latin typeface="EC Square Sans Pro" panose="020B0506040000020004" pitchFamily="34" charset="0"/>
              </a:rPr>
              <a:t>Productive investments in large </a:t>
            </a:r>
            <a:r>
              <a:rPr lang="en-US" dirty="0" smtClean="0">
                <a:latin typeface="EC Square Sans Pro" panose="020B0506040000020004" pitchFamily="34" charset="0"/>
              </a:rPr>
              <a:t>enterprises: </a:t>
            </a:r>
            <a:r>
              <a:rPr lang="en-US" dirty="0">
                <a:latin typeface="EC Square Sans Pro" panose="020B0506040000020004" pitchFamily="34" charset="0"/>
              </a:rPr>
              <a:t>if needed to offset job losses</a:t>
            </a:r>
          </a:p>
          <a:p>
            <a:pPr lvl="1">
              <a:spcAft>
                <a:spcPts val="300"/>
              </a:spcAft>
            </a:pPr>
            <a:r>
              <a:rPr lang="en-US" dirty="0">
                <a:latin typeface="EC Square Sans Pro" panose="020B0506040000020004" pitchFamily="34" charset="0"/>
              </a:rPr>
              <a:t>Investments reducing GHG emissions from ETS activities: if needed to preserve jobs</a:t>
            </a:r>
          </a:p>
          <a:p>
            <a:pPr lvl="1">
              <a:spcAft>
                <a:spcPts val="300"/>
              </a:spcAft>
            </a:pPr>
            <a:endParaRPr lang="en-GB" dirty="0">
              <a:latin typeface="EC Square Sans Pro" panose="020B0506040000020004" pitchFamily="34" charset="0"/>
            </a:endParaRPr>
          </a:p>
        </p:txBody>
      </p:sp>
      <p:sp>
        <p:nvSpPr>
          <p:cNvPr id="5" name="Title 4"/>
          <p:cNvSpPr>
            <a:spLocks noGrp="1"/>
          </p:cNvSpPr>
          <p:nvPr>
            <p:ph type="title"/>
          </p:nvPr>
        </p:nvSpPr>
        <p:spPr>
          <a:xfrm>
            <a:off x="958022" y="208243"/>
            <a:ext cx="10515600" cy="782357"/>
          </a:xfrm>
        </p:spPr>
        <p:txBody>
          <a:bodyPr/>
          <a:lstStyle/>
          <a:p>
            <a:r>
              <a:rPr lang="en-GB" sz="3600" b="1" dirty="0" smtClean="0">
                <a:latin typeface="EC Square Sans Pro" panose="020B0506040000020004" pitchFamily="34" charset="0"/>
              </a:rPr>
              <a:t>Just Transition Fund: scope of support</a:t>
            </a:r>
            <a:endParaRPr lang="en-GB" sz="3600" b="1" dirty="0">
              <a:latin typeface="EC Square Sans Pro" panose="020B0506040000020004" pitchFamily="34" charset="0"/>
            </a:endParaRPr>
          </a:p>
        </p:txBody>
      </p:sp>
      <p:sp>
        <p:nvSpPr>
          <p:cNvPr id="9" name="Right Brace 8"/>
          <p:cNvSpPr/>
          <p:nvPr/>
        </p:nvSpPr>
        <p:spPr>
          <a:xfrm rot="16200000" flipH="1">
            <a:off x="4126740" y="2128429"/>
            <a:ext cx="440570" cy="751386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4D4D"/>
              </a:solidFill>
              <a:effectLst/>
              <a:uLnTx/>
              <a:uFillTx/>
              <a:latin typeface="Arial"/>
              <a:ea typeface="+mn-ea"/>
              <a:cs typeface="+mn-cs"/>
            </a:endParaRPr>
          </a:p>
        </p:txBody>
      </p:sp>
      <p:sp>
        <p:nvSpPr>
          <p:cNvPr id="7" name="Rounded Rectangle 6"/>
          <p:cNvSpPr/>
          <p:nvPr/>
        </p:nvSpPr>
        <p:spPr>
          <a:xfrm>
            <a:off x="8361042" y="4912242"/>
            <a:ext cx="3766420" cy="1786269"/>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EC Square Sans Pro" panose="020B0506040000020004" pitchFamily="34" charset="0"/>
                <a:ea typeface="+mn-ea"/>
                <a:cs typeface="+mn-cs"/>
              </a:rPr>
              <a:t>Each operation must contribute to the implementation of the territorial just transition plans</a:t>
            </a:r>
          </a:p>
        </p:txBody>
      </p:sp>
      <p:sp>
        <p:nvSpPr>
          <p:cNvPr id="11" name="Rounded Rectangle 10"/>
          <p:cNvSpPr/>
          <p:nvPr/>
        </p:nvSpPr>
        <p:spPr>
          <a:xfrm>
            <a:off x="596900" y="6298440"/>
            <a:ext cx="7520669" cy="4975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EC Square Sans Pro" panose="020B0506040000020004" pitchFamily="34" charset="0"/>
                <a:ea typeface="+mn-ea"/>
                <a:cs typeface="+mn-cs"/>
              </a:rPr>
              <a:t>Exclusive list of activities defined in Article 4 of </a:t>
            </a:r>
            <a:r>
              <a:rPr kumimoji="0" lang="en-US" sz="1800" b="0" i="0" u="none" strike="noStrike" kern="1200" cap="none" spc="0" normalizeH="0" baseline="0" noProof="0" dirty="0" smtClean="0">
                <a:ln>
                  <a:noFill/>
                </a:ln>
                <a:solidFill>
                  <a:srgbClr val="FFFFFF"/>
                </a:solidFill>
                <a:effectLst/>
                <a:uLnTx/>
                <a:uFillTx/>
                <a:latin typeface="EC Square Sans Pro" panose="020B0506040000020004" pitchFamily="34" charset="0"/>
                <a:ea typeface="+mn-ea"/>
                <a:cs typeface="+mn-cs"/>
              </a:rPr>
              <a:t>the </a:t>
            </a:r>
            <a:r>
              <a:rPr kumimoji="0" lang="en-US" sz="1800" b="0" i="0" u="none" strike="noStrike" kern="1200" cap="none" spc="0" normalizeH="0" baseline="0" noProof="0" dirty="0">
                <a:ln>
                  <a:noFill/>
                </a:ln>
                <a:solidFill>
                  <a:srgbClr val="FFFFFF"/>
                </a:solidFill>
                <a:effectLst/>
                <a:uLnTx/>
                <a:uFillTx/>
                <a:latin typeface="EC Square Sans Pro" panose="020B0506040000020004" pitchFamily="34" charset="0"/>
                <a:ea typeface="+mn-ea"/>
                <a:cs typeface="+mn-cs"/>
              </a:rPr>
              <a:t>JTF </a:t>
            </a:r>
            <a:r>
              <a:rPr kumimoji="0" lang="en-US" sz="1800" b="0" i="0" u="none" strike="noStrike" kern="1200" cap="none" spc="0" normalizeH="0" baseline="0" noProof="0" dirty="0" smtClean="0">
                <a:ln>
                  <a:noFill/>
                </a:ln>
                <a:solidFill>
                  <a:srgbClr val="FFFFFF"/>
                </a:solidFill>
                <a:effectLst/>
                <a:uLnTx/>
                <a:uFillTx/>
                <a:latin typeface="EC Square Sans Pro" panose="020B0506040000020004" pitchFamily="34" charset="0"/>
                <a:ea typeface="+mn-ea"/>
                <a:cs typeface="+mn-cs"/>
              </a:rPr>
              <a:t>regulation</a:t>
            </a:r>
          </a:p>
        </p:txBody>
      </p:sp>
    </p:spTree>
    <p:extLst>
      <p:ext uri="{BB962C8B-B14F-4D97-AF65-F5344CB8AC3E}">
        <p14:creationId xmlns:p14="http://schemas.microsoft.com/office/powerpoint/2010/main" val="1559397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8150" y="4055226"/>
            <a:ext cx="10559441" cy="1882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0721" y="482860"/>
            <a:ext cx="10980273" cy="782357"/>
          </a:xfrm>
        </p:spPr>
        <p:txBody>
          <a:bodyPr/>
          <a:lstStyle/>
          <a:p>
            <a:r>
              <a:rPr lang="en-GB" dirty="0" smtClean="0"/>
              <a:t>Next steps: working together to optimise impact</a:t>
            </a:r>
            <a:endParaRPr lang="en-US" dirty="0"/>
          </a:p>
        </p:txBody>
      </p:sp>
      <p:pic>
        <p:nvPicPr>
          <p:cNvPr id="11" name="Picture Placeholder 10"/>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7467" r="-7467"/>
          <a:stretch/>
        </p:blipFill>
        <p:spPr>
          <a:xfrm>
            <a:off x="1444708" y="1657572"/>
            <a:ext cx="2138669" cy="2138669"/>
          </a:xfrm>
        </p:spPr>
      </p:pic>
      <p:pic>
        <p:nvPicPr>
          <p:cNvPr id="12" name="Picture Placeholder 11"/>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4630" r="-4630"/>
          <a:stretch/>
        </p:blipFill>
        <p:spPr>
          <a:xfrm>
            <a:off x="4820855" y="1672165"/>
            <a:ext cx="2138669" cy="2138669"/>
          </a:xfrm>
        </p:spPr>
      </p:pic>
      <p:pic>
        <p:nvPicPr>
          <p:cNvPr id="14" name="Picture Placeholder 13"/>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4630" r="-4630"/>
          <a:stretch/>
        </p:blipFill>
        <p:spPr>
          <a:xfrm>
            <a:off x="8197001" y="1657570"/>
            <a:ext cx="2138669" cy="2138669"/>
          </a:xfrm>
        </p:spPr>
      </p:pic>
      <p:sp>
        <p:nvSpPr>
          <p:cNvPr id="7" name="Content Placeholder 6"/>
          <p:cNvSpPr>
            <a:spLocks noGrp="1"/>
          </p:cNvSpPr>
          <p:nvPr>
            <p:ph sz="quarter" idx="15"/>
          </p:nvPr>
        </p:nvSpPr>
        <p:spPr>
          <a:xfrm>
            <a:off x="1038042" y="4069821"/>
            <a:ext cx="2952000" cy="2516429"/>
          </a:xfrm>
        </p:spPr>
        <p:txBody>
          <a:bodyPr/>
          <a:lstStyle/>
          <a:p>
            <a:r>
              <a:rPr lang="en-US" sz="2400" b="1" dirty="0">
                <a:solidFill>
                  <a:schemeClr val="accent5"/>
                </a:solidFill>
                <a:latin typeface="EC Square Sans Pro" panose="020B0506040000020004" pitchFamily="34" charset="0"/>
              </a:rPr>
              <a:t>Strong</a:t>
            </a:r>
            <a:r>
              <a:rPr lang="en-US" sz="2400" dirty="0"/>
              <a:t> </a:t>
            </a:r>
            <a:r>
              <a:rPr lang="en-US" sz="2400" b="1" dirty="0" smtClean="0">
                <a:solidFill>
                  <a:schemeClr val="accent5"/>
                </a:solidFill>
                <a:latin typeface="EC Square Sans Pro" panose="020B0506040000020004" pitchFamily="34" charset="0"/>
              </a:rPr>
              <a:t>partnership:</a:t>
            </a:r>
            <a:r>
              <a:rPr lang="en-US" dirty="0" smtClean="0"/>
              <a:t> involvement of all relevant stakeholders in the preparation of cohesion policy </a:t>
            </a:r>
            <a:r>
              <a:rPr lang="en-US" dirty="0" err="1" smtClean="0"/>
              <a:t>programmes</a:t>
            </a:r>
            <a:endParaRPr lang="en-US" dirty="0"/>
          </a:p>
        </p:txBody>
      </p:sp>
      <p:sp>
        <p:nvSpPr>
          <p:cNvPr id="8" name="Content Placeholder 7"/>
          <p:cNvSpPr>
            <a:spLocks noGrp="1"/>
          </p:cNvSpPr>
          <p:nvPr>
            <p:ph sz="quarter" idx="16"/>
          </p:nvPr>
        </p:nvSpPr>
        <p:spPr>
          <a:xfrm>
            <a:off x="4414189" y="4069821"/>
            <a:ext cx="2952000" cy="2224653"/>
          </a:xfrm>
        </p:spPr>
        <p:txBody>
          <a:bodyPr/>
          <a:lstStyle/>
          <a:p>
            <a:r>
              <a:rPr lang="en-US" sz="2400" b="1" dirty="0">
                <a:solidFill>
                  <a:schemeClr val="accent5"/>
                </a:solidFill>
                <a:latin typeface="EC Square Sans Pro" panose="020B0506040000020004" pitchFamily="34" charset="0"/>
              </a:rPr>
              <a:t>Strong </a:t>
            </a:r>
            <a:r>
              <a:rPr lang="en-US" sz="2400" b="1" dirty="0" err="1" smtClean="0">
                <a:solidFill>
                  <a:schemeClr val="accent5"/>
                </a:solidFill>
                <a:latin typeface="EC Square Sans Pro" panose="020B0506040000020004" pitchFamily="34" charset="0"/>
              </a:rPr>
              <a:t>programmes</a:t>
            </a:r>
            <a:r>
              <a:rPr lang="en-US" sz="2400" b="1" dirty="0" smtClean="0">
                <a:solidFill>
                  <a:schemeClr val="accent5"/>
                </a:solidFill>
                <a:latin typeface="EC Square Sans Pro" panose="020B0506040000020004" pitchFamily="34" charset="0"/>
              </a:rPr>
              <a:t>:</a:t>
            </a:r>
            <a:r>
              <a:rPr lang="en-US" sz="2400" dirty="0" smtClean="0"/>
              <a:t> </a:t>
            </a:r>
            <a:r>
              <a:rPr lang="en-US" dirty="0" smtClean="0"/>
              <a:t>objective </a:t>
            </a:r>
            <a:r>
              <a:rPr lang="en-US" dirty="0"/>
              <a:t>setting, types of actions</a:t>
            </a:r>
            <a:r>
              <a:rPr lang="en-US" dirty="0" smtClean="0"/>
              <a:t>, synergies, funding, outputs </a:t>
            </a:r>
            <a:r>
              <a:rPr lang="en-US" dirty="0"/>
              <a:t>and results</a:t>
            </a:r>
          </a:p>
          <a:p>
            <a:endParaRPr lang="en-GB" sz="2400" dirty="0"/>
          </a:p>
          <a:p>
            <a:endParaRPr lang="en-US" dirty="0"/>
          </a:p>
        </p:txBody>
      </p:sp>
      <p:sp>
        <p:nvSpPr>
          <p:cNvPr id="9" name="Content Placeholder 8"/>
          <p:cNvSpPr>
            <a:spLocks noGrp="1"/>
          </p:cNvSpPr>
          <p:nvPr>
            <p:ph sz="quarter" idx="17"/>
          </p:nvPr>
        </p:nvSpPr>
        <p:spPr>
          <a:xfrm>
            <a:off x="7790335" y="4069821"/>
            <a:ext cx="2952000" cy="2224653"/>
          </a:xfrm>
        </p:spPr>
        <p:txBody>
          <a:bodyPr/>
          <a:lstStyle/>
          <a:p>
            <a:r>
              <a:rPr lang="en-US" sz="2400" b="1" dirty="0" smtClean="0">
                <a:solidFill>
                  <a:schemeClr val="accent5"/>
                </a:solidFill>
                <a:latin typeface="EC Square Sans Pro" panose="020B0506040000020004" pitchFamily="34" charset="0"/>
              </a:rPr>
              <a:t>Awareness raising, coordination and cooperation </a:t>
            </a:r>
            <a:r>
              <a:rPr lang="en-US" dirty="0" smtClean="0"/>
              <a:t>between national </a:t>
            </a:r>
            <a:r>
              <a:rPr lang="en-US" dirty="0"/>
              <a:t>and regional </a:t>
            </a:r>
            <a:r>
              <a:rPr lang="en-US" dirty="0" smtClean="0"/>
              <a:t>actors</a:t>
            </a:r>
            <a:endParaRPr lang="en-US" dirty="0"/>
          </a:p>
        </p:txBody>
      </p:sp>
    </p:spTree>
    <p:extLst>
      <p:ext uri="{BB962C8B-B14F-4D97-AF65-F5344CB8AC3E}">
        <p14:creationId xmlns:p14="http://schemas.microsoft.com/office/powerpoint/2010/main" val="249458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More information </a:t>
            </a:r>
            <a:endParaRPr lang="fr-BE" dirty="0"/>
          </a:p>
        </p:txBody>
      </p:sp>
      <p:sp>
        <p:nvSpPr>
          <p:cNvPr id="3" name="TextBox 2"/>
          <p:cNvSpPr txBox="1"/>
          <p:nvPr/>
        </p:nvSpPr>
        <p:spPr>
          <a:xfrm>
            <a:off x="894522" y="2305878"/>
            <a:ext cx="10694504" cy="1200329"/>
          </a:xfrm>
          <a:prstGeom prst="rect">
            <a:avLst/>
          </a:prstGeom>
          <a:noFill/>
        </p:spPr>
        <p:txBody>
          <a:bodyPr wrap="square" rtlCol="0">
            <a:spAutoFit/>
          </a:bodyPr>
          <a:lstStyle/>
          <a:p>
            <a:endParaRPr lang="en-US" dirty="0" smtClean="0">
              <a:hlinkClick r:id="rId2"/>
            </a:endParaRPr>
          </a:p>
          <a:p>
            <a:r>
              <a:rPr lang="en-US" dirty="0">
                <a:hlinkClick r:id="rId2"/>
              </a:rPr>
              <a:t>https://ec.europa.eu/info/eu-regional-and-urban-development</a:t>
            </a:r>
          </a:p>
          <a:p>
            <a:endParaRPr lang="en-US" dirty="0" smtClean="0">
              <a:hlinkClick r:id="rId2"/>
            </a:endParaRPr>
          </a:p>
          <a:p>
            <a:r>
              <a:rPr lang="en-US" dirty="0" smtClean="0">
                <a:hlinkClick r:id="rId2"/>
              </a:rPr>
              <a:t>Managing </a:t>
            </a:r>
            <a:r>
              <a:rPr lang="en-US" dirty="0">
                <a:hlinkClick r:id="rId2"/>
              </a:rPr>
              <a:t>authorities - Regional Policy - European Commission (europa.eu)</a:t>
            </a:r>
            <a:endParaRPr lang="fr-BE" dirty="0"/>
          </a:p>
        </p:txBody>
      </p:sp>
    </p:spTree>
    <p:extLst>
      <p:ext uri="{BB962C8B-B14F-4D97-AF65-F5344CB8AC3E}">
        <p14:creationId xmlns:p14="http://schemas.microsoft.com/office/powerpoint/2010/main" val="55817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700"/>
            <a:ext cx="12192000" cy="8128000"/>
          </a:xfrm>
          <a:prstGeom prst="rect">
            <a:avLst/>
          </a:prstGeom>
        </p:spPr>
      </p:pic>
      <p:sp>
        <p:nvSpPr>
          <p:cNvPr id="4" name="Title 3"/>
          <p:cNvSpPr>
            <a:spLocks noGrp="1"/>
          </p:cNvSpPr>
          <p:nvPr>
            <p:ph type="ctrTitle"/>
          </p:nvPr>
        </p:nvSpPr>
        <p:spPr>
          <a:xfrm>
            <a:off x="6453051" y="4310743"/>
            <a:ext cx="5738948" cy="643018"/>
          </a:xfrm>
          <a:solidFill>
            <a:schemeClr val="accent5"/>
          </a:solidFill>
        </p:spPr>
        <p:txBody>
          <a:bodyPr anchor="ctr"/>
          <a:lstStyle/>
          <a:p>
            <a:pPr algn="r">
              <a:buClr>
                <a:srgbClr val="FFFFFF"/>
              </a:buClr>
              <a:defRPr/>
            </a:pPr>
            <a:r>
              <a:rPr lang="fr-BE" altLang="en-US" sz="2000" kern="0" dirty="0">
                <a:latin typeface="+mn-lt"/>
                <a:hlinkClick r:id="rId3"/>
              </a:rPr>
              <a:t>m</a:t>
            </a:r>
            <a:r>
              <a:rPr lang="fr-BE" altLang="en-US" sz="2000" kern="0" dirty="0" smtClean="0">
                <a:latin typeface="+mn-lt"/>
                <a:hlinkClick r:id="rId3"/>
              </a:rPr>
              <a:t>yriam.boveda@ec.europa.eu</a:t>
            </a:r>
            <a:r>
              <a:rPr lang="en-GB" sz="2000" dirty="0">
                <a:latin typeface="+mn-lt"/>
              </a:rPr>
              <a:t/>
            </a:r>
            <a:br>
              <a:rPr lang="en-GB" sz="2000" dirty="0">
                <a:latin typeface="+mn-lt"/>
              </a:rPr>
            </a:br>
            <a:r>
              <a:rPr lang="en-GB" altLang="en-US" sz="2000" kern="0" dirty="0" smtClean="0">
                <a:solidFill>
                  <a:srgbClr val="FFFFFF"/>
                </a:solidFill>
                <a:latin typeface="+mn-lt"/>
              </a:rPr>
              <a:t>DG </a:t>
            </a:r>
            <a:r>
              <a:rPr lang="en-GB" altLang="en-US" sz="2000" kern="0" dirty="0">
                <a:solidFill>
                  <a:srgbClr val="FFFFFF"/>
                </a:solidFill>
                <a:latin typeface="+mn-lt"/>
              </a:rPr>
              <a:t>REGIO, Smart and Sustainable Growth </a:t>
            </a:r>
            <a:r>
              <a:rPr lang="en-GB" altLang="en-US" sz="2000" kern="0" dirty="0" smtClean="0">
                <a:solidFill>
                  <a:srgbClr val="FFFFFF"/>
                </a:solidFill>
                <a:latin typeface="+mn-lt"/>
              </a:rPr>
              <a:t>Unit</a:t>
            </a:r>
            <a:endParaRPr lang="en-GB" sz="2000" dirty="0">
              <a:latin typeface="+mn-lt"/>
            </a:endParaRPr>
          </a:p>
        </p:txBody>
      </p:sp>
      <p:sp>
        <p:nvSpPr>
          <p:cNvPr id="5" name="Title 5"/>
          <p:cNvSpPr txBox="1">
            <a:spLocks/>
          </p:cNvSpPr>
          <p:nvPr/>
        </p:nvSpPr>
        <p:spPr>
          <a:xfrm>
            <a:off x="1071350" y="653628"/>
            <a:ext cx="11120650" cy="2149523"/>
          </a:xfrm>
          <a:prstGeom prst="rect">
            <a:avLst/>
          </a:prstGeom>
        </p:spPr>
        <p:txBody>
          <a:bodyPr vert="horz" wrap="square"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BE" sz="5600" b="1" i="0" u="none" strike="noStrike" kern="1200" cap="none" spc="0" normalizeH="0" baseline="0" noProof="0" dirty="0" smtClean="0">
                <a:ln>
                  <a:noFill/>
                </a:ln>
                <a:solidFill>
                  <a:srgbClr val="FFFFFF"/>
                </a:solidFill>
                <a:effectLst/>
                <a:uLnTx/>
                <a:uFillTx/>
                <a:latin typeface="Arial"/>
                <a:ea typeface="+mj-ea"/>
                <a:cs typeface="+mj-cs"/>
              </a:rPr>
              <a:t>Contact</a:t>
            </a:r>
            <a:br>
              <a:rPr kumimoji="0" lang="fr-BE" sz="5600" b="1" i="0" u="none" strike="noStrike" kern="1200" cap="none" spc="0" normalizeH="0" baseline="0" noProof="0" dirty="0" smtClean="0">
                <a:ln>
                  <a:noFill/>
                </a:ln>
                <a:solidFill>
                  <a:srgbClr val="FFFFFF"/>
                </a:solidFill>
                <a:effectLst/>
                <a:uLnTx/>
                <a:uFillTx/>
                <a:latin typeface="Arial"/>
                <a:ea typeface="+mj-ea"/>
                <a:cs typeface="+mj-cs"/>
              </a:rPr>
            </a:br>
            <a:endParaRPr kumimoji="0" lang="en-GB" sz="5600" b="1" i="0" u="none" strike="noStrike" kern="1200" cap="none" spc="0" normalizeH="0" baseline="0" noProof="0" dirty="0">
              <a:ln>
                <a:noFill/>
              </a:ln>
              <a:solidFill>
                <a:srgbClr val="FFFFFF"/>
              </a:solidFill>
              <a:effectLst/>
              <a:uLnTx/>
              <a:uFillTx/>
              <a:latin typeface="Arial"/>
              <a:ea typeface="+mj-ea"/>
              <a:cs typeface="+mj-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8823" y="1027173"/>
            <a:ext cx="985263" cy="1078928"/>
          </a:xfrm>
          <a:prstGeom prst="rect">
            <a:avLst/>
          </a:prstGeom>
        </p:spPr>
      </p:pic>
    </p:spTree>
    <p:extLst>
      <p:ext uri="{BB962C8B-B14F-4D97-AF65-F5344CB8AC3E}">
        <p14:creationId xmlns:p14="http://schemas.microsoft.com/office/powerpoint/2010/main" val="2906812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06937" y="1449754"/>
          <a:ext cx="10927863" cy="4529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fr-BE" dirty="0" err="1" smtClean="0"/>
              <a:t>Supporting</a:t>
            </a:r>
            <a:r>
              <a:rPr lang="fr-BE" dirty="0" smtClean="0"/>
              <a:t> </a:t>
            </a:r>
            <a:r>
              <a:rPr lang="fr-BE" dirty="0" err="1" smtClean="0"/>
              <a:t>specific</a:t>
            </a:r>
            <a:r>
              <a:rPr lang="fr-BE" dirty="0" smtClean="0"/>
              <a:t> </a:t>
            </a:r>
            <a:r>
              <a:rPr lang="fr-BE" dirty="0" err="1" smtClean="0"/>
              <a:t>operations</a:t>
            </a:r>
            <a:r>
              <a:rPr lang="fr-BE" dirty="0" smtClean="0"/>
              <a:t>?</a:t>
            </a:r>
            <a:endParaRPr lang="en-GB" dirty="0"/>
          </a:p>
        </p:txBody>
      </p:sp>
    </p:spTree>
    <p:extLst>
      <p:ext uri="{BB962C8B-B14F-4D97-AF65-F5344CB8AC3E}">
        <p14:creationId xmlns:p14="http://schemas.microsoft.com/office/powerpoint/2010/main" val="1998583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06937" y="1449754"/>
          <a:ext cx="10927863" cy="4529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fr-BE" dirty="0" err="1" smtClean="0"/>
              <a:t>Additional</a:t>
            </a:r>
            <a:r>
              <a:rPr lang="fr-BE" dirty="0" smtClean="0"/>
              <a:t> </a:t>
            </a:r>
            <a:r>
              <a:rPr lang="fr-BE" dirty="0" err="1" smtClean="0"/>
              <a:t>considerations</a:t>
            </a:r>
            <a:r>
              <a:rPr lang="fr-BE" dirty="0" smtClean="0"/>
              <a:t> for large </a:t>
            </a:r>
            <a:r>
              <a:rPr lang="fr-BE" dirty="0" err="1" smtClean="0"/>
              <a:t>enterprises</a:t>
            </a:r>
            <a:endParaRPr lang="en-GB" dirty="0"/>
          </a:p>
        </p:txBody>
      </p:sp>
    </p:spTree>
    <p:extLst>
      <p:ext uri="{BB962C8B-B14F-4D97-AF65-F5344CB8AC3E}">
        <p14:creationId xmlns:p14="http://schemas.microsoft.com/office/powerpoint/2010/main" val="743663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06937" y="1449754"/>
          <a:ext cx="10927863" cy="4529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fr-BE" dirty="0" err="1" smtClean="0"/>
              <a:t>Additional</a:t>
            </a:r>
            <a:r>
              <a:rPr lang="fr-BE" dirty="0" smtClean="0"/>
              <a:t> </a:t>
            </a:r>
            <a:r>
              <a:rPr lang="fr-BE" dirty="0" err="1" smtClean="0"/>
              <a:t>considerations</a:t>
            </a:r>
            <a:r>
              <a:rPr lang="fr-BE" dirty="0" smtClean="0"/>
              <a:t> for ETS </a:t>
            </a:r>
            <a:r>
              <a:rPr lang="fr-BE" dirty="0" err="1" smtClean="0"/>
              <a:t>activities</a:t>
            </a:r>
            <a:endParaRPr lang="en-GB" dirty="0"/>
          </a:p>
        </p:txBody>
      </p:sp>
    </p:spTree>
    <p:extLst>
      <p:ext uri="{BB962C8B-B14F-4D97-AF65-F5344CB8AC3E}">
        <p14:creationId xmlns:p14="http://schemas.microsoft.com/office/powerpoint/2010/main" val="1083834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val 1"/>
          <p:cNvSpPr/>
          <p:nvPr/>
        </p:nvSpPr>
        <p:spPr>
          <a:xfrm rot="1335578">
            <a:off x="6793093" y="4341585"/>
            <a:ext cx="3097550" cy="1612431"/>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88594" y="718195"/>
            <a:ext cx="1158926" cy="1158926"/>
          </a:xfrm>
          <a:prstGeom prst="rect">
            <a:avLst/>
          </a:prstGeom>
        </p:spPr>
      </p:pic>
      <p:sp>
        <p:nvSpPr>
          <p:cNvPr id="3" name="TextBox 2"/>
          <p:cNvSpPr txBox="1"/>
          <p:nvPr/>
        </p:nvSpPr>
        <p:spPr>
          <a:xfrm>
            <a:off x="5149424" y="118017"/>
            <a:ext cx="1734834"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CLIMATE</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err="1" smtClean="0">
                <a:ln>
                  <a:noFill/>
                </a:ln>
                <a:solidFill>
                  <a:srgbClr val="034EA2"/>
                </a:solidFill>
                <a:effectLst/>
                <a:uLnTx/>
                <a:uFillTx/>
                <a:latin typeface="EC Square Sans Pro" panose="020B0506040000020004" pitchFamily="34" charset="0"/>
                <a:ea typeface="+mn-ea"/>
                <a:cs typeface="+mn-cs"/>
              </a:rPr>
              <a:t>PACT</a:t>
            </a:r>
            <a:r>
              <a:rPr kumimoji="0" lang="fr-BE" sz="14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 AND </a:t>
            </a:r>
            <a:r>
              <a:rPr kumimoji="0" lang="fr-BE" sz="1400" b="1" i="0" u="none" strike="noStrike" kern="1200" cap="none" spc="0" normalizeH="0" baseline="0" noProof="0" dirty="0" err="1" smtClean="0">
                <a:ln>
                  <a:noFill/>
                </a:ln>
                <a:solidFill>
                  <a:srgbClr val="034EA2"/>
                </a:solidFill>
                <a:effectLst/>
                <a:uLnTx/>
                <a:uFillTx/>
                <a:latin typeface="EC Square Sans Pro" panose="020B0506040000020004" pitchFamily="34" charset="0"/>
                <a:ea typeface="+mn-ea"/>
                <a:cs typeface="+mn-cs"/>
              </a:rPr>
              <a:t>CLIMATE</a:t>
            </a:r>
            <a:endParaRPr kumimoji="0" lang="fr-BE" sz="14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LAW</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0" name="TextBox 9"/>
          <p:cNvSpPr txBox="1"/>
          <p:nvPr/>
        </p:nvSpPr>
        <p:spPr>
          <a:xfrm>
            <a:off x="7457699" y="848298"/>
            <a:ext cx="1511953"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INVESTING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SMARTER, MORE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SUSTAINABLE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TRANSPORT</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1" name="TextBox 10"/>
          <p:cNvSpPr txBox="1"/>
          <p:nvPr/>
        </p:nvSpPr>
        <p:spPr>
          <a:xfrm>
            <a:off x="8422404" y="2036117"/>
            <a:ext cx="1309782"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STRIVING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FOR GREENER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INDUSTRY</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2" name="TextBox 11"/>
          <p:cNvSpPr txBox="1"/>
          <p:nvPr/>
        </p:nvSpPr>
        <p:spPr>
          <a:xfrm>
            <a:off x="8587813" y="3558698"/>
            <a:ext cx="128676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ELIMINATING </a:t>
            </a:r>
            <a:endParaRPr kumimoji="0" lang="en-US" sz="14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POLLUTION</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3" name="TextBox 12"/>
          <p:cNvSpPr txBox="1"/>
          <p:nvPr/>
        </p:nvSpPr>
        <p:spPr>
          <a:xfrm>
            <a:off x="7852506" y="5072581"/>
            <a:ext cx="161731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ENSURING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A </a:t>
            </a:r>
            <a:r>
              <a:rPr kumimoji="0" lang="en-US" sz="14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JUST TRANSITION</a:t>
            </a:r>
            <a:endPar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FOR ALL</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4" name="TextBox 13"/>
          <p:cNvSpPr txBox="1"/>
          <p:nvPr/>
        </p:nvSpPr>
        <p:spPr>
          <a:xfrm>
            <a:off x="6076524" y="5996783"/>
            <a:ext cx="161731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FINANCING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GREEN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PROJECTS</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5" name="TextBox 14"/>
          <p:cNvSpPr txBox="1"/>
          <p:nvPr/>
        </p:nvSpPr>
        <p:spPr>
          <a:xfrm>
            <a:off x="4428577" y="6020964"/>
            <a:ext cx="161731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MAKING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HOMES ENERGY EFFICIENT</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6" name="TextBox 15"/>
          <p:cNvSpPr txBox="1"/>
          <p:nvPr/>
        </p:nvSpPr>
        <p:spPr>
          <a:xfrm>
            <a:off x="2557297" y="4987584"/>
            <a:ext cx="161731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LEADING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GREEN 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GLOBALLY</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7" name="TextBox 16"/>
          <p:cNvSpPr txBox="1"/>
          <p:nvPr/>
        </p:nvSpPr>
        <p:spPr>
          <a:xfrm>
            <a:off x="2055608" y="3442266"/>
            <a:ext cx="16173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FROM FARM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TO FORK</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8" name="TextBox 17"/>
          <p:cNvSpPr txBox="1"/>
          <p:nvPr/>
        </p:nvSpPr>
        <p:spPr>
          <a:xfrm>
            <a:off x="2237334" y="2065469"/>
            <a:ext cx="16173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PROTECTING NATURE</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19" name="TextBox 18"/>
          <p:cNvSpPr txBox="1"/>
          <p:nvPr/>
        </p:nvSpPr>
        <p:spPr>
          <a:xfrm>
            <a:off x="3378859" y="747258"/>
            <a:ext cx="161731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PROMOTING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CLEAN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rPr>
              <a:t>ENERGY</a:t>
            </a:r>
            <a:endParaRPr kumimoji="0" lang="fr-BE" sz="1400" b="0" i="0" u="none" strike="noStrike" kern="1200" cap="none" spc="0" normalizeH="0" baseline="0" noProof="0" dirty="0">
              <a:ln>
                <a:noFill/>
              </a:ln>
              <a:solidFill>
                <a:srgbClr val="034EA2"/>
              </a:solidFill>
              <a:effectLst/>
              <a:uLnTx/>
              <a:uFillTx/>
              <a:latin typeface="EC Square Sans Pro" panose="020B0506040000020004" pitchFamily="34" charset="0"/>
              <a:ea typeface="+mn-ea"/>
              <a:cs typeface="+mn-cs"/>
            </a:endParaRPr>
          </a:p>
        </p:txBody>
      </p:sp>
      <p:sp>
        <p:nvSpPr>
          <p:cNvPr id="4" name="TextBox 3"/>
          <p:cNvSpPr txBox="1"/>
          <p:nvPr/>
        </p:nvSpPr>
        <p:spPr>
          <a:xfrm>
            <a:off x="4279072" y="2945487"/>
            <a:ext cx="3523722"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3600" b="1" i="0" u="none" strike="noStrike" kern="1200" cap="none" spc="0" normalizeH="0" baseline="0" noProof="0" dirty="0" smtClean="0">
                <a:ln>
                  <a:noFill/>
                </a:ln>
                <a:solidFill>
                  <a:srgbClr val="90C852"/>
                </a:solidFill>
                <a:effectLst/>
                <a:uLnTx/>
                <a:uFillTx/>
                <a:latin typeface="EC Square Sans Pro" panose="020B0506040000020004" pitchFamily="34" charset="0"/>
                <a:ea typeface="+mn-ea"/>
                <a:cs typeface="+mn-cs"/>
              </a:rPr>
              <a:t>THE EUROPEAN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3600" b="1" i="0" u="none" strike="noStrike" kern="1200" cap="none" spc="0" normalizeH="0" baseline="0" noProof="0" dirty="0" smtClean="0">
                <a:ln>
                  <a:noFill/>
                </a:ln>
                <a:solidFill>
                  <a:srgbClr val="90C852"/>
                </a:solidFill>
                <a:effectLst/>
                <a:uLnTx/>
                <a:uFillTx/>
                <a:latin typeface="EC Square Sans Pro" panose="020B0506040000020004" pitchFamily="34" charset="0"/>
                <a:ea typeface="+mn-ea"/>
                <a:cs typeface="+mn-cs"/>
              </a:rPr>
              <a:t>GREEN DEAL </a:t>
            </a:r>
            <a:endParaRPr kumimoji="0" lang="fr-BE" sz="3600" b="1" i="0" u="none" strike="noStrike" kern="1200" cap="none" spc="0" normalizeH="0" baseline="0" noProof="0" dirty="0">
              <a:ln>
                <a:noFill/>
              </a:ln>
              <a:solidFill>
                <a:srgbClr val="90C852"/>
              </a:solidFill>
              <a:effectLst/>
              <a:uLnTx/>
              <a:uFillTx/>
              <a:latin typeface="EC Square Sans Pro" panose="020B0506040000020004" pitchFamily="34" charset="0"/>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70631">
            <a:off x="6594765" y="1021976"/>
            <a:ext cx="1149880" cy="11498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9667" y="1935844"/>
            <a:ext cx="1189718" cy="118971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53250" y="3082663"/>
            <a:ext cx="1118278" cy="111827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47465" y="4147448"/>
            <a:ext cx="1140498" cy="114049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686484">
            <a:off x="6059897" y="4792247"/>
            <a:ext cx="1141937" cy="1141937"/>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78340" y="4836851"/>
            <a:ext cx="1159932" cy="1159932"/>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399195">
            <a:off x="3878986" y="4175981"/>
            <a:ext cx="1190048" cy="1190048"/>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219648">
            <a:off x="3365957" y="3152035"/>
            <a:ext cx="1119772" cy="1119772"/>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581468" y="1977793"/>
            <a:ext cx="1139635" cy="1139635"/>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20840710">
            <a:off x="4391452" y="1051754"/>
            <a:ext cx="1090324" cy="1090324"/>
          </a:xfrm>
          <a:prstGeom prst="rect">
            <a:avLst/>
          </a:prstGeom>
        </p:spPr>
      </p:pic>
    </p:spTree>
    <p:extLst>
      <p:ext uri="{BB962C8B-B14F-4D97-AF65-F5344CB8AC3E}">
        <p14:creationId xmlns:p14="http://schemas.microsoft.com/office/powerpoint/2010/main" val="3760216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4878" y="281729"/>
            <a:ext cx="10983419" cy="105114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E4194"/>
                </a:solidFill>
                <a:effectLst/>
                <a:uLnTx/>
                <a:uFillTx/>
                <a:latin typeface="EC Square Sans Pro" panose="020B0506040000020004" pitchFamily="34" charset="0"/>
                <a:ea typeface="EC Square Sans Pro"/>
                <a:cs typeface="EC Square Sans Pro"/>
              </a:rPr>
              <a:t>Just Transition Mechanism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rPr>
              <a:t>to </a:t>
            </a:r>
            <a:r>
              <a:rPr kumimoji="0" lang="en-US" sz="2400" b="0" i="0" u="none" strike="noStrike" kern="1200" cap="none" spc="0" normalizeH="0" baseline="0" noProof="0" dirty="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rPr>
              <a:t>support and finance regions most exposed to transition </a:t>
            </a:r>
            <a:r>
              <a:rPr kumimoji="0" lang="en-US" sz="2400" b="0" i="0" u="none" strike="noStrike" kern="1200" cap="none" spc="0" normalizeH="0" baseline="0" noProof="0" dirty="0" smtClean="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rPr>
              <a:t>challenges in all Member States </a:t>
            </a:r>
            <a:endParaRPr kumimoji="0" lang="en-US" sz="2400" b="0" i="0" u="none" strike="noStrike" kern="1200" cap="none" spc="0" normalizeH="0" baseline="0" noProof="0" dirty="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endParaRPr>
          </a:p>
        </p:txBody>
      </p:sp>
      <p:cxnSp>
        <p:nvCxnSpPr>
          <p:cNvPr id="38" name="Straight Arrow Connector 37"/>
          <p:cNvCxnSpPr/>
          <p:nvPr/>
        </p:nvCxnSpPr>
        <p:spPr>
          <a:xfrm flipH="1">
            <a:off x="1884735" y="1466125"/>
            <a:ext cx="4552292" cy="781837"/>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437027" y="1466125"/>
            <a:ext cx="3925562" cy="797013"/>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437027" y="1466125"/>
            <a:ext cx="2" cy="711057"/>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778408" y="2398369"/>
            <a:ext cx="309991"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a:t>
            </a:r>
            <a:endParaRPr kumimoji="0" lang="en-GB" sz="105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p:txBody>
      </p:sp>
      <p:sp>
        <p:nvSpPr>
          <p:cNvPr id="11" name="Rounded Rectangle 10"/>
          <p:cNvSpPr/>
          <p:nvPr/>
        </p:nvSpPr>
        <p:spPr>
          <a:xfrm>
            <a:off x="392089" y="2329284"/>
            <a:ext cx="3614622" cy="1668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t>Just Transition Fund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t>(EUR </a:t>
            </a:r>
            <a:r>
              <a:rPr kumimoji="0" lang="en-US" sz="28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Arial" panose="020B0604020202020204" pitchFamily="34" charset="0"/>
              </a:rPr>
              <a:t>19.2 </a:t>
            </a:r>
            <a:r>
              <a:rPr kumimoji="0" lang="en-US"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t>billion)</a:t>
            </a:r>
          </a:p>
        </p:txBody>
      </p:sp>
      <p:sp>
        <p:nvSpPr>
          <p:cNvPr id="24" name="Rounded Rectangle 23"/>
          <p:cNvSpPr/>
          <p:nvPr/>
        </p:nvSpPr>
        <p:spPr>
          <a:xfrm>
            <a:off x="4260686" y="2322949"/>
            <a:ext cx="3614622" cy="1668558"/>
          </a:xfrm>
          <a:prstGeom prst="round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t>InvestEU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t>Dedicated Just </a:t>
            </a:r>
            <a:br>
              <a:rPr kumimoji="0" lang="en-US"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br>
            <a:r>
              <a:rPr kumimoji="0" lang="en-US"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t>Transition Scheme</a:t>
            </a:r>
          </a:p>
        </p:txBody>
      </p:sp>
      <p:sp>
        <p:nvSpPr>
          <p:cNvPr id="25" name="Rounded Rectangle 24"/>
          <p:cNvSpPr/>
          <p:nvPr/>
        </p:nvSpPr>
        <p:spPr>
          <a:xfrm>
            <a:off x="8129283" y="2322949"/>
            <a:ext cx="3614622" cy="166855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t>Public sector loan </a:t>
            </a:r>
            <a:br>
              <a:rPr kumimoji="0" lang="en-US"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br>
            <a:r>
              <a:rPr kumimoji="0" lang="en-US"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t>facility with the EIB</a:t>
            </a:r>
          </a:p>
        </p:txBody>
      </p:sp>
      <p:sp>
        <p:nvSpPr>
          <p:cNvPr id="26" name="Rounded Rectangle 25"/>
          <p:cNvSpPr/>
          <p:nvPr/>
        </p:nvSpPr>
        <p:spPr>
          <a:xfrm>
            <a:off x="392089" y="4159978"/>
            <a:ext cx="3614622" cy="1004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45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t>Provides primarily grants</a:t>
            </a:r>
          </a:p>
        </p:txBody>
      </p:sp>
      <p:sp>
        <p:nvSpPr>
          <p:cNvPr id="27" name="Rounded Rectangle 26"/>
          <p:cNvSpPr/>
          <p:nvPr/>
        </p:nvSpPr>
        <p:spPr>
          <a:xfrm>
            <a:off x="4260686" y="4159978"/>
            <a:ext cx="3614622" cy="100457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45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t>Crowds in private investment</a:t>
            </a:r>
          </a:p>
        </p:txBody>
      </p:sp>
      <p:sp>
        <p:nvSpPr>
          <p:cNvPr id="28" name="Rounded Rectangle 27"/>
          <p:cNvSpPr/>
          <p:nvPr/>
        </p:nvSpPr>
        <p:spPr>
          <a:xfrm>
            <a:off x="8129283" y="4159978"/>
            <a:ext cx="3614622" cy="1004574"/>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45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Arial" panose="020B0604020202020204" pitchFamily="34" charset="0"/>
              </a:rPr>
              <a:t>Leverages public financing</a:t>
            </a:r>
          </a:p>
        </p:txBody>
      </p:sp>
      <p:sp>
        <p:nvSpPr>
          <p:cNvPr id="14" name="TextBox 13"/>
          <p:cNvSpPr txBox="1"/>
          <p:nvPr/>
        </p:nvSpPr>
        <p:spPr>
          <a:xfrm>
            <a:off x="392089" y="5424660"/>
            <a:ext cx="113518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rPr>
              <a:t>The </a:t>
            </a:r>
            <a:r>
              <a:rPr kumimoji="0" lang="en-US" sz="2400" b="0" i="0" u="none" strike="noStrike" kern="1200" cap="none" spc="0" normalizeH="0" baseline="0" noProof="0" dirty="0" smtClean="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rPr>
              <a:t>JTM includes </a:t>
            </a:r>
            <a:r>
              <a:rPr kumimoji="0" lang="en-US" sz="2400" b="0" i="0" u="none" strike="noStrike" kern="1200" cap="none" spc="0" normalizeH="0" baseline="0" noProof="0" dirty="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rPr>
              <a:t>a </a:t>
            </a:r>
            <a:r>
              <a:rPr kumimoji="0" lang="en-US" sz="2400" b="0" i="0" u="none" strike="noStrike" kern="1200" cap="none" spc="0" normalizeH="0" baseline="0" noProof="0" dirty="0" smtClean="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rPr>
              <a:t>governance </a:t>
            </a:r>
            <a:r>
              <a:rPr kumimoji="0" lang="en-US" sz="2400" b="0" i="0" u="none" strike="noStrike" kern="1200" cap="none" spc="0" normalizeH="0" baseline="0" noProof="0" dirty="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rPr>
              <a:t>framework </a:t>
            </a:r>
            <a:r>
              <a:rPr kumimoji="0" lang="en-US" sz="2400" b="0" i="0" u="none" strike="noStrike" kern="1200" cap="none" spc="0" normalizeH="0" baseline="0" noProof="0" dirty="0" smtClean="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rPr>
              <a:t>centered </a:t>
            </a:r>
            <a:r>
              <a:rPr kumimoji="0" lang="en-US" sz="2400" b="0" i="0" u="none" strike="noStrike" kern="1200" cap="none" spc="0" normalizeH="0" baseline="0" noProof="0" dirty="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rPr>
              <a:t>on territorial just transition </a:t>
            </a:r>
            <a:r>
              <a:rPr kumimoji="0" lang="en-US" sz="2400" b="0" i="0" u="none" strike="noStrike" kern="1200" cap="none" spc="0" normalizeH="0" baseline="0" noProof="0" dirty="0" smtClean="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rPr>
              <a:t>plans </a:t>
            </a:r>
            <a:endParaRPr kumimoji="0" lang="en-US" sz="2400" b="0" i="0" u="none" strike="noStrike" kern="1200" cap="none" spc="0" normalizeH="0" baseline="0" noProof="0" dirty="0">
              <a:ln>
                <a:noFill/>
              </a:ln>
              <a:solidFill>
                <a:srgbClr val="4472C4">
                  <a:lumMod val="75000"/>
                </a:srgbClr>
              </a:solidFill>
              <a:effectLst/>
              <a:uLnTx/>
              <a:uFillTx/>
              <a:latin typeface="EC Square Sans Cond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055234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smtClean="0">
                <a:latin typeface="EC Square Sans Pro" panose="020B0506040000020004" pitchFamily="34" charset="0"/>
              </a:rPr>
              <a:t>Just Transition </a:t>
            </a:r>
            <a:r>
              <a:rPr lang="fr-BE" b="1" dirty="0" err="1" smtClean="0">
                <a:latin typeface="EC Square Sans Pro" panose="020B0506040000020004" pitchFamily="34" charset="0"/>
              </a:rPr>
              <a:t>Fund</a:t>
            </a:r>
            <a:r>
              <a:rPr lang="fr-BE" b="1" dirty="0" smtClean="0">
                <a:latin typeface="EC Square Sans Pro" panose="020B0506040000020004" pitchFamily="34" charset="0"/>
              </a:rPr>
              <a:t> Allocations</a:t>
            </a:r>
            <a:endParaRPr lang="en-GB" b="1" dirty="0">
              <a:latin typeface="EC Square Sans Pro" panose="020B0506040000020004" pitchFamily="34" charset="0"/>
            </a:endParaRPr>
          </a:p>
        </p:txBody>
      </p:sp>
      <p:graphicFrame>
        <p:nvGraphicFramePr>
          <p:cNvPr id="3" name="Chart 2"/>
          <p:cNvGraphicFramePr>
            <a:graphicFrameLocks/>
          </p:cNvGraphicFramePr>
          <p:nvPr>
            <p:extLst/>
          </p:nvPr>
        </p:nvGraphicFramePr>
        <p:xfrm>
          <a:off x="165100" y="1377978"/>
          <a:ext cx="11938000" cy="52514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7912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0722" y="482859"/>
            <a:ext cx="5157787" cy="823912"/>
          </a:xfrm>
        </p:spPr>
        <p:txBody>
          <a:bodyPr/>
          <a:lstStyle/>
          <a:p>
            <a:r>
              <a:rPr lang="en-US" sz="4400" dirty="0">
                <a:latin typeface="EC Square Sans Pro" panose="020B0506040000020004" pitchFamily="34" charset="0"/>
              </a:rPr>
              <a:t>FOSSIL FUELS</a:t>
            </a:r>
          </a:p>
        </p:txBody>
      </p:sp>
      <p:sp>
        <p:nvSpPr>
          <p:cNvPr id="3" name="Content Placeholder 2"/>
          <p:cNvSpPr>
            <a:spLocks noGrp="1"/>
          </p:cNvSpPr>
          <p:nvPr>
            <p:ph sz="half" idx="2"/>
          </p:nvPr>
        </p:nvSpPr>
        <p:spPr>
          <a:xfrm>
            <a:off x="970722" y="1621089"/>
            <a:ext cx="5157787" cy="1184423"/>
          </a:xfrm>
        </p:spPr>
        <p:txBody>
          <a:bodyPr/>
          <a:lstStyle/>
          <a:p>
            <a:pPr marL="0" indent="0">
              <a:buNone/>
            </a:pPr>
            <a:r>
              <a:rPr lang="en-US" dirty="0" smtClean="0"/>
              <a:t>Fossil </a:t>
            </a:r>
            <a:r>
              <a:rPr lang="en-US" dirty="0"/>
              <a:t>fuel mining and </a:t>
            </a:r>
            <a:r>
              <a:rPr lang="en-US" dirty="0" smtClean="0"/>
              <a:t>extraction </a:t>
            </a:r>
            <a:r>
              <a:rPr lang="en-US" dirty="0"/>
              <a:t>will face a significant </a:t>
            </a:r>
            <a:r>
              <a:rPr lang="en-US" dirty="0" smtClean="0"/>
              <a:t>decline</a:t>
            </a:r>
            <a:endParaRPr lang="en-US" dirty="0"/>
          </a:p>
        </p:txBody>
      </p:sp>
      <p:sp>
        <p:nvSpPr>
          <p:cNvPr id="4" name="Text Placeholder 3"/>
          <p:cNvSpPr>
            <a:spLocks noGrp="1"/>
          </p:cNvSpPr>
          <p:nvPr>
            <p:ph type="body" sz="quarter" idx="3"/>
          </p:nvPr>
        </p:nvSpPr>
        <p:spPr>
          <a:xfrm>
            <a:off x="6303134" y="162850"/>
            <a:ext cx="5314122" cy="1463930"/>
          </a:xfrm>
        </p:spPr>
        <p:txBody>
          <a:bodyPr/>
          <a:lstStyle/>
          <a:p>
            <a:r>
              <a:rPr lang="en-GB" sz="4400" dirty="0" smtClean="0">
                <a:latin typeface="EC Square Sans Pro" panose="020B0506040000020004" pitchFamily="34" charset="0"/>
              </a:rPr>
              <a:t>CARBON-INTENSIVE INDUSTRIES </a:t>
            </a:r>
            <a:endParaRPr lang="en-US" sz="4400" dirty="0">
              <a:latin typeface="EC Square Sans Pro" panose="020B0506040000020004" pitchFamily="34" charset="0"/>
            </a:endParaRPr>
          </a:p>
        </p:txBody>
      </p:sp>
      <p:sp>
        <p:nvSpPr>
          <p:cNvPr id="5" name="Content Placeholder 4"/>
          <p:cNvSpPr>
            <a:spLocks noGrp="1"/>
          </p:cNvSpPr>
          <p:nvPr>
            <p:ph sz="quarter" idx="4"/>
          </p:nvPr>
        </p:nvSpPr>
        <p:spPr>
          <a:xfrm>
            <a:off x="6303134" y="1621089"/>
            <a:ext cx="5183188" cy="1184423"/>
          </a:xfrm>
        </p:spPr>
        <p:txBody>
          <a:bodyPr/>
          <a:lstStyle/>
          <a:p>
            <a:pPr marL="0" indent="0">
              <a:buNone/>
            </a:pPr>
            <a:r>
              <a:rPr lang="en-US" dirty="0" smtClean="0"/>
              <a:t>highly-greenhouse </a:t>
            </a:r>
            <a:r>
              <a:rPr lang="en-US" dirty="0"/>
              <a:t>gas intensive activities will undergo a deep </a:t>
            </a:r>
            <a:r>
              <a:rPr lang="en-US" dirty="0" smtClean="0"/>
              <a:t>transformation </a:t>
            </a:r>
            <a:endParaRPr lang="en-US" dirty="0"/>
          </a:p>
        </p:txBody>
      </p:sp>
      <p:sp>
        <p:nvSpPr>
          <p:cNvPr id="7" name="TextBox 6"/>
          <p:cNvSpPr txBox="1"/>
          <p:nvPr/>
        </p:nvSpPr>
        <p:spPr>
          <a:xfrm>
            <a:off x="1414130" y="527374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8" name="TextBox 7"/>
          <p:cNvSpPr txBox="1"/>
          <p:nvPr/>
        </p:nvSpPr>
        <p:spPr>
          <a:xfrm>
            <a:off x="970722" y="3119830"/>
            <a:ext cx="10515600"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EC Square Sans Pro" panose="020B0506040000020004" pitchFamily="34" charset="0"/>
                <a:ea typeface="+mn-ea"/>
                <a:cs typeface="+mn-cs"/>
              </a:rPr>
              <a:t>Regions and territories highly dependent on these activities will need to: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4D4D4D"/>
                </a:solidFill>
                <a:effectLst/>
                <a:uLnTx/>
                <a:uFillTx/>
                <a:latin typeface="Arial"/>
                <a:ea typeface="+mn-ea"/>
                <a:cs typeface="+mn-cs"/>
              </a:rPr>
              <a:t>restructure </a:t>
            </a:r>
            <a:r>
              <a:rPr kumimoji="0" lang="en-US" sz="2400" b="0" i="0" u="none" strike="noStrike" kern="1200" cap="none" spc="0" normalizeH="0" baseline="0" noProof="0" dirty="0">
                <a:ln>
                  <a:noFill/>
                </a:ln>
                <a:solidFill>
                  <a:srgbClr val="4D4D4D"/>
                </a:solidFill>
                <a:effectLst/>
                <a:uLnTx/>
                <a:uFillTx/>
                <a:latin typeface="Arial"/>
                <a:ea typeface="+mn-ea"/>
                <a:cs typeface="+mn-cs"/>
              </a:rPr>
              <a:t>their </a:t>
            </a:r>
            <a:r>
              <a:rPr kumimoji="0" lang="en-US" sz="2400" b="0" i="0" u="none" strike="noStrike" kern="1200" cap="none" spc="0" normalizeH="0" baseline="0" noProof="0" dirty="0" smtClean="0">
                <a:ln>
                  <a:noFill/>
                </a:ln>
                <a:solidFill>
                  <a:srgbClr val="4D4D4D"/>
                </a:solidFill>
                <a:effectLst/>
                <a:uLnTx/>
                <a:uFillTx/>
                <a:latin typeface="Arial"/>
                <a:ea typeface="+mn-ea"/>
                <a:cs typeface="+mn-cs"/>
              </a:rPr>
              <a:t>industries,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4D4D4D"/>
                </a:solidFill>
                <a:effectLst/>
                <a:uLnTx/>
                <a:uFillTx/>
                <a:latin typeface="Arial"/>
                <a:ea typeface="+mn-ea"/>
                <a:cs typeface="+mn-cs"/>
              </a:rPr>
              <a:t>ensure </a:t>
            </a:r>
            <a:r>
              <a:rPr kumimoji="0" lang="en-US" sz="2400" b="0" i="0" u="none" strike="noStrike" kern="1200" cap="none" spc="0" normalizeH="0" baseline="0" noProof="0" dirty="0">
                <a:ln>
                  <a:noFill/>
                </a:ln>
                <a:solidFill>
                  <a:srgbClr val="4D4D4D"/>
                </a:solidFill>
                <a:effectLst/>
                <a:uLnTx/>
                <a:uFillTx/>
                <a:latin typeface="Arial"/>
                <a:ea typeface="+mn-ea"/>
                <a:cs typeface="+mn-cs"/>
              </a:rPr>
              <a:t>that new economic activities can keep the economic and social texture </a:t>
            </a:r>
            <a:r>
              <a:rPr kumimoji="0" lang="en-US" sz="2400" b="0" i="0" u="none" strike="noStrike" kern="1200" cap="none" spc="0" normalizeH="0" baseline="0" noProof="0" dirty="0" smtClean="0">
                <a:ln>
                  <a:noFill/>
                </a:ln>
                <a:solidFill>
                  <a:srgbClr val="4D4D4D"/>
                </a:solidFill>
                <a:effectLst/>
                <a:uLnTx/>
                <a:uFillTx/>
                <a:latin typeface="Arial"/>
                <a:ea typeface="+mn-ea"/>
                <a:cs typeface="+mn-cs"/>
              </a:rPr>
              <a:t>together, respecting the environment, and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4D4D4D"/>
                </a:solidFill>
                <a:effectLst/>
                <a:uLnTx/>
                <a:uFillTx/>
                <a:latin typeface="Arial"/>
                <a:ea typeface="+mn-ea"/>
                <a:cs typeface="+mn-cs"/>
              </a:rPr>
              <a:t>provide </a:t>
            </a:r>
            <a:r>
              <a:rPr kumimoji="0" lang="en-US" sz="2400" b="0" i="0" u="none" strike="noStrike" kern="1200" cap="none" spc="0" normalizeH="0" baseline="0" noProof="0" dirty="0">
                <a:ln>
                  <a:noFill/>
                </a:ln>
                <a:solidFill>
                  <a:srgbClr val="4D4D4D"/>
                </a:solidFill>
                <a:effectLst/>
                <a:uLnTx/>
                <a:uFillTx/>
                <a:latin typeface="Arial"/>
                <a:ea typeface="+mn-ea"/>
                <a:cs typeface="+mn-cs"/>
              </a:rPr>
              <a:t>the necessary training to the workers concerned to find new jobs. </a:t>
            </a:r>
          </a:p>
        </p:txBody>
      </p:sp>
    </p:spTree>
    <p:extLst>
      <p:ext uri="{BB962C8B-B14F-4D97-AF65-F5344CB8AC3E}">
        <p14:creationId xmlns:p14="http://schemas.microsoft.com/office/powerpoint/2010/main" val="3885974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ounded Rectangle 193"/>
          <p:cNvSpPr/>
          <p:nvPr/>
        </p:nvSpPr>
        <p:spPr>
          <a:xfrm>
            <a:off x="175342" y="4639517"/>
            <a:ext cx="5797737" cy="210817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FOSSIL FUEL BASED ENERGY </a:t>
            </a:r>
            <a:r>
              <a:rPr kumimoji="0" lang="en-US" sz="20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PRODUCTION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3" name="Rounded Rectangle 192"/>
          <p:cNvSpPr/>
          <p:nvPr/>
        </p:nvSpPr>
        <p:spPr>
          <a:xfrm>
            <a:off x="3197176" y="3360085"/>
            <a:ext cx="2789122" cy="116930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PETROLEUM REFINERIES</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Rounded Rectangle 191"/>
          <p:cNvSpPr/>
          <p:nvPr/>
        </p:nvSpPr>
        <p:spPr>
          <a:xfrm>
            <a:off x="175342" y="3395962"/>
            <a:ext cx="2789122" cy="10975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SHALE OIL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1" name="Rounded Rectangle 190"/>
          <p:cNvSpPr/>
          <p:nvPr/>
        </p:nvSpPr>
        <p:spPr>
          <a:xfrm>
            <a:off x="3183957" y="1426595"/>
            <a:ext cx="2789122" cy="15663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PEAT</a:t>
            </a:r>
            <a:endParaRPr kumimoji="0" lang="en-GB"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0" name="Rounded Rectangle 189"/>
          <p:cNvSpPr/>
          <p:nvPr/>
        </p:nvSpPr>
        <p:spPr>
          <a:xfrm>
            <a:off x="168675" y="1426595"/>
            <a:ext cx="2789122" cy="15663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COAL / LIGNITE</a:t>
            </a:r>
            <a:endParaRPr kumimoji="0" lang="en-GB"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itle 2"/>
          <p:cNvSpPr>
            <a:spLocks noGrp="1"/>
          </p:cNvSpPr>
          <p:nvPr>
            <p:ph type="title"/>
          </p:nvPr>
        </p:nvSpPr>
        <p:spPr>
          <a:xfrm>
            <a:off x="969129" y="483791"/>
            <a:ext cx="10773176" cy="782357"/>
          </a:xfrm>
        </p:spPr>
        <p:txBody>
          <a:bodyPr/>
          <a:lstStyle/>
          <a:p>
            <a:r>
              <a:rPr lang="en-US" sz="3600" b="1" dirty="0">
                <a:latin typeface="EC Square Sans Pro" panose="020B0506040000020004" pitchFamily="34" charset="0"/>
              </a:rPr>
              <a:t>Commission recommendations: </a:t>
            </a:r>
            <a:r>
              <a:rPr lang="en-US" sz="3600" b="1" dirty="0" smtClean="0">
                <a:latin typeface="EC Square Sans Pro" panose="020B0506040000020004" pitchFamily="34" charset="0"/>
              </a:rPr>
              <a:t>priority </a:t>
            </a:r>
            <a:r>
              <a:rPr lang="en-US" sz="3600" b="1" dirty="0">
                <a:latin typeface="EC Square Sans Pro" panose="020B0506040000020004" pitchFamily="34" charset="0"/>
              </a:rPr>
              <a:t>sectors</a:t>
            </a:r>
          </a:p>
        </p:txBody>
      </p:sp>
      <p:grpSp>
        <p:nvGrpSpPr>
          <p:cNvPr id="60" name="Group 59"/>
          <p:cNvGrpSpPr/>
          <p:nvPr/>
        </p:nvGrpSpPr>
        <p:grpSpPr>
          <a:xfrm>
            <a:off x="376590" y="5288025"/>
            <a:ext cx="432000" cy="432000"/>
            <a:chOff x="2932531" y="4068558"/>
            <a:chExt cx="648000" cy="648000"/>
          </a:xfrm>
        </p:grpSpPr>
        <p:pic>
          <p:nvPicPr>
            <p:cNvPr id="61" name="Picture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2531" y="4068558"/>
              <a:ext cx="648000" cy="648000"/>
            </a:xfrm>
            <a:prstGeom prst="rect">
              <a:avLst/>
            </a:prstGeom>
          </p:spPr>
        </p:pic>
        <p:sp>
          <p:nvSpPr>
            <p:cNvPr id="62" name="Oval 61"/>
            <p:cNvSpPr/>
            <p:nvPr/>
          </p:nvSpPr>
          <p:spPr>
            <a:xfrm>
              <a:off x="2932531" y="4068558"/>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3" name="Group 62"/>
          <p:cNvGrpSpPr/>
          <p:nvPr/>
        </p:nvGrpSpPr>
        <p:grpSpPr>
          <a:xfrm>
            <a:off x="714029" y="1945299"/>
            <a:ext cx="360000" cy="360000"/>
            <a:chOff x="2932531" y="4068558"/>
            <a:chExt cx="648000" cy="648000"/>
          </a:xfrm>
        </p:grpSpPr>
        <p:pic>
          <p:nvPicPr>
            <p:cNvPr id="64" name="Picture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2531" y="4068558"/>
              <a:ext cx="648000" cy="648000"/>
            </a:xfrm>
            <a:prstGeom prst="rect">
              <a:avLst/>
            </a:prstGeom>
          </p:spPr>
        </p:pic>
        <p:sp>
          <p:nvSpPr>
            <p:cNvPr id="65" name="Oval 64"/>
            <p:cNvSpPr/>
            <p:nvPr/>
          </p:nvSpPr>
          <p:spPr>
            <a:xfrm>
              <a:off x="2932531" y="4068558"/>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66" name="Picture 6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3804" y="5288025"/>
            <a:ext cx="432000" cy="432000"/>
          </a:xfrm>
          <a:prstGeom prst="rect">
            <a:avLst/>
          </a:prstGeom>
        </p:spPr>
      </p:pic>
      <p:grpSp>
        <p:nvGrpSpPr>
          <p:cNvPr id="73" name="Group 72"/>
          <p:cNvGrpSpPr/>
          <p:nvPr/>
        </p:nvGrpSpPr>
        <p:grpSpPr>
          <a:xfrm>
            <a:off x="2631018" y="5288025"/>
            <a:ext cx="432000" cy="432000"/>
            <a:chOff x="10179350" y="4009628"/>
            <a:chExt cx="648000" cy="648000"/>
          </a:xfrm>
        </p:grpSpPr>
        <p:pic>
          <p:nvPicPr>
            <p:cNvPr id="74" name="Picture 7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79350" y="4009628"/>
              <a:ext cx="648000" cy="648000"/>
            </a:xfrm>
            <a:prstGeom prst="rect">
              <a:avLst/>
            </a:prstGeom>
          </p:spPr>
        </p:pic>
        <p:sp>
          <p:nvSpPr>
            <p:cNvPr id="75" name="Oval 74"/>
            <p:cNvSpPr/>
            <p:nvPr/>
          </p:nvSpPr>
          <p:spPr>
            <a:xfrm>
              <a:off x="10179350" y="4009628"/>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76" name="Group 75"/>
          <p:cNvGrpSpPr/>
          <p:nvPr/>
        </p:nvGrpSpPr>
        <p:grpSpPr>
          <a:xfrm>
            <a:off x="3458823" y="3872724"/>
            <a:ext cx="432000" cy="432000"/>
            <a:chOff x="10179350" y="4009628"/>
            <a:chExt cx="648000" cy="648000"/>
          </a:xfrm>
        </p:grpSpPr>
        <p:pic>
          <p:nvPicPr>
            <p:cNvPr id="77" name="Picture 7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79350" y="4009628"/>
              <a:ext cx="648000" cy="648000"/>
            </a:xfrm>
            <a:prstGeom prst="rect">
              <a:avLst/>
            </a:prstGeom>
          </p:spPr>
        </p:pic>
        <p:sp>
          <p:nvSpPr>
            <p:cNvPr id="78" name="Oval 77"/>
            <p:cNvSpPr/>
            <p:nvPr/>
          </p:nvSpPr>
          <p:spPr>
            <a:xfrm>
              <a:off x="10179350" y="4009628"/>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81" name="Group 80"/>
          <p:cNvGrpSpPr/>
          <p:nvPr/>
        </p:nvGrpSpPr>
        <p:grpSpPr>
          <a:xfrm>
            <a:off x="4103500" y="3872724"/>
            <a:ext cx="432000" cy="432000"/>
            <a:chOff x="9269601" y="3985359"/>
            <a:chExt cx="648000" cy="648000"/>
          </a:xfrm>
        </p:grpSpPr>
        <p:pic>
          <p:nvPicPr>
            <p:cNvPr id="82" name="Picture 8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9601" y="3985359"/>
              <a:ext cx="648000" cy="648000"/>
            </a:xfrm>
            <a:prstGeom prst="rect">
              <a:avLst/>
            </a:prstGeom>
          </p:spPr>
        </p:pic>
        <p:sp>
          <p:nvSpPr>
            <p:cNvPr id="83" name="Oval 82"/>
            <p:cNvSpPr/>
            <p:nvPr/>
          </p:nvSpPr>
          <p:spPr>
            <a:xfrm>
              <a:off x="9269601" y="3985359"/>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2" name="Group 91"/>
          <p:cNvGrpSpPr/>
          <p:nvPr/>
        </p:nvGrpSpPr>
        <p:grpSpPr>
          <a:xfrm>
            <a:off x="2294790" y="5915883"/>
            <a:ext cx="432000" cy="432000"/>
            <a:chOff x="5613590" y="4863005"/>
            <a:chExt cx="648000" cy="648000"/>
          </a:xfrm>
        </p:grpSpPr>
        <p:pic>
          <p:nvPicPr>
            <p:cNvPr id="93" name="Picture 9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13590" y="4863005"/>
              <a:ext cx="648000" cy="648000"/>
            </a:xfrm>
            <a:prstGeom prst="rect">
              <a:avLst/>
            </a:prstGeom>
          </p:spPr>
        </p:pic>
        <p:sp>
          <p:nvSpPr>
            <p:cNvPr id="94" name="Oval 93"/>
            <p:cNvSpPr/>
            <p:nvPr/>
          </p:nvSpPr>
          <p:spPr>
            <a:xfrm>
              <a:off x="5613590" y="4863005"/>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5" name="Group 94"/>
          <p:cNvGrpSpPr/>
          <p:nvPr/>
        </p:nvGrpSpPr>
        <p:grpSpPr>
          <a:xfrm>
            <a:off x="1172219" y="1945299"/>
            <a:ext cx="360000" cy="360000"/>
            <a:chOff x="5613590" y="4863005"/>
            <a:chExt cx="648000" cy="648000"/>
          </a:xfrm>
        </p:grpSpPr>
        <p:pic>
          <p:nvPicPr>
            <p:cNvPr id="96" name="Picture 9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13590" y="4863005"/>
              <a:ext cx="648000" cy="648000"/>
            </a:xfrm>
            <a:prstGeom prst="rect">
              <a:avLst/>
            </a:prstGeom>
          </p:spPr>
        </p:pic>
        <p:sp>
          <p:nvSpPr>
            <p:cNvPr id="97" name="Oval 96"/>
            <p:cNvSpPr/>
            <p:nvPr/>
          </p:nvSpPr>
          <p:spPr>
            <a:xfrm>
              <a:off x="5613590" y="4863005"/>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06" name="Picture 10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48177" y="3872724"/>
            <a:ext cx="432000" cy="432000"/>
          </a:xfrm>
          <a:prstGeom prst="rect">
            <a:avLst/>
          </a:prstGeom>
        </p:spPr>
      </p:pic>
      <p:pic>
        <p:nvPicPr>
          <p:cNvPr id="107" name="Picture 10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92853" y="3872724"/>
            <a:ext cx="432000" cy="432000"/>
          </a:xfrm>
          <a:prstGeom prst="rect">
            <a:avLst/>
          </a:prstGeom>
        </p:spPr>
      </p:pic>
      <p:grpSp>
        <p:nvGrpSpPr>
          <p:cNvPr id="108" name="Group 107"/>
          <p:cNvGrpSpPr/>
          <p:nvPr/>
        </p:nvGrpSpPr>
        <p:grpSpPr>
          <a:xfrm>
            <a:off x="1347236" y="3888249"/>
            <a:ext cx="432000" cy="432000"/>
            <a:chOff x="5619651" y="4078115"/>
            <a:chExt cx="648000" cy="648000"/>
          </a:xfrm>
        </p:grpSpPr>
        <p:pic>
          <p:nvPicPr>
            <p:cNvPr id="109" name="Picture 10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19651" y="4078115"/>
              <a:ext cx="648000" cy="648000"/>
            </a:xfrm>
            <a:prstGeom prst="rect">
              <a:avLst/>
            </a:prstGeom>
          </p:spPr>
        </p:pic>
        <p:sp>
          <p:nvSpPr>
            <p:cNvPr id="110" name="Oval 109"/>
            <p:cNvSpPr/>
            <p:nvPr/>
          </p:nvSpPr>
          <p:spPr>
            <a:xfrm>
              <a:off x="5619651" y="4078115"/>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1" name="Group 110"/>
          <p:cNvGrpSpPr/>
          <p:nvPr/>
        </p:nvGrpSpPr>
        <p:grpSpPr>
          <a:xfrm>
            <a:off x="4321839" y="5288025"/>
            <a:ext cx="432000" cy="432000"/>
            <a:chOff x="0" y="0"/>
            <a:chExt cx="648000" cy="648000"/>
          </a:xfrm>
        </p:grpSpPr>
        <p:pic>
          <p:nvPicPr>
            <p:cNvPr id="112" name="Picture 11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0"/>
              <a:ext cx="648000" cy="648000"/>
            </a:xfrm>
            <a:prstGeom prst="rect">
              <a:avLst/>
            </a:prstGeom>
          </p:spPr>
        </p:pic>
        <p:sp>
          <p:nvSpPr>
            <p:cNvPr id="113" name="Oval 112"/>
            <p:cNvSpPr/>
            <p:nvPr/>
          </p:nvSpPr>
          <p:spPr>
            <a:xfrm>
              <a:off x="0" y="0"/>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14" name="Picture 1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49050" y="5288025"/>
            <a:ext cx="432000" cy="432000"/>
          </a:xfrm>
          <a:prstGeom prst="rect">
            <a:avLst/>
          </a:prstGeom>
        </p:spPr>
      </p:pic>
      <p:grpSp>
        <p:nvGrpSpPr>
          <p:cNvPr id="115" name="Group 114"/>
          <p:cNvGrpSpPr/>
          <p:nvPr/>
        </p:nvGrpSpPr>
        <p:grpSpPr>
          <a:xfrm>
            <a:off x="2914402" y="5915883"/>
            <a:ext cx="432000" cy="432000"/>
            <a:chOff x="2824513" y="5729271"/>
            <a:chExt cx="648000" cy="648000"/>
          </a:xfrm>
        </p:grpSpPr>
        <p:pic>
          <p:nvPicPr>
            <p:cNvPr id="116" name="Picture 11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24513" y="5729271"/>
              <a:ext cx="648000" cy="648000"/>
            </a:xfrm>
            <a:prstGeom prst="rect">
              <a:avLst/>
            </a:prstGeom>
          </p:spPr>
        </p:pic>
        <p:sp>
          <p:nvSpPr>
            <p:cNvPr id="117" name="Oval 116"/>
            <p:cNvSpPr/>
            <p:nvPr/>
          </p:nvSpPr>
          <p:spPr>
            <a:xfrm>
              <a:off x="2824513" y="5729271"/>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18" name="Group 117"/>
          <p:cNvGrpSpPr/>
          <p:nvPr/>
        </p:nvGrpSpPr>
        <p:grpSpPr>
          <a:xfrm>
            <a:off x="1630409" y="1945299"/>
            <a:ext cx="360000" cy="360000"/>
            <a:chOff x="2824513" y="5729271"/>
            <a:chExt cx="648000" cy="648000"/>
          </a:xfrm>
        </p:grpSpPr>
        <p:pic>
          <p:nvPicPr>
            <p:cNvPr id="119" name="Picture 1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24513" y="5729271"/>
              <a:ext cx="648000" cy="648000"/>
            </a:xfrm>
            <a:prstGeom prst="rect">
              <a:avLst/>
            </a:prstGeom>
          </p:spPr>
        </p:pic>
        <p:sp>
          <p:nvSpPr>
            <p:cNvPr id="120" name="Oval 119"/>
            <p:cNvSpPr/>
            <p:nvPr/>
          </p:nvSpPr>
          <p:spPr>
            <a:xfrm>
              <a:off x="2824513" y="5729271"/>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1" name="Group 120"/>
          <p:cNvGrpSpPr/>
          <p:nvPr/>
        </p:nvGrpSpPr>
        <p:grpSpPr>
          <a:xfrm>
            <a:off x="4885446" y="5288025"/>
            <a:ext cx="432000" cy="432000"/>
            <a:chOff x="5619651" y="4078115"/>
            <a:chExt cx="648000" cy="648000"/>
          </a:xfrm>
        </p:grpSpPr>
        <p:pic>
          <p:nvPicPr>
            <p:cNvPr id="122" name="Picture 12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19651" y="4078115"/>
              <a:ext cx="648000" cy="648000"/>
            </a:xfrm>
            <a:prstGeom prst="rect">
              <a:avLst/>
            </a:prstGeom>
          </p:spPr>
        </p:pic>
        <p:sp>
          <p:nvSpPr>
            <p:cNvPr id="123" name="Oval 122"/>
            <p:cNvSpPr/>
            <p:nvPr/>
          </p:nvSpPr>
          <p:spPr>
            <a:xfrm>
              <a:off x="5619651" y="4078115"/>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4" name="Group 123"/>
          <p:cNvGrpSpPr/>
          <p:nvPr/>
        </p:nvGrpSpPr>
        <p:grpSpPr>
          <a:xfrm>
            <a:off x="2546790" y="1945299"/>
            <a:ext cx="360000" cy="360000"/>
            <a:chOff x="1061993" y="4844801"/>
            <a:chExt cx="648000" cy="648000"/>
          </a:xfrm>
        </p:grpSpPr>
        <p:pic>
          <p:nvPicPr>
            <p:cNvPr id="125" name="Picture 12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1993" y="4844801"/>
              <a:ext cx="648000" cy="648000"/>
            </a:xfrm>
            <a:prstGeom prst="rect">
              <a:avLst/>
            </a:prstGeom>
          </p:spPr>
        </p:pic>
        <p:sp>
          <p:nvSpPr>
            <p:cNvPr id="126" name="Oval 125"/>
            <p:cNvSpPr/>
            <p:nvPr/>
          </p:nvSpPr>
          <p:spPr>
            <a:xfrm>
              <a:off x="1061993" y="4844801"/>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7" name="Group 126"/>
          <p:cNvGrpSpPr/>
          <p:nvPr/>
        </p:nvGrpSpPr>
        <p:grpSpPr>
          <a:xfrm>
            <a:off x="4153626" y="5915883"/>
            <a:ext cx="432000" cy="432000"/>
            <a:chOff x="1061993" y="4844801"/>
            <a:chExt cx="648000" cy="648000"/>
          </a:xfrm>
        </p:grpSpPr>
        <p:pic>
          <p:nvPicPr>
            <p:cNvPr id="128" name="Picture 12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1993" y="4844801"/>
              <a:ext cx="648000" cy="648000"/>
            </a:xfrm>
            <a:prstGeom prst="rect">
              <a:avLst/>
            </a:prstGeom>
          </p:spPr>
        </p:pic>
        <p:sp>
          <p:nvSpPr>
            <p:cNvPr id="129" name="Oval 128"/>
            <p:cNvSpPr/>
            <p:nvPr/>
          </p:nvSpPr>
          <p:spPr>
            <a:xfrm>
              <a:off x="1061993" y="4844801"/>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30" name="Picture 12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5566" y="5915883"/>
            <a:ext cx="432000" cy="432000"/>
          </a:xfrm>
          <a:prstGeom prst="rect">
            <a:avLst/>
          </a:prstGeom>
        </p:spPr>
      </p:pic>
      <p:pic>
        <p:nvPicPr>
          <p:cNvPr id="131" name="Picture 13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525630" y="2469110"/>
            <a:ext cx="360000" cy="360000"/>
          </a:xfrm>
          <a:prstGeom prst="rect">
            <a:avLst/>
          </a:prstGeom>
        </p:spPr>
      </p:pic>
      <p:grpSp>
        <p:nvGrpSpPr>
          <p:cNvPr id="132" name="Group 131"/>
          <p:cNvGrpSpPr/>
          <p:nvPr/>
        </p:nvGrpSpPr>
        <p:grpSpPr>
          <a:xfrm>
            <a:off x="3677281" y="2029793"/>
            <a:ext cx="432000" cy="432000"/>
            <a:chOff x="3789357" y="5685548"/>
            <a:chExt cx="648000" cy="648000"/>
          </a:xfrm>
        </p:grpSpPr>
        <p:pic>
          <p:nvPicPr>
            <p:cNvPr id="133" name="Picture 13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789357" y="5685548"/>
              <a:ext cx="648000" cy="648000"/>
            </a:xfrm>
            <a:prstGeom prst="rect">
              <a:avLst/>
            </a:prstGeom>
          </p:spPr>
        </p:pic>
        <p:sp>
          <p:nvSpPr>
            <p:cNvPr id="134" name="Oval 133"/>
            <p:cNvSpPr/>
            <p:nvPr/>
          </p:nvSpPr>
          <p:spPr>
            <a:xfrm>
              <a:off x="3789357" y="5685548"/>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5" name="Group 134"/>
          <p:cNvGrpSpPr/>
          <p:nvPr/>
        </p:nvGrpSpPr>
        <p:grpSpPr>
          <a:xfrm>
            <a:off x="4773238" y="5915883"/>
            <a:ext cx="432000" cy="432000"/>
            <a:chOff x="3789357" y="5685548"/>
            <a:chExt cx="648000" cy="648000"/>
          </a:xfrm>
        </p:grpSpPr>
        <p:pic>
          <p:nvPicPr>
            <p:cNvPr id="136" name="Picture 13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789357" y="5685548"/>
              <a:ext cx="648000" cy="648000"/>
            </a:xfrm>
            <a:prstGeom prst="rect">
              <a:avLst/>
            </a:prstGeom>
          </p:spPr>
        </p:pic>
        <p:sp>
          <p:nvSpPr>
            <p:cNvPr id="137" name="Oval 136"/>
            <p:cNvSpPr/>
            <p:nvPr/>
          </p:nvSpPr>
          <p:spPr>
            <a:xfrm>
              <a:off x="3789357" y="5685548"/>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38" name="Group 137"/>
          <p:cNvGrpSpPr/>
          <p:nvPr/>
        </p:nvGrpSpPr>
        <p:grpSpPr>
          <a:xfrm>
            <a:off x="3758232" y="5288025"/>
            <a:ext cx="432000" cy="432000"/>
            <a:chOff x="9269601" y="3985359"/>
            <a:chExt cx="648000" cy="648000"/>
          </a:xfrm>
        </p:grpSpPr>
        <p:pic>
          <p:nvPicPr>
            <p:cNvPr id="139" name="Picture 1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9601" y="3985359"/>
              <a:ext cx="648000" cy="648000"/>
            </a:xfrm>
            <a:prstGeom prst="rect">
              <a:avLst/>
            </a:prstGeom>
          </p:spPr>
        </p:pic>
        <p:sp>
          <p:nvSpPr>
            <p:cNvPr id="140" name="Oval 139"/>
            <p:cNvSpPr/>
            <p:nvPr/>
          </p:nvSpPr>
          <p:spPr>
            <a:xfrm>
              <a:off x="9269601" y="3985359"/>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1" name="Group 140"/>
          <p:cNvGrpSpPr/>
          <p:nvPr/>
        </p:nvGrpSpPr>
        <p:grpSpPr>
          <a:xfrm>
            <a:off x="4396205" y="2029793"/>
            <a:ext cx="432000" cy="432000"/>
            <a:chOff x="6433678" y="4060822"/>
            <a:chExt cx="648000" cy="648000"/>
          </a:xfrm>
        </p:grpSpPr>
        <p:pic>
          <p:nvPicPr>
            <p:cNvPr id="142" name="Picture 14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433678" y="4060822"/>
              <a:ext cx="648000" cy="648000"/>
            </a:xfrm>
            <a:prstGeom prst="rect">
              <a:avLst/>
            </a:prstGeom>
          </p:spPr>
        </p:pic>
        <p:sp>
          <p:nvSpPr>
            <p:cNvPr id="143" name="Oval 142"/>
            <p:cNvSpPr/>
            <p:nvPr/>
          </p:nvSpPr>
          <p:spPr>
            <a:xfrm>
              <a:off x="6433678" y="4060822"/>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4" name="Group 143"/>
          <p:cNvGrpSpPr/>
          <p:nvPr/>
        </p:nvGrpSpPr>
        <p:grpSpPr>
          <a:xfrm>
            <a:off x="3534014" y="5915883"/>
            <a:ext cx="432000" cy="432000"/>
            <a:chOff x="6433678" y="4060822"/>
            <a:chExt cx="648000" cy="648000"/>
          </a:xfrm>
        </p:grpSpPr>
        <p:pic>
          <p:nvPicPr>
            <p:cNvPr id="145" name="Picture 14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433678" y="4060822"/>
              <a:ext cx="648000" cy="648000"/>
            </a:xfrm>
            <a:prstGeom prst="rect">
              <a:avLst/>
            </a:prstGeom>
          </p:spPr>
        </p:pic>
        <p:sp>
          <p:nvSpPr>
            <p:cNvPr id="146" name="Oval 145"/>
            <p:cNvSpPr/>
            <p:nvPr/>
          </p:nvSpPr>
          <p:spPr>
            <a:xfrm>
              <a:off x="6433678" y="4060822"/>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47" name="Picture 14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115128" y="2029793"/>
            <a:ext cx="432000" cy="432000"/>
          </a:xfrm>
          <a:prstGeom prst="rect">
            <a:avLst/>
          </a:prstGeom>
        </p:spPr>
      </p:pic>
      <p:grpSp>
        <p:nvGrpSpPr>
          <p:cNvPr id="148" name="Group 147"/>
          <p:cNvGrpSpPr/>
          <p:nvPr/>
        </p:nvGrpSpPr>
        <p:grpSpPr>
          <a:xfrm>
            <a:off x="2067411" y="5288025"/>
            <a:ext cx="432000" cy="432000"/>
            <a:chOff x="1981815" y="4084187"/>
            <a:chExt cx="648004" cy="648000"/>
          </a:xfrm>
        </p:grpSpPr>
        <p:pic>
          <p:nvPicPr>
            <p:cNvPr id="149" name="Picture 148"/>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981819" y="4084187"/>
              <a:ext cx="648000" cy="648000"/>
            </a:xfrm>
            <a:prstGeom prst="rect">
              <a:avLst/>
            </a:prstGeom>
          </p:spPr>
        </p:pic>
        <p:sp>
          <p:nvSpPr>
            <p:cNvPr id="150" name="Oval 149"/>
            <p:cNvSpPr/>
            <p:nvPr/>
          </p:nvSpPr>
          <p:spPr>
            <a:xfrm>
              <a:off x="1981815" y="4084187"/>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1" name="Group 150"/>
          <p:cNvGrpSpPr/>
          <p:nvPr/>
        </p:nvGrpSpPr>
        <p:grpSpPr>
          <a:xfrm>
            <a:off x="2088599" y="1945299"/>
            <a:ext cx="360000" cy="360000"/>
            <a:chOff x="1981815" y="4084187"/>
            <a:chExt cx="648004" cy="648000"/>
          </a:xfrm>
        </p:grpSpPr>
        <p:pic>
          <p:nvPicPr>
            <p:cNvPr id="152" name="Picture 151"/>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981819" y="4084187"/>
              <a:ext cx="648000" cy="648000"/>
            </a:xfrm>
            <a:prstGeom prst="rect">
              <a:avLst/>
            </a:prstGeom>
          </p:spPr>
        </p:pic>
        <p:sp>
          <p:nvSpPr>
            <p:cNvPr id="153" name="Oval 152"/>
            <p:cNvSpPr/>
            <p:nvPr/>
          </p:nvSpPr>
          <p:spPr>
            <a:xfrm>
              <a:off x="1981815" y="4084187"/>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54" name="Picture 153"/>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965823" y="2469110"/>
            <a:ext cx="360000" cy="360000"/>
          </a:xfrm>
          <a:prstGeom prst="rect">
            <a:avLst/>
          </a:prstGeom>
        </p:spPr>
      </p:pic>
      <p:pic>
        <p:nvPicPr>
          <p:cNvPr id="155" name="Picture 154"/>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675178" y="5915883"/>
            <a:ext cx="432000" cy="432000"/>
          </a:xfrm>
          <a:prstGeom prst="rect">
            <a:avLst/>
          </a:prstGeom>
        </p:spPr>
      </p:pic>
      <p:pic>
        <p:nvPicPr>
          <p:cNvPr id="156" name="Picture 155"/>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46209" y="2469110"/>
            <a:ext cx="360000" cy="360000"/>
          </a:xfrm>
          <a:prstGeom prst="rect">
            <a:avLst/>
          </a:prstGeom>
        </p:spPr>
      </p:pic>
      <p:pic>
        <p:nvPicPr>
          <p:cNvPr id="157" name="Picture 156"/>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35954" y="5915883"/>
            <a:ext cx="432000" cy="432000"/>
          </a:xfrm>
          <a:prstGeom prst="rect">
            <a:avLst/>
          </a:prstGeom>
        </p:spPr>
      </p:pic>
      <p:pic>
        <p:nvPicPr>
          <p:cNvPr id="158" name="Picture 15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86402" y="2469110"/>
            <a:ext cx="360000" cy="360000"/>
          </a:xfrm>
          <a:prstGeom prst="rect">
            <a:avLst/>
          </a:prstGeom>
        </p:spPr>
      </p:pic>
      <p:pic>
        <p:nvPicPr>
          <p:cNvPr id="159" name="Picture 158"/>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940197" y="5288025"/>
            <a:ext cx="432000" cy="432000"/>
          </a:xfrm>
          <a:prstGeom prst="rect">
            <a:avLst/>
          </a:prstGeom>
        </p:spPr>
      </p:pic>
      <p:grpSp>
        <p:nvGrpSpPr>
          <p:cNvPr id="160" name="Group 159"/>
          <p:cNvGrpSpPr/>
          <p:nvPr/>
        </p:nvGrpSpPr>
        <p:grpSpPr>
          <a:xfrm>
            <a:off x="1406016" y="2469110"/>
            <a:ext cx="360000" cy="360000"/>
            <a:chOff x="9271663" y="4813010"/>
            <a:chExt cx="648000" cy="648000"/>
          </a:xfrm>
        </p:grpSpPr>
        <p:pic>
          <p:nvPicPr>
            <p:cNvPr id="161" name="Picture 160"/>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271663" y="4813010"/>
              <a:ext cx="648000" cy="648000"/>
            </a:xfrm>
            <a:prstGeom prst="rect">
              <a:avLst/>
            </a:prstGeom>
          </p:spPr>
        </p:pic>
        <p:sp>
          <p:nvSpPr>
            <p:cNvPr id="162" name="Oval 161"/>
            <p:cNvSpPr/>
            <p:nvPr/>
          </p:nvSpPr>
          <p:spPr>
            <a:xfrm>
              <a:off x="9271663" y="4813010"/>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3" name="Group 162"/>
          <p:cNvGrpSpPr/>
          <p:nvPr/>
        </p:nvGrpSpPr>
        <p:grpSpPr>
          <a:xfrm>
            <a:off x="3194625" y="5288025"/>
            <a:ext cx="432000" cy="432000"/>
            <a:chOff x="9271663" y="4813010"/>
            <a:chExt cx="648000" cy="648000"/>
          </a:xfrm>
        </p:grpSpPr>
        <p:pic>
          <p:nvPicPr>
            <p:cNvPr id="164" name="Picture 163"/>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271663" y="4813010"/>
              <a:ext cx="648000" cy="648000"/>
            </a:xfrm>
            <a:prstGeom prst="rect">
              <a:avLst/>
            </a:prstGeom>
          </p:spPr>
        </p:pic>
        <p:sp>
          <p:nvSpPr>
            <p:cNvPr id="165" name="Oval 164"/>
            <p:cNvSpPr/>
            <p:nvPr/>
          </p:nvSpPr>
          <p:spPr>
            <a:xfrm>
              <a:off x="9271663" y="4813010"/>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6" name="Group 165"/>
          <p:cNvGrpSpPr/>
          <p:nvPr/>
        </p:nvGrpSpPr>
        <p:grpSpPr>
          <a:xfrm>
            <a:off x="255839" y="1945299"/>
            <a:ext cx="360000" cy="360000"/>
            <a:chOff x="1946801" y="5717808"/>
            <a:chExt cx="648000" cy="648000"/>
          </a:xfrm>
        </p:grpSpPr>
        <p:pic>
          <p:nvPicPr>
            <p:cNvPr id="167" name="Picture 166"/>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946801" y="5717808"/>
              <a:ext cx="648000" cy="648000"/>
            </a:xfrm>
            <a:prstGeom prst="rect">
              <a:avLst/>
            </a:prstGeom>
          </p:spPr>
        </p:pic>
        <p:sp>
          <p:nvSpPr>
            <p:cNvPr id="168" name="Oval 167"/>
            <p:cNvSpPr/>
            <p:nvPr/>
          </p:nvSpPr>
          <p:spPr>
            <a:xfrm>
              <a:off x="1946801" y="5717808"/>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69" name="Group 168"/>
          <p:cNvGrpSpPr/>
          <p:nvPr/>
        </p:nvGrpSpPr>
        <p:grpSpPr>
          <a:xfrm>
            <a:off x="5392853" y="5915883"/>
            <a:ext cx="432000" cy="432000"/>
            <a:chOff x="1946801" y="5717808"/>
            <a:chExt cx="648000" cy="648000"/>
          </a:xfrm>
        </p:grpSpPr>
        <p:pic>
          <p:nvPicPr>
            <p:cNvPr id="170" name="Picture 169"/>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946801" y="5717808"/>
              <a:ext cx="648000" cy="648000"/>
            </a:xfrm>
            <a:prstGeom prst="rect">
              <a:avLst/>
            </a:prstGeom>
          </p:spPr>
        </p:pic>
        <p:sp>
          <p:nvSpPr>
            <p:cNvPr id="171" name="Oval 170"/>
            <p:cNvSpPr/>
            <p:nvPr/>
          </p:nvSpPr>
          <p:spPr>
            <a:xfrm>
              <a:off x="1946801" y="5717808"/>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183" name="Straight Connector 182"/>
          <p:cNvCxnSpPr/>
          <p:nvPr/>
        </p:nvCxnSpPr>
        <p:spPr bwMode="auto">
          <a:xfrm>
            <a:off x="6176922" y="1379882"/>
            <a:ext cx="0" cy="540000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 name="Rounded Rectangle 171"/>
          <p:cNvSpPr/>
          <p:nvPr/>
        </p:nvSpPr>
        <p:spPr>
          <a:xfrm>
            <a:off x="9313140" y="1454736"/>
            <a:ext cx="2755746" cy="1510044"/>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CHEMICALS</a:t>
            </a:r>
            <a:endParaRPr kumimoji="0" lang="en-GB"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3" name="Rounded Rectangle 172"/>
          <p:cNvSpPr/>
          <p:nvPr/>
        </p:nvSpPr>
        <p:spPr>
          <a:xfrm>
            <a:off x="6324797" y="3189714"/>
            <a:ext cx="2755746" cy="1510044"/>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CEMENT</a:t>
            </a:r>
            <a:endParaRPr kumimoji="0" lang="en-GB"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74" name="Picture 173"/>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453663" y="1839504"/>
            <a:ext cx="432000" cy="432000"/>
          </a:xfrm>
          <a:prstGeom prst="rect">
            <a:avLst/>
          </a:prstGeom>
        </p:spPr>
      </p:pic>
      <p:pic>
        <p:nvPicPr>
          <p:cNvPr id="184" name="Picture 18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84530" y="4173610"/>
            <a:ext cx="432000" cy="432000"/>
          </a:xfrm>
          <a:prstGeom prst="rect">
            <a:avLst/>
          </a:prstGeom>
        </p:spPr>
      </p:pic>
      <p:grpSp>
        <p:nvGrpSpPr>
          <p:cNvPr id="195" name="Group 194"/>
          <p:cNvGrpSpPr/>
          <p:nvPr/>
        </p:nvGrpSpPr>
        <p:grpSpPr>
          <a:xfrm>
            <a:off x="11189112" y="2352489"/>
            <a:ext cx="432000" cy="432000"/>
            <a:chOff x="9269601" y="3985359"/>
            <a:chExt cx="648000" cy="648000"/>
          </a:xfrm>
        </p:grpSpPr>
        <p:pic>
          <p:nvPicPr>
            <p:cNvPr id="196" name="Picture 19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9601" y="3985359"/>
              <a:ext cx="648000" cy="648000"/>
            </a:xfrm>
            <a:prstGeom prst="rect">
              <a:avLst/>
            </a:prstGeom>
          </p:spPr>
        </p:pic>
        <p:sp>
          <p:nvSpPr>
            <p:cNvPr id="197" name="Oval 196"/>
            <p:cNvSpPr/>
            <p:nvPr/>
          </p:nvSpPr>
          <p:spPr>
            <a:xfrm>
              <a:off x="9269601" y="3985359"/>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98" name="Picture 19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8213" y="1839504"/>
            <a:ext cx="432000" cy="432000"/>
          </a:xfrm>
          <a:prstGeom prst="rect">
            <a:avLst/>
          </a:prstGeom>
        </p:spPr>
      </p:pic>
      <p:pic>
        <p:nvPicPr>
          <p:cNvPr id="199" name="Picture 19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1762" y="3632423"/>
            <a:ext cx="432000" cy="432000"/>
          </a:xfrm>
          <a:prstGeom prst="rect">
            <a:avLst/>
          </a:prstGeom>
        </p:spPr>
      </p:pic>
      <p:grpSp>
        <p:nvGrpSpPr>
          <p:cNvPr id="200" name="Group 199"/>
          <p:cNvGrpSpPr/>
          <p:nvPr/>
        </p:nvGrpSpPr>
        <p:grpSpPr>
          <a:xfrm>
            <a:off x="9718213" y="2352489"/>
            <a:ext cx="432000" cy="432000"/>
            <a:chOff x="2932531" y="4068558"/>
            <a:chExt cx="648000" cy="648000"/>
          </a:xfrm>
        </p:grpSpPr>
        <p:pic>
          <p:nvPicPr>
            <p:cNvPr id="201" name="Picture 20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2531" y="4068558"/>
              <a:ext cx="648000" cy="648000"/>
            </a:xfrm>
            <a:prstGeom prst="rect">
              <a:avLst/>
            </a:prstGeom>
          </p:spPr>
        </p:pic>
        <p:sp>
          <p:nvSpPr>
            <p:cNvPr id="202" name="Oval 201"/>
            <p:cNvSpPr/>
            <p:nvPr/>
          </p:nvSpPr>
          <p:spPr>
            <a:xfrm>
              <a:off x="2932531" y="4068558"/>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3" name="Group 202"/>
          <p:cNvGrpSpPr/>
          <p:nvPr/>
        </p:nvGrpSpPr>
        <p:grpSpPr>
          <a:xfrm>
            <a:off x="10453663" y="2352489"/>
            <a:ext cx="432000" cy="432000"/>
            <a:chOff x="10179350" y="4009628"/>
            <a:chExt cx="648000" cy="648000"/>
          </a:xfrm>
        </p:grpSpPr>
        <p:pic>
          <p:nvPicPr>
            <p:cNvPr id="204" name="Picture 20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79350" y="4009628"/>
              <a:ext cx="648000" cy="648000"/>
            </a:xfrm>
            <a:prstGeom prst="rect">
              <a:avLst/>
            </a:prstGeom>
          </p:spPr>
        </p:pic>
        <p:sp>
          <p:nvSpPr>
            <p:cNvPr id="205" name="Oval 204"/>
            <p:cNvSpPr/>
            <p:nvPr/>
          </p:nvSpPr>
          <p:spPr>
            <a:xfrm>
              <a:off x="10179350" y="4009628"/>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6" name="Group 205"/>
          <p:cNvGrpSpPr/>
          <p:nvPr/>
        </p:nvGrpSpPr>
        <p:grpSpPr>
          <a:xfrm>
            <a:off x="7670232" y="4173610"/>
            <a:ext cx="432000" cy="432000"/>
            <a:chOff x="10179350" y="4009628"/>
            <a:chExt cx="648000" cy="648000"/>
          </a:xfrm>
        </p:grpSpPr>
        <p:pic>
          <p:nvPicPr>
            <p:cNvPr id="207" name="Picture 20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79350" y="4009628"/>
              <a:ext cx="648000" cy="648000"/>
            </a:xfrm>
            <a:prstGeom prst="rect">
              <a:avLst/>
            </a:prstGeom>
          </p:spPr>
        </p:pic>
        <p:sp>
          <p:nvSpPr>
            <p:cNvPr id="208" name="Oval 207"/>
            <p:cNvSpPr/>
            <p:nvPr/>
          </p:nvSpPr>
          <p:spPr>
            <a:xfrm>
              <a:off x="10179350" y="4009628"/>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09" name="Picture 20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189112" y="1839504"/>
            <a:ext cx="432000" cy="432000"/>
          </a:xfrm>
          <a:prstGeom prst="rect">
            <a:avLst/>
          </a:prstGeom>
        </p:spPr>
      </p:pic>
      <p:grpSp>
        <p:nvGrpSpPr>
          <p:cNvPr id="210" name="Group 209"/>
          <p:cNvGrpSpPr/>
          <p:nvPr/>
        </p:nvGrpSpPr>
        <p:grpSpPr>
          <a:xfrm>
            <a:off x="8043713" y="3632423"/>
            <a:ext cx="432000" cy="432000"/>
            <a:chOff x="0" y="0"/>
            <a:chExt cx="648000" cy="648000"/>
          </a:xfrm>
        </p:grpSpPr>
        <p:pic>
          <p:nvPicPr>
            <p:cNvPr id="211" name="Picture 2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0"/>
              <a:ext cx="648000" cy="648000"/>
            </a:xfrm>
            <a:prstGeom prst="rect">
              <a:avLst/>
            </a:prstGeom>
          </p:spPr>
        </p:pic>
        <p:sp>
          <p:nvSpPr>
            <p:cNvPr id="212" name="Oval 211"/>
            <p:cNvSpPr/>
            <p:nvPr/>
          </p:nvSpPr>
          <p:spPr>
            <a:xfrm>
              <a:off x="0" y="0"/>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13" name="Picture 212"/>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6447860" y="3632423"/>
            <a:ext cx="432000" cy="432000"/>
          </a:xfrm>
          <a:prstGeom prst="rect">
            <a:avLst/>
          </a:prstGeom>
        </p:spPr>
      </p:pic>
      <p:grpSp>
        <p:nvGrpSpPr>
          <p:cNvPr id="214" name="Group 213"/>
          <p:cNvGrpSpPr/>
          <p:nvPr/>
        </p:nvGrpSpPr>
        <p:grpSpPr>
          <a:xfrm>
            <a:off x="8575663" y="3632423"/>
            <a:ext cx="432000" cy="432000"/>
            <a:chOff x="5613590" y="4863005"/>
            <a:chExt cx="648000" cy="648000"/>
          </a:xfrm>
        </p:grpSpPr>
        <p:pic>
          <p:nvPicPr>
            <p:cNvPr id="215" name="Picture 2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13590" y="4863005"/>
              <a:ext cx="648000" cy="648000"/>
            </a:xfrm>
            <a:prstGeom prst="rect">
              <a:avLst/>
            </a:prstGeom>
          </p:spPr>
        </p:pic>
        <p:sp>
          <p:nvSpPr>
            <p:cNvPr id="216" name="Oval 215"/>
            <p:cNvSpPr/>
            <p:nvPr/>
          </p:nvSpPr>
          <p:spPr>
            <a:xfrm>
              <a:off x="5613590" y="4863005"/>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17" name="Group 216"/>
          <p:cNvGrpSpPr/>
          <p:nvPr/>
        </p:nvGrpSpPr>
        <p:grpSpPr>
          <a:xfrm>
            <a:off x="6979811" y="3632423"/>
            <a:ext cx="432000" cy="432000"/>
            <a:chOff x="4654261" y="4879065"/>
            <a:chExt cx="648000" cy="648000"/>
          </a:xfrm>
        </p:grpSpPr>
        <p:pic>
          <p:nvPicPr>
            <p:cNvPr id="218" name="Picture 217"/>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4654261" y="4879065"/>
              <a:ext cx="648000" cy="648000"/>
            </a:xfrm>
            <a:prstGeom prst="rect">
              <a:avLst/>
            </a:prstGeom>
          </p:spPr>
        </p:pic>
        <p:sp>
          <p:nvSpPr>
            <p:cNvPr id="219" name="Oval 218"/>
            <p:cNvSpPr/>
            <p:nvPr/>
          </p:nvSpPr>
          <p:spPr>
            <a:xfrm>
              <a:off x="4654261" y="4879065"/>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0" name="Group 219"/>
          <p:cNvGrpSpPr/>
          <p:nvPr/>
        </p:nvGrpSpPr>
        <p:grpSpPr>
          <a:xfrm>
            <a:off x="6698828" y="4173610"/>
            <a:ext cx="432000" cy="432000"/>
            <a:chOff x="2824513" y="5729271"/>
            <a:chExt cx="648000" cy="648000"/>
          </a:xfrm>
        </p:grpSpPr>
        <p:pic>
          <p:nvPicPr>
            <p:cNvPr id="221" name="Picture 22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24513" y="5729271"/>
              <a:ext cx="648000" cy="648000"/>
            </a:xfrm>
            <a:prstGeom prst="rect">
              <a:avLst/>
            </a:prstGeom>
          </p:spPr>
        </p:pic>
        <p:sp>
          <p:nvSpPr>
            <p:cNvPr id="222" name="Oval 221"/>
            <p:cNvSpPr/>
            <p:nvPr/>
          </p:nvSpPr>
          <p:spPr>
            <a:xfrm>
              <a:off x="2824513" y="5729271"/>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23" name="Picture 2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55934" y="4173610"/>
            <a:ext cx="432000" cy="432000"/>
          </a:xfrm>
          <a:prstGeom prst="rect">
            <a:avLst/>
          </a:prstGeom>
        </p:spPr>
      </p:pic>
      <p:sp>
        <p:nvSpPr>
          <p:cNvPr id="224" name="Rounded Rectangle 223"/>
          <p:cNvSpPr/>
          <p:nvPr/>
        </p:nvSpPr>
        <p:spPr>
          <a:xfrm>
            <a:off x="6331234" y="1454736"/>
            <a:ext cx="2755746" cy="1510044"/>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METALS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25" name="Picture 22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523055" y="1836537"/>
            <a:ext cx="432000" cy="432000"/>
          </a:xfrm>
          <a:prstGeom prst="rect">
            <a:avLst/>
          </a:prstGeom>
        </p:spPr>
      </p:pic>
      <p:grpSp>
        <p:nvGrpSpPr>
          <p:cNvPr id="226" name="Group 225"/>
          <p:cNvGrpSpPr/>
          <p:nvPr/>
        </p:nvGrpSpPr>
        <p:grpSpPr>
          <a:xfrm>
            <a:off x="7155521" y="1836537"/>
            <a:ext cx="432000" cy="432000"/>
            <a:chOff x="9269601" y="3985359"/>
            <a:chExt cx="648000" cy="648000"/>
          </a:xfrm>
        </p:grpSpPr>
        <p:pic>
          <p:nvPicPr>
            <p:cNvPr id="227" name="Picture 2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9601" y="3985359"/>
              <a:ext cx="648000" cy="648000"/>
            </a:xfrm>
            <a:prstGeom prst="rect">
              <a:avLst/>
            </a:prstGeom>
          </p:spPr>
        </p:pic>
        <p:sp>
          <p:nvSpPr>
            <p:cNvPr id="228" name="Oval 227"/>
            <p:cNvSpPr/>
            <p:nvPr/>
          </p:nvSpPr>
          <p:spPr>
            <a:xfrm>
              <a:off x="9269601" y="3985359"/>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9" name="Group 228"/>
          <p:cNvGrpSpPr/>
          <p:nvPr/>
        </p:nvGrpSpPr>
        <p:grpSpPr>
          <a:xfrm>
            <a:off x="7787987" y="1836537"/>
            <a:ext cx="432000" cy="432000"/>
            <a:chOff x="1061993" y="4844801"/>
            <a:chExt cx="648000" cy="648000"/>
          </a:xfrm>
        </p:grpSpPr>
        <p:pic>
          <p:nvPicPr>
            <p:cNvPr id="230" name="Picture 22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1993" y="4844801"/>
              <a:ext cx="648000" cy="648000"/>
            </a:xfrm>
            <a:prstGeom prst="rect">
              <a:avLst/>
            </a:prstGeom>
          </p:spPr>
        </p:pic>
        <p:sp>
          <p:nvSpPr>
            <p:cNvPr id="231" name="Oval 230"/>
            <p:cNvSpPr/>
            <p:nvPr/>
          </p:nvSpPr>
          <p:spPr>
            <a:xfrm>
              <a:off x="1061993" y="4844801"/>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32" name="Group 231"/>
          <p:cNvGrpSpPr/>
          <p:nvPr/>
        </p:nvGrpSpPr>
        <p:grpSpPr>
          <a:xfrm>
            <a:off x="8044107" y="2457143"/>
            <a:ext cx="432000" cy="432000"/>
            <a:chOff x="4654261" y="4879065"/>
            <a:chExt cx="648000" cy="648000"/>
          </a:xfrm>
        </p:grpSpPr>
        <p:pic>
          <p:nvPicPr>
            <p:cNvPr id="233" name="Picture 232"/>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4654261" y="4879065"/>
              <a:ext cx="648000" cy="648000"/>
            </a:xfrm>
            <a:prstGeom prst="rect">
              <a:avLst/>
            </a:prstGeom>
          </p:spPr>
        </p:pic>
        <p:sp>
          <p:nvSpPr>
            <p:cNvPr id="234" name="Oval 233"/>
            <p:cNvSpPr/>
            <p:nvPr/>
          </p:nvSpPr>
          <p:spPr>
            <a:xfrm>
              <a:off x="4654261" y="4879065"/>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35" name="Picture 23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60717" y="2457143"/>
            <a:ext cx="432000" cy="432000"/>
          </a:xfrm>
          <a:prstGeom prst="rect">
            <a:avLst/>
          </a:prstGeom>
        </p:spPr>
      </p:pic>
      <p:pic>
        <p:nvPicPr>
          <p:cNvPr id="236" name="Picture 235"/>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8420452" y="1836537"/>
            <a:ext cx="432000" cy="432000"/>
          </a:xfrm>
          <a:prstGeom prst="rect">
            <a:avLst/>
          </a:prstGeom>
        </p:spPr>
      </p:pic>
      <p:grpSp>
        <p:nvGrpSpPr>
          <p:cNvPr id="237" name="Group 236"/>
          <p:cNvGrpSpPr/>
          <p:nvPr/>
        </p:nvGrpSpPr>
        <p:grpSpPr>
          <a:xfrm>
            <a:off x="7402412" y="2457143"/>
            <a:ext cx="432000" cy="432000"/>
            <a:chOff x="2824513" y="5729271"/>
            <a:chExt cx="648000" cy="648000"/>
          </a:xfrm>
        </p:grpSpPr>
        <p:pic>
          <p:nvPicPr>
            <p:cNvPr id="238" name="Picture 23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24513" y="5729271"/>
              <a:ext cx="648000" cy="648000"/>
            </a:xfrm>
            <a:prstGeom prst="rect">
              <a:avLst/>
            </a:prstGeom>
          </p:spPr>
        </p:pic>
        <p:sp>
          <p:nvSpPr>
            <p:cNvPr id="239" name="Oval 238"/>
            <p:cNvSpPr/>
            <p:nvPr/>
          </p:nvSpPr>
          <p:spPr>
            <a:xfrm>
              <a:off x="2824513" y="5729271"/>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40" name="Rounded Rectangle 239"/>
          <p:cNvSpPr/>
          <p:nvPr/>
        </p:nvSpPr>
        <p:spPr>
          <a:xfrm>
            <a:off x="9313255" y="3189714"/>
            <a:ext cx="2755746" cy="1510044"/>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FFFFFF"/>
                </a:solidFill>
                <a:effectLst/>
                <a:uLnTx/>
                <a:uFillTx/>
                <a:latin typeface="EC Square Sans Cond Pro" panose="020B0506040000020004" pitchFamily="34" charset="0"/>
                <a:ea typeface="+mn-ea"/>
                <a:cs typeface="+mn-cs"/>
              </a:rPr>
              <a:t>FERTILISERS</a:t>
            </a:r>
            <a:endParaRPr kumimoji="0" lang="en-GB"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41" name="Picture 24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43323" y="3888249"/>
            <a:ext cx="432000" cy="432000"/>
          </a:xfrm>
          <a:prstGeom prst="rect">
            <a:avLst/>
          </a:prstGeom>
        </p:spPr>
      </p:pic>
      <p:pic>
        <p:nvPicPr>
          <p:cNvPr id="242" name="Picture 24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05242" y="3888249"/>
            <a:ext cx="432000" cy="432000"/>
          </a:xfrm>
          <a:prstGeom prst="rect">
            <a:avLst/>
          </a:prstGeom>
        </p:spPr>
      </p:pic>
      <p:sp>
        <p:nvSpPr>
          <p:cNvPr id="243" name="Rounded Rectangle 242"/>
          <p:cNvSpPr/>
          <p:nvPr/>
        </p:nvSpPr>
        <p:spPr>
          <a:xfrm>
            <a:off x="6331234" y="5060200"/>
            <a:ext cx="5737652" cy="1563124"/>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EC Square Sans Cond Pro" panose="020B0506040000020004" pitchFamily="34" charset="0"/>
                <a:ea typeface="+mn-ea"/>
                <a:cs typeface="+mn-cs"/>
              </a:rPr>
              <a:t>OTHER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44" name="Picture 243"/>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7024053" y="5672868"/>
            <a:ext cx="432000" cy="432000"/>
          </a:xfrm>
          <a:prstGeom prst="rect">
            <a:avLst/>
          </a:prstGeom>
        </p:spPr>
      </p:pic>
      <p:grpSp>
        <p:nvGrpSpPr>
          <p:cNvPr id="245" name="Group 244"/>
          <p:cNvGrpSpPr/>
          <p:nvPr/>
        </p:nvGrpSpPr>
        <p:grpSpPr>
          <a:xfrm>
            <a:off x="9019291" y="5672868"/>
            <a:ext cx="432000" cy="432000"/>
            <a:chOff x="5613590" y="4863005"/>
            <a:chExt cx="648000" cy="648000"/>
          </a:xfrm>
        </p:grpSpPr>
        <p:pic>
          <p:nvPicPr>
            <p:cNvPr id="246" name="Picture 24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13590" y="4863005"/>
              <a:ext cx="648000" cy="648000"/>
            </a:xfrm>
            <a:prstGeom prst="rect">
              <a:avLst/>
            </a:prstGeom>
          </p:spPr>
        </p:pic>
        <p:sp>
          <p:nvSpPr>
            <p:cNvPr id="247" name="Oval 246"/>
            <p:cNvSpPr/>
            <p:nvPr/>
          </p:nvSpPr>
          <p:spPr>
            <a:xfrm>
              <a:off x="5613590" y="4863005"/>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48" name="Picture 24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014528" y="5672868"/>
            <a:ext cx="432000" cy="432000"/>
          </a:xfrm>
          <a:prstGeom prst="rect">
            <a:avLst/>
          </a:prstGeom>
        </p:spPr>
      </p:pic>
      <p:grpSp>
        <p:nvGrpSpPr>
          <p:cNvPr id="249" name="Group 248"/>
          <p:cNvGrpSpPr/>
          <p:nvPr/>
        </p:nvGrpSpPr>
        <p:grpSpPr>
          <a:xfrm>
            <a:off x="10016910" y="5672868"/>
            <a:ext cx="432000" cy="432000"/>
            <a:chOff x="6493764" y="4884489"/>
            <a:chExt cx="648000" cy="648000"/>
          </a:xfrm>
        </p:grpSpPr>
        <p:pic>
          <p:nvPicPr>
            <p:cNvPr id="250" name="Picture 249"/>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6493764" y="4884489"/>
              <a:ext cx="648000" cy="648000"/>
            </a:xfrm>
            <a:prstGeom prst="rect">
              <a:avLst/>
            </a:prstGeom>
          </p:spPr>
        </p:pic>
        <p:sp>
          <p:nvSpPr>
            <p:cNvPr id="251" name="Oval 250"/>
            <p:cNvSpPr/>
            <p:nvPr/>
          </p:nvSpPr>
          <p:spPr>
            <a:xfrm>
              <a:off x="6493764" y="4884489"/>
              <a:ext cx="648000" cy="648000"/>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52" name="Picture 251"/>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021672" y="5672868"/>
            <a:ext cx="432000" cy="432000"/>
          </a:xfrm>
          <a:prstGeom prst="rect">
            <a:avLst/>
          </a:prstGeom>
        </p:spPr>
      </p:pic>
    </p:spTree>
    <p:extLst>
      <p:ext uri="{BB962C8B-B14F-4D97-AF65-F5344CB8AC3E}">
        <p14:creationId xmlns:p14="http://schemas.microsoft.com/office/powerpoint/2010/main" val="3680226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237251" y="291007"/>
            <a:ext cx="4713744" cy="2126516"/>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92075" marR="0" lvl="0" indent="-3175"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val="0F5494"/>
                </a:solidFill>
                <a:effectLst/>
                <a:uLnTx/>
                <a:uFillTx/>
                <a:latin typeface="EC Square Sans Pro" panose="020B0506040000020004" pitchFamily="34" charset="0"/>
                <a:ea typeface="+mj-ea"/>
                <a:cs typeface="+mj-cs"/>
              </a:rPr>
              <a:t>JTF geographical </a:t>
            </a:r>
            <a:r>
              <a:rPr lang="en-GB" sz="3200" kern="0" dirty="0">
                <a:latin typeface="EC Square Sans Pro" panose="020B0506040000020004" pitchFamily="34" charset="0"/>
              </a:rPr>
              <a:t>s</a:t>
            </a:r>
            <a:r>
              <a:rPr kumimoji="0" lang="en-GB" sz="3200" b="1" i="0" u="none" strike="noStrike" kern="0" cap="none" spc="0" normalizeH="0" baseline="0" noProof="0" dirty="0" smtClean="0">
                <a:ln>
                  <a:noFill/>
                </a:ln>
                <a:solidFill>
                  <a:srgbClr val="0F5494"/>
                </a:solidFill>
                <a:effectLst/>
                <a:uLnTx/>
                <a:uFillTx/>
                <a:latin typeface="EC Square Sans Pro" panose="020B0506040000020004" pitchFamily="34" charset="0"/>
                <a:ea typeface="+mj-ea"/>
                <a:cs typeface="+mj-cs"/>
              </a:rPr>
              <a:t>cope</a:t>
            </a:r>
            <a:endParaRPr kumimoji="0" lang="en-GB" sz="3200" b="1" i="0" u="none" strike="noStrike" kern="0" cap="none" spc="0" normalizeH="0" baseline="0" noProof="0" dirty="0">
              <a:ln>
                <a:noFill/>
              </a:ln>
              <a:solidFill>
                <a:srgbClr val="0F5494"/>
              </a:solidFill>
              <a:effectLst/>
              <a:uLnTx/>
              <a:uFillTx/>
              <a:latin typeface="EC Square Sans Pro" panose="020B0506040000020004" pitchFamily="34" charset="0"/>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00" y="-78356"/>
            <a:ext cx="7404452" cy="6936355"/>
          </a:xfrm>
          <a:prstGeom prst="rect">
            <a:avLst/>
          </a:prstGeom>
        </p:spPr>
      </p:pic>
      <p:sp>
        <p:nvSpPr>
          <p:cNvPr id="4" name="TextBox 3"/>
          <p:cNvSpPr txBox="1"/>
          <p:nvPr/>
        </p:nvSpPr>
        <p:spPr>
          <a:xfrm>
            <a:off x="6450886" y="5810653"/>
            <a:ext cx="48238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Calibri" panose="020F0502020204030204" pitchFamily="34" charset="0"/>
              </a:rPr>
              <a:t>Fossil fuels production and fossil fuel based energy generation</a:t>
            </a:r>
          </a:p>
        </p:txBody>
      </p:sp>
      <p:sp>
        <p:nvSpPr>
          <p:cNvPr id="6" name="TextBox 5"/>
          <p:cNvSpPr txBox="1"/>
          <p:nvPr/>
        </p:nvSpPr>
        <p:spPr>
          <a:xfrm>
            <a:off x="6463645" y="6328732"/>
            <a:ext cx="48238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Calibri" panose="020F0502020204030204" pitchFamily="34" charset="0"/>
              </a:rPr>
              <a:t>Both of the above</a:t>
            </a:r>
          </a:p>
        </p:txBody>
      </p:sp>
      <p:sp>
        <p:nvSpPr>
          <p:cNvPr id="3" name="TextBox 2"/>
          <p:cNvSpPr txBox="1"/>
          <p:nvPr/>
        </p:nvSpPr>
        <p:spPr>
          <a:xfrm>
            <a:off x="6450885" y="6071973"/>
            <a:ext cx="482387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EC Square Sans Cond Pro" panose="020B0506040000020004" pitchFamily="34" charset="0"/>
                <a:ea typeface="+mn-ea"/>
                <a:cs typeface="Calibri" panose="020F0502020204030204" pitchFamily="34" charset="0"/>
              </a:rPr>
              <a:t>Carbon-intensive industries</a:t>
            </a:r>
          </a:p>
        </p:txBody>
      </p:sp>
      <p:sp>
        <p:nvSpPr>
          <p:cNvPr id="10" name="Content Placeholder 1"/>
          <p:cNvSpPr txBox="1">
            <a:spLocks/>
          </p:cNvSpPr>
          <p:nvPr/>
        </p:nvSpPr>
        <p:spPr>
          <a:xfrm>
            <a:off x="6724651" y="1181100"/>
            <a:ext cx="5467350" cy="4419251"/>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182563">
              <a:spcBef>
                <a:spcPts val="600"/>
              </a:spcBef>
              <a:spcAft>
                <a:spcPts val="1200"/>
              </a:spcAft>
              <a:tabLst>
                <a:tab pos="452438" algn="l"/>
              </a:tabLst>
            </a:pPr>
            <a:r>
              <a:rPr lang="en-US" sz="1900" dirty="0" smtClean="0">
                <a:solidFill>
                  <a:srgbClr val="4D4D4D"/>
                </a:solidFill>
                <a:latin typeface="EC Square Sans Pro" panose="020B0506040000020004" pitchFamily="34" charset="0"/>
              </a:rPr>
              <a:t>Commission </a:t>
            </a:r>
            <a:r>
              <a:rPr lang="en-US" sz="1900" dirty="0">
                <a:solidFill>
                  <a:srgbClr val="4D4D4D"/>
                </a:solidFill>
                <a:latin typeface="EC Square Sans Pro" panose="020B0506040000020004" pitchFamily="34" charset="0"/>
              </a:rPr>
              <a:t>recommendations: European Semester Country Reports 2020, Annex </a:t>
            </a:r>
            <a:r>
              <a:rPr lang="en-US" sz="1900" dirty="0" smtClean="0">
                <a:solidFill>
                  <a:srgbClr val="4D4D4D"/>
                </a:solidFill>
                <a:latin typeface="EC Square Sans Pro" panose="020B0506040000020004" pitchFamily="34" charset="0"/>
              </a:rPr>
              <a:t>D </a:t>
            </a:r>
            <a:r>
              <a:rPr lang="en-US" sz="1900" dirty="0" err="1" smtClean="0">
                <a:solidFill>
                  <a:srgbClr val="4D4D4D"/>
                </a:solidFill>
                <a:latin typeface="EC Square Sans Pro" panose="020B0506040000020004" pitchFamily="34" charset="0"/>
              </a:rPr>
              <a:t>bis</a:t>
            </a:r>
            <a:endParaRPr lang="en-US" sz="1900" dirty="0" smtClean="0">
              <a:solidFill>
                <a:srgbClr val="4D4D4D"/>
              </a:solidFill>
              <a:latin typeface="EC Square Sans Pro" panose="020B0506040000020004" pitchFamily="34" charset="0"/>
            </a:endParaRPr>
          </a:p>
          <a:p>
            <a:pPr marL="452438" lvl="1" indent="-182563">
              <a:spcBef>
                <a:spcPts val="600"/>
              </a:spcBef>
              <a:spcAft>
                <a:spcPts val="0"/>
              </a:spcAft>
              <a:tabLst>
                <a:tab pos="452438" algn="l"/>
              </a:tabLst>
            </a:pPr>
            <a:r>
              <a:rPr lang="en-US" sz="1900" dirty="0" smtClean="0">
                <a:solidFill>
                  <a:srgbClr val="4D4D4D"/>
                </a:solidFill>
                <a:latin typeface="EC Square Sans Pro" panose="020B0506040000020004" pitchFamily="34" charset="0"/>
              </a:rPr>
              <a:t>Requests for extension should take into </a:t>
            </a:r>
            <a:r>
              <a:rPr lang="en-US" sz="1900" dirty="0">
                <a:solidFill>
                  <a:srgbClr val="4D4D4D"/>
                </a:solidFill>
                <a:latin typeface="EC Square Sans Pro" panose="020B0506040000020004" pitchFamily="34" charset="0"/>
              </a:rPr>
              <a:t>account: </a:t>
            </a:r>
            <a:endParaRPr lang="en-US" sz="1900" dirty="0" smtClean="0">
              <a:solidFill>
                <a:srgbClr val="4D4D4D"/>
              </a:solidFill>
              <a:latin typeface="EC Square Sans Pro" panose="020B0506040000020004" pitchFamily="34" charset="0"/>
            </a:endParaRPr>
          </a:p>
          <a:p>
            <a:pPr marL="1012825" lvl="2" indent="-285750">
              <a:spcAft>
                <a:spcPts val="0"/>
              </a:spcAft>
              <a:buFont typeface="Courier New" panose="02070309020205020404" pitchFamily="49" charset="0"/>
              <a:buChar char="o"/>
              <a:tabLst>
                <a:tab pos="452438" algn="l"/>
              </a:tabLst>
            </a:pPr>
            <a:r>
              <a:rPr lang="en-US" sz="1600" dirty="0" smtClean="0">
                <a:solidFill>
                  <a:srgbClr val="4D4D4D"/>
                </a:solidFill>
                <a:latin typeface="EC Square Sans Pro" panose="020B0506040000020004" pitchFamily="34" charset="0"/>
              </a:rPr>
              <a:t>sector </a:t>
            </a:r>
            <a:r>
              <a:rPr lang="en-US" sz="1600" dirty="0">
                <a:solidFill>
                  <a:srgbClr val="4D4D4D"/>
                </a:solidFill>
                <a:latin typeface="EC Square Sans Pro" panose="020B0506040000020004" pitchFamily="34" charset="0"/>
              </a:rPr>
              <a:t>undergoing </a:t>
            </a:r>
            <a:r>
              <a:rPr lang="en-US" sz="1600" dirty="0" smtClean="0">
                <a:solidFill>
                  <a:srgbClr val="4D4D4D"/>
                </a:solidFill>
                <a:latin typeface="EC Square Sans Pro" panose="020B0506040000020004" pitchFamily="34" charset="0"/>
              </a:rPr>
              <a:t>transition</a:t>
            </a:r>
          </a:p>
          <a:p>
            <a:pPr marL="1012825" lvl="2" indent="-285750">
              <a:spcAft>
                <a:spcPts val="0"/>
              </a:spcAft>
              <a:buFont typeface="Courier New" panose="02070309020205020404" pitchFamily="49" charset="0"/>
              <a:buChar char="o"/>
              <a:tabLst>
                <a:tab pos="452438" algn="l"/>
              </a:tabLst>
            </a:pPr>
            <a:r>
              <a:rPr lang="en-US" sz="1600" dirty="0" smtClean="0">
                <a:solidFill>
                  <a:srgbClr val="4D4D4D"/>
                </a:solidFill>
                <a:latin typeface="EC Square Sans Pro" panose="020B0506040000020004" pitchFamily="34" charset="0"/>
              </a:rPr>
              <a:t>definition </a:t>
            </a:r>
            <a:r>
              <a:rPr lang="en-US" sz="1600" dirty="0">
                <a:solidFill>
                  <a:srgbClr val="4D4D4D"/>
                </a:solidFill>
                <a:latin typeface="EC Square Sans Pro" panose="020B0506040000020004" pitchFamily="34" charset="0"/>
              </a:rPr>
              <a:t>of the area (incl. evolution of population </a:t>
            </a:r>
            <a:r>
              <a:rPr lang="en-US" sz="1600" dirty="0" smtClean="0">
                <a:solidFill>
                  <a:srgbClr val="4D4D4D"/>
                </a:solidFill>
                <a:latin typeface="EC Square Sans Pro" panose="020B0506040000020004" pitchFamily="34" charset="0"/>
              </a:rPr>
              <a:t>covered)</a:t>
            </a:r>
          </a:p>
          <a:p>
            <a:pPr marL="1012825" lvl="2" indent="-285750">
              <a:spcAft>
                <a:spcPts val="0"/>
              </a:spcAft>
              <a:buFont typeface="Courier New" panose="02070309020205020404" pitchFamily="49" charset="0"/>
              <a:buChar char="o"/>
              <a:tabLst>
                <a:tab pos="452438" algn="l"/>
              </a:tabLst>
            </a:pPr>
            <a:r>
              <a:rPr lang="en-US" sz="1600" dirty="0" smtClean="0">
                <a:solidFill>
                  <a:srgbClr val="4D4D4D"/>
                </a:solidFill>
                <a:latin typeface="EC Square Sans Pro" panose="020B0506040000020004" pitchFamily="34" charset="0"/>
              </a:rPr>
              <a:t>coherence </a:t>
            </a:r>
            <a:r>
              <a:rPr lang="en-US" sz="1600" dirty="0">
                <a:solidFill>
                  <a:srgbClr val="4D4D4D"/>
                </a:solidFill>
                <a:latin typeface="EC Square Sans Pro" panose="020B0506040000020004" pitchFamily="34" charset="0"/>
              </a:rPr>
              <a:t>with Annex D </a:t>
            </a:r>
            <a:r>
              <a:rPr lang="en-US" sz="1600" dirty="0" err="1">
                <a:solidFill>
                  <a:srgbClr val="4D4D4D"/>
                </a:solidFill>
                <a:latin typeface="EC Square Sans Pro" panose="020B0506040000020004" pitchFamily="34" charset="0"/>
              </a:rPr>
              <a:t>bis</a:t>
            </a:r>
            <a:r>
              <a:rPr lang="en-US" sz="1600" dirty="0">
                <a:solidFill>
                  <a:srgbClr val="4D4D4D"/>
                </a:solidFill>
                <a:latin typeface="EC Square Sans Pro" panose="020B0506040000020004" pitchFamily="34" charset="0"/>
              </a:rPr>
              <a:t> (incl. resulting aid </a:t>
            </a:r>
            <a:r>
              <a:rPr lang="en-US" sz="1600" dirty="0" smtClean="0">
                <a:solidFill>
                  <a:srgbClr val="4D4D4D"/>
                </a:solidFill>
                <a:latin typeface="EC Square Sans Pro" panose="020B0506040000020004" pitchFamily="34" charset="0"/>
              </a:rPr>
              <a:t>intensities)</a:t>
            </a:r>
          </a:p>
          <a:p>
            <a:pPr marL="1012825" lvl="2" indent="-285750">
              <a:spcAft>
                <a:spcPts val="600"/>
              </a:spcAft>
              <a:buFont typeface="Courier New" panose="02070309020205020404" pitchFamily="49" charset="0"/>
              <a:buChar char="o"/>
              <a:tabLst>
                <a:tab pos="452438" algn="l"/>
              </a:tabLst>
            </a:pPr>
            <a:r>
              <a:rPr lang="en-US" sz="1600" dirty="0" smtClean="0">
                <a:solidFill>
                  <a:srgbClr val="4D4D4D"/>
                </a:solidFill>
                <a:latin typeface="EC Square Sans Pro" panose="020B0506040000020004" pitchFamily="34" charset="0"/>
              </a:rPr>
              <a:t>negative </a:t>
            </a:r>
            <a:r>
              <a:rPr lang="en-US" sz="1600" dirty="0">
                <a:solidFill>
                  <a:srgbClr val="4D4D4D"/>
                </a:solidFill>
                <a:latin typeface="EC Square Sans Pro" panose="020B0506040000020004" pitchFamily="34" charset="0"/>
              </a:rPr>
              <a:t>socio-economic impacts to be addressed (incl. potential job losses linked to climate transition)</a:t>
            </a:r>
            <a:endParaRPr lang="en-US" sz="1600" dirty="0" smtClean="0">
              <a:solidFill>
                <a:srgbClr val="4D4D4D"/>
              </a:solidFill>
              <a:latin typeface="EC Square Sans Pro" panose="020B0506040000020004" pitchFamily="34" charset="0"/>
            </a:endParaRPr>
          </a:p>
          <a:p>
            <a:pPr marL="452438" lvl="1" indent="-182563">
              <a:spcBef>
                <a:spcPts val="600"/>
              </a:spcBef>
              <a:spcAft>
                <a:spcPts val="1200"/>
              </a:spcAft>
              <a:tabLst>
                <a:tab pos="452438" algn="l"/>
              </a:tabLst>
            </a:pPr>
            <a:r>
              <a:rPr lang="en-US" sz="1900" dirty="0" smtClean="0">
                <a:solidFill>
                  <a:srgbClr val="4D4D4D"/>
                </a:solidFill>
                <a:latin typeface="EC Square Sans Pro" panose="020B0506040000020004" pitchFamily="34" charset="0"/>
              </a:rPr>
              <a:t>Formal validation happens by adopting the </a:t>
            </a:r>
            <a:r>
              <a:rPr lang="en-US" sz="1900" dirty="0" err="1" smtClean="0">
                <a:solidFill>
                  <a:srgbClr val="4D4D4D"/>
                </a:solidFill>
                <a:latin typeface="EC Square Sans Pro" panose="020B0506040000020004" pitchFamily="34" charset="0"/>
              </a:rPr>
              <a:t>Programmes</a:t>
            </a:r>
            <a:endParaRPr lang="en-US" sz="1900" dirty="0" smtClean="0">
              <a:solidFill>
                <a:srgbClr val="4D4D4D"/>
              </a:solidFill>
              <a:latin typeface="EC Square Sans Pro" panose="020B0506040000020004" pitchFamily="34" charset="0"/>
            </a:endParaRPr>
          </a:p>
        </p:txBody>
      </p:sp>
    </p:spTree>
    <p:extLst>
      <p:ext uri="{BB962C8B-B14F-4D97-AF65-F5344CB8AC3E}">
        <p14:creationId xmlns:p14="http://schemas.microsoft.com/office/powerpoint/2010/main" val="3522451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b="1" dirty="0" smtClean="0">
                <a:latin typeface="EC Square Sans Pro" panose="020B0506040000020004" pitchFamily="34" charset="0"/>
              </a:rPr>
              <a:t>JTF programming</a:t>
            </a:r>
            <a:endParaRPr lang="en-GB" b="1" dirty="0">
              <a:latin typeface="EC Square Sans Pro" panose="020B0506040000020004" pitchFamily="34" charset="0"/>
            </a:endParaRPr>
          </a:p>
        </p:txBody>
      </p:sp>
      <p:sp>
        <p:nvSpPr>
          <p:cNvPr id="5" name="Rounded Rectangle 4"/>
          <p:cNvSpPr/>
          <p:nvPr/>
        </p:nvSpPr>
        <p:spPr>
          <a:xfrm>
            <a:off x="876822" y="1453018"/>
            <a:ext cx="10867076" cy="1315233"/>
          </a:xfrm>
          <a:prstGeom prst="round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2"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FFFFFF"/>
                </a:solidFill>
                <a:effectLst/>
                <a:uLnTx/>
                <a:uFillTx/>
                <a:latin typeface="Arial"/>
                <a:ea typeface="+mn-ea"/>
                <a:cs typeface="+mn-cs"/>
              </a:rPr>
              <a:t>“Member States shall prepare, together with the relevant local and regional authorities of the territories concerned, one or more territorial just transition plans” (</a:t>
            </a:r>
            <a:r>
              <a:rPr kumimoji="0" lang="en-GB" sz="2400" b="0" i="1" u="none" strike="noStrike" kern="1200" cap="none" spc="0" normalizeH="0" baseline="0" noProof="0" dirty="0" smtClean="0">
                <a:ln>
                  <a:noFill/>
                </a:ln>
                <a:solidFill>
                  <a:srgbClr val="FFFFFF"/>
                </a:solidFill>
                <a:effectLst/>
                <a:uLnTx/>
                <a:uFillTx/>
                <a:latin typeface="Arial"/>
                <a:ea typeface="+mn-ea"/>
                <a:cs typeface="+mn-cs"/>
              </a:rPr>
              <a:t>JTF Regulation</a:t>
            </a:r>
            <a:r>
              <a:rPr kumimoji="0" lang="en-GB" sz="2400" b="0" i="0" u="none" strike="noStrike" kern="1200" cap="none" spc="0" normalizeH="0" baseline="0" noProof="0" dirty="0" smtClean="0">
                <a:ln>
                  <a:noFill/>
                </a:ln>
                <a:solidFill>
                  <a:srgbClr val="FFFFFF"/>
                </a:solidFill>
                <a:effectLst/>
                <a:uLnTx/>
                <a:uFillTx/>
                <a:latin typeface="Arial"/>
                <a:ea typeface="+mn-ea"/>
                <a:cs typeface="+mn-cs"/>
              </a:rPr>
              <a:t>)</a:t>
            </a: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p:cNvSpPr txBox="1"/>
          <p:nvPr/>
        </p:nvSpPr>
        <p:spPr>
          <a:xfrm>
            <a:off x="876822" y="2864407"/>
            <a:ext cx="10867076"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Possibilities of </a:t>
            </a:r>
            <a:r>
              <a:rPr kumimoji="0" lang="en-US" sz="2800" b="1" i="0" u="none" strike="noStrike" kern="1200" cap="none" spc="0" normalizeH="0" baseline="0" noProof="0" dirty="0" err="1" smtClean="0">
                <a:ln>
                  <a:noFill/>
                </a:ln>
                <a:solidFill>
                  <a:srgbClr val="034EA2"/>
                </a:solidFill>
                <a:effectLst/>
                <a:uLnTx/>
                <a:uFillTx/>
                <a:latin typeface="EC Square Sans Pro" panose="020B0506040000020004" pitchFamily="34" charset="0"/>
                <a:ea typeface="+mn-ea"/>
                <a:cs typeface="+mn-cs"/>
              </a:rPr>
              <a:t>programme</a:t>
            </a:r>
            <a:r>
              <a:rPr kumimoji="0" lang="en-US" sz="2800" b="1" i="0" u="none" strike="noStrike" kern="1200" cap="none" spc="0" normalizeH="0" baseline="0" noProof="0" dirty="0" smtClean="0">
                <a:ln>
                  <a:noFill/>
                </a:ln>
                <a:solidFill>
                  <a:srgbClr val="034EA2"/>
                </a:solidFill>
                <a:effectLst/>
                <a:uLnTx/>
                <a:uFillTx/>
                <a:latin typeface="EC Square Sans Pro" panose="020B0506040000020004" pitchFamily="34" charset="0"/>
                <a:ea typeface="+mn-ea"/>
                <a:cs typeface="+mn-cs"/>
              </a:rPr>
              <a:t> architecture: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smtClean="0">
                <a:ln>
                  <a:noFill/>
                </a:ln>
                <a:solidFill>
                  <a:srgbClr val="4D4D4D"/>
                </a:solidFill>
                <a:effectLst/>
                <a:uLnTx/>
                <a:uFillTx/>
                <a:latin typeface="Arial"/>
                <a:ea typeface="+mn-ea"/>
                <a:cs typeface="+mn-cs"/>
              </a:rPr>
              <a:t>Programming </a:t>
            </a:r>
            <a:r>
              <a:rPr kumimoji="0" lang="en-IE" sz="2400" b="0" i="0" u="none" strike="noStrike" kern="1200" cap="none" spc="0" normalizeH="0" baseline="0" noProof="0" dirty="0">
                <a:ln>
                  <a:noFill/>
                </a:ln>
                <a:solidFill>
                  <a:srgbClr val="4D4D4D"/>
                </a:solidFill>
                <a:effectLst/>
                <a:uLnTx/>
                <a:uFillTx/>
                <a:latin typeface="Arial"/>
                <a:ea typeface="+mn-ea"/>
                <a:cs typeface="+mn-cs"/>
              </a:rPr>
              <a:t>level: national or regional or combination of </a:t>
            </a:r>
            <a:r>
              <a:rPr kumimoji="0" lang="en-IE" sz="2400" b="0" i="0" u="none" strike="noStrike" kern="1200" cap="none" spc="0" normalizeH="0" baseline="0" noProof="0" dirty="0" smtClean="0">
                <a:ln>
                  <a:noFill/>
                </a:ln>
                <a:solidFill>
                  <a:srgbClr val="4D4D4D"/>
                </a:solidFill>
                <a:effectLst/>
                <a:uLnTx/>
                <a:uFillTx/>
                <a:latin typeface="Arial"/>
                <a:ea typeface="+mn-ea"/>
                <a:cs typeface="+mn-cs"/>
              </a:rPr>
              <a:t>both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smtClean="0">
                <a:ln>
                  <a:noFill/>
                </a:ln>
                <a:solidFill>
                  <a:srgbClr val="4D4D4D"/>
                </a:solidFill>
                <a:effectLst/>
                <a:uLnTx/>
                <a:uFillTx/>
                <a:latin typeface="Arial"/>
                <a:ea typeface="+mn-ea"/>
                <a:cs typeface="+mn-cs"/>
              </a:rPr>
              <a:t>Programming </a:t>
            </a:r>
            <a:r>
              <a:rPr kumimoji="0" lang="en-IE" sz="2400" b="0" i="0" u="none" strike="noStrike" kern="1200" cap="none" spc="0" normalizeH="0" baseline="0" noProof="0" dirty="0">
                <a:ln>
                  <a:noFill/>
                </a:ln>
                <a:solidFill>
                  <a:srgbClr val="4D4D4D"/>
                </a:solidFill>
                <a:effectLst/>
                <a:uLnTx/>
                <a:uFillTx/>
                <a:latin typeface="Arial"/>
                <a:ea typeface="+mn-ea"/>
                <a:cs typeface="+mn-cs"/>
              </a:rPr>
              <a:t>options under mono-fund and multi-fund </a:t>
            </a:r>
            <a:r>
              <a:rPr kumimoji="0" lang="en-IE" sz="2400" b="0" i="0" u="none" strike="noStrike" kern="1200" cap="none" spc="0" normalizeH="0" baseline="0" noProof="0" dirty="0" smtClean="0">
                <a:ln>
                  <a:noFill/>
                </a:ln>
                <a:solidFill>
                  <a:srgbClr val="4D4D4D"/>
                </a:solidFill>
                <a:effectLst/>
                <a:uLnTx/>
                <a:uFillTx/>
                <a:latin typeface="Arial"/>
                <a:ea typeface="+mn-ea"/>
                <a:cs typeface="+mn-cs"/>
              </a:rPr>
              <a:t>programmes: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800" b="1" i="0" u="none" strike="noStrike" kern="1200" cap="none" spc="0" normalizeH="0" baseline="0" noProof="0" dirty="0">
                <a:ln>
                  <a:noFill/>
                </a:ln>
                <a:solidFill>
                  <a:srgbClr val="FFC000"/>
                </a:solidFill>
                <a:effectLst/>
                <a:uLnTx/>
                <a:uFillTx/>
                <a:latin typeface="EC Square Sans Pro" panose="020B0506040000020004" pitchFamily="34" charset="0"/>
                <a:ea typeface="+mn-ea"/>
                <a:cs typeface="+mn-cs"/>
              </a:rPr>
              <a:t>Option</a:t>
            </a:r>
            <a:r>
              <a:rPr kumimoji="0" lang="en-IE" sz="2400" b="0" i="0" u="none" strike="noStrike" kern="1200" cap="none" spc="0" normalizeH="0" baseline="0" noProof="0" dirty="0" smtClean="0">
                <a:ln>
                  <a:noFill/>
                </a:ln>
                <a:solidFill>
                  <a:srgbClr val="4D4D4D"/>
                </a:solidFill>
                <a:effectLst/>
                <a:uLnTx/>
                <a:uFillTx/>
                <a:latin typeface="Arial"/>
                <a:ea typeface="+mn-ea"/>
                <a:cs typeface="+mn-cs"/>
              </a:rPr>
              <a:t> </a:t>
            </a:r>
            <a:r>
              <a:rPr kumimoji="0" lang="en-IE" sz="2800" b="1" i="0" u="none" strike="noStrike" kern="1200" cap="none" spc="0" normalizeH="0" baseline="0" noProof="0" dirty="0">
                <a:ln>
                  <a:noFill/>
                </a:ln>
                <a:solidFill>
                  <a:srgbClr val="FFC000"/>
                </a:solidFill>
                <a:effectLst/>
                <a:uLnTx/>
                <a:uFillTx/>
                <a:latin typeface="EC Square Sans Pro" panose="020B0506040000020004" pitchFamily="34" charset="0"/>
                <a:ea typeface="+mn-ea"/>
                <a:cs typeface="+mn-cs"/>
              </a:rPr>
              <a:t>1</a:t>
            </a:r>
            <a:r>
              <a:rPr kumimoji="0" lang="en-IE" sz="2400" b="0" i="0" u="none" strike="noStrike" kern="1200" cap="none" spc="0" normalizeH="0" baseline="0" noProof="0" dirty="0">
                <a:ln>
                  <a:noFill/>
                </a:ln>
                <a:solidFill>
                  <a:srgbClr val="4D4D4D"/>
                </a:solidFill>
                <a:effectLst/>
                <a:uLnTx/>
                <a:uFillTx/>
                <a:latin typeface="Arial"/>
                <a:ea typeface="+mn-ea"/>
                <a:cs typeface="+mn-cs"/>
              </a:rPr>
              <a:t>: JTF axis in an ERDF or CF </a:t>
            </a:r>
            <a:r>
              <a:rPr kumimoji="0" lang="en-IE" sz="2400" b="0" i="0" u="none" strike="noStrike" kern="1200" cap="none" spc="0" normalizeH="0" baseline="0" noProof="0" dirty="0" err="1">
                <a:ln>
                  <a:noFill/>
                </a:ln>
                <a:solidFill>
                  <a:srgbClr val="4D4D4D"/>
                </a:solidFill>
                <a:effectLst/>
                <a:uLnTx/>
                <a:uFillTx/>
                <a:latin typeface="Arial"/>
                <a:ea typeface="+mn-ea"/>
                <a:cs typeface="+mn-cs"/>
              </a:rPr>
              <a:t>monofund</a:t>
            </a:r>
            <a:r>
              <a:rPr kumimoji="0" lang="en-IE" sz="2400" b="0" i="0" u="none" strike="noStrike" kern="1200" cap="none" spc="0" normalizeH="0" baseline="0" noProof="0" dirty="0">
                <a:ln>
                  <a:noFill/>
                </a:ln>
                <a:solidFill>
                  <a:srgbClr val="4D4D4D"/>
                </a:solidFill>
                <a:effectLst/>
                <a:uLnTx/>
                <a:uFillTx/>
                <a:latin typeface="Arial"/>
                <a:ea typeface="+mn-ea"/>
                <a:cs typeface="+mn-cs"/>
              </a:rPr>
              <a:t> </a:t>
            </a:r>
            <a:r>
              <a:rPr kumimoji="0" lang="en-IE" sz="2400" b="0" i="0" u="none" strike="noStrike" kern="1200" cap="none" spc="0" normalizeH="0" baseline="0" noProof="0" dirty="0" smtClean="0">
                <a:ln>
                  <a:noFill/>
                </a:ln>
                <a:solidFill>
                  <a:srgbClr val="4D4D4D"/>
                </a:solidFill>
                <a:effectLst/>
                <a:uLnTx/>
                <a:uFillTx/>
                <a:latin typeface="Arial"/>
                <a:ea typeface="+mn-ea"/>
                <a:cs typeface="+mn-cs"/>
              </a:rPr>
              <a:t>programme</a:t>
            </a:r>
            <a:endParaRPr kumimoji="0" lang="fr-BE" sz="2400" b="0" i="0" u="none" strike="noStrike" kern="1200" cap="none" spc="0" normalizeH="0" baseline="0" noProof="0" dirty="0">
              <a:ln>
                <a:noFill/>
              </a:ln>
              <a:solidFill>
                <a:srgbClr val="4D4D4D"/>
              </a:solidFill>
              <a:effectLst/>
              <a:uLnTx/>
              <a:uFillTx/>
              <a:latin typeface="Arial"/>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800" b="1" i="0" u="none" strike="noStrike" kern="1200" cap="none" spc="0" normalizeH="0" baseline="0" noProof="0" dirty="0">
                <a:ln>
                  <a:noFill/>
                </a:ln>
                <a:solidFill>
                  <a:srgbClr val="FFC000"/>
                </a:solidFill>
                <a:effectLst/>
                <a:uLnTx/>
                <a:uFillTx/>
                <a:latin typeface="EC Square Sans Pro" panose="020B0506040000020004" pitchFamily="34" charset="0"/>
                <a:ea typeface="+mn-ea"/>
                <a:cs typeface="+mn-cs"/>
              </a:rPr>
              <a:t>Option 2</a:t>
            </a:r>
            <a:r>
              <a:rPr kumimoji="0" lang="en-IE" sz="2400" b="0" i="0" u="none" strike="noStrike" kern="1200" cap="none" spc="0" normalizeH="0" baseline="0" noProof="0" dirty="0" smtClean="0">
                <a:ln>
                  <a:noFill/>
                </a:ln>
                <a:solidFill>
                  <a:srgbClr val="4D4D4D"/>
                </a:solidFill>
                <a:effectLst/>
                <a:uLnTx/>
                <a:uFillTx/>
                <a:latin typeface="Arial"/>
                <a:ea typeface="+mn-ea"/>
                <a:cs typeface="+mn-cs"/>
              </a:rPr>
              <a:t>: JTF axis in an ESF </a:t>
            </a:r>
            <a:r>
              <a:rPr kumimoji="0" lang="en-IE" sz="2400" b="0" i="0" u="none" strike="noStrike" kern="1200" cap="none" spc="0" normalizeH="0" baseline="0" noProof="0" dirty="0" err="1" smtClean="0">
                <a:ln>
                  <a:noFill/>
                </a:ln>
                <a:solidFill>
                  <a:srgbClr val="4D4D4D"/>
                </a:solidFill>
                <a:effectLst/>
                <a:uLnTx/>
                <a:uFillTx/>
                <a:latin typeface="Arial"/>
                <a:ea typeface="+mn-ea"/>
                <a:cs typeface="+mn-cs"/>
              </a:rPr>
              <a:t>monofund</a:t>
            </a:r>
            <a:r>
              <a:rPr kumimoji="0" lang="en-IE" sz="2400" b="0" i="0" u="none" strike="noStrike" kern="1200" cap="none" spc="0" normalizeH="0" baseline="0" noProof="0" dirty="0" smtClean="0">
                <a:ln>
                  <a:noFill/>
                </a:ln>
                <a:solidFill>
                  <a:srgbClr val="4D4D4D"/>
                </a:solidFill>
                <a:effectLst/>
                <a:uLnTx/>
                <a:uFillTx/>
                <a:latin typeface="Arial"/>
                <a:ea typeface="+mn-ea"/>
                <a:cs typeface="+mn-cs"/>
              </a:rPr>
              <a:t> programme </a:t>
            </a:r>
            <a:endParaRPr kumimoji="0" lang="fr-BE" sz="2400" b="0" i="0" u="none" strike="noStrike" kern="1200" cap="none" spc="0" normalizeH="0" baseline="0" noProof="0" dirty="0">
              <a:ln>
                <a:noFill/>
              </a:ln>
              <a:solidFill>
                <a:srgbClr val="4D4D4D"/>
              </a:solidFill>
              <a:effectLst/>
              <a:uLnTx/>
              <a:uFillTx/>
              <a:latin typeface="Arial"/>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800" b="1" i="0" u="none" strike="noStrike" kern="1200" cap="none" spc="0" normalizeH="0" baseline="0" noProof="0" dirty="0">
                <a:ln>
                  <a:noFill/>
                </a:ln>
                <a:solidFill>
                  <a:srgbClr val="FFC000"/>
                </a:solidFill>
                <a:effectLst/>
                <a:uLnTx/>
                <a:uFillTx/>
                <a:latin typeface="EC Square Sans Pro" panose="020B0506040000020004" pitchFamily="34" charset="0"/>
                <a:ea typeface="+mn-ea"/>
                <a:cs typeface="+mn-cs"/>
              </a:rPr>
              <a:t>Option 3</a:t>
            </a:r>
            <a:r>
              <a:rPr kumimoji="0" lang="en-IE" sz="2400" b="0" i="0" u="none" strike="noStrike" kern="1200" cap="none" spc="0" normalizeH="0" baseline="0" noProof="0" dirty="0">
                <a:ln>
                  <a:noFill/>
                </a:ln>
                <a:solidFill>
                  <a:srgbClr val="4D4D4D"/>
                </a:solidFill>
                <a:effectLst/>
                <a:uLnTx/>
                <a:uFillTx/>
                <a:latin typeface="Arial"/>
                <a:ea typeface="+mn-ea"/>
                <a:cs typeface="+mn-cs"/>
              </a:rPr>
              <a:t>: JTF axis in an ERDF/CF/ESF </a:t>
            </a:r>
            <a:r>
              <a:rPr kumimoji="0" lang="en-IE" sz="2400" b="0" i="0" u="none" strike="noStrike" kern="1200" cap="none" spc="0" normalizeH="0" baseline="0" noProof="0" dirty="0" err="1">
                <a:ln>
                  <a:noFill/>
                </a:ln>
                <a:solidFill>
                  <a:srgbClr val="4D4D4D"/>
                </a:solidFill>
                <a:effectLst/>
                <a:uLnTx/>
                <a:uFillTx/>
                <a:latin typeface="Arial"/>
                <a:ea typeface="+mn-ea"/>
                <a:cs typeface="+mn-cs"/>
              </a:rPr>
              <a:t>multifund</a:t>
            </a:r>
            <a:r>
              <a:rPr kumimoji="0" lang="en-IE" sz="2400" b="0" i="0" u="none" strike="noStrike" kern="1200" cap="none" spc="0" normalizeH="0" baseline="0" noProof="0" dirty="0">
                <a:ln>
                  <a:noFill/>
                </a:ln>
                <a:solidFill>
                  <a:srgbClr val="4D4D4D"/>
                </a:solidFill>
                <a:effectLst/>
                <a:uLnTx/>
                <a:uFillTx/>
                <a:latin typeface="Arial"/>
                <a:ea typeface="+mn-ea"/>
                <a:cs typeface="+mn-cs"/>
              </a:rPr>
              <a:t> </a:t>
            </a:r>
            <a:r>
              <a:rPr kumimoji="0" lang="en-IE" sz="2400" b="0" i="0" u="none" strike="noStrike" kern="1200" cap="none" spc="0" normalizeH="0" baseline="0" noProof="0" dirty="0" smtClean="0">
                <a:ln>
                  <a:noFill/>
                </a:ln>
                <a:solidFill>
                  <a:srgbClr val="4D4D4D"/>
                </a:solidFill>
                <a:effectLst/>
                <a:uLnTx/>
                <a:uFillTx/>
                <a:latin typeface="Arial"/>
                <a:ea typeface="+mn-ea"/>
                <a:cs typeface="+mn-cs"/>
              </a:rPr>
              <a:t>programme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800" b="1" i="0" u="none" strike="noStrike" kern="1200" cap="none" spc="0" normalizeH="0" baseline="0" noProof="0" dirty="0">
                <a:ln>
                  <a:noFill/>
                </a:ln>
                <a:solidFill>
                  <a:srgbClr val="FFC000"/>
                </a:solidFill>
                <a:effectLst/>
                <a:uLnTx/>
                <a:uFillTx/>
                <a:latin typeface="EC Square Sans Pro" panose="020B0506040000020004" pitchFamily="34" charset="0"/>
                <a:ea typeface="+mn-ea"/>
                <a:cs typeface="+mn-cs"/>
              </a:rPr>
              <a:t>Option</a:t>
            </a:r>
            <a:r>
              <a:rPr kumimoji="0" lang="en-IE" sz="2400" b="0" i="0" u="none" strike="noStrike" kern="1200" cap="none" spc="0" normalizeH="0" baseline="0" noProof="0" dirty="0" smtClean="0">
                <a:ln>
                  <a:noFill/>
                </a:ln>
                <a:solidFill>
                  <a:srgbClr val="4D4D4D"/>
                </a:solidFill>
                <a:effectLst/>
                <a:uLnTx/>
                <a:uFillTx/>
                <a:latin typeface="Arial"/>
                <a:ea typeface="+mn-ea"/>
                <a:cs typeface="+mn-cs"/>
              </a:rPr>
              <a:t> </a:t>
            </a:r>
            <a:r>
              <a:rPr kumimoji="0" lang="en-IE" sz="2800" b="1" i="0" u="none" strike="noStrike" kern="1200" cap="none" spc="0" normalizeH="0" baseline="0" noProof="0" dirty="0">
                <a:ln>
                  <a:noFill/>
                </a:ln>
                <a:solidFill>
                  <a:srgbClr val="FFC000"/>
                </a:solidFill>
                <a:effectLst/>
                <a:uLnTx/>
                <a:uFillTx/>
                <a:latin typeface="EC Square Sans Pro" panose="020B0506040000020004" pitchFamily="34" charset="0"/>
                <a:ea typeface="+mn-ea"/>
                <a:cs typeface="+mn-cs"/>
              </a:rPr>
              <a:t>4</a:t>
            </a:r>
            <a:r>
              <a:rPr kumimoji="0" lang="en-IE" sz="2400" b="0" i="0" u="none" strike="noStrike" kern="1200" cap="none" spc="0" normalizeH="0" baseline="0" noProof="0" dirty="0">
                <a:ln>
                  <a:noFill/>
                </a:ln>
                <a:solidFill>
                  <a:srgbClr val="4D4D4D"/>
                </a:solidFill>
                <a:effectLst/>
                <a:uLnTx/>
                <a:uFillTx/>
                <a:latin typeface="Arial"/>
                <a:ea typeface="+mn-ea"/>
                <a:cs typeface="+mn-cs"/>
              </a:rPr>
              <a:t>: JTF in a self-standing JTF </a:t>
            </a:r>
            <a:r>
              <a:rPr kumimoji="0" lang="en-IE" sz="2400" b="0" i="0" u="none" strike="noStrike" kern="1200" cap="none" spc="0" normalizeH="0" baseline="0" noProof="0" dirty="0" err="1">
                <a:ln>
                  <a:noFill/>
                </a:ln>
                <a:solidFill>
                  <a:srgbClr val="4D4D4D"/>
                </a:solidFill>
                <a:effectLst/>
                <a:uLnTx/>
                <a:uFillTx/>
                <a:latin typeface="Arial"/>
                <a:ea typeface="+mn-ea"/>
                <a:cs typeface="+mn-cs"/>
              </a:rPr>
              <a:t>monofund</a:t>
            </a:r>
            <a:r>
              <a:rPr kumimoji="0" lang="en-IE" sz="2400" b="0" i="0" u="none" strike="noStrike" kern="1200" cap="none" spc="0" normalizeH="0" baseline="0" noProof="0" dirty="0">
                <a:ln>
                  <a:noFill/>
                </a:ln>
                <a:solidFill>
                  <a:srgbClr val="4D4D4D"/>
                </a:solidFill>
                <a:effectLst/>
                <a:uLnTx/>
                <a:uFillTx/>
                <a:latin typeface="Arial"/>
                <a:ea typeface="+mn-ea"/>
                <a:cs typeface="+mn-cs"/>
              </a:rPr>
              <a:t> programme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D4D4D"/>
              </a:solidFill>
              <a:effectLst/>
              <a:uLnTx/>
              <a:uFillTx/>
              <a:latin typeface="Arial"/>
              <a:ea typeface="+mn-ea"/>
              <a:cs typeface="+mn-cs"/>
            </a:endParaRPr>
          </a:p>
        </p:txBody>
      </p:sp>
      <p:sp>
        <p:nvSpPr>
          <p:cNvPr id="7" name="Rounded Rectangle 6"/>
          <p:cNvSpPr/>
          <p:nvPr/>
        </p:nvSpPr>
        <p:spPr>
          <a:xfrm>
            <a:off x="794984" y="5963556"/>
            <a:ext cx="6244643" cy="650186"/>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TJTP: part of cohesion policy </a:t>
            </a:r>
            <a:r>
              <a:rPr kumimoji="0" lang="en-US" sz="2400" b="0" i="0" u="none" strike="noStrike" kern="1200" cap="none" spc="0" normalizeH="0" baseline="0" noProof="0" dirty="0" err="1">
                <a:ln>
                  <a:noFill/>
                </a:ln>
                <a:solidFill>
                  <a:srgbClr val="FFFFFF"/>
                </a:solidFill>
                <a:effectLst/>
                <a:uLnTx/>
                <a:uFillTx/>
                <a:latin typeface="Arial"/>
                <a:ea typeface="+mn-ea"/>
                <a:cs typeface="+mn-cs"/>
              </a:rPr>
              <a:t>programmes</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6356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49247" y="1297172"/>
          <a:ext cx="11887199" cy="539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835046" y="514815"/>
            <a:ext cx="10515600" cy="782357"/>
          </a:xfrm>
        </p:spPr>
        <p:txBody>
          <a:bodyPr/>
          <a:lstStyle/>
          <a:p>
            <a:r>
              <a:rPr lang="en-US" b="1" dirty="0">
                <a:solidFill>
                  <a:srgbClr val="0E4194"/>
                </a:solidFill>
                <a:latin typeface="EC Square Sans Pro" panose="020B0506040000020004" pitchFamily="34" charset="0"/>
                <a:ea typeface="EC Square Sans Pro"/>
                <a:cs typeface="EC Square Sans Pro"/>
              </a:rPr>
              <a:t>The</a:t>
            </a:r>
            <a:r>
              <a:rPr lang="en-US" sz="3600" b="1" dirty="0" smtClean="0">
                <a:latin typeface="EC Square Sans Pro" panose="020B0506040000020004" pitchFamily="34" charset="0"/>
              </a:rPr>
              <a:t> </a:t>
            </a:r>
            <a:r>
              <a:rPr lang="en-US" b="1" dirty="0" smtClean="0">
                <a:latin typeface="EC Square Sans Pro" panose="020B0506040000020004" pitchFamily="34" charset="0"/>
              </a:rPr>
              <a:t>socioeconomic logic of the TJTPs</a:t>
            </a:r>
            <a:endParaRPr lang="en-US" sz="3600" b="1" dirty="0">
              <a:latin typeface="EC Square Sans Pro" panose="020B0506040000020004" pitchFamily="34" charset="0"/>
            </a:endParaRPr>
          </a:p>
        </p:txBody>
      </p:sp>
    </p:spTree>
    <p:extLst>
      <p:ext uri="{BB962C8B-B14F-4D97-AF65-F5344CB8AC3E}">
        <p14:creationId xmlns:p14="http://schemas.microsoft.com/office/powerpoint/2010/main" val="3040720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87431-2774-4E17-BE38-8A579357848D}">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6608</TotalTime>
  <Words>1237</Words>
  <Application>Microsoft Office PowerPoint</Application>
  <PresentationFormat>Widescreen</PresentationFormat>
  <Paragraphs>176</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EC Square Sans Cond Pro</vt:lpstr>
      <vt:lpstr>EC Square Sans Pro</vt:lpstr>
      <vt:lpstr>Office Theme</vt:lpstr>
      <vt:lpstr>Just Transition Fund</vt:lpstr>
      <vt:lpstr>PowerPoint Presentation</vt:lpstr>
      <vt:lpstr>PowerPoint Presentation</vt:lpstr>
      <vt:lpstr>Just Transition Fund Allocations</vt:lpstr>
      <vt:lpstr>PowerPoint Presentation</vt:lpstr>
      <vt:lpstr>Commission recommendations: priority sectors</vt:lpstr>
      <vt:lpstr>PowerPoint Presentation</vt:lpstr>
      <vt:lpstr>JTF programming</vt:lpstr>
      <vt:lpstr>The socioeconomic logic of the TJTPs</vt:lpstr>
      <vt:lpstr>Just Transition Fund: scope of support</vt:lpstr>
      <vt:lpstr>Next steps: working together to optimise impact</vt:lpstr>
      <vt:lpstr>More information </vt:lpstr>
      <vt:lpstr>myriam.boveda@ec.europa.eu DG REGIO, Smart and Sustainable Growth Unit</vt:lpstr>
      <vt:lpstr>Supporting specific operations?</vt:lpstr>
      <vt:lpstr>Additional considerations for large enterprises</vt:lpstr>
      <vt:lpstr>Additional considerations for ETS activities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BOVEDA Myriam (REGIO)</cp:lastModifiedBy>
  <cp:revision>328</cp:revision>
  <cp:lastPrinted>2020-06-15T19:38:55Z</cp:lastPrinted>
  <dcterms:created xsi:type="dcterms:W3CDTF">2019-08-09T12:06:42Z</dcterms:created>
  <dcterms:modified xsi:type="dcterms:W3CDTF">2021-11-18T15:06:59Z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