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  <p:sldMasterId id="2147483648" r:id="rId2"/>
    <p:sldMasterId id="2147483649" r:id="rId3"/>
  </p:sldMasterIdLst>
  <p:notesMasterIdLst>
    <p:notesMasterId r:id="rId8"/>
  </p:notesMasterIdLst>
  <p:handoutMasterIdLst>
    <p:handoutMasterId r:id="rId9"/>
  </p:handoutMasterIdLst>
  <p:sldIdLst>
    <p:sldId id="319" r:id="rId4"/>
    <p:sldId id="314" r:id="rId5"/>
    <p:sldId id="320" r:id="rId6"/>
    <p:sldId id="259" r:id="rId7"/>
  </p:sldIdLst>
  <p:sldSz cx="9144000" cy="6858000" type="screen4x3"/>
  <p:notesSz cx="6805613" cy="99441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FA9"/>
    <a:srgbClr val="CCCCCC"/>
    <a:srgbClr val="64B4E6"/>
    <a:srgbClr val="006491"/>
    <a:srgbClr val="6B6B6B"/>
    <a:srgbClr val="000000"/>
    <a:srgbClr val="AA7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90" autoAdjust="0"/>
    <p:restoredTop sz="93979" autoAdjust="0"/>
  </p:normalViewPr>
  <p:slideViewPr>
    <p:cSldViewPr>
      <p:cViewPr>
        <p:scale>
          <a:sx n="66" d="100"/>
          <a:sy n="66" d="100"/>
        </p:scale>
        <p:origin x="1372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70" y="648"/>
      </p:cViewPr>
      <p:guideLst>
        <p:guide orient="horz" pos="3132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 alt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49575" cy="496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alt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7213"/>
            <a:ext cx="2949575" cy="496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F6CD69-F708-6840-939A-7019D1D21B29}" type="slidenum">
              <a:rPr lang="fr-FR" altLang="en-US"/>
              <a:pPr/>
              <a:t>‹N›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599764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2813"/>
            <a:ext cx="4989513" cy="447516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noProof="0" smtClean="0"/>
              <a:t>Cliquez pour modifier les styles du texte du masque</a:t>
            </a:r>
          </a:p>
          <a:p>
            <a:pPr lvl="1"/>
            <a:r>
              <a:rPr lang="fr-FR" altLang="en-US" noProof="0" smtClean="0"/>
              <a:t>Deuxième niveau</a:t>
            </a:r>
          </a:p>
          <a:p>
            <a:pPr lvl="2"/>
            <a:r>
              <a:rPr lang="fr-FR" altLang="en-US" noProof="0" smtClean="0"/>
              <a:t>Troisième niveau</a:t>
            </a:r>
          </a:p>
          <a:p>
            <a:pPr lvl="3"/>
            <a:r>
              <a:rPr lang="fr-FR" altLang="en-US" noProof="0" smtClean="0"/>
              <a:t>Quatrième niveau</a:t>
            </a:r>
          </a:p>
          <a:p>
            <a:pPr lvl="4"/>
            <a:r>
              <a:rPr lang="fr-FR" altLang="en-US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49575" cy="496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7213"/>
            <a:ext cx="2949575" cy="496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7BF7BC-8F6B-C94E-A9E2-2E80BB0F2B4F}" type="slidenum">
              <a:rPr lang="fr-FR" altLang="en-US"/>
              <a:pPr/>
              <a:t>‹N›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597455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fld id="{49B3753B-E4B5-6A4B-A89E-B774D67C59E3}" type="slidenum">
              <a:rPr lang="fr-FR" altLang="en-US" sz="1200"/>
              <a:pPr/>
              <a:t>1</a:t>
            </a:fld>
            <a:endParaRPr lang="fr-FR" altLang="en-US" sz="1200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>
                <a:ea typeface="Arial Unicode MS" charset="0"/>
                <a:cs typeface="Arial Unicode MS" charset="0"/>
              </a:rPr>
              <a:t>Introduction: explain that what we do – in a nutshell – is to help ambitious SMEs innovate and grow internationally.</a:t>
            </a:r>
          </a:p>
        </p:txBody>
      </p:sp>
    </p:spTree>
    <p:extLst>
      <p:ext uri="{BB962C8B-B14F-4D97-AF65-F5344CB8AC3E}">
        <p14:creationId xmlns:p14="http://schemas.microsoft.com/office/powerpoint/2010/main" val="3449275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3AE30-D024-F048-B6A0-908E9004EA3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6425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3AE30-D024-F048-B6A0-908E9004EA3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9118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ea typeface="Arial Unicode MS" charset="0"/>
              <a:cs typeface="Arial Unicode MS" charset="0"/>
            </a:endParaRPr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fld id="{F53FF2C7-85C2-504C-A552-69A4BBD30217}" type="slidenum">
              <a:rPr lang="fr-FR" altLang="en-US" sz="1200"/>
              <a:pPr/>
              <a:t>4</a:t>
            </a:fld>
            <a:endParaRPr lang="fr-FR" altLang="en-US" sz="1200"/>
          </a:p>
        </p:txBody>
      </p:sp>
    </p:spTree>
    <p:extLst>
      <p:ext uri="{BB962C8B-B14F-4D97-AF65-F5344CB8AC3E}">
        <p14:creationId xmlns:p14="http://schemas.microsoft.com/office/powerpoint/2010/main" val="1824664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 userDrawn="1"/>
        </p:nvSpPr>
        <p:spPr bwMode="auto">
          <a:xfrm>
            <a:off x="3348038" y="6021388"/>
            <a:ext cx="2808287" cy="6477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endParaRPr lang="es-ES_tradnl" altLang="es-ES_tradnl"/>
          </a:p>
        </p:txBody>
      </p:sp>
      <p:sp>
        <p:nvSpPr>
          <p:cNvPr id="3" name="Rectángulo 9"/>
          <p:cNvSpPr>
            <a:spLocks noChangeArrowheads="1"/>
          </p:cNvSpPr>
          <p:nvPr userDrawn="1"/>
        </p:nvSpPr>
        <p:spPr bwMode="auto">
          <a:xfrm>
            <a:off x="3348038" y="6248400"/>
            <a:ext cx="28082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algn="ctr"/>
            <a:r>
              <a:rPr lang="en-US" altLang="en-US" sz="1200">
                <a:latin typeface="Myriad Pro Light" charset="0"/>
              </a:rPr>
              <a:t>PLACE PARTNER’S LOGO HERE</a:t>
            </a:r>
            <a:endParaRPr lang="fr-FR" altLang="en-US" sz="1200">
              <a:latin typeface="Myriad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042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0486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Step-Visual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n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5805488"/>
            <a:ext cx="2220912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ctángulo 24"/>
          <p:cNvSpPr>
            <a:spLocks noChangeArrowheads="1"/>
          </p:cNvSpPr>
          <p:nvPr userDrawn="1"/>
        </p:nvSpPr>
        <p:spPr bwMode="auto">
          <a:xfrm>
            <a:off x="468313" y="6515100"/>
            <a:ext cx="140493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es-ES_tradnl" altLang="es-ES_tradnl" sz="2000" baseline="30000" smtClean="0">
                <a:solidFill>
                  <a:srgbClr val="00567A"/>
                </a:solidFill>
                <a:latin typeface="MyriadPro-Regular" charset="0"/>
              </a:rPr>
              <a:t>een.ec.europa.eu</a:t>
            </a:r>
          </a:p>
        </p:txBody>
      </p:sp>
      <p:sp>
        <p:nvSpPr>
          <p:cNvPr id="26" name="Rectángulo 25"/>
          <p:cNvSpPr/>
          <p:nvPr userDrawn="1"/>
        </p:nvSpPr>
        <p:spPr bwMode="auto">
          <a:xfrm>
            <a:off x="3348038" y="6021388"/>
            <a:ext cx="2808287" cy="6477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endParaRPr lang="es-ES_tradnl" altLang="es-ES_tradnl"/>
          </a:p>
        </p:txBody>
      </p:sp>
      <p:sp>
        <p:nvSpPr>
          <p:cNvPr id="27" name="Rectángulo 19"/>
          <p:cNvSpPr>
            <a:spLocks noChangeArrowheads="1"/>
          </p:cNvSpPr>
          <p:nvPr userDrawn="1"/>
        </p:nvSpPr>
        <p:spPr bwMode="auto">
          <a:xfrm>
            <a:off x="3348038" y="6248400"/>
            <a:ext cx="28082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algn="ctr"/>
            <a:r>
              <a:rPr lang="en-US" altLang="en-US" sz="1200">
                <a:latin typeface="Myriad Pro Light" charset="0"/>
              </a:rPr>
              <a:t>PLACE PARTNER’S LOGO HERE</a:t>
            </a:r>
            <a:endParaRPr lang="fr-FR" altLang="en-US" sz="1200">
              <a:latin typeface="Myriad Pro Light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866" y="5841923"/>
            <a:ext cx="1086276" cy="92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321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Step-Visual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n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5805488"/>
            <a:ext cx="2220912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ctángulo 24"/>
          <p:cNvSpPr>
            <a:spLocks noChangeArrowheads="1"/>
          </p:cNvSpPr>
          <p:nvPr userDrawn="1"/>
        </p:nvSpPr>
        <p:spPr bwMode="auto">
          <a:xfrm>
            <a:off x="468313" y="6515100"/>
            <a:ext cx="140493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es-ES_tradnl" altLang="es-ES_tradnl" sz="2000" baseline="30000" smtClean="0">
                <a:solidFill>
                  <a:srgbClr val="00567A"/>
                </a:solidFill>
                <a:latin typeface="MyriadPro-Regular" charset="0"/>
              </a:rPr>
              <a:t>een.ec.europa.eu</a:t>
            </a:r>
          </a:p>
        </p:txBody>
      </p:sp>
      <p:sp>
        <p:nvSpPr>
          <p:cNvPr id="27" name="Rectángulo 26"/>
          <p:cNvSpPr/>
          <p:nvPr userDrawn="1"/>
        </p:nvSpPr>
        <p:spPr bwMode="auto">
          <a:xfrm>
            <a:off x="3348038" y="6021388"/>
            <a:ext cx="2808287" cy="6477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endParaRPr lang="es-ES_tradnl" altLang="es-ES_tradnl"/>
          </a:p>
        </p:txBody>
      </p:sp>
      <p:sp>
        <p:nvSpPr>
          <p:cNvPr id="28" name="Rectángulo 19"/>
          <p:cNvSpPr>
            <a:spLocks noChangeArrowheads="1"/>
          </p:cNvSpPr>
          <p:nvPr userDrawn="1"/>
        </p:nvSpPr>
        <p:spPr bwMode="auto">
          <a:xfrm>
            <a:off x="3348038" y="6248400"/>
            <a:ext cx="28082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algn="ctr"/>
            <a:r>
              <a:rPr lang="en-US" altLang="en-US" sz="1200">
                <a:latin typeface="Myriad Pro Light" charset="0"/>
              </a:rPr>
              <a:t>PLACE PARTNER’S LOGO HERE</a:t>
            </a:r>
            <a:endParaRPr lang="fr-FR" altLang="en-US" sz="1200">
              <a:latin typeface="Myriad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523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0948" y="1"/>
            <a:ext cx="7591990" cy="1882273"/>
          </a:xfrm>
        </p:spPr>
        <p:txBody>
          <a:bodyPr lIns="396000" rIns="90000">
            <a:normAutofit/>
          </a:bodyPr>
          <a:lstStyle>
            <a:lvl1pPr>
              <a:defRPr sz="3000" b="0" i="0" baseline="0">
                <a:solidFill>
                  <a:schemeClr val="tx1">
                    <a:lumMod val="85000"/>
                    <a:lumOff val="1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  <a:cs typeface="Blogger Sans Medium" panose="02000506030000020004" pitchFamily="2" charset="0"/>
              </a:defRPr>
            </a:lvl1pPr>
          </a:lstStyle>
          <a:p>
            <a:r>
              <a:rPr lang="nl-BE" dirty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80948" y="1967832"/>
            <a:ext cx="7591990" cy="3785936"/>
          </a:xfrm>
        </p:spPr>
        <p:txBody>
          <a:bodyPr lIns="396000"/>
          <a:lstStyle>
            <a:lvl1pPr>
              <a:buClr>
                <a:srgbClr val="FFE354"/>
              </a:buClr>
              <a:defRPr sz="2000" b="0" i="0" u="none">
                <a:solidFill>
                  <a:schemeClr val="tx1">
                    <a:lumMod val="85000"/>
                    <a:lumOff val="15000"/>
                  </a:schemeClr>
                </a:solidFill>
                <a:latin typeface="Blogger Sans" panose="02000506030000020004" pitchFamily="2" charset="0"/>
                <a:ea typeface="Blogger Sans" panose="02000506030000020004" pitchFamily="2" charset="0"/>
                <a:cs typeface="Blogger Sans" panose="02000506030000020004" pitchFamily="2" charset="0"/>
              </a:defRPr>
            </a:lvl1pPr>
            <a:lvl2pPr marL="651600" indent="-285750">
              <a:buClr>
                <a:srgbClr val="FFE354"/>
              </a:buClr>
              <a:buFont typeface="Arial" charset="0"/>
              <a:buChar char="•"/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Blogger Sans" panose="02000506030000020004" pitchFamily="2" charset="0"/>
                <a:ea typeface="Blogger Sans" panose="02000506030000020004" pitchFamily="2" charset="0"/>
                <a:cs typeface="Blogger Sans" panose="02000506030000020004" pitchFamily="2" charset="0"/>
              </a:defRPr>
            </a:lvl2pPr>
            <a:lvl3pPr marL="891000">
              <a:buClr>
                <a:srgbClr val="E6753F"/>
              </a:buClr>
              <a:defRPr>
                <a:solidFill>
                  <a:srgbClr val="255373"/>
                </a:solidFill>
                <a:latin typeface="verdana" charset="0"/>
              </a:defRPr>
            </a:lvl3pPr>
            <a:lvl4pPr marL="1144800" indent="-228600">
              <a:buClr>
                <a:srgbClr val="E6753F"/>
              </a:buClr>
              <a:buFont typeface="Arial" charset="0"/>
              <a:buChar char="•"/>
              <a:defRPr>
                <a:solidFill>
                  <a:srgbClr val="255373"/>
                </a:solidFill>
                <a:latin typeface="verdana" charset="0"/>
              </a:defRPr>
            </a:lvl4pPr>
            <a:lvl5pPr marL="1386000" indent="-228600">
              <a:buClr>
                <a:srgbClr val="E6753F"/>
              </a:buClr>
              <a:buFont typeface="Arial" charset="0"/>
              <a:buChar char="•"/>
              <a:defRPr sz="1400" baseline="0">
                <a:solidFill>
                  <a:srgbClr val="255373"/>
                </a:solidFill>
                <a:latin typeface="verdana" charset="0"/>
              </a:defRPr>
            </a:lvl5pPr>
          </a:lstStyle>
          <a:p>
            <a:pPr lvl="0"/>
            <a:r>
              <a:rPr lang="nl-BE" dirty="0"/>
              <a:t>Title 1</a:t>
            </a:r>
          </a:p>
          <a:p>
            <a:pPr lvl="1"/>
            <a:r>
              <a:rPr lang="nl-BE" dirty="0"/>
              <a:t>Title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090853"/>
      </p:ext>
    </p:extLst>
  </p:cSld>
  <p:clrMapOvr>
    <a:masterClrMapping/>
  </p:clrMapOvr>
  <p:transition spd="slow">
    <p:wip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985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Imagen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5805488"/>
            <a:ext cx="2220912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ángulo 4"/>
          <p:cNvSpPr>
            <a:spLocks noChangeArrowheads="1"/>
          </p:cNvSpPr>
          <p:nvPr/>
        </p:nvSpPr>
        <p:spPr bwMode="auto">
          <a:xfrm>
            <a:off x="684213" y="6515100"/>
            <a:ext cx="140493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es-ES_tradnl" altLang="es-ES_tradnl" sz="2000" baseline="30000" smtClean="0">
                <a:solidFill>
                  <a:srgbClr val="00567A"/>
                </a:solidFill>
                <a:latin typeface="MyriadPro-Regular" charset="0"/>
              </a:rPr>
              <a:t>een.ec.europa.eu</a:t>
            </a:r>
          </a:p>
        </p:txBody>
      </p:sp>
      <p:sp>
        <p:nvSpPr>
          <p:cNvPr id="8" name="Rectángulo 7"/>
          <p:cNvSpPr/>
          <p:nvPr/>
        </p:nvSpPr>
        <p:spPr bwMode="auto">
          <a:xfrm>
            <a:off x="3348038" y="6021388"/>
            <a:ext cx="2808287" cy="6477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endParaRPr lang="es-ES_tradnl" altLang="es-ES_tradnl"/>
          </a:p>
        </p:txBody>
      </p:sp>
      <p:sp>
        <p:nvSpPr>
          <p:cNvPr id="5126" name="Rectángulo 8"/>
          <p:cNvSpPr>
            <a:spLocks noChangeArrowheads="1"/>
          </p:cNvSpPr>
          <p:nvPr/>
        </p:nvSpPr>
        <p:spPr bwMode="auto">
          <a:xfrm>
            <a:off x="3348038" y="6248400"/>
            <a:ext cx="28082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algn="ctr"/>
            <a:r>
              <a:rPr lang="en-US" altLang="en-US" sz="1200">
                <a:latin typeface="Myriad Pro Light" charset="0"/>
              </a:rPr>
              <a:t>PLACE PARTNER’S LOGO HERE</a:t>
            </a:r>
            <a:endParaRPr lang="fr-FR" altLang="en-US" sz="1200">
              <a:latin typeface="Myriad Pro Light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866" y="5841923"/>
            <a:ext cx="1086276" cy="9254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48" r:id="rId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4" charset="-128"/>
          <a:cs typeface="ＭＳ Ｐゴシック" pitchFamily="4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  <a:cs typeface="ＭＳ Ｐゴシック" pitchFamily="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  <a:cs typeface="ＭＳ Ｐゴシック" pitchFamily="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  <a:cs typeface="ＭＳ Ｐゴシック" pitchFamily="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  <a:cs typeface="ＭＳ Ｐゴシック" pitchFamily="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4" charset="-128"/>
          <a:cs typeface="ＭＳ Ｐゴシック" pitchFamily="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5805488"/>
            <a:ext cx="2220912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ángulo 8"/>
          <p:cNvSpPr>
            <a:spLocks noChangeArrowheads="1"/>
          </p:cNvSpPr>
          <p:nvPr/>
        </p:nvSpPr>
        <p:spPr bwMode="auto">
          <a:xfrm>
            <a:off x="468313" y="6515100"/>
            <a:ext cx="140493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es-ES_tradnl" altLang="es-ES_tradnl" sz="2000" baseline="30000" smtClean="0">
                <a:solidFill>
                  <a:srgbClr val="00567A"/>
                </a:solidFill>
                <a:latin typeface="MyriadPro-Regular" charset="0"/>
              </a:rPr>
              <a:t>een.ec.europa.eu</a:t>
            </a:r>
          </a:p>
        </p:txBody>
      </p:sp>
      <p:sp>
        <p:nvSpPr>
          <p:cNvPr id="10" name="Rectángulo 9"/>
          <p:cNvSpPr/>
          <p:nvPr/>
        </p:nvSpPr>
        <p:spPr bwMode="auto">
          <a:xfrm>
            <a:off x="3348038" y="6021388"/>
            <a:ext cx="2808287" cy="6477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endParaRPr lang="es-ES_tradnl" altLang="es-ES_tradnl"/>
          </a:p>
        </p:txBody>
      </p:sp>
      <p:sp>
        <p:nvSpPr>
          <p:cNvPr id="11" name="Rectángulo 19"/>
          <p:cNvSpPr>
            <a:spLocks noChangeArrowheads="1"/>
          </p:cNvSpPr>
          <p:nvPr/>
        </p:nvSpPr>
        <p:spPr bwMode="auto">
          <a:xfrm>
            <a:off x="3348038" y="6248400"/>
            <a:ext cx="28082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algn="ctr"/>
            <a:r>
              <a:rPr lang="en-US" altLang="en-US" sz="1200">
                <a:latin typeface="Myriad Pro Light" charset="0"/>
              </a:rPr>
              <a:t>PLACE PARTNER’S LOGO HERE</a:t>
            </a:r>
            <a:endParaRPr lang="fr-FR" altLang="en-US" sz="1200">
              <a:latin typeface="Myriad Pro Light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866" y="5841923"/>
            <a:ext cx="1086276" cy="9254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23" r:id="rId1"/>
    <p:sldLayoutId id="2147484146" r:id="rId2"/>
    <p:sldLayoutId id="2147484147" r:id="rId3"/>
    <p:sldLayoutId id="2147484149" r:id="rId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49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491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491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491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491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5FA9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5FA9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5FA9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5FA9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49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4B4E6"/>
        </a:buClr>
        <a:buFont typeface="Wingdings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49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4B4E6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491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5FA9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5FA9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5FA9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5FA9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5805488"/>
            <a:ext cx="2220912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ángulo 4"/>
          <p:cNvSpPr>
            <a:spLocks noChangeArrowheads="1"/>
          </p:cNvSpPr>
          <p:nvPr/>
        </p:nvSpPr>
        <p:spPr bwMode="auto">
          <a:xfrm>
            <a:off x="468313" y="6515100"/>
            <a:ext cx="140493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es-ES_tradnl" altLang="es-ES_tradnl" sz="2000" baseline="30000" smtClean="0">
                <a:solidFill>
                  <a:srgbClr val="00567A"/>
                </a:solidFill>
                <a:latin typeface="MyriadPro-Regular" charset="0"/>
              </a:rPr>
              <a:t>een.ec.europa.eu</a:t>
            </a:r>
          </a:p>
        </p:txBody>
      </p:sp>
      <p:sp>
        <p:nvSpPr>
          <p:cNvPr id="6" name="Rectángulo 5"/>
          <p:cNvSpPr/>
          <p:nvPr/>
        </p:nvSpPr>
        <p:spPr bwMode="auto">
          <a:xfrm>
            <a:off x="3348038" y="6021388"/>
            <a:ext cx="2808287" cy="6477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endParaRPr lang="es-ES_tradnl" altLang="es-ES_tradnl"/>
          </a:p>
        </p:txBody>
      </p:sp>
      <p:sp>
        <p:nvSpPr>
          <p:cNvPr id="4102" name="Rectángulo 6"/>
          <p:cNvSpPr>
            <a:spLocks noChangeArrowheads="1"/>
          </p:cNvSpPr>
          <p:nvPr/>
        </p:nvSpPr>
        <p:spPr bwMode="auto">
          <a:xfrm>
            <a:off x="3348038" y="6248400"/>
            <a:ext cx="28082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algn="ctr"/>
            <a:r>
              <a:rPr lang="en-US" altLang="en-US" sz="1200">
                <a:latin typeface="Myriad Pro Light" charset="0"/>
              </a:rPr>
              <a:t>PLACE PARTNER’S LOGO HERE</a:t>
            </a:r>
            <a:endParaRPr lang="fr-FR" altLang="en-US" sz="1200">
              <a:latin typeface="Myriad Pro Light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4" charset="-128"/>
          <a:cs typeface="ＭＳ Ｐゴシック" pitchFamily="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  <a:cs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  <a:cs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  <a:cs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  <a:cs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4" charset="-128"/>
          <a:cs typeface="ＭＳ Ｐゴシック" pitchFamily="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emf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6126"/>
            <a:ext cx="9144000" cy="2552067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3275856" y="5968299"/>
            <a:ext cx="288032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5976" y="6142878"/>
            <a:ext cx="1728192" cy="48183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9" name="image6.png"/>
          <p:cNvPicPr/>
          <p:nvPr/>
        </p:nvPicPr>
        <p:blipFill>
          <a:blip r:embed="rId5"/>
          <a:srcRect r="67623"/>
          <a:stretch>
            <a:fillRect/>
          </a:stretch>
        </p:blipFill>
        <p:spPr>
          <a:xfrm>
            <a:off x="2599818" y="6072647"/>
            <a:ext cx="1628775" cy="622300"/>
          </a:xfrm>
          <a:prstGeom prst="rect">
            <a:avLst/>
          </a:prstGeom>
          <a:ln/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0" y="404813"/>
            <a:ext cx="9144000" cy="5040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95536" y="1698831"/>
            <a:ext cx="8352928" cy="276998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0" tIns="0" rIns="0" bIns="0" anchor="b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dirty="0" smtClean="0">
                <a:solidFill>
                  <a:srgbClr val="006491"/>
                </a:solidFill>
                <a:latin typeface="Blogger Sans" pitchFamily="50" charset="0"/>
                <a:ea typeface="Arial Unicode MS" pitchFamily="34" charset="-128"/>
              </a:rPr>
              <a:t>EEN </a:t>
            </a:r>
            <a:r>
              <a:rPr lang="en-US" sz="3600" b="1" dirty="0" smtClean="0">
                <a:solidFill>
                  <a:srgbClr val="006491"/>
                </a:solidFill>
                <a:latin typeface="Blogger Sans" pitchFamily="50" charset="0"/>
                <a:ea typeface="Arial Unicode MS" pitchFamily="34" charset="-128"/>
              </a:rPr>
              <a:t>TG Access to Finance Trainin</a:t>
            </a:r>
            <a:r>
              <a:rPr lang="en-US" sz="3600" b="1" dirty="0" smtClean="0">
                <a:solidFill>
                  <a:srgbClr val="006491"/>
                </a:solidFill>
                <a:latin typeface="Blogger Sans" pitchFamily="50" charset="0"/>
                <a:ea typeface="Arial Unicode MS" pitchFamily="34" charset="-128"/>
              </a:rPr>
              <a:t>g Session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dirty="0" smtClean="0">
                <a:solidFill>
                  <a:srgbClr val="006491"/>
                </a:solidFill>
                <a:latin typeface="Blogger Sans" pitchFamily="50" charset="0"/>
                <a:ea typeface="Arial Unicode MS" pitchFamily="34" charset="-128"/>
              </a:rPr>
              <a:t>Brussels, 18/19 November 2021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dirty="0">
              <a:solidFill>
                <a:srgbClr val="006491"/>
              </a:solidFill>
              <a:latin typeface="Blogger Sans" pitchFamily="50" charset="0"/>
              <a:ea typeface="Arial Unicode MS" pitchFamily="34" charset="-128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dirty="0" smtClean="0">
                <a:solidFill>
                  <a:schemeClr val="accent3"/>
                </a:solidFill>
                <a:latin typeface="Blogger Sans" pitchFamily="50" charset="0"/>
                <a:ea typeface="Arial Unicode MS" pitchFamily="34" charset="-128"/>
              </a:rPr>
              <a:t>Closing remarks</a:t>
            </a:r>
            <a:endParaRPr lang="en-US" sz="3600" dirty="0">
              <a:solidFill>
                <a:schemeClr val="accent3"/>
              </a:solidFill>
              <a:latin typeface="Blogger Sans" pitchFamily="50" charset="0"/>
              <a:ea typeface="Arial Unicode MS" pitchFamily="34" charset="-128"/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0" y="-111350"/>
            <a:ext cx="9144000" cy="1590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23528" y="-65074"/>
            <a:ext cx="1439863" cy="1001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63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591990" cy="82084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Main findings</a:t>
            </a:r>
            <a:endParaRPr lang="fr-FR" b="1" dirty="0">
              <a:solidFill>
                <a:schemeClr val="accent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484784"/>
            <a:ext cx="8424936" cy="4392488"/>
          </a:xfrm>
        </p:spPr>
        <p:txBody>
          <a:bodyPr>
            <a:normAutofit/>
          </a:bodyPr>
          <a:lstStyle/>
          <a:p>
            <a:r>
              <a:rPr lang="it-IT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Huge</a:t>
            </a: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potential</a:t>
            </a: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in the 2021-27 </a:t>
            </a:r>
            <a:r>
              <a:rPr lang="it-IT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period</a:t>
            </a: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it-IT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SMEs</a:t>
            </a: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to benefit of EU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based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resources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to fund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their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investment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needs</a:t>
            </a:r>
            <a:endParaRPr lang="it-IT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Shared</a:t>
            </a: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management </a:t>
            </a:r>
            <a:r>
              <a:rPr lang="it-IT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programmes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(ESIF,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Recovery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Plan,…) are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quite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relevant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for micro companies and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SMEs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they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can be more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easily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accessed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Digital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green </a:t>
            </a:r>
            <a:r>
              <a:rPr lang="it-IT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transition</a:t>
            </a: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are the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main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priorities</a:t>
            </a:r>
            <a:endParaRPr lang="it-IT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Green </a:t>
            </a:r>
            <a:r>
              <a:rPr lang="it-IT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investments</a:t>
            </a: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it-IT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sustainability</a:t>
            </a: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becoming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crucial</a:t>
            </a: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in the </a:t>
            </a:r>
            <a:r>
              <a:rPr lang="it-IT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evaluation</a:t>
            </a: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it-IT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financial</a:t>
            </a: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provisions</a:t>
            </a:r>
            <a:endParaRPr lang="it-IT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Access to </a:t>
            </a:r>
            <a:r>
              <a:rPr lang="it-IT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finance</a:t>
            </a: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remains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strategic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issue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SMEs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difficult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achieve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properly</a:t>
            </a:r>
            <a:endParaRPr lang="it-IT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Create </a:t>
            </a: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eco-</a:t>
            </a:r>
            <a:r>
              <a:rPr lang="it-IT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systems</a:t>
            </a: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it-IT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innovation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, by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interacting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with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relevant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stakeholders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essential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allow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enterprises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grow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4" y="6008110"/>
            <a:ext cx="2821502" cy="786665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3039602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4523326"/>
          </a:xfrm>
        </p:spPr>
        <p:txBody>
          <a:bodyPr>
            <a:normAutofit lnSpcReduction="10000"/>
          </a:bodyPr>
          <a:lstStyle/>
          <a:p>
            <a:pPr lvl="0"/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EEN advisors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to ensure </a:t>
            </a:r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accompanying services to SMEs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to allow them to increase their </a:t>
            </a:r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capacity to access to finance and to diversify their portfolio</a:t>
            </a:r>
          </a:p>
          <a:p>
            <a:pPr lvl="0"/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EEN and Clusters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should interrelate more to more efficiently exploit their competences and services to the benefit of the business community</a:t>
            </a:r>
          </a:p>
          <a:p>
            <a:pPr lvl="0"/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Set-up of </a:t>
            </a:r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joint initiatives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with already identified (EBAN, ECN, IEPP,..) and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with new stakeholders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to increase opportunities for SMEs to meet with </a:t>
            </a:r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financial providers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and with </a:t>
            </a:r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specialised actors</a:t>
            </a:r>
          </a:p>
          <a:p>
            <a:pPr lvl="0"/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EEN advisors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can play a relevant role to support SMEs in digital and green transition, with particular reference to </a:t>
            </a:r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sustainable/green investments identification criteri</a:t>
            </a:r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and to </a:t>
            </a:r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sustainability requirements</a:t>
            </a:r>
          </a:p>
          <a:p>
            <a:pPr lvl="0"/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 MUST for EEN Advisors: map and interact with local financial providers/stakeholders – TG A2F and its reference material is there to support you!</a:t>
            </a:r>
          </a:p>
          <a:p>
            <a:pPr lvl="0"/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Follow us on the community platform for next training opportunities and any other initiative coordinated by our TG</a:t>
            </a:r>
            <a:endParaRPr lang="en-GB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4" y="6008110"/>
            <a:ext cx="2821502" cy="78666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591990" cy="82084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Opportunities and future actions</a:t>
            </a:r>
            <a:endParaRPr lang="fr-FR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4163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539552" y="4632844"/>
            <a:ext cx="5976020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r>
              <a:rPr lang="en-US" altLang="en-US" sz="2000" dirty="0" smtClean="0">
                <a:solidFill>
                  <a:srgbClr val="005FA9"/>
                </a:solidFill>
                <a:latin typeface="Myriad Pro Light" charset="0"/>
                <a:ea typeface="Myriad Pro Light" charset="0"/>
                <a:cs typeface="Myriad Pro Light" charset="0"/>
              </a:rPr>
              <a:t>Raffaella BRUZZONE</a:t>
            </a:r>
          </a:p>
          <a:p>
            <a:r>
              <a:rPr lang="en-US" altLang="en-US" sz="2000" dirty="0" smtClean="0">
                <a:solidFill>
                  <a:srgbClr val="005FA9"/>
                </a:solidFill>
                <a:latin typeface="Myriad Pro Light" charset="0"/>
                <a:ea typeface="Myriad Pro Light" charset="0"/>
                <a:cs typeface="Myriad Pro Light" charset="0"/>
              </a:rPr>
              <a:t>CCI Genova, WTC Genoa Agency</a:t>
            </a:r>
            <a:endParaRPr lang="en-US" altLang="en-US" sz="2000" dirty="0">
              <a:solidFill>
                <a:srgbClr val="005FA9"/>
              </a:solidFill>
              <a:latin typeface="Myriad Pro Light" charset="0"/>
              <a:ea typeface="Myriad Pro Light" charset="0"/>
              <a:cs typeface="Myriad Pro Light" charset="0"/>
            </a:endParaRPr>
          </a:p>
          <a:p>
            <a:r>
              <a:rPr lang="en-US" altLang="en-US" sz="2000" dirty="0" smtClean="0">
                <a:solidFill>
                  <a:srgbClr val="005FA9"/>
                </a:solidFill>
                <a:latin typeface="Myriad Pro Light" charset="0"/>
                <a:ea typeface="Myriad Pro Light" charset="0"/>
                <a:cs typeface="Myriad Pro Light" charset="0"/>
              </a:rPr>
              <a:t>Tel.: + 39 010 2704334</a:t>
            </a:r>
          </a:p>
          <a:p>
            <a:r>
              <a:rPr lang="en-US" altLang="en-US" sz="2000" dirty="0" smtClean="0">
                <a:solidFill>
                  <a:srgbClr val="005FA9"/>
                </a:solidFill>
                <a:latin typeface="Myriad Pro Light" charset="0"/>
                <a:ea typeface="Myriad Pro Light" charset="0"/>
                <a:cs typeface="Myriad Pro Light" charset="0"/>
              </a:rPr>
              <a:t>E-mail: </a:t>
            </a:r>
            <a:r>
              <a:rPr lang="en-US" altLang="en-US" sz="2000" dirty="0" smtClean="0">
                <a:solidFill>
                  <a:srgbClr val="005FA9"/>
                </a:solidFill>
                <a:latin typeface="Myriad Pro Light" charset="0"/>
                <a:ea typeface="Myriad Pro Light" charset="0"/>
                <a:cs typeface="Myriad Pro Light" charset="0"/>
              </a:rPr>
              <a:t>raffaella.bruzzone@ge.camcom.it</a:t>
            </a:r>
            <a:endParaRPr lang="en-US" altLang="en-US" sz="2000" dirty="0" smtClean="0">
              <a:solidFill>
                <a:srgbClr val="005FA9"/>
              </a:solidFill>
              <a:latin typeface="Myriad Pro Light" charset="0"/>
              <a:ea typeface="Myriad Pro Light" charset="0"/>
              <a:cs typeface="Myriad Pro Light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684213" y="692696"/>
            <a:ext cx="7772400" cy="1107996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defRPr/>
            </a:pPr>
            <a:r>
              <a:rPr lang="fr-FR" altLang="en-US" b="0" kern="0" dirty="0" err="1" smtClean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Many</a:t>
            </a:r>
            <a:r>
              <a:rPr lang="fr-FR" altLang="en-US" b="0" kern="0" dirty="0" smtClean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 </a:t>
            </a:r>
            <a:r>
              <a:rPr lang="fr-FR" altLang="en-US" b="0" kern="0" dirty="0" err="1" smtClean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thanks</a:t>
            </a:r>
            <a:r>
              <a:rPr lang="fr-FR" altLang="en-US" b="0" kern="0" dirty="0" smtClean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 to all </a:t>
            </a:r>
            <a:r>
              <a:rPr lang="fr-FR" altLang="en-US" b="0" kern="0" dirty="0" err="1" smtClean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our</a:t>
            </a:r>
            <a:r>
              <a:rPr lang="fr-FR" altLang="en-US" b="0" kern="0" dirty="0" smtClean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 </a:t>
            </a:r>
          </a:p>
          <a:p>
            <a:pPr algn="ctr">
              <a:defRPr/>
            </a:pPr>
            <a:r>
              <a:rPr lang="fr-FR" altLang="en-US" kern="0" dirty="0" smtClean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speakers </a:t>
            </a:r>
            <a:r>
              <a:rPr lang="fr-FR" altLang="en-US" b="0" kern="0" dirty="0" smtClean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and </a:t>
            </a:r>
            <a:r>
              <a:rPr lang="fr-FR" altLang="en-US" kern="0" dirty="0" smtClean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participants</a:t>
            </a:r>
            <a:r>
              <a:rPr lang="fr-FR" altLang="en-US" b="0" kern="0" dirty="0" smtClean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!</a:t>
            </a:r>
            <a:endParaRPr lang="fr-FR" altLang="en-US" b="0" kern="0" dirty="0" smtClean="0">
              <a:solidFill>
                <a:schemeClr val="bg1"/>
              </a:solidFill>
              <a:latin typeface="Myriad Pro Light" charset="0"/>
              <a:ea typeface="Myriad Pro Light" charset="0"/>
              <a:cs typeface="Myriad Pro Light" charset="0"/>
            </a:endParaRPr>
          </a:p>
        </p:txBody>
      </p:sp>
      <p:sp>
        <p:nvSpPr>
          <p:cNvPr id="72707" name="Rectangle 1"/>
          <p:cNvSpPr>
            <a:spLocks noChangeArrowheads="1"/>
          </p:cNvSpPr>
          <p:nvPr/>
        </p:nvSpPr>
        <p:spPr bwMode="auto">
          <a:xfrm>
            <a:off x="4756150" y="2627313"/>
            <a:ext cx="33448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r>
              <a:rPr lang="en-US" altLang="en-US">
                <a:solidFill>
                  <a:srgbClr val="006491"/>
                </a:solidFill>
              </a:rPr>
              <a:t>Follow us at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275856" y="5968299"/>
            <a:ext cx="288032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976" y="6142878"/>
            <a:ext cx="1728192" cy="48183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9" name="image6.png"/>
          <p:cNvPicPr/>
          <p:nvPr/>
        </p:nvPicPr>
        <p:blipFill>
          <a:blip r:embed="rId4"/>
          <a:srcRect r="67623"/>
          <a:stretch>
            <a:fillRect/>
          </a:stretch>
        </p:blipFill>
        <p:spPr>
          <a:xfrm>
            <a:off x="2599818" y="6072647"/>
            <a:ext cx="1628775" cy="622300"/>
          </a:xfrm>
          <a:prstGeom prst="rect">
            <a:avLst/>
          </a:prstGeom>
          <a:ln/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7226" y="2239962"/>
            <a:ext cx="3028950" cy="151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ASME_Powerpoint template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ASME_Powerpoint" id="{5EA34C03-7F97-384C-90AC-28D4F1D12847}" vid="{5790E42D-15F9-EA4D-80DA-10B6C0AE3DEA}"/>
    </a:ext>
  </a:extLst>
</a:theme>
</file>

<file path=ppt/theme/theme2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ASME_Powerpoint" id="{5EA34C03-7F97-384C-90AC-28D4F1D12847}" vid="{AC2C1918-5133-574E-B0B3-859EC5CE1B74}"/>
    </a:ext>
  </a:extLst>
</a:theme>
</file>

<file path=ppt/theme/theme3.xml><?xml version="1.0" encoding="utf-8"?>
<a:theme xmlns:a="http://schemas.openxmlformats.org/drawingml/2006/main" name="Custom Design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64B4E6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ASME_Powerpoint" id="{5EA34C03-7F97-384C-90AC-28D4F1D12847}" vid="{A77D1274-C1D9-C84F-A7C0-9CA40043D0C3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EASME_Powerpoint template</Template>
  <TotalTime>813</TotalTime>
  <Words>323</Words>
  <Application>Microsoft Office PowerPoint</Application>
  <PresentationFormat>Presentazione su schermo (4:3)</PresentationFormat>
  <Paragraphs>30</Paragraphs>
  <Slides>4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11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4</vt:i4>
      </vt:variant>
    </vt:vector>
  </HeadingPairs>
  <TitlesOfParts>
    <vt:vector size="18" baseType="lpstr">
      <vt:lpstr>ＭＳ Ｐゴシック</vt:lpstr>
      <vt:lpstr>Arial</vt:lpstr>
      <vt:lpstr>Arial Unicode MS</vt:lpstr>
      <vt:lpstr>Blogger Sans</vt:lpstr>
      <vt:lpstr>Blogger Sans Medium</vt:lpstr>
      <vt:lpstr>Calibri</vt:lpstr>
      <vt:lpstr>Myriad Pro Light</vt:lpstr>
      <vt:lpstr>MyriadPro-Regular</vt:lpstr>
      <vt:lpstr>Times</vt:lpstr>
      <vt:lpstr>verdana</vt:lpstr>
      <vt:lpstr>Wingdings</vt:lpstr>
      <vt:lpstr>EASME_Powerpoint template</vt:lpstr>
      <vt:lpstr>Nouvelle présentation</vt:lpstr>
      <vt:lpstr>Custom Design</vt:lpstr>
      <vt:lpstr>Presentazione standard di PowerPoint</vt:lpstr>
      <vt:lpstr>Main findings</vt:lpstr>
      <vt:lpstr>Opportunities and future actions</vt:lpstr>
      <vt:lpstr>Presentazione standard di PowerPoint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BOCCA Stephanie (EASME)</dc:creator>
  <cp:lastModifiedBy>Raffaella Bruzzone</cp:lastModifiedBy>
  <cp:revision>81</cp:revision>
  <cp:lastPrinted>2016-02-22T15:26:33Z</cp:lastPrinted>
  <dcterms:created xsi:type="dcterms:W3CDTF">2018-02-15T10:06:07Z</dcterms:created>
  <dcterms:modified xsi:type="dcterms:W3CDTF">2021-11-19T15:23:54Z</dcterms:modified>
</cp:coreProperties>
</file>