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00" r:id="rId3"/>
    <p:sldId id="286" r:id="rId4"/>
    <p:sldId id="297" r:id="rId5"/>
    <p:sldId id="294" r:id="rId6"/>
    <p:sldId id="293" r:id="rId7"/>
    <p:sldId id="299" r:id="rId8"/>
    <p:sldId id="290" r:id="rId9"/>
    <p:sldId id="285" r:id="rId10"/>
    <p:sldId id="291" r:id="rId11"/>
    <p:sldId id="292" r:id="rId12"/>
    <p:sldId id="310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24EA2"/>
    <a:srgbClr val="024B9C"/>
    <a:srgbClr val="035DC1"/>
    <a:srgbClr val="035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96" autoAdjust="0"/>
  </p:normalViewPr>
  <p:slideViewPr>
    <p:cSldViewPr snapToGrid="0">
      <p:cViewPr varScale="1">
        <p:scale>
          <a:sx n="89" d="100"/>
          <a:sy n="89" d="100"/>
        </p:scale>
        <p:origin x="114" y="71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120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0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8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5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21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22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3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Process: early involvement Commission in informal dialogue with Member States and regions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Preparation of orientation papers by EC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EC active participation in programming task forces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Implementing Acts under Interreg on programme areas and budget allocation per programme needs to adopted before individual programmes can be adopted </a:t>
            </a:r>
            <a:endParaRPr lang="fr-BE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0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676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04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4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eep.eu/" TargetMode="External"/><Relationship Id="rId2" Type="http://schemas.openxmlformats.org/officeDocument/2006/relationships/hyperlink" Target="https://ec.europa.eu/regional_policy/en/information/legislation/regulation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op.europa.eu/en/publication-detail/-/publication/d0d489f6-837a-11ea-bf12-01aa75ed71a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dirty="0" smtClean="0"/>
              <a:t/>
            </a:r>
            <a:br>
              <a:rPr lang="de-AT" dirty="0" smtClean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0" y="3400622"/>
            <a:ext cx="10065224" cy="594560"/>
          </a:xfrm>
        </p:spPr>
        <p:txBody>
          <a:bodyPr/>
          <a:lstStyle/>
          <a:p>
            <a:pPr algn="ctr"/>
            <a:r>
              <a:rPr lang="en-GB" sz="3600" b="1" dirty="0" err="1" smtClean="0">
                <a:solidFill>
                  <a:srgbClr val="FFC000"/>
                </a:solidFill>
              </a:rPr>
              <a:t>Cross-border</a:t>
            </a:r>
            <a:r>
              <a:rPr lang="en-GB" sz="3600" b="1" dirty="0" smtClean="0">
                <a:solidFill>
                  <a:srgbClr val="FFC000"/>
                </a:solidFill>
              </a:rPr>
              <a:t>, interregional and transnational cooperation 2021-2027</a:t>
            </a:r>
            <a:endParaRPr lang="en-GB" sz="3600" b="1" dirty="0">
              <a:solidFill>
                <a:srgbClr val="FFC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1351" y="5608086"/>
            <a:ext cx="3017324" cy="456346"/>
          </a:xfrm>
        </p:spPr>
        <p:txBody>
          <a:bodyPr/>
          <a:lstStyle/>
          <a:p>
            <a:pPr algn="l"/>
            <a:r>
              <a:rPr lang="de-AT" dirty="0" smtClean="0">
                <a:solidFill>
                  <a:schemeClr val="accent5"/>
                </a:solidFill>
              </a:rPr>
              <a:t>Egle </a:t>
            </a:r>
            <a:r>
              <a:rPr lang="de-AT" dirty="0" err="1" smtClean="0">
                <a:solidFill>
                  <a:schemeClr val="accent5"/>
                </a:solidFill>
              </a:rPr>
              <a:t>Spudulyte</a:t>
            </a:r>
            <a:r>
              <a:rPr lang="de-AT" dirty="0" smtClean="0">
                <a:solidFill>
                  <a:schemeClr val="accent5"/>
                </a:solidFill>
              </a:rPr>
              <a:t>, European Commission DG REGIO</a:t>
            </a:r>
            <a:br>
              <a:rPr lang="de-AT" dirty="0" smtClean="0">
                <a:solidFill>
                  <a:schemeClr val="accent5"/>
                </a:solidFill>
              </a:rPr>
            </a:b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16091" y="5678771"/>
            <a:ext cx="37098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AT" sz="2200" i="1" dirty="0" smtClean="0">
              <a:solidFill>
                <a:schemeClr val="accent5"/>
              </a:solidFill>
            </a:endParaRPr>
          </a:p>
          <a:p>
            <a:r>
              <a:rPr lang="de-AT" sz="2200" i="1" dirty="0" err="1" smtClean="0">
                <a:solidFill>
                  <a:schemeClr val="accent5"/>
                </a:solidFill>
              </a:rPr>
              <a:t>Brussels</a:t>
            </a:r>
            <a:r>
              <a:rPr lang="de-AT" sz="2200" i="1" dirty="0" smtClean="0">
                <a:solidFill>
                  <a:schemeClr val="accent5"/>
                </a:solidFill>
              </a:rPr>
              <a:t>, 19/11/2021</a:t>
            </a:r>
            <a:endParaRPr lang="en-GB" sz="2200" i="1" dirty="0">
              <a:solidFill>
                <a:schemeClr val="accent5"/>
              </a:solidFill>
            </a:endParaRPr>
          </a:p>
        </p:txBody>
      </p:sp>
      <p:pic>
        <p:nvPicPr>
          <p:cNvPr id="9" name="Shape 6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7915" y="1644386"/>
            <a:ext cx="3122579" cy="884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3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8" y="1580606"/>
            <a:ext cx="10905699" cy="4597187"/>
          </a:xfrm>
        </p:spPr>
        <p:txBody>
          <a:bodyPr/>
          <a:lstStyle/>
          <a:p>
            <a:pPr>
              <a:spcAft>
                <a:spcPts val="0"/>
              </a:spcAft>
              <a:buClrTx/>
            </a:pPr>
            <a:endParaRPr lang="en-US" sz="18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ClrTx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facilitate less administrative burden for smaller beneficiaries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recipients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</a:p>
          <a:p>
            <a:pPr>
              <a:spcAft>
                <a:spcPts val="0"/>
              </a:spcAft>
              <a:buClrTx/>
            </a:pP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ClrTx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“limited financial volume”</a:t>
            </a:r>
          </a:p>
          <a:p>
            <a:pPr>
              <a:spcAft>
                <a:spcPts val="0"/>
              </a:spcAft>
              <a:buClrTx/>
            </a:pP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Aft>
                <a:spcPts val="1200"/>
              </a:spcAft>
              <a:buClrTx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(max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20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 of total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allocation)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0"/>
              </a:spcAft>
              <a:buClrTx/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Simpler (less administrative burden for the programme authorities)</a:t>
            </a:r>
          </a:p>
          <a:p>
            <a:pPr lvl="1">
              <a:spcAft>
                <a:spcPts val="0"/>
              </a:spcAft>
              <a:buClrTx/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More projects and more impact</a:t>
            </a:r>
          </a:p>
          <a:p>
            <a:pPr lvl="1">
              <a:spcAft>
                <a:spcPts val="0"/>
              </a:spcAft>
              <a:buClrTx/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More assistance to the projects</a:t>
            </a:r>
          </a:p>
          <a:p>
            <a:pPr lvl="1">
              <a:buClrTx/>
            </a:pP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More professional (e.g. call for projects, implementation, communication</a:t>
            </a: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457200" lvl="1" indent="0">
              <a:buClrTx/>
              <a:buNone/>
            </a:pPr>
            <a:endParaRPr lang="en-GB" sz="1600" dirty="0"/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535112"/>
            <a:ext cx="10515600" cy="782357"/>
          </a:xfrm>
        </p:spPr>
        <p:txBody>
          <a:bodyPr/>
          <a:lstStyle/>
          <a:p>
            <a:r>
              <a:rPr lang="de-AT" dirty="0" smtClean="0"/>
              <a:t>Small </a:t>
            </a:r>
            <a:r>
              <a:rPr lang="de-AT" dirty="0" err="1" smtClean="0"/>
              <a:t>projects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727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110343"/>
            <a:ext cx="10905699" cy="4597187"/>
          </a:xfrm>
        </p:spPr>
        <p:txBody>
          <a:bodyPr/>
          <a:lstStyle/>
          <a:p>
            <a:endParaRPr lang="fr-BE" dirty="0" smtClean="0"/>
          </a:p>
          <a:p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Interreg programmes do not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operate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in isolation</a:t>
            </a:r>
          </a:p>
          <a:p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Seek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for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better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coordination and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complementarities</a:t>
            </a:r>
            <a:endParaRPr lang="fr-BE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Link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Macro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Regional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Strategies</a:t>
            </a:r>
            <a:endParaRPr lang="fr-BE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Link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between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different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Interreg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strands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examples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of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Mediterranean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Adriatic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Ionian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Baltic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Sea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Cooperation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not the sole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responsibility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of Interreg</a:t>
            </a:r>
          </a:p>
          <a:p>
            <a:pPr lvl="1"/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Embedding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of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cooperation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mainstream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national,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regional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programmes </a:t>
            </a:r>
          </a:p>
          <a:p>
            <a:pPr lvl="1"/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Benefits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: more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ambitious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projects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, new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partners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, good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project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 pipeline, </a:t>
            </a:r>
            <a:r>
              <a:rPr lang="fr-BE" dirty="0" err="1" smtClean="0">
                <a:solidFill>
                  <a:schemeClr val="tx1">
                    <a:lumMod val="50000"/>
                  </a:schemeClr>
                </a:solidFill>
              </a:rPr>
              <a:t>visibility</a:t>
            </a:r>
            <a:endParaRPr lang="fr-B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8" y="482860"/>
            <a:ext cx="10515600" cy="782357"/>
          </a:xfrm>
        </p:spPr>
        <p:txBody>
          <a:bodyPr/>
          <a:lstStyle/>
          <a:p>
            <a:r>
              <a:rPr lang="de-AT" dirty="0" err="1" smtClean="0"/>
              <a:t>Coordination</a:t>
            </a:r>
            <a:r>
              <a:rPr lang="de-AT" dirty="0" smtClean="0"/>
              <a:t> and </a:t>
            </a:r>
            <a:r>
              <a:rPr lang="de-AT" dirty="0" err="1" smtClean="0"/>
              <a:t>embedding</a:t>
            </a:r>
            <a:r>
              <a:rPr lang="de-AT" dirty="0" smtClean="0"/>
              <a:t> of </a:t>
            </a:r>
            <a:r>
              <a:rPr lang="de-AT" dirty="0" err="1" smtClean="0"/>
              <a:t>cooperation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27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342417"/>
            <a:ext cx="10905699" cy="4365112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endParaRPr lang="en-GB" dirty="0" smtClean="0">
              <a:solidFill>
                <a:srgbClr val="4D4D4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Information </a:t>
            </a: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 complementarities and synergies with other forms of support needs to be provided in the programmes. </a:t>
            </a:r>
            <a:endParaRPr lang="de-DE" dirty="0">
              <a:solidFill>
                <a:srgbClr val="4D4D4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Coordination needs to be ensured during programming </a:t>
            </a:r>
            <a:r>
              <a:rPr lang="en-GB" u="sng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implementation  </a:t>
            </a:r>
            <a:endParaRPr lang="de-DE" dirty="0">
              <a:solidFill>
                <a:srgbClr val="4D4D4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Support to </a:t>
            </a: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programme initiatives on e.g. capitalisation/exchange of good practices </a:t>
            </a:r>
            <a:endParaRPr lang="de-DE" dirty="0">
              <a:solidFill>
                <a:srgbClr val="4D4D4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en-GB" dirty="0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Technical Assistance and Specific Objective for better governance (ISO 1) for this purpose</a:t>
            </a:r>
            <a:endParaRPr lang="de-DE" dirty="0">
              <a:solidFill>
                <a:srgbClr val="4D4D4D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Bottom up approach: </a:t>
            </a:r>
            <a:r>
              <a:rPr lang="en-GB" dirty="0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Support involvement of stakeholders, </a:t>
            </a:r>
            <a:r>
              <a:rPr lang="en-GB" dirty="0" err="1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a.o</a:t>
            </a:r>
            <a:r>
              <a:rPr lang="en-GB" dirty="0" err="1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dirty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SME </a:t>
            </a:r>
            <a:r>
              <a:rPr lang="en-GB" dirty="0" smtClean="0">
                <a:solidFill>
                  <a:srgbClr val="4D4D4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organisations 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199" y="667685"/>
            <a:ext cx="10515600" cy="782357"/>
          </a:xfrm>
        </p:spPr>
        <p:txBody>
          <a:bodyPr/>
          <a:lstStyle/>
          <a:p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err="1" smtClean="0"/>
              <a:t>Synergies</a:t>
            </a:r>
            <a:r>
              <a:rPr lang="de-DE" sz="3600" dirty="0" smtClean="0"/>
              <a:t> </a:t>
            </a:r>
            <a:r>
              <a:rPr lang="de-DE" sz="3600" dirty="0" err="1" smtClean="0"/>
              <a:t>between</a:t>
            </a:r>
            <a:r>
              <a:rPr lang="de-DE" sz="3600" dirty="0" smtClean="0"/>
              <a:t> Interreg </a:t>
            </a:r>
            <a:r>
              <a:rPr lang="de-DE" sz="3600" dirty="0" err="1" smtClean="0"/>
              <a:t>and</a:t>
            </a:r>
            <a:r>
              <a:rPr lang="de-DE" sz="3600" dirty="0" smtClean="0"/>
              <a:t> </a:t>
            </a:r>
            <a:r>
              <a:rPr lang="de-DE" sz="3600" dirty="0" err="1" smtClean="0"/>
              <a:t>other</a:t>
            </a:r>
            <a:r>
              <a:rPr lang="de-DE" sz="3600" dirty="0" smtClean="0"/>
              <a:t> EU </a:t>
            </a:r>
            <a:r>
              <a:rPr lang="de-DE" sz="3600" dirty="0" err="1" smtClean="0"/>
              <a:t>programmes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8859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2194560"/>
            <a:ext cx="10156297" cy="52252"/>
          </a:xfrm>
        </p:spPr>
        <p:txBody>
          <a:bodyPr/>
          <a:lstStyle/>
          <a:p>
            <a:r>
              <a:rPr lang="en-US" sz="4000" kern="0" dirty="0" smtClean="0">
                <a:solidFill>
                  <a:srgbClr val="004494"/>
                </a:solidFill>
              </a:rPr>
              <a:t>Information sources</a:t>
            </a:r>
            <a:br>
              <a:rPr lang="en-US" sz="4000" kern="0" dirty="0" smtClean="0">
                <a:solidFill>
                  <a:srgbClr val="004494"/>
                </a:solidFill>
              </a:rPr>
            </a:br>
            <a:endParaRPr lang="en-GB" sz="4000" dirty="0">
              <a:solidFill>
                <a:srgbClr val="00449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1685109"/>
            <a:ext cx="10156297" cy="4127862"/>
          </a:xfrm>
        </p:spPr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Cohesion policy legislation 2021-2027</a:t>
            </a:r>
          </a:p>
          <a:p>
            <a:pPr lvl="0"/>
            <a:r>
              <a:rPr lang="en-GB" dirty="0">
                <a:hlinkClick r:id="rId2"/>
              </a:rPr>
              <a:t>https://ec.europa.eu/regional_policy/en/information/legislation/regulations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 smtClean="0"/>
              <a:t>Source for Interreg projects and programmes</a:t>
            </a:r>
            <a:endParaRPr lang="de-DE" b="1" dirty="0"/>
          </a:p>
          <a:p>
            <a:pPr lvl="0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keep.eu</a:t>
            </a:r>
            <a:endParaRPr lang="en-GB" dirty="0" smtClean="0"/>
          </a:p>
          <a:p>
            <a:pPr lvl="0"/>
            <a:r>
              <a:rPr lang="en-GB" dirty="0" smtClean="0"/>
              <a:t>Recommendations </a:t>
            </a:r>
            <a:r>
              <a:rPr lang="en-GB" dirty="0"/>
              <a:t>and good practice examples for the synergies of EEN with ERDF and Interreg </a:t>
            </a:r>
            <a:r>
              <a:rPr lang="en-GB" dirty="0" smtClean="0"/>
              <a:t>programmes: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://op.europa.eu/en/publication-detail/-/</a:t>
            </a:r>
            <a:r>
              <a:rPr lang="en-US" u="sng" dirty="0" smtClean="0">
                <a:hlinkClick r:id="rId4"/>
              </a:rPr>
              <a:t>publication/d0d489f6-837a-11ea-bf12-01aa75ed71a1</a:t>
            </a:r>
            <a:endParaRPr lang="de-DE" dirty="0"/>
          </a:p>
          <a:p>
            <a:pPr defTabSz="457200">
              <a:defRPr/>
            </a:pPr>
            <a:endParaRPr lang="en-GB" dirty="0" smtClean="0"/>
          </a:p>
          <a:p>
            <a:pPr defTabSz="45720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8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0" dirty="0" smtClean="0">
                <a:solidFill>
                  <a:srgbClr val="004494"/>
                </a:solidFill>
              </a:rPr>
              <a:t>Context for INTERREG 2021-2027</a:t>
            </a:r>
            <a:br>
              <a:rPr lang="en-US" kern="0" dirty="0" smtClean="0">
                <a:solidFill>
                  <a:srgbClr val="004494"/>
                </a:solidFill>
              </a:rPr>
            </a:br>
            <a:endParaRPr lang="en-GB" sz="4000" dirty="0">
              <a:solidFill>
                <a:srgbClr val="00449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defTabSz="45720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3785" y="731055"/>
            <a:ext cx="10515600" cy="782357"/>
          </a:xfrm>
        </p:spPr>
        <p:txBody>
          <a:bodyPr/>
          <a:lstStyle/>
          <a:p>
            <a:r>
              <a:rPr lang="de-AT" dirty="0" smtClean="0">
                <a:cs typeface="ＭＳ Ｐゴシック" charset="0"/>
              </a:rPr>
              <a:t/>
            </a:r>
            <a:br>
              <a:rPr lang="de-AT" dirty="0" smtClean="0">
                <a:cs typeface="ＭＳ Ｐゴシック" charset="0"/>
              </a:rPr>
            </a:br>
            <a:r>
              <a:rPr lang="de-AT" dirty="0" smtClean="0">
                <a:cs typeface="ＭＳ Ｐゴシック" charset="0"/>
              </a:rPr>
              <a:t>The </a:t>
            </a:r>
            <a:r>
              <a:rPr lang="de-AT" dirty="0" err="1" smtClean="0">
                <a:cs typeface="ＭＳ Ｐゴシック" charset="0"/>
              </a:rPr>
              <a:t>next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generation</a:t>
            </a:r>
            <a:r>
              <a:rPr lang="de-AT" dirty="0" smtClean="0">
                <a:cs typeface="ＭＳ Ｐゴシック" charset="0"/>
              </a:rPr>
              <a:t> of Interreg </a:t>
            </a:r>
            <a:r>
              <a:rPr lang="de-AT" dirty="0" err="1" smtClean="0">
                <a:cs typeface="ＭＳ Ｐゴシック" charset="0"/>
              </a:rPr>
              <a:t>programmes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how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to</a:t>
            </a:r>
            <a:r>
              <a:rPr lang="de-AT" dirty="0" smtClean="0">
                <a:cs typeface="ＭＳ Ｐゴシック" charset="0"/>
              </a:rPr>
              <a:t> do </a:t>
            </a:r>
            <a:r>
              <a:rPr lang="de-AT" dirty="0" err="1" smtClean="0">
                <a:cs typeface="ＭＳ Ｐゴシック" charset="0"/>
              </a:rPr>
              <a:t>more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with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less</a:t>
            </a:r>
            <a:endParaRPr lang="fr-BE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73544" y="1888850"/>
            <a:ext cx="4216982" cy="4056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250916" y="2397223"/>
            <a:ext cx="90484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Less budget available EU wide</a:t>
            </a:r>
          </a:p>
          <a:p>
            <a:endParaRPr lang="en-GB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Stronger need for thematic and territorial focus, flexibility </a:t>
            </a:r>
            <a:r>
              <a:rPr lang="en-GB" sz="2400" dirty="0">
                <a:solidFill>
                  <a:schemeClr val="tx1">
                    <a:lumMod val="50000"/>
                  </a:schemeClr>
                </a:solidFill>
              </a:rPr>
              <a:t>for support outside programme </a:t>
            </a: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areas</a:t>
            </a:r>
          </a:p>
          <a:p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Overall objective cohesion policy: stronger strategic focus on transition to a smart and low carbon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Preserve specific and unique character of Interreg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583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711234"/>
            <a:ext cx="10905699" cy="3878729"/>
          </a:xfrm>
        </p:spPr>
        <p:txBody>
          <a:bodyPr/>
          <a:lstStyle/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Policy objectives split up into 22 Specific objectives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more competitive and smarter Europe (Policy objective 1)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greener, low carbon and resilient Europe (Policy objective 2)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more connected Europe (Policy objective 3)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more social and inclusive Europe (Policy Objective 4)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Europe closer to citizens (Policy objective 5)</a:t>
            </a:r>
          </a:p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Interreg specific objectives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cooperation governance</a:t>
            </a:r>
          </a:p>
          <a:p>
            <a:pPr marL="742950" lvl="2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safer and more secure Europe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New Architecture </a:t>
            </a:r>
            <a:r>
              <a:rPr lang="fr-BE" dirty="0" err="1" smtClean="0"/>
              <a:t>Cohesion</a:t>
            </a:r>
            <a:r>
              <a:rPr lang="fr-BE" dirty="0" smtClean="0"/>
              <a:t> Policy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442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371600"/>
            <a:ext cx="10905699" cy="3878729"/>
          </a:xfrm>
        </p:spPr>
        <p:txBody>
          <a:bodyPr/>
          <a:lstStyle/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as in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 (but elements of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CPR, ERDF/CF and ESF+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as well): all adopted 24 June 2021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balance achieved between continuity and innovative elements</a:t>
            </a:r>
          </a:p>
          <a:p>
            <a:pPr marL="125100" lvl="1" indent="-285750" algn="just">
              <a:spcAft>
                <a:spcPts val="1200"/>
              </a:spcAft>
              <a:buClrTx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Thematic concentration: </a:t>
            </a:r>
          </a:p>
          <a:p>
            <a:pPr marL="582300" lvl="2" indent="-285750" algn="just">
              <a:spcAft>
                <a:spcPts val="1200"/>
              </a:spcAft>
              <a:buClrTx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Interreg A land borders:</a:t>
            </a:r>
            <a:r>
              <a:rPr lang="en-GB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PO2 and PO4 </a:t>
            </a:r>
            <a:r>
              <a:rPr lang="en-GB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 </a:t>
            </a:r>
            <a:endParaRPr lang="fr-BE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300" lvl="2" indent="-285750" algn="just">
              <a:spcAft>
                <a:spcPts val="1200"/>
              </a:spcAft>
              <a:buClrTx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Interreg A maritime borders, Interreg B and D: PO2 compulsory</a:t>
            </a:r>
            <a:endParaRPr lang="fr-BE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co-financing rate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80% (85% for outermost regions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1" indent="-285750" algn="just">
              <a:spcAft>
                <a:spcPts val="1200"/>
              </a:spcAft>
              <a:buClr>
                <a:schemeClr val="tx1"/>
              </a:buClr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Simplification: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 on external borders and with third countries integrated in Regulation</a:t>
            </a:r>
          </a:p>
          <a:p>
            <a:endParaRPr lang="fr-B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Interreg </a:t>
            </a:r>
            <a:r>
              <a:rPr lang="fr-BE" dirty="0" err="1" smtClean="0"/>
              <a:t>Regulation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4739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Total budget </a:t>
            </a:r>
            <a:r>
              <a:rPr lang="fr-BE" b="1" dirty="0">
                <a:solidFill>
                  <a:schemeClr val="tx1">
                    <a:lumMod val="50000"/>
                  </a:schemeClr>
                </a:solidFill>
              </a:rPr>
              <a:t>EUR </a:t>
            </a:r>
            <a:r>
              <a:rPr lang="fr-BE" b="1" dirty="0" smtClean="0">
                <a:solidFill>
                  <a:schemeClr val="tx1">
                    <a:lumMod val="50000"/>
                  </a:schemeClr>
                </a:solidFill>
              </a:rPr>
              <a:t>8 050 </a:t>
            </a:r>
            <a:r>
              <a:rPr lang="fr-BE" b="1" dirty="0">
                <a:solidFill>
                  <a:schemeClr val="tx1">
                    <a:lumMod val="50000"/>
                  </a:schemeClr>
                </a:solidFill>
              </a:rPr>
              <a:t>000 000 </a:t>
            </a:r>
            <a:r>
              <a:rPr lang="fr-BE" dirty="0">
                <a:solidFill>
                  <a:schemeClr val="tx1">
                    <a:lumMod val="50000"/>
                  </a:schemeClr>
                </a:solidFill>
              </a:rPr>
              <a:t>for </a:t>
            </a:r>
            <a:r>
              <a:rPr lang="fr-BE" dirty="0" smtClean="0">
                <a:solidFill>
                  <a:schemeClr val="tx1">
                    <a:lumMod val="50000"/>
                  </a:schemeClr>
                </a:solidFill>
              </a:rPr>
              <a:t>Interreg (96 programmes)</a:t>
            </a:r>
          </a:p>
          <a:p>
            <a:pPr>
              <a:spcAft>
                <a:spcPts val="0"/>
              </a:spcAft>
            </a:pPr>
            <a:endParaRPr lang="fr-BE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Strand A cross border cooperation :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72.2%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(EUR 5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812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790 000)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Strand B transnational cooperation: 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18.2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% (EUR 1 466 000 000) 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Strand C interregional cooperation: 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6.1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(EUR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490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000 000)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Strand D outermost regions: 3.4% (EUR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281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210 000)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15% of allocation between Interreg A, B and D</a:t>
            </a:r>
          </a:p>
          <a:p>
            <a:pPr lvl="1">
              <a:lnSpc>
                <a:spcPct val="150000"/>
              </a:lnSpc>
            </a:pPr>
            <a:endParaRPr lang="en-US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Budget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types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cooperation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825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0" dirty="0" smtClean="0">
                <a:solidFill>
                  <a:srgbClr val="004494"/>
                </a:solidFill>
              </a:rPr>
              <a:t>Key novelties for INTERREG</a:t>
            </a:r>
            <a:br>
              <a:rPr lang="en-US" kern="0" dirty="0" smtClean="0">
                <a:solidFill>
                  <a:srgbClr val="004494"/>
                </a:solidFill>
              </a:rPr>
            </a:br>
            <a:endParaRPr lang="en-GB" sz="4000" dirty="0">
              <a:solidFill>
                <a:srgbClr val="00449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defTabSz="45720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8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Involving all those who are </a:t>
            </a:r>
            <a:r>
              <a:rPr lang="en-IE" dirty="0" smtClean="0">
                <a:solidFill>
                  <a:schemeClr val="tx1">
                    <a:lumMod val="50000"/>
                  </a:schemeClr>
                </a:solidFill>
              </a:rPr>
              <a:t>concerned/affected 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by the programme</a:t>
            </a:r>
          </a:p>
          <a:p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At all stages: preparation, selection, monitoring, implementation</a:t>
            </a:r>
          </a:p>
          <a:p>
            <a:pPr>
              <a:spcAft>
                <a:spcPts val="0"/>
              </a:spcAft>
            </a:pP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Much wider than the national and regional public </a:t>
            </a:r>
            <a:r>
              <a:rPr lang="en-IE" dirty="0" smtClean="0">
                <a:solidFill>
                  <a:schemeClr val="tx1">
                    <a:lumMod val="50000"/>
                  </a:schemeClr>
                </a:solidFill>
              </a:rPr>
              <a:t>authorities</a:t>
            </a:r>
            <a:endParaRPr lang="en-IE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IE" dirty="0" smtClean="0">
                <a:solidFill>
                  <a:schemeClr val="tx1">
                    <a:lumMod val="50000"/>
                  </a:schemeClr>
                </a:solidFill>
              </a:rPr>
              <a:t>“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Balanced” representation </a:t>
            </a:r>
            <a:r>
              <a:rPr lang="en-IE" dirty="0" smtClean="0">
                <a:solidFill>
                  <a:schemeClr val="tx1">
                    <a:lumMod val="50000"/>
                  </a:schemeClr>
                </a:solidFill>
              </a:rPr>
              <a:t>(from different territories, 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all interests, etc.) </a:t>
            </a:r>
          </a:p>
          <a:p>
            <a:r>
              <a:rPr lang="en-IE" dirty="0" smtClean="0">
                <a:solidFill>
                  <a:schemeClr val="tx1">
                    <a:lumMod val="50000"/>
                  </a:schemeClr>
                </a:solidFill>
              </a:rPr>
              <a:t>Capacity building: TA (technical assistance) 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can help them to contribute effectively to the programme</a:t>
            </a:r>
          </a:p>
          <a:p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Partnership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723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>
                <a:cs typeface="ＭＳ Ｐゴシック" charset="0"/>
              </a:rPr>
              <a:t>Two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new</a:t>
            </a:r>
            <a:r>
              <a:rPr lang="de-AT" dirty="0" smtClean="0">
                <a:cs typeface="ＭＳ Ｐゴシック" charset="0"/>
              </a:rPr>
              <a:t> Interreg </a:t>
            </a:r>
            <a:r>
              <a:rPr lang="de-AT" dirty="0" err="1" smtClean="0">
                <a:cs typeface="ＭＳ Ｐゴシック" charset="0"/>
              </a:rPr>
              <a:t>specific</a:t>
            </a:r>
            <a:r>
              <a:rPr lang="de-AT" dirty="0" smtClean="0">
                <a:cs typeface="ＭＳ Ｐゴシック" charset="0"/>
              </a:rPr>
              <a:t> </a:t>
            </a:r>
            <a:r>
              <a:rPr lang="de-AT" dirty="0" err="1" smtClean="0">
                <a:cs typeface="ＭＳ Ｐゴシック" charset="0"/>
              </a:rPr>
              <a:t>objectives</a:t>
            </a:r>
            <a:endParaRPr lang="fr-BE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773544" y="1888850"/>
            <a:ext cx="4216982" cy="4056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0722" y="1470839"/>
            <a:ext cx="979551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50000"/>
                  </a:schemeClr>
                </a:solidFill>
              </a:rPr>
              <a:t>ISO1: Better cooperation 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Strengthen institutional capacity of public authorities and of stakeholders, enhance efficient public administration with a view to resolving legal and other obstacles in border regions, trust building measures, institutional capacity for macro regional strategies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1">
                    <a:lumMod val="50000"/>
                  </a:schemeClr>
                </a:solidFill>
              </a:rPr>
              <a:t>ISO2: Safer and more secure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Including protection and economic and social integration of third country nationals including migrants and beneficiaries of international organisations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IE" i="1" dirty="0" smtClean="0">
              <a:solidFill>
                <a:srgbClr val="FF0000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581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787</Words>
  <Application>Microsoft Office PowerPoint</Application>
  <PresentationFormat>Widescreen</PresentationFormat>
  <Paragraphs>106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Symbol</vt:lpstr>
      <vt:lpstr>Times New Roman</vt:lpstr>
      <vt:lpstr>Office Theme</vt:lpstr>
      <vt:lpstr> </vt:lpstr>
      <vt:lpstr>Context for INTERREG 2021-2027 </vt:lpstr>
      <vt:lpstr> The next generation of Interreg programmes how to do more with less</vt:lpstr>
      <vt:lpstr>New Architecture Cohesion Policy </vt:lpstr>
      <vt:lpstr>Interreg Regulation</vt:lpstr>
      <vt:lpstr>Budget and types of cooperation</vt:lpstr>
      <vt:lpstr>Key novelties for INTERREG </vt:lpstr>
      <vt:lpstr>Partnership</vt:lpstr>
      <vt:lpstr>Two new Interreg specific objectives</vt:lpstr>
      <vt:lpstr>Small projects</vt:lpstr>
      <vt:lpstr>Coordination and embedding of cooperation</vt:lpstr>
      <vt:lpstr>      Synergies between Interreg and other EU programmes</vt:lpstr>
      <vt:lpstr>Information sources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– The Negotiations</dc:title>
  <dc:creator>ZADEMACH-SCHWIERZ Anna-Lena (REGIO)</dc:creator>
  <cp:lastModifiedBy>SPUDULYTE Egle (REGIO)</cp:lastModifiedBy>
  <cp:revision>61</cp:revision>
  <dcterms:created xsi:type="dcterms:W3CDTF">2021-04-12T08:38:36Z</dcterms:created>
  <dcterms:modified xsi:type="dcterms:W3CDTF">2021-11-15T14:41:40Z</dcterms:modified>
</cp:coreProperties>
</file>