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443" r:id="rId3"/>
    <p:sldId id="450" r:id="rId4"/>
    <p:sldId id="449" r:id="rId5"/>
    <p:sldId id="445" r:id="rId6"/>
    <p:sldId id="446" r:id="rId7"/>
    <p:sldId id="447" r:id="rId8"/>
    <p:sldId id="448" r:id="rId9"/>
    <p:sldId id="399" r:id="rId10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3103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orient="horz" pos="3066">
          <p15:clr>
            <a:srgbClr val="A4A3A4"/>
          </p15:clr>
        </p15:guide>
        <p15:guide id="6" orient="horz" pos="3071">
          <p15:clr>
            <a:srgbClr val="A4A3A4"/>
          </p15:clr>
        </p15:guide>
        <p15:guide id="7" pos="2099">
          <p15:clr>
            <a:srgbClr val="A4A3A4"/>
          </p15:clr>
        </p15:guide>
        <p15:guide id="8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ED"/>
    <a:srgbClr val="FAEDD7"/>
    <a:srgbClr val="3166CF"/>
    <a:srgbClr val="20AA63"/>
    <a:srgbClr val="FFD624"/>
    <a:srgbClr val="0F5494"/>
    <a:srgbClr val="2D5EC1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3829" autoAdjust="0"/>
  </p:normalViewPr>
  <p:slideViewPr>
    <p:cSldViewPr>
      <p:cViewPr varScale="1">
        <p:scale>
          <a:sx n="64" d="100"/>
          <a:sy n="64" d="100"/>
        </p:scale>
        <p:origin x="14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098"/>
        <p:guide pos="2114"/>
        <p:guide orient="horz" pos="3103"/>
        <p:guide pos="2116"/>
        <p:guide orient="horz" pos="3066"/>
        <p:guide orient="horz" pos="3071"/>
        <p:guide pos="209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8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1" tIns="44892" rIns="89781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ete2020.gov.pt/noticias/detalhe/Proj24086-MpDS-NL324-2910202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ompete2020.gov.pt/newsletter" TargetMode="External"/><Relationship Id="rId4" Type="http://schemas.openxmlformats.org/officeDocument/2006/relationships/hyperlink" Target="https://www.compete2020.gov.pt/noticias/detalhe/22812-PolopiqueStrategy-NL324-2919202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ete2020.gov.pt/noticias/detalhe/23923-NTW-DAS-NL322-Entrevista-1510202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1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752475"/>
            <a:ext cx="5002212" cy="3752850"/>
          </a:xfrm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35075" indent="-282721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30884" indent="-226177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83238" indent="-226177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35592" indent="-226177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04707">
              <a:defRPr/>
            </a:pPr>
            <a:fld id="{6D06DCF5-9812-44C5-A0F8-833CCFB560B7}" type="slidenum">
              <a:rPr lang="en-GB" altLang="en-US" sz="1200">
                <a:solidFill>
                  <a:srgbClr val="000000"/>
                </a:solidFill>
                <a:latin typeface="Arial" charset="0"/>
              </a:rPr>
              <a:pPr defTabSz="904707">
                <a:defRPr/>
              </a:pPr>
              <a:t>3</a:t>
            </a:fld>
            <a:endParaRPr lang="en-GB" alt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8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few examples:</a:t>
            </a:r>
            <a:r>
              <a:rPr lang="en-US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/>
              </a:rPr>
              <a:t>SME Investments to create jobs / new firms / growth of start-ups:</a:t>
            </a:r>
            <a:endParaRPr lang="fr-B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Projeto</a:t>
            </a:r>
            <a:r>
              <a:rPr lang="fr-B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fr-B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MpDS</a:t>
            </a:r>
            <a:r>
              <a:rPr lang="fr-B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 </a:t>
            </a:r>
            <a:r>
              <a:rPr lang="fr-B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Medical</a:t>
            </a:r>
            <a:r>
              <a:rPr lang="fr-B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fr-B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pre</a:t>
            </a:r>
            <a:r>
              <a:rPr lang="fr-B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-Diagnostic System</a:t>
            </a:r>
            <a:endParaRPr lang="fr-B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Creation</a:t>
            </a:r>
            <a:r>
              <a:rPr lang="en-US" baseline="0" dirty="0" smtClean="0"/>
              <a:t> of</a:t>
            </a:r>
            <a:r>
              <a:rPr lang="en-US" dirty="0" smtClean="0"/>
              <a:t> an integrated and flexible mobile solution to acquire medical images with various types of magnifications, which can be used for diagnosis in a wide spectrum of pathologies.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Polopique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Strategy: New value added products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This project aims to increase the capacity of </a:t>
            </a:r>
            <a:r>
              <a:rPr lang="en-US" dirty="0" err="1" smtClean="0"/>
              <a:t>Polopique</a:t>
            </a:r>
            <a:r>
              <a:rPr lang="en-US" dirty="0" smtClean="0"/>
              <a:t> Fabrics, through advanced technology that contributes to the production of new and differentiated products, such as innovative fabrics with unique combinations of different types of yarns with extremely thin thicknesses.</a:t>
            </a:r>
          </a:p>
          <a:p>
            <a:endParaRPr lang="en-US" dirty="0" smtClean="0"/>
          </a:p>
          <a:p>
            <a:r>
              <a:rPr lang="en-US" dirty="0" smtClean="0"/>
              <a:t>SME participation in global value chains</a:t>
            </a:r>
            <a:r>
              <a:rPr lang="en-US" baseline="0" dirty="0" smtClean="0"/>
              <a:t> (and in cooperation with Universities)</a:t>
            </a:r>
            <a:endParaRPr lang="en-US" dirty="0" smtClean="0"/>
          </a:p>
          <a:p>
            <a:r>
              <a:rPr lang="en-US" dirty="0" smtClean="0"/>
              <a:t>Automotive</a:t>
            </a:r>
            <a:r>
              <a:rPr lang="en-US" baseline="0" dirty="0" smtClean="0"/>
              <a:t> sector: creation of small supplier club organized by Bosch to foster innovation in the sector, with the cooperation of Minho University in Portugal.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 COOPERATION WITH UNIVERSITIES (</a:t>
            </a:r>
            <a:r>
              <a:rPr lang="en-GB" baseline="0" dirty="0" smtClean="0"/>
              <a:t>R&amp;D project leaded by SMEs with the cooperation of universities):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University of Coimbra creates energy generating system in pavements. It’s the PAVENERGY</a:t>
            </a:r>
            <a:r>
              <a:rPr lang="en-US" baseline="0" dirty="0" smtClean="0"/>
              <a:t> project, whose</a:t>
            </a:r>
            <a:r>
              <a:rPr lang="en-US" dirty="0" smtClean="0"/>
              <a:t> objective is the development and implementation of a system inserted in the pavement for the production of electric energy</a:t>
            </a:r>
          </a:p>
          <a:p>
            <a:endParaRPr lang="en-GB" dirty="0" smtClean="0"/>
          </a:p>
          <a:p>
            <a:r>
              <a:rPr lang="en-GB" dirty="0" smtClean="0"/>
              <a:t>More examples can be found in the Compete 2020 Website: </a:t>
            </a:r>
            <a:r>
              <a:rPr lang="fr-BE" dirty="0" smtClean="0">
                <a:hlinkClick r:id="rId5"/>
              </a:rPr>
              <a:t>Newsletter (compete2020.gov.pt)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98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examples: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SME INTERNATIONALISATION</a:t>
            </a:r>
          </a:p>
          <a:p>
            <a:r>
              <a:rPr lang="en-US" dirty="0" smtClean="0"/>
              <a:t>Attending</a:t>
            </a:r>
            <a:r>
              <a:rPr lang="en-US" baseline="0" dirty="0" smtClean="0"/>
              <a:t> business fairs, developing brands, market study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SME access to finance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FEEDZAI (security systems). Starting with a small investment with venture capital 2007-2013 ERDF fund, now it is a “Unicorn”(worth more than 1 billion euro).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ICT up-take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in SMES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E-commerce platforms, digitalization of production and management processes. </a:t>
            </a:r>
          </a:p>
          <a:p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"/>
            </a:endParaRP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/>
              </a:rPr>
              <a:t>ENERGY EFFICIENCY: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dirty="0" smtClean="0"/>
              <a:t>NTW-DAS project: to create better conditions for energy efficiency in the rail sector. This project creates a product to increase energy efficiency, based on technologies and recent state of the art, and with enormous potential for expansion to other rail systems. A solution to support the trains drivers</a:t>
            </a:r>
            <a:r>
              <a:rPr lang="en-US" baseline="0" dirty="0" smtClean="0"/>
              <a:t> </a:t>
            </a:r>
            <a:r>
              <a:rPr lang="en-US" dirty="0" smtClean="0"/>
              <a:t>that allows the global optimization of the rail transport network, avoiding unnecessary stops.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9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0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25EB066-39ED-4987-B71D-A77D77B5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92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  <p:sldLayoutId id="2147483756" r:id="rId5"/>
    <p:sldLayoutId id="2147483759" r:id="rId6"/>
    <p:sldLayoutId id="2147483760" r:id="rId7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2060848"/>
            <a:ext cx="4608512" cy="360040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002060"/>
                </a:solidFill>
              </a:rPr>
              <a:t>EEN Access to Finance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>ERDF and support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for SMEs: smart growth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/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cs-CZ" sz="1600" dirty="0" smtClean="0">
                <a:solidFill>
                  <a:srgbClr val="002060"/>
                </a:solidFill>
              </a:rPr>
              <a:t>Jitka Vocásková</a:t>
            </a:r>
            <a:r>
              <a:rPr lang="en-GB" sz="1600" dirty="0" smtClean="0">
                <a:solidFill>
                  <a:srgbClr val="002060"/>
                </a:solidFill>
              </a:rPr>
              <a:t/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DG Regional and Urban Policy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Unit G1 – Smart and Sustainable Growth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/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19 November 2021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457306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#CohesionPolicy #EUinmyRegion</a:t>
            </a: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9900" y="260350"/>
            <a:ext cx="8134548" cy="792163"/>
          </a:xfrm>
        </p:spPr>
        <p:txBody>
          <a:bodyPr anchor="ctr"/>
          <a:lstStyle/>
          <a:p>
            <a:pPr marL="7144" lvl="1" indent="0" algn="ctr" defTabSz="685800">
              <a:spcAft>
                <a:spcPts val="225"/>
              </a:spcAft>
              <a:defRPr/>
            </a:pPr>
            <a:r>
              <a:rPr lang="en-GB" sz="320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What is EU Cohesion Policy</a:t>
            </a:r>
            <a:r>
              <a:rPr lang="en-GB" sz="3200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61" y="1578714"/>
            <a:ext cx="4824536" cy="426647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i="0" kern="0" dirty="0" smtClean="0">
                <a:solidFill>
                  <a:srgbClr val="002060"/>
                </a:solidFill>
                <a:latin typeface="Arial"/>
                <a:cs typeface="Arial"/>
              </a:rPr>
              <a:t>First </a:t>
            </a:r>
            <a:r>
              <a:rPr lang="en-GB" sz="1500" i="0" kern="0" dirty="0">
                <a:solidFill>
                  <a:srgbClr val="002060"/>
                </a:solidFill>
                <a:latin typeface="Arial"/>
                <a:cs typeface="Arial"/>
              </a:rPr>
              <a:t>EU public investment </a:t>
            </a:r>
            <a:r>
              <a:rPr lang="en-GB" sz="1500" i="0" kern="0" dirty="0" smtClean="0">
                <a:solidFill>
                  <a:srgbClr val="002060"/>
                </a:solidFill>
                <a:latin typeface="Arial"/>
                <a:cs typeface="Arial"/>
              </a:rPr>
              <a:t>policy</a:t>
            </a: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endParaRPr lang="en-GB" sz="1500" i="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i="0" kern="0" dirty="0">
                <a:solidFill>
                  <a:srgbClr val="002060"/>
                </a:solidFill>
                <a:latin typeface="Arial"/>
                <a:cs typeface="Arial"/>
              </a:rPr>
              <a:t>Aim: foster growth, jobs and convergence by supporting </a:t>
            </a:r>
            <a:r>
              <a:rPr lang="en-GB" sz="1500" i="0" kern="0" dirty="0" smtClean="0">
                <a:solidFill>
                  <a:srgbClr val="002060"/>
                </a:solidFill>
                <a:latin typeface="Arial"/>
                <a:cs typeface="Arial"/>
              </a:rPr>
              <a:t>competitiveness</a:t>
            </a: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endParaRPr lang="en-GB" sz="1500" i="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i="0" kern="0" dirty="0">
                <a:solidFill>
                  <a:srgbClr val="002060"/>
                </a:solidFill>
                <a:latin typeface="Arial"/>
              </a:rPr>
              <a:t>2014-2020:</a:t>
            </a:r>
          </a:p>
          <a:p>
            <a:pPr marL="469106" lvl="1" indent="-126206"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b="0" kern="0" dirty="0" smtClean="0">
                <a:solidFill>
                  <a:srgbClr val="002060"/>
                </a:solidFill>
              </a:rPr>
              <a:t>Invested: </a:t>
            </a:r>
            <a:r>
              <a:rPr lang="en-GB" sz="1500" b="0" kern="0" dirty="0">
                <a:solidFill>
                  <a:srgbClr val="002060"/>
                </a:solidFill>
              </a:rPr>
              <a:t>€ </a:t>
            </a:r>
            <a:r>
              <a:rPr lang="en-GB" sz="1500" b="0" kern="0" dirty="0" smtClean="0">
                <a:solidFill>
                  <a:srgbClr val="002060"/>
                </a:solidFill>
              </a:rPr>
              <a:t>670 </a:t>
            </a:r>
            <a:r>
              <a:rPr lang="en-GB" sz="1500" b="0" kern="0" dirty="0">
                <a:solidFill>
                  <a:srgbClr val="002060"/>
                </a:solidFill>
              </a:rPr>
              <a:t>billion (200+ for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R&amp;I, ICT, SME)</a:t>
            </a:r>
            <a:endParaRPr lang="en-GB" sz="1500" b="0" kern="0" dirty="0">
              <a:solidFill>
                <a:srgbClr val="002060"/>
              </a:solidFill>
            </a:endParaRPr>
          </a:p>
          <a:p>
            <a:pPr marL="469106" lvl="1" indent="-126206"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b="0" kern="0" dirty="0">
                <a:solidFill>
                  <a:srgbClr val="002060"/>
                </a:solidFill>
                <a:cs typeface="Arial"/>
              </a:rPr>
              <a:t>600,000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SMEs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supported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(110,000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in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R&amp;I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/</a:t>
            </a:r>
            <a:r>
              <a:rPr lang="en-GB" sz="1350" b="0" kern="0" dirty="0">
                <a:solidFill>
                  <a:srgbClr val="002060"/>
                </a:solidFill>
                <a:cs typeface="Arial"/>
              </a:rPr>
              <a:t> </a:t>
            </a:r>
            <a:r>
              <a:rPr lang="en-GB" sz="1500" b="0" kern="0" dirty="0">
                <a:solidFill>
                  <a:srgbClr val="002060"/>
                </a:solidFill>
                <a:cs typeface="Arial"/>
              </a:rPr>
              <a:t>ICT)</a:t>
            </a: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endParaRPr lang="en-GB" sz="1500" i="0" kern="0" dirty="0">
              <a:solidFill>
                <a:srgbClr val="002060"/>
              </a:solidFill>
              <a:latin typeface="Arial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i="0" kern="0" dirty="0">
                <a:solidFill>
                  <a:srgbClr val="002060"/>
                </a:solidFill>
                <a:latin typeface="Arial"/>
              </a:rPr>
              <a:t>2021-2027: 400 billion for jobs and </a:t>
            </a:r>
            <a:r>
              <a:rPr lang="en-GB" sz="1500" i="0" kern="0" dirty="0" smtClean="0">
                <a:solidFill>
                  <a:srgbClr val="002060"/>
                </a:solidFill>
                <a:latin typeface="Arial"/>
              </a:rPr>
              <a:t>growth</a:t>
            </a: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endParaRPr lang="en-GB" sz="1500" i="0" kern="0" dirty="0">
              <a:solidFill>
                <a:srgbClr val="002060"/>
              </a:solidFill>
              <a:latin typeface="Arial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ClrTx/>
              <a:defRPr/>
            </a:pPr>
            <a:r>
              <a:rPr lang="en-GB" sz="1500" i="0" kern="0" dirty="0">
                <a:solidFill>
                  <a:srgbClr val="002060"/>
                </a:solidFill>
                <a:latin typeface="Arial"/>
                <a:cs typeface="Arial"/>
              </a:rPr>
              <a:t>Managed by countries and regions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74" y="1599565"/>
            <a:ext cx="3549661" cy="422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3" y="476672"/>
            <a:ext cx="8352159" cy="720303"/>
          </a:xfrm>
        </p:spPr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rgbClr val="002060"/>
                </a:solidFill>
              </a:rPr>
              <a:t>ERDF: Scope </a:t>
            </a:r>
            <a:r>
              <a:rPr lang="en-GB" sz="2800" dirty="0">
                <a:solidFill>
                  <a:srgbClr val="002060"/>
                </a:solidFill>
              </a:rPr>
              <a:t>of </a:t>
            </a:r>
            <a:r>
              <a:rPr lang="en-GB" sz="2800" dirty="0" smtClean="0">
                <a:solidFill>
                  <a:srgbClr val="002060"/>
                </a:solidFill>
              </a:rPr>
              <a:t>support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17514" y="1556792"/>
            <a:ext cx="81869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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b="0" dirty="0" smtClean="0">
                <a:solidFill>
                  <a:srgbClr val="002060"/>
                </a:solidFill>
              </a:rPr>
              <a:t>Investments in smarter, greener, more connected and more social Europe that is closer to its citizens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1600" b="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b="0" dirty="0" smtClean="0">
                <a:solidFill>
                  <a:srgbClr val="002060"/>
                </a:solidFill>
              </a:rPr>
              <a:t>The ERDF can support:	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800" b="0" dirty="0" smtClean="0">
              <a:solidFill>
                <a:srgbClr val="002060"/>
              </a:solidFill>
            </a:endParaRP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2400" b="0" dirty="0" smtClean="0">
                <a:solidFill>
                  <a:srgbClr val="002060"/>
                </a:solidFill>
              </a:rPr>
              <a:t>investments </a:t>
            </a:r>
            <a:r>
              <a:rPr lang="en-GB" sz="2400" b="0" dirty="0">
                <a:solidFill>
                  <a:srgbClr val="002060"/>
                </a:solidFill>
              </a:rPr>
              <a:t>in </a:t>
            </a:r>
            <a:r>
              <a:rPr lang="en-GB" sz="2400" b="0" dirty="0" smtClean="0">
                <a:solidFill>
                  <a:srgbClr val="002060"/>
                </a:solidFill>
              </a:rPr>
              <a:t>infrastructure</a:t>
            </a: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800" b="0" dirty="0" smtClean="0">
                <a:solidFill>
                  <a:srgbClr val="002060"/>
                </a:solidFill>
              </a:rPr>
              <a:t> </a:t>
            </a:r>
            <a:endParaRPr lang="en-GB" sz="800" b="0" dirty="0">
              <a:solidFill>
                <a:srgbClr val="002060"/>
              </a:solidFill>
            </a:endParaRP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2400" b="0" dirty="0" smtClean="0">
                <a:solidFill>
                  <a:srgbClr val="002060"/>
                </a:solidFill>
              </a:rPr>
              <a:t>investments </a:t>
            </a:r>
            <a:r>
              <a:rPr lang="en-GB" sz="2400" b="0" dirty="0">
                <a:solidFill>
                  <a:srgbClr val="002060"/>
                </a:solidFill>
              </a:rPr>
              <a:t>in access to </a:t>
            </a:r>
            <a:r>
              <a:rPr lang="en-GB" sz="2400" b="0" dirty="0" smtClean="0">
                <a:solidFill>
                  <a:srgbClr val="002060"/>
                </a:solidFill>
              </a:rPr>
              <a:t>services</a:t>
            </a: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800" b="0" dirty="0" smtClean="0">
                <a:solidFill>
                  <a:srgbClr val="002060"/>
                </a:solidFill>
              </a:rPr>
              <a:t> </a:t>
            </a:r>
            <a:endParaRPr lang="en-GB" sz="800" b="0" dirty="0">
              <a:solidFill>
                <a:srgbClr val="002060"/>
              </a:solidFill>
            </a:endParaRP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2400" b="0" dirty="0" smtClean="0">
                <a:solidFill>
                  <a:srgbClr val="002060"/>
                </a:solidFill>
              </a:rPr>
              <a:t>productive </a:t>
            </a:r>
            <a:r>
              <a:rPr lang="en-GB" sz="2400" b="0" dirty="0">
                <a:solidFill>
                  <a:srgbClr val="002060"/>
                </a:solidFill>
              </a:rPr>
              <a:t>investments in </a:t>
            </a:r>
            <a:r>
              <a:rPr lang="en-GB" sz="2400" b="0" dirty="0" smtClean="0">
                <a:solidFill>
                  <a:srgbClr val="002060"/>
                </a:solidFill>
              </a:rPr>
              <a:t>SMEs</a:t>
            </a:r>
          </a:p>
          <a:p>
            <a:pPr marL="355600" lvl="1" indent="0" algn="just">
              <a:spcBef>
                <a:spcPts val="0"/>
              </a:spcBef>
              <a:buClrTx/>
              <a:buNone/>
            </a:pPr>
            <a:endParaRPr lang="en-GB" sz="800" b="0" dirty="0">
              <a:solidFill>
                <a:srgbClr val="002060"/>
              </a:solidFill>
            </a:endParaRP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2400" b="0" dirty="0" smtClean="0">
                <a:solidFill>
                  <a:srgbClr val="002060"/>
                </a:solidFill>
              </a:rPr>
              <a:t>equipment</a:t>
            </a:r>
            <a:r>
              <a:rPr lang="en-GB" sz="2400" b="0" dirty="0">
                <a:solidFill>
                  <a:srgbClr val="002060"/>
                </a:solidFill>
              </a:rPr>
              <a:t>, software and intangible </a:t>
            </a:r>
            <a:r>
              <a:rPr lang="en-GB" sz="2400" b="0" dirty="0" smtClean="0">
                <a:solidFill>
                  <a:srgbClr val="002060"/>
                </a:solidFill>
              </a:rPr>
              <a:t>assets </a:t>
            </a:r>
          </a:p>
          <a:p>
            <a:pPr marL="355600" lvl="1" indent="0" algn="just">
              <a:spcBef>
                <a:spcPts val="0"/>
              </a:spcBef>
              <a:buClrTx/>
              <a:buNone/>
            </a:pPr>
            <a:endParaRPr lang="en-GB" sz="800" b="0" dirty="0">
              <a:solidFill>
                <a:srgbClr val="002060"/>
              </a:solidFill>
            </a:endParaRP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2400" b="0" dirty="0" smtClean="0">
                <a:solidFill>
                  <a:srgbClr val="002060"/>
                </a:solidFill>
              </a:rPr>
              <a:t>information</a:t>
            </a:r>
            <a:r>
              <a:rPr lang="en-GB" sz="2400" b="0" dirty="0">
                <a:solidFill>
                  <a:srgbClr val="002060"/>
                </a:solidFill>
              </a:rPr>
              <a:t>, communication, </a:t>
            </a:r>
            <a:r>
              <a:rPr lang="en-GB" sz="2400" b="0" dirty="0" smtClean="0">
                <a:solidFill>
                  <a:srgbClr val="002060"/>
                </a:solidFill>
              </a:rPr>
              <a:t>studies</a:t>
            </a:r>
          </a:p>
          <a:p>
            <a:pPr marL="355600" lvl="1" indent="0" algn="just">
              <a:spcBef>
                <a:spcPts val="0"/>
              </a:spcBef>
              <a:buClrTx/>
              <a:buNone/>
            </a:pPr>
            <a:endParaRPr lang="en-GB" sz="800" b="0" dirty="0" smtClean="0">
              <a:solidFill>
                <a:srgbClr val="002060"/>
              </a:solidFill>
            </a:endParaRPr>
          </a:p>
          <a:p>
            <a:pPr marL="355600" lvl="1" indent="0" algn="just">
              <a:spcBef>
                <a:spcPts val="0"/>
              </a:spcBef>
              <a:buClrTx/>
              <a:buNone/>
            </a:pPr>
            <a:r>
              <a:rPr lang="en-GB" sz="2400" b="0" dirty="0">
                <a:solidFill>
                  <a:srgbClr val="002060"/>
                </a:solidFill>
              </a:rPr>
              <a:t>n</a:t>
            </a:r>
            <a:r>
              <a:rPr lang="en-GB" sz="2400" b="0" dirty="0" smtClean="0">
                <a:solidFill>
                  <a:srgbClr val="002060"/>
                </a:solidFill>
              </a:rPr>
              <a:t>etworking, cooperation, exchange of experience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6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260350"/>
            <a:ext cx="8352928" cy="936401"/>
          </a:xfrm>
        </p:spPr>
        <p:txBody>
          <a:bodyPr anchor="ctr"/>
          <a:lstStyle/>
          <a:p>
            <a:pPr algn="ctr"/>
            <a:r>
              <a:rPr lang="en-IE" sz="3200" dirty="0" smtClean="0">
                <a:solidFill>
                  <a:srgbClr val="002060"/>
                </a:solidFill>
              </a:rPr>
              <a:t>Priorities for innovative &amp; smart economic transformation</a:t>
            </a:r>
            <a:endParaRPr lang="en-IE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352928" cy="4608512"/>
          </a:xfrm>
        </p:spPr>
        <p:txBody>
          <a:bodyPr/>
          <a:lstStyle/>
          <a:p>
            <a:r>
              <a:rPr lang="en-IE" i="0" dirty="0" smtClean="0">
                <a:solidFill>
                  <a:srgbClr val="002060"/>
                </a:solidFill>
              </a:rPr>
              <a:t>Innovation &amp; Research: business investments in R&amp;I, activities linking research to business environment, uptake of advanced technologies</a:t>
            </a:r>
          </a:p>
          <a:p>
            <a:endParaRPr lang="en-IE" sz="1200" i="0" dirty="0" smtClean="0">
              <a:solidFill>
                <a:srgbClr val="002060"/>
              </a:solidFill>
            </a:endParaRPr>
          </a:p>
          <a:p>
            <a:r>
              <a:rPr lang="en-IE" i="0" dirty="0" smtClean="0">
                <a:solidFill>
                  <a:srgbClr val="002060"/>
                </a:solidFill>
              </a:rPr>
              <a:t>Digitalisation: ICT uptake in SMEs</a:t>
            </a:r>
          </a:p>
          <a:p>
            <a:endParaRPr lang="en-IE" sz="1200" i="0" dirty="0" smtClean="0">
              <a:solidFill>
                <a:srgbClr val="002060"/>
              </a:solidFill>
            </a:endParaRPr>
          </a:p>
          <a:p>
            <a:r>
              <a:rPr lang="en-IE" i="0" dirty="0" smtClean="0">
                <a:solidFill>
                  <a:srgbClr val="002060"/>
                </a:solidFill>
              </a:rPr>
              <a:t>Competitiveness of SMEs: new firms, growth of start-ups/ scale-ups, access to advances business services and access to finance</a:t>
            </a:r>
          </a:p>
          <a:p>
            <a:endParaRPr lang="en-IE" sz="1200" i="0" dirty="0" smtClean="0">
              <a:solidFill>
                <a:srgbClr val="002060"/>
              </a:solidFill>
            </a:endParaRPr>
          </a:p>
          <a:p>
            <a:r>
              <a:rPr lang="en-IE" i="0" dirty="0" smtClean="0">
                <a:solidFill>
                  <a:srgbClr val="002060"/>
                </a:solidFill>
              </a:rPr>
              <a:t>Skills: innovation management in SMEs, specific skills in companies</a:t>
            </a:r>
          </a:p>
          <a:p>
            <a:pPr marL="457200" indent="-457200">
              <a:buAutoNum type="arabicParenR"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2457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556792"/>
            <a:ext cx="8424936" cy="4320480"/>
          </a:xfrm>
          <a:prstGeom prst="rect">
            <a:avLst/>
          </a:prstGeom>
        </p:spPr>
        <p:txBody>
          <a:bodyPr/>
          <a:lstStyle/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SME investments in research &amp; innovation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800" i="0" dirty="0" smtClean="0">
              <a:solidFill>
                <a:srgbClr val="00206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SME </a:t>
            </a:r>
            <a:r>
              <a:rPr lang="en-GB" i="0" dirty="0">
                <a:solidFill>
                  <a:srgbClr val="002060"/>
                </a:solidFill>
              </a:rPr>
              <a:t>cooperation with universities/research </a:t>
            </a:r>
            <a:r>
              <a:rPr lang="en-GB" i="0" dirty="0" smtClean="0">
                <a:solidFill>
                  <a:srgbClr val="002060"/>
                </a:solidFill>
              </a:rPr>
              <a:t>centres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800" i="0" dirty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SME investments to safeguard and create jobs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800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Creation of new firms, growth of start-ups / scale-ups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800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SME internationalisation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800" i="0" dirty="0" smtClean="0">
                <a:solidFill>
                  <a:srgbClr val="002060"/>
                </a:solidFill>
              </a:rPr>
              <a:t> </a:t>
            </a:r>
            <a:endParaRPr lang="en-GB" sz="800" i="0" dirty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SME participation in global value chains</a:t>
            </a:r>
          </a:p>
          <a:p>
            <a:pPr lvl="0"/>
            <a:endParaRPr lang="en-US" dirty="0"/>
          </a:p>
          <a:p>
            <a:r>
              <a:rPr lang="en-GB" dirty="0" smtClean="0"/>
              <a:t>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333375"/>
            <a:ext cx="8424936" cy="8636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IE" sz="3200" dirty="0">
                <a:solidFill>
                  <a:srgbClr val="002060"/>
                </a:solidFill>
              </a:rPr>
              <a:t>What projects can we finance? (1)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476250"/>
            <a:ext cx="8352928" cy="79251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IE" sz="3200" dirty="0">
                <a:solidFill>
                  <a:srgbClr val="002060"/>
                </a:solidFill>
              </a:rPr>
              <a:t>What projects can we finance? (2)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628800"/>
            <a:ext cx="8280920" cy="4104456"/>
          </a:xfrm>
          <a:prstGeom prst="rect">
            <a:avLst/>
          </a:prstGeom>
        </p:spPr>
        <p:txBody>
          <a:bodyPr/>
          <a:lstStyle/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02060"/>
                </a:solidFill>
              </a:rPr>
              <a:t>SME </a:t>
            </a:r>
            <a:r>
              <a:rPr lang="en-GB" i="0" dirty="0" smtClean="0">
                <a:solidFill>
                  <a:srgbClr val="002060"/>
                </a:solidFill>
              </a:rPr>
              <a:t>access </a:t>
            </a:r>
            <a:r>
              <a:rPr lang="en-GB" i="0" dirty="0">
                <a:solidFill>
                  <a:srgbClr val="002060"/>
                </a:solidFill>
              </a:rPr>
              <a:t>to </a:t>
            </a:r>
            <a:r>
              <a:rPr lang="en-GB" i="0" dirty="0" smtClean="0">
                <a:solidFill>
                  <a:srgbClr val="002060"/>
                </a:solidFill>
              </a:rPr>
              <a:t>finance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800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</a:rPr>
              <a:t>A</a:t>
            </a:r>
            <a:r>
              <a:rPr lang="en-GB" i="0" dirty="0" smtClean="0">
                <a:solidFill>
                  <a:srgbClr val="002060"/>
                </a:solidFill>
              </a:rPr>
              <a:t>dvanced </a:t>
            </a:r>
            <a:r>
              <a:rPr lang="en-GB" i="0" dirty="0">
                <a:solidFill>
                  <a:srgbClr val="002060"/>
                </a:solidFill>
              </a:rPr>
              <a:t>business </a:t>
            </a:r>
            <a:r>
              <a:rPr lang="en-GB" i="0" dirty="0" smtClean="0">
                <a:solidFill>
                  <a:srgbClr val="002060"/>
                </a:solidFill>
              </a:rPr>
              <a:t>services for SMEs</a:t>
            </a:r>
          </a:p>
          <a:p>
            <a:pPr marL="0" indent="0">
              <a:buClr>
                <a:schemeClr val="bg1"/>
              </a:buClr>
              <a:buNone/>
            </a:pPr>
            <a:endParaRPr lang="en-GB" sz="800" i="0" dirty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</a:rPr>
              <a:t>ICT up-take in </a:t>
            </a:r>
            <a:r>
              <a:rPr lang="en-GB" i="0" dirty="0" smtClean="0">
                <a:solidFill>
                  <a:srgbClr val="002060"/>
                </a:solidFill>
              </a:rPr>
              <a:t>SMEs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800" i="0" dirty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i="0" dirty="0" smtClean="0">
                <a:solidFill>
                  <a:srgbClr val="002060"/>
                </a:solidFill>
              </a:rPr>
              <a:t>Trainings and re-skilling for SMEs</a:t>
            </a:r>
            <a:endParaRPr lang="en-US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404664"/>
            <a:ext cx="8424936" cy="72008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IE" dirty="0" smtClean="0">
                <a:solidFill>
                  <a:srgbClr val="002060"/>
                </a:solidFill>
              </a:rPr>
              <a:t>What kind of support?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7544" y="1484784"/>
            <a:ext cx="8280920" cy="4464496"/>
          </a:xfrm>
          <a:prstGeom prst="rect">
            <a:avLst/>
          </a:prstGeom>
        </p:spPr>
        <p:txBody>
          <a:bodyPr/>
          <a:lstStyle/>
          <a:p>
            <a:pPr marL="257175" indent="-257175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02060"/>
                </a:solidFill>
              </a:rPr>
              <a:t>Typically grants, also financial instruments (loans, guarantees, equity)</a:t>
            </a:r>
          </a:p>
          <a:p>
            <a:pPr marL="257175" indent="-257175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800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02060"/>
                </a:solidFill>
              </a:rPr>
              <a:t>Combination also possible in the same project:</a:t>
            </a:r>
          </a:p>
          <a:p>
            <a:pPr marL="685800" lvl="1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b="0" dirty="0" smtClean="0">
                <a:solidFill>
                  <a:srgbClr val="002060"/>
                </a:solidFill>
              </a:rPr>
              <a:t>First stage: grants for early, less profitable period </a:t>
            </a:r>
            <a:endParaRPr lang="en-US" sz="2200" b="0" dirty="0">
              <a:solidFill>
                <a:srgbClr val="002060"/>
              </a:solidFill>
            </a:endParaRPr>
          </a:p>
          <a:p>
            <a:pPr marL="685800" lvl="1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b="0" dirty="0" smtClean="0">
                <a:solidFill>
                  <a:srgbClr val="002060"/>
                </a:solidFill>
              </a:rPr>
              <a:t>Second stage: financial instruments when generating revenue</a:t>
            </a:r>
          </a:p>
          <a:p>
            <a:pPr marL="685800" lvl="1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800" b="0" dirty="0" smtClean="0">
              <a:solidFill>
                <a:srgbClr val="002060"/>
              </a:solidFill>
            </a:endParaRPr>
          </a:p>
          <a:p>
            <a:pPr marL="257175" indent="-257175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02060"/>
                </a:solidFill>
              </a:rPr>
              <a:t>Please check with your EU Funds’ Managing Authority the best fit</a:t>
            </a:r>
          </a:p>
          <a:p>
            <a:pPr marL="257175" indent="-257175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800" i="0" dirty="0" smtClean="0">
              <a:solidFill>
                <a:srgbClr val="002060"/>
              </a:solidFill>
            </a:endParaRPr>
          </a:p>
          <a:p>
            <a:pPr marL="257175" indent="-257175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02060"/>
                </a:solidFill>
              </a:rPr>
              <a:t>If financial instrument, they will help you engage with financial intermediary</a:t>
            </a:r>
            <a:endParaRPr lang="en-US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7544" y="333375"/>
            <a:ext cx="8280920" cy="71913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IE" sz="3200" dirty="0" smtClean="0">
                <a:solidFill>
                  <a:srgbClr val="002060"/>
                </a:solidFill>
              </a:rPr>
              <a:t>How can you apply?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7544" y="1340768"/>
            <a:ext cx="8280920" cy="4464496"/>
          </a:xfrm>
          <a:prstGeom prst="rect">
            <a:avLst/>
          </a:prstGeom>
        </p:spPr>
        <p:txBody>
          <a:bodyPr/>
          <a:lstStyle/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New programmes will start in 2022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Contact your regional government, ministry for economy / </a:t>
            </a:r>
            <a:r>
              <a:rPr lang="en-GB" i="0" smtClean="0">
                <a:solidFill>
                  <a:srgbClr val="002060"/>
                </a:solidFill>
              </a:rPr>
              <a:t>regional development </a:t>
            </a:r>
            <a:r>
              <a:rPr lang="en-GB" i="0" dirty="0" smtClean="0">
                <a:solidFill>
                  <a:srgbClr val="002060"/>
                </a:solidFill>
              </a:rPr>
              <a:t>(EU funds managing authority)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rgbClr val="002060"/>
                </a:solidFill>
              </a:rPr>
              <a:t>Check funding opportunities / calls on EU / national / regional portals</a:t>
            </a: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800" i="0" dirty="0" smtClean="0">
              <a:solidFill>
                <a:srgbClr val="002060"/>
              </a:solidFill>
            </a:endParaRPr>
          </a:p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i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9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766</Words>
  <Application>Microsoft Office PowerPoint</Application>
  <PresentationFormat>On-screen Show (4:3)</PresentationFormat>
  <Paragraphs>118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Verdana</vt:lpstr>
      <vt:lpstr>Wingdings</vt:lpstr>
      <vt:lpstr>Blank</vt:lpstr>
      <vt:lpstr>EEN Access to Finance  ERDF and support for SMEs: smart growth  Jitka Vocásková DG Regional and Urban Policy Unit G1 – Smart and Sustainable Growth  19 November 2021</vt:lpstr>
      <vt:lpstr>What is EU Cohesion Policy?</vt:lpstr>
      <vt:lpstr>ERDF: Scope of support </vt:lpstr>
      <vt:lpstr>Priorities for innovative &amp; smart economic transformation</vt:lpstr>
      <vt:lpstr>What projects can we finance? (1)</vt:lpstr>
      <vt:lpstr>What projects can we finance? (2)</vt:lpstr>
      <vt:lpstr>What kind of support?</vt:lpstr>
      <vt:lpstr>How can you apply?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lastModifiedBy>BOUTE Elfride (EASME)</cp:lastModifiedBy>
  <cp:revision>397</cp:revision>
  <cp:lastPrinted>2019-01-22T15:16:25Z</cp:lastPrinted>
  <dcterms:created xsi:type="dcterms:W3CDTF">2018-03-19T13:44:15Z</dcterms:created>
  <dcterms:modified xsi:type="dcterms:W3CDTF">2021-11-19T08:21:29Z</dcterms:modified>
</cp:coreProperties>
</file>