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320" r:id="rId4"/>
    <p:sldId id="323" r:id="rId5"/>
    <p:sldId id="325" r:id="rId6"/>
    <p:sldId id="322" r:id="rId7"/>
    <p:sldId id="324" r:id="rId8"/>
    <p:sldId id="327" r:id="rId9"/>
    <p:sldId id="326" r:id="rId10"/>
    <p:sldId id="321" r:id="rId11"/>
    <p:sldId id="319" r:id="rId12"/>
    <p:sldId id="302" r:id="rId13"/>
  </p:sldIdLst>
  <p:sldSz cx="9144000" cy="5143500" type="screen16x9"/>
  <p:notesSz cx="6858000" cy="9144000"/>
  <p:embeddedFontLst>
    <p:embeddedFont>
      <p:font typeface="Roboto" panose="020B0604020202020204" charset="0"/>
      <p:regular r:id="rId15"/>
      <p:bold r:id="rId16"/>
      <p:italic r:id="rId17"/>
      <p:boldItalic r:id="rId18"/>
    </p:embeddedFont>
    <p:embeddedFont>
      <p:font typeface="Arial Unicode MS" panose="020B0604020202020204" charset="-128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BB"/>
    <a:srgbClr val="009BD6"/>
    <a:srgbClr val="00A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376E59-C02E-4A99-8BBB-A7BBB6109B21}">
  <a:tblStyle styleId="{E4376E59-C02E-4A99-8BBB-A7BBB6109B2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68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c28ecabe3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c28ecabe3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721c407f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721c407f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de-AT" b="1" dirty="0" err="1" smtClean="0"/>
              <a:t>We</a:t>
            </a:r>
            <a:r>
              <a:rPr lang="de-AT" b="1" dirty="0" smtClean="0"/>
              <a:t> </a:t>
            </a:r>
            <a:r>
              <a:rPr lang="de-AT" b="1" dirty="0" err="1" smtClean="0"/>
              <a:t>know</a:t>
            </a:r>
            <a:r>
              <a:rPr lang="de-AT" b="1" dirty="0" smtClean="0"/>
              <a:t>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client</a:t>
            </a:r>
            <a:endParaRPr lang="de-AT" b="1" dirty="0" smtClean="0"/>
          </a:p>
          <a:p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understand</a:t>
            </a:r>
            <a:r>
              <a:rPr lang="de-AT" dirty="0" smtClean="0"/>
              <a:t> </a:t>
            </a:r>
            <a:r>
              <a:rPr lang="de-AT" dirty="0" err="1" smtClean="0"/>
              <a:t>their</a:t>
            </a:r>
            <a:r>
              <a:rPr lang="de-AT" dirty="0" smtClean="0"/>
              <a:t> </a:t>
            </a:r>
            <a:r>
              <a:rPr lang="de-AT" dirty="0" err="1" smtClean="0"/>
              <a:t>strategy</a:t>
            </a:r>
            <a:endParaRPr lang="de-AT" dirty="0" smtClean="0"/>
          </a:p>
          <a:p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try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provide</a:t>
            </a:r>
            <a:r>
              <a:rPr lang="de-AT" dirty="0" smtClean="0"/>
              <a:t> a </a:t>
            </a:r>
            <a:r>
              <a:rPr lang="de-AT" dirty="0" err="1" smtClean="0"/>
              <a:t>win-win</a:t>
            </a:r>
            <a:r>
              <a:rPr lang="de-AT" dirty="0" smtClean="0"/>
              <a:t> </a:t>
            </a:r>
            <a:r>
              <a:rPr lang="de-AT" dirty="0" err="1" smtClean="0"/>
              <a:t>solution</a:t>
            </a:r>
            <a:r>
              <a:rPr lang="de-AT" dirty="0" smtClean="0"/>
              <a:t> </a:t>
            </a:r>
            <a:r>
              <a:rPr lang="de-AT" dirty="0" err="1" smtClean="0"/>
              <a:t>only</a:t>
            </a:r>
            <a:r>
              <a:rPr lang="de-AT" dirty="0" smtClean="0"/>
              <a:t> </a:t>
            </a:r>
            <a:r>
              <a:rPr lang="de-AT" dirty="0" err="1" smtClean="0"/>
              <a:t>when</a:t>
            </a:r>
            <a:r>
              <a:rPr lang="de-AT" dirty="0" smtClean="0"/>
              <a:t> relevant</a:t>
            </a:r>
          </a:p>
          <a:p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try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provide</a:t>
            </a:r>
            <a:r>
              <a:rPr lang="de-AT" dirty="0" smtClean="0"/>
              <a:t> </a:t>
            </a:r>
            <a:r>
              <a:rPr lang="de-AT" dirty="0" err="1" smtClean="0"/>
              <a:t>always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right</a:t>
            </a:r>
            <a:r>
              <a:rPr lang="de-AT" dirty="0" smtClean="0"/>
              <a:t> </a:t>
            </a:r>
            <a:r>
              <a:rPr lang="de-AT" dirty="0" err="1" smtClean="0"/>
              <a:t>way</a:t>
            </a:r>
            <a:r>
              <a:rPr lang="de-AT" dirty="0" smtClean="0"/>
              <a:t> </a:t>
            </a:r>
            <a:r>
              <a:rPr lang="de-AT" dirty="0" err="1" smtClean="0"/>
              <a:t>forward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know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framework</a:t>
            </a:r>
            <a:r>
              <a:rPr lang="de-AT" dirty="0" smtClean="0"/>
              <a:t> </a:t>
            </a:r>
            <a:r>
              <a:rPr lang="de-AT" dirty="0" err="1" smtClean="0"/>
              <a:t>programmes</a:t>
            </a:r>
            <a:endParaRPr lang="de-AT" dirty="0" smtClean="0"/>
          </a:p>
          <a:p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uncover</a:t>
            </a:r>
            <a:r>
              <a:rPr lang="de-AT" dirty="0" smtClean="0"/>
              <a:t> </a:t>
            </a:r>
            <a:r>
              <a:rPr lang="de-AT" dirty="0" err="1" smtClean="0"/>
              <a:t>information</a:t>
            </a:r>
            <a:r>
              <a:rPr lang="de-AT" dirty="0" smtClean="0"/>
              <a:t> lost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jungle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EU-</a:t>
            </a:r>
            <a:r>
              <a:rPr lang="de-AT" dirty="0" err="1" smtClean="0"/>
              <a:t>funding</a:t>
            </a:r>
            <a:r>
              <a:rPr lang="de-AT" dirty="0" smtClean="0"/>
              <a:t> </a:t>
            </a:r>
            <a:r>
              <a:rPr lang="de-AT" dirty="0" err="1" smtClean="0"/>
              <a:t>possibilities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match</a:t>
            </a:r>
            <a:r>
              <a:rPr lang="de-AT" dirty="0" smtClean="0"/>
              <a:t> </a:t>
            </a:r>
            <a:r>
              <a:rPr lang="de-AT" dirty="0" err="1" smtClean="0"/>
              <a:t>both</a:t>
            </a:r>
            <a:r>
              <a:rPr lang="de-AT" dirty="0" smtClean="0"/>
              <a:t>:</a:t>
            </a:r>
          </a:p>
          <a:p>
            <a:r>
              <a:rPr lang="de-AT" dirty="0" smtClean="0"/>
              <a:t>- </a:t>
            </a:r>
            <a:r>
              <a:rPr lang="de-AT" dirty="0" err="1" smtClean="0"/>
              <a:t>showing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way</a:t>
            </a:r>
            <a:r>
              <a:rPr lang="de-AT" dirty="0" smtClean="0"/>
              <a:t> </a:t>
            </a:r>
            <a:r>
              <a:rPr lang="de-AT" dirty="0" err="1" smtClean="0"/>
              <a:t>forward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providing</a:t>
            </a:r>
            <a:r>
              <a:rPr lang="de-AT" dirty="0" smtClean="0"/>
              <a:t> a </a:t>
            </a:r>
            <a:r>
              <a:rPr lang="de-AT" dirty="0" err="1" smtClean="0"/>
              <a:t>matching</a:t>
            </a:r>
            <a:endParaRPr lang="de-AT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7382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721c407f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721c407f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876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721c407f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721c407f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1054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721c407f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721c407f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6636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721c407fd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721c407fd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1742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ga721c407fd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2" name="Google Shape;732;ga721c407fd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800" y="2104950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4600" y="-71525"/>
            <a:ext cx="9253200" cy="177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73" y="4252586"/>
            <a:ext cx="1823528" cy="84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460950" y="16360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73" y="4252586"/>
            <a:ext cx="1823528" cy="84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471900" y="76200"/>
            <a:ext cx="8222100" cy="75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460950" y="1335438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73" y="4252586"/>
            <a:ext cx="1823528" cy="84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60950" y="458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71900" y="13094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694250" y="13094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73" y="4252586"/>
            <a:ext cx="1823528" cy="84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/>
          <p:nvPr/>
        </p:nvSpPr>
        <p:spPr>
          <a:xfrm rot="10800000" flipH="1"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35" name="Google Shape;3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1400" y="4329975"/>
            <a:ext cx="1842400" cy="705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73" y="4252586"/>
            <a:ext cx="1823528" cy="84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226078" y="25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226075" y="128045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73" y="4252586"/>
            <a:ext cx="1823528" cy="84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60950" y="458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0950" y="1216650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76809" y="462927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0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273" y="4252586"/>
            <a:ext cx="1823528" cy="84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451820" y="1742662"/>
            <a:ext cx="8222100" cy="145283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EEN experiences to support clients with Horizon </a:t>
            </a:r>
            <a:r>
              <a:rPr lang="en-US" sz="2400" dirty="0" smtClean="0">
                <a:solidFill>
                  <a:schemeClr val="bg2"/>
                </a:solidFill>
              </a:rPr>
              <a:t>Europe </a:t>
            </a:r>
            <a:r>
              <a:rPr lang="en-US" sz="2400" dirty="0">
                <a:solidFill>
                  <a:schemeClr val="bg2"/>
                </a:solidFill>
              </a:rPr>
              <a:t>and EEN services for </a:t>
            </a:r>
            <a:r>
              <a:rPr lang="en-US" sz="2400" dirty="0" err="1" smtClean="0">
                <a:solidFill>
                  <a:schemeClr val="bg2"/>
                </a:solidFill>
              </a:rPr>
              <a:t>SoEs</a:t>
            </a:r>
            <a:r>
              <a:rPr lang="en-US" sz="1400" dirty="0">
                <a:solidFill>
                  <a:schemeClr val="bg2"/>
                </a:solidFill>
              </a:rPr>
              <a:t> </a:t>
            </a:r>
            <a:endParaRPr sz="1000" dirty="0">
              <a:solidFill>
                <a:schemeClr val="bg2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31333" y="3969026"/>
            <a:ext cx="5477598" cy="85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b="1" dirty="0" smtClean="0"/>
              <a:t>Iraklis </a:t>
            </a:r>
            <a:r>
              <a:rPr lang="de-AT" b="1" dirty="0" smtClean="0"/>
              <a:t>Agiovlasitis </a:t>
            </a:r>
            <a:r>
              <a:rPr lang="de-AT" dirty="0" smtClean="0"/>
              <a:t>(FFG, AT)</a:t>
            </a:r>
          </a:p>
        </p:txBody>
      </p:sp>
      <p:sp>
        <p:nvSpPr>
          <p:cNvPr id="76" name="Google Shape;76;p14"/>
          <p:cNvSpPr txBox="1"/>
          <p:nvPr/>
        </p:nvSpPr>
        <p:spPr>
          <a:xfrm>
            <a:off x="531333" y="3268386"/>
            <a:ext cx="6116973" cy="700640"/>
          </a:xfrm>
          <a:prstGeom prst="rect">
            <a:avLst/>
          </a:prstGeom>
          <a:solidFill>
            <a:srgbClr val="0064A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5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Training session for EEN and clusters </a:t>
            </a:r>
            <a:r>
              <a:rPr lang="en-US" sz="150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organisations</a:t>
            </a:r>
            <a:r>
              <a:rPr lang="en-US" sz="15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on EU Funding </a:t>
            </a:r>
            <a:r>
              <a:rPr lang="en-US" sz="150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Programmes</a:t>
            </a:r>
            <a:r>
              <a:rPr lang="en-US" sz="15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and Financial instruments </a:t>
            </a:r>
            <a:endParaRPr sz="15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71900" y="76200"/>
            <a:ext cx="8222100" cy="75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dirty="0" smtClean="0"/>
              <a:t>Further </a:t>
            </a:r>
            <a:r>
              <a:rPr lang="de-AT" dirty="0" err="1" smtClean="0"/>
              <a:t>support</a:t>
            </a:r>
            <a:endParaRPr dirty="0"/>
          </a:p>
        </p:txBody>
      </p:sp>
      <p:sp>
        <p:nvSpPr>
          <p:cNvPr id="5" name="Rechteck 4"/>
          <p:cNvSpPr/>
          <p:nvPr/>
        </p:nvSpPr>
        <p:spPr>
          <a:xfrm>
            <a:off x="6215169" y="1370529"/>
            <a:ext cx="2739762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de-DE" sz="1050" b="1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Examples</a:t>
            </a:r>
            <a:endParaRPr lang="de-DE" sz="1050" b="1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EIC Community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Platform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European Angel Investment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Summit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EBAN Annual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Congress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de-AT" sz="110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67205" y="2131777"/>
            <a:ext cx="52302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Organise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pitching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events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at regional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or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international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level</a:t>
            </a:r>
            <a:endParaRPr lang="de-DE" sz="160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Join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pitching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events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from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TG Access 2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Finance</a:t>
            </a:r>
            <a:endParaRPr lang="de-DE" sz="160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Tailor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made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support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through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the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EEN/EIC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cooperation</a:t>
            </a:r>
            <a:r>
              <a:rPr lang="de-DE" sz="160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60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services</a:t>
            </a:r>
            <a:endParaRPr lang="de-DE" sz="160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0" name="Textplatzhalter 2"/>
          <p:cNvSpPr txBox="1">
            <a:spLocks/>
          </p:cNvSpPr>
          <p:nvPr/>
        </p:nvSpPr>
        <p:spPr>
          <a:xfrm>
            <a:off x="567205" y="1524487"/>
            <a:ext cx="5551712" cy="4395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400" dirty="0" smtClean="0">
                <a:solidFill>
                  <a:schemeClr val="bg1"/>
                </a:solidFill>
              </a:rPr>
              <a:t>More </a:t>
            </a:r>
            <a:r>
              <a:rPr lang="de-AT" sz="1400" dirty="0" err="1" smtClean="0">
                <a:solidFill>
                  <a:schemeClr val="bg1"/>
                </a:solidFill>
              </a:rPr>
              <a:t>support</a:t>
            </a:r>
            <a:endParaRPr lang="de-AT" sz="1400" dirty="0">
              <a:solidFill>
                <a:schemeClr val="bg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354752" y="3805849"/>
            <a:ext cx="52302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de-DE" sz="2400" b="1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Extend</a:t>
            </a:r>
            <a:r>
              <a:rPr lang="de-DE" sz="2400" b="1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2400" b="1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our</a:t>
            </a:r>
            <a:r>
              <a:rPr lang="de-DE" sz="2400" b="1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2400" b="1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role</a:t>
            </a:r>
            <a:r>
              <a:rPr lang="de-DE" sz="2400" b="1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2400" b="1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as</a:t>
            </a:r>
            <a:r>
              <a:rPr lang="de-DE" sz="2400" b="1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</a:p>
          <a:p>
            <a:pPr lvl="1" algn="ctr"/>
            <a:r>
              <a:rPr lang="de-DE" sz="2400" b="1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the</a:t>
            </a:r>
            <a:r>
              <a:rPr lang="de-DE" sz="2400" b="1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2400" b="1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best</a:t>
            </a:r>
            <a:r>
              <a:rPr lang="de-DE" sz="2400" b="1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2400" b="1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matchmakers</a:t>
            </a:r>
            <a:r>
              <a:rPr lang="de-DE" sz="2400" b="1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!</a:t>
            </a:r>
            <a:endParaRPr lang="de-DE" sz="2400" b="1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2" name="Textplatzhalter 2"/>
          <p:cNvSpPr txBox="1">
            <a:spLocks/>
          </p:cNvSpPr>
          <p:nvPr/>
        </p:nvSpPr>
        <p:spPr>
          <a:xfrm>
            <a:off x="663457" y="3842251"/>
            <a:ext cx="1612230" cy="4395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400" dirty="0" err="1" smtClean="0">
                <a:solidFill>
                  <a:schemeClr val="bg1"/>
                </a:solidFill>
              </a:rPr>
              <a:t>Opportunity</a:t>
            </a:r>
            <a:endParaRPr lang="de-A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54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71900" y="76200"/>
            <a:ext cx="8222100" cy="75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 smtClean="0"/>
              <a:t>Dedicated support to EIC Accelerator </a:t>
            </a:r>
            <a:r>
              <a:rPr lang="en-GB" sz="2800" dirty="0" err="1" smtClean="0"/>
              <a:t>SoE</a:t>
            </a:r>
            <a:r>
              <a:rPr lang="en-GB" sz="2800" dirty="0" smtClean="0"/>
              <a:t> holders</a:t>
            </a:r>
            <a:endParaRPr sz="2800" dirty="0"/>
          </a:p>
        </p:txBody>
      </p:sp>
      <p:sp>
        <p:nvSpPr>
          <p:cNvPr id="106" name="Google Shape;106;p18"/>
          <p:cNvSpPr/>
          <p:nvPr/>
        </p:nvSpPr>
        <p:spPr>
          <a:xfrm>
            <a:off x="575522" y="2014920"/>
            <a:ext cx="3000000" cy="1707745"/>
          </a:xfrm>
          <a:prstGeom prst="homePlate">
            <a:avLst>
              <a:gd name="adj" fmla="val 50000"/>
            </a:avLst>
          </a:prstGeom>
          <a:solidFill>
            <a:srgbClr val="C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EEN/EIC Call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Starting April 2022 (tbc)</a:t>
            </a:r>
            <a:endParaRPr sz="12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4350558" y="1733885"/>
            <a:ext cx="3226200" cy="2515832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2850" lvl="0">
              <a:buClr>
                <a:srgbClr val="FFFFFF"/>
              </a:buClr>
              <a:buSzPts val="900"/>
            </a:pP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 </a:t>
            </a:r>
            <a:r>
              <a:rPr lang="en-US" sz="9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3-5 day (on average) service package of 1-to-1 advice</a:t>
            </a: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, including</a:t>
            </a: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: </a:t>
            </a:r>
            <a:endParaRPr lang="en-US" sz="900" dirty="0" smtClea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79999" lvl="0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Identification </a:t>
            </a: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of the relevant alternative funding source(s</a:t>
            </a: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).</a:t>
            </a:r>
          </a:p>
          <a:p>
            <a:pPr marL="179999" lvl="0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Advisory </a:t>
            </a: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support for the application process to the identified funding source, including possible reorientation of the </a:t>
            </a: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project.</a:t>
            </a:r>
          </a:p>
          <a:p>
            <a:pPr marL="179999" lvl="0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Increase  </a:t>
            </a: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the  pitching  capacity  to  present  project  ideas  to  investors  and introduce regional/national/European investors (including pitching events with investors</a:t>
            </a: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).</a:t>
            </a:r>
          </a:p>
          <a:p>
            <a:pPr marL="179999" lvl="0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Identify </a:t>
            </a: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other needs than funding (e.g.: partnering, business support) and refer to relevant EEN or relevant stakeholders’ services (incl. cross-border</a:t>
            </a: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).</a:t>
            </a:r>
          </a:p>
          <a:p>
            <a:pPr marL="179999" lvl="0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Follow-up </a:t>
            </a: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the supported </a:t>
            </a:r>
            <a:r>
              <a:rPr lang="en-US" sz="90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SoE</a:t>
            </a: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companies  in their success in raising  alternative funding and provide data back to the EIC</a:t>
            </a:r>
            <a:endParaRPr lang="en-US" sz="900" dirty="0" smtClea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6575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hort-coated brown d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25" y="-452511"/>
            <a:ext cx="9525000" cy="63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4" name="Google Shape;734;p60"/>
          <p:cNvSpPr txBox="1">
            <a:spLocks noGrp="1"/>
          </p:cNvSpPr>
          <p:nvPr>
            <p:ph type="title"/>
          </p:nvPr>
        </p:nvSpPr>
        <p:spPr>
          <a:xfrm>
            <a:off x="690639" y="1286053"/>
            <a:ext cx="3514997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dirty="0" err="1" smtClean="0">
                <a:solidFill>
                  <a:schemeClr val="bg2"/>
                </a:solidFill>
              </a:rPr>
              <a:t>Questions</a:t>
            </a:r>
            <a:r>
              <a:rPr lang="de-AT" dirty="0" smtClean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735" name="Google Shape;735;p60"/>
          <p:cNvSpPr txBox="1"/>
          <p:nvPr/>
        </p:nvSpPr>
        <p:spPr>
          <a:xfrm>
            <a:off x="460950" y="3594275"/>
            <a:ext cx="4261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4371" y="413156"/>
            <a:ext cx="7772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en-US" b="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  <a:cs typeface="Blogger Sans"/>
              </a:rPr>
              <a:t>How do </a:t>
            </a:r>
            <a:r>
              <a:rPr lang="fr-FR" altLang="en-US" b="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  <a:cs typeface="Blogger Sans"/>
              </a:rPr>
              <a:t>we</a:t>
            </a:r>
            <a:r>
              <a:rPr lang="fr-FR" altLang="en-US" b="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  <a:cs typeface="Blogger Sans"/>
              </a:rPr>
              <a:t> </a:t>
            </a:r>
            <a:r>
              <a:rPr lang="fr-FR" altLang="en-US" b="0" dirty="0" smtClean="0">
                <a:solidFill>
                  <a:srgbClr val="64B4E6"/>
                </a:solidFill>
                <a:latin typeface="Roboto" panose="020B0604020202020204" charset="0"/>
                <a:ea typeface="Roboto" panose="020B0604020202020204" charset="0"/>
                <a:cs typeface="Blogger Sans"/>
              </a:rPr>
              <a:t>help?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705363" y="1387491"/>
            <a:ext cx="48886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r>
              <a:rPr lang="fr-BE" altLang="en-US" sz="1800" dirty="0" err="1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We</a:t>
            </a:r>
            <a:r>
              <a:rPr lang="fr-BE" altLang="en-US" sz="1800" dirty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combine </a:t>
            </a:r>
            <a:r>
              <a:rPr lang="fr-BE" altLang="en-US" sz="1800" dirty="0" err="1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experience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</a:t>
            </a:r>
            <a:r>
              <a:rPr lang="fr-BE" altLang="en-US" sz="1800" dirty="0" err="1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from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</a:t>
            </a:r>
            <a:r>
              <a:rPr lang="fr-BE" altLang="en-US" sz="1800" b="1" dirty="0" smtClean="0">
                <a:solidFill>
                  <a:srgbClr val="64B4E6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the top experts 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and </a:t>
            </a:r>
            <a:r>
              <a:rPr lang="fr-BE" altLang="en-US" sz="1800" dirty="0" err="1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provide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</a:t>
            </a:r>
            <a:r>
              <a:rPr lang="fr-BE" altLang="en-US" sz="1800" dirty="0" err="1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tailored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made </a:t>
            </a:r>
            <a:r>
              <a:rPr lang="fr-BE" altLang="en-US" sz="1800" b="1" dirty="0" err="1">
                <a:solidFill>
                  <a:srgbClr val="64B4E6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advisory</a:t>
            </a:r>
            <a:r>
              <a:rPr lang="fr-BE" altLang="en-US" sz="1800" b="1" dirty="0">
                <a:solidFill>
                  <a:srgbClr val="64B4E6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services 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and </a:t>
            </a:r>
            <a:r>
              <a:rPr lang="fr-BE" altLang="en-US" sz="1800" b="1" dirty="0" smtClean="0">
                <a:solidFill>
                  <a:srgbClr val="64B4E6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networking 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to support </a:t>
            </a:r>
            <a:r>
              <a:rPr lang="fr-BE" altLang="en-US" sz="1800" dirty="0" err="1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our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clients 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on </a:t>
            </a:r>
            <a:r>
              <a:rPr lang="fr-BE" altLang="en-US" sz="1800" dirty="0" err="1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succeeding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in </a:t>
            </a:r>
            <a:r>
              <a:rPr lang="fr-BE" altLang="en-US" sz="1800" dirty="0" err="1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Research</a:t>
            </a:r>
            <a:r>
              <a:rPr lang="fr-BE" altLang="en-US" sz="1800" dirty="0" smtClean="0">
                <a:solidFill>
                  <a:srgbClr val="006491"/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Programmes:</a:t>
            </a:r>
          </a:p>
          <a:p>
            <a:endParaRPr lang="fr-BE" altLang="en-US" sz="1200" dirty="0" smtClean="0">
              <a:solidFill>
                <a:schemeClr val="bg1">
                  <a:lumMod val="50000"/>
                </a:schemeClr>
              </a:solidFill>
              <a:latin typeface="Roboto" panose="020B0604020202020204" charset="0"/>
              <a:ea typeface="Roboto" panose="020B0604020202020204" charset="0"/>
              <a:cs typeface="Myriad Pro"/>
            </a:endParaRPr>
          </a:p>
          <a:p>
            <a:endParaRPr lang="en-GB" altLang="en-US" sz="1800" dirty="0">
              <a:solidFill>
                <a:srgbClr val="006491"/>
              </a:solidFill>
              <a:latin typeface="Roboto" panose="020B0604020202020204" charset="0"/>
              <a:ea typeface="Roboto" panose="020B0604020202020204" charset="0"/>
              <a:cs typeface="Myriad Pro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24371" y="1594334"/>
            <a:ext cx="2209800" cy="2209800"/>
            <a:chOff x="651540" y="2880985"/>
            <a:chExt cx="2209780" cy="2209780"/>
          </a:xfrm>
        </p:grpSpPr>
        <p:pic>
          <p:nvPicPr>
            <p:cNvPr id="9" name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103930" y="3284984"/>
              <a:ext cx="1305000" cy="1113750"/>
            </a:xfrm>
            <a:prstGeom prst="rect">
              <a:avLst/>
            </a:prstGeom>
            <a:effectLst>
              <a:reflection blurRad="6350" stA="50000" endA="300" endPos="55000" dir="5400000" sy="-100000" algn="bl" rotWithShape="0"/>
            </a:effectLst>
          </p:spPr>
        </p:pic>
        <p:sp>
          <p:nvSpPr>
            <p:cNvPr id="10" name="Oval 30"/>
            <p:cNvSpPr>
              <a:spLocks noChangeArrowheads="1"/>
            </p:cNvSpPr>
            <p:nvPr/>
          </p:nvSpPr>
          <p:spPr bwMode="auto">
            <a:xfrm>
              <a:off x="651540" y="2880985"/>
              <a:ext cx="2209780" cy="2209780"/>
            </a:xfrm>
            <a:prstGeom prst="ellipse">
              <a:avLst/>
            </a:prstGeom>
            <a:noFill/>
            <a:ln w="127000">
              <a:solidFill>
                <a:srgbClr val="006491"/>
              </a:solidFill>
              <a:round/>
              <a:headEnd/>
              <a:tailEnd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>
                <a:defRPr/>
              </a:pPr>
              <a:endParaRPr lang="en-US" altLang="es-ES_tradnl" smtClean="0"/>
            </a:p>
          </p:txBody>
        </p:sp>
      </p:grpSp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3705363" y="4181546"/>
            <a:ext cx="4888672" cy="49226"/>
          </a:xfrm>
          <a:prstGeom prst="rect">
            <a:avLst/>
          </a:prstGeom>
          <a:solidFill>
            <a:srgbClr val="0064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3" name="Rechteck 12"/>
          <p:cNvSpPr/>
          <p:nvPr/>
        </p:nvSpPr>
        <p:spPr>
          <a:xfrm>
            <a:off x="3633537" y="2486551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Focus 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Horizon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altLang="en-US" dirty="0" err="1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European</a:t>
            </a: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Innovation Council</a:t>
            </a:r>
          </a:p>
          <a:p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but not </a:t>
            </a:r>
            <a:r>
              <a:rPr lang="fr-BE" altLang="en-US" dirty="0" err="1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only</a:t>
            </a: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Eureka/</a:t>
            </a:r>
            <a:r>
              <a:rPr lang="fr-BE" altLang="en-US" dirty="0" err="1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Eurostars</a:t>
            </a:r>
            <a:endParaRPr lang="fr-BE" altLang="en-US" dirty="0">
              <a:solidFill>
                <a:schemeClr val="bg1">
                  <a:lumMod val="50000"/>
                </a:schemeClr>
              </a:solidFill>
              <a:latin typeface="Roboto" panose="020B0604020202020204" charset="0"/>
              <a:ea typeface="Roboto" panose="020B0604020202020204" charset="0"/>
              <a:cs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Erasmus, </a:t>
            </a:r>
            <a:r>
              <a:rPr lang="fr-BE" altLang="en-US" dirty="0" err="1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Creative</a:t>
            </a: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altLang="en-US" dirty="0" err="1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Other</a:t>
            </a: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</a:t>
            </a:r>
            <a:r>
              <a:rPr lang="fr-BE" altLang="en-US" dirty="0" err="1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bilateral</a:t>
            </a: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</a:t>
            </a:r>
            <a:r>
              <a:rPr lang="fr-BE" altLang="en-US" dirty="0" err="1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funding</a:t>
            </a:r>
            <a:r>
              <a:rPr lang="fr-BE" altLang="en-US" dirty="0">
                <a:solidFill>
                  <a:schemeClr val="bg1">
                    <a:lumMod val="50000"/>
                  </a:schemeClr>
                </a:solidFill>
                <a:latin typeface="Roboto" panose="020B0604020202020204" charset="0"/>
                <a:ea typeface="Roboto" panose="020B0604020202020204" charset="0"/>
                <a:cs typeface="Myriad Pro"/>
              </a:rPr>
              <a:t> programmes</a:t>
            </a:r>
            <a:endParaRPr lang="fr-BE" altLang="en-US" dirty="0">
              <a:solidFill>
                <a:schemeClr val="bg1">
                  <a:lumMod val="50000"/>
                </a:schemeClr>
              </a:solidFill>
              <a:latin typeface="Roboto" panose="020B0604020202020204" charset="0"/>
              <a:ea typeface="Roboto" panose="020B0604020202020204" charset="0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71900" y="76200"/>
            <a:ext cx="8222100" cy="75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Services</a:t>
            </a:r>
            <a:endParaRPr dirty="0"/>
          </a:p>
        </p:txBody>
      </p:sp>
      <p:sp>
        <p:nvSpPr>
          <p:cNvPr id="106" name="Google Shape;106;p18"/>
          <p:cNvSpPr/>
          <p:nvPr/>
        </p:nvSpPr>
        <p:spPr>
          <a:xfrm>
            <a:off x="967408" y="1499279"/>
            <a:ext cx="3000000" cy="60453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Advisory Services</a:t>
            </a:r>
            <a:endParaRPr lang="en-GB" sz="1200" b="1" dirty="0" smtClea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8"/>
          <p:cNvSpPr/>
          <p:nvPr/>
        </p:nvSpPr>
        <p:spPr>
          <a:xfrm>
            <a:off x="4483559" y="1447941"/>
            <a:ext cx="3226200" cy="707205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999" lvl="3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Call Filtering and Screening</a:t>
            </a:r>
          </a:p>
          <a:p>
            <a:pPr marL="179999" lvl="3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Proposal Pre-screening</a:t>
            </a:r>
          </a:p>
          <a:p>
            <a:pPr marL="179999" lvl="3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Full proposal check</a:t>
            </a:r>
          </a:p>
          <a:p>
            <a:pPr marL="179999" lvl="3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Interview/Pitch Training</a:t>
            </a:r>
          </a:p>
        </p:txBody>
      </p:sp>
      <p:sp>
        <p:nvSpPr>
          <p:cNvPr id="6" name="Google Shape;106;p18"/>
          <p:cNvSpPr/>
          <p:nvPr/>
        </p:nvSpPr>
        <p:spPr>
          <a:xfrm>
            <a:off x="991439" y="2564573"/>
            <a:ext cx="3000000" cy="547126"/>
          </a:xfrm>
          <a:prstGeom prst="homePlate">
            <a:avLst>
              <a:gd name="adj" fmla="val 50000"/>
            </a:avLst>
          </a:prstGeom>
          <a:solidFill>
            <a:schemeClr val="accent6"/>
          </a:solidFill>
          <a:ln w="9525" cap="flat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2850" lvl="3">
              <a:buClr>
                <a:srgbClr val="FFFFFF"/>
              </a:buClr>
              <a:buSzPts val="900"/>
            </a:pPr>
            <a:r>
              <a:rPr lang="en-US" sz="1200" b="1" dirty="0">
                <a:solidFill>
                  <a:schemeClr val="bg2"/>
                </a:solidFill>
                <a:latin typeface="Roboto"/>
                <a:ea typeface="Roboto"/>
                <a:cs typeface="Roboto"/>
                <a:sym typeface="Roboto"/>
              </a:rPr>
              <a:t>Consortium Building</a:t>
            </a:r>
          </a:p>
        </p:txBody>
      </p:sp>
      <p:sp>
        <p:nvSpPr>
          <p:cNvPr id="10" name="Google Shape;110;p18"/>
          <p:cNvSpPr/>
          <p:nvPr/>
        </p:nvSpPr>
        <p:spPr>
          <a:xfrm>
            <a:off x="4483559" y="2484533"/>
            <a:ext cx="3226200" cy="707205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999" lvl="5" indent="-147149">
              <a:buClr>
                <a:schemeClr val="bg2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chemeClr val="bg2"/>
                </a:solidFill>
                <a:latin typeface="Roboto"/>
                <a:ea typeface="Roboto"/>
                <a:cs typeface="Roboto"/>
                <a:sym typeface="Roboto"/>
              </a:rPr>
              <a:t>Networking and Matchmaking Events (</a:t>
            </a:r>
            <a:r>
              <a:rPr lang="en-US" sz="900" dirty="0" err="1">
                <a:solidFill>
                  <a:schemeClr val="bg2"/>
                </a:solidFill>
                <a:latin typeface="Roboto"/>
                <a:ea typeface="Roboto"/>
                <a:cs typeface="Roboto"/>
                <a:sym typeface="Roboto"/>
              </a:rPr>
              <a:t>Infodays</a:t>
            </a:r>
            <a:r>
              <a:rPr lang="en-US" sz="900" dirty="0">
                <a:solidFill>
                  <a:schemeClr val="bg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900" dirty="0" err="1">
                <a:solidFill>
                  <a:schemeClr val="bg2"/>
                </a:solidFill>
                <a:latin typeface="Roboto"/>
                <a:ea typeface="Roboto"/>
                <a:cs typeface="Roboto"/>
                <a:sym typeface="Roboto"/>
              </a:rPr>
              <a:t>etc</a:t>
            </a:r>
            <a:r>
              <a:rPr lang="en-US" sz="900" dirty="0">
                <a:solidFill>
                  <a:schemeClr val="bg2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</a:p>
          <a:p>
            <a:pPr marL="179999" lvl="5" indent="-147149">
              <a:buClr>
                <a:schemeClr val="bg2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chemeClr val="bg2"/>
                </a:solidFill>
                <a:latin typeface="Roboto"/>
                <a:ea typeface="Roboto"/>
                <a:cs typeface="Roboto"/>
                <a:sym typeface="Roboto"/>
              </a:rPr>
              <a:t>Partnership Database</a:t>
            </a:r>
          </a:p>
        </p:txBody>
      </p:sp>
      <p:sp>
        <p:nvSpPr>
          <p:cNvPr id="11" name="Google Shape;106;p18"/>
          <p:cNvSpPr/>
          <p:nvPr/>
        </p:nvSpPr>
        <p:spPr>
          <a:xfrm>
            <a:off x="991439" y="3623801"/>
            <a:ext cx="3000000" cy="604530"/>
          </a:xfrm>
          <a:prstGeom prst="homePlate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Capacity Building</a:t>
            </a:r>
            <a:endParaRPr lang="en-GB" sz="1200" b="1" dirty="0" smtClean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110;p18"/>
          <p:cNvSpPr/>
          <p:nvPr/>
        </p:nvSpPr>
        <p:spPr>
          <a:xfrm>
            <a:off x="4483559" y="3572464"/>
            <a:ext cx="3226200" cy="70720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999" lvl="5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Thematic </a:t>
            </a: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Groups</a:t>
            </a:r>
          </a:p>
          <a:p>
            <a:pPr marL="179999" lvl="5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Trainings</a:t>
            </a:r>
            <a:endParaRPr lang="en-US" sz="90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179999" lvl="5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Meet and Exchange with other NCP Networks</a:t>
            </a:r>
          </a:p>
          <a:p>
            <a:pPr marL="179999" lvl="5" indent="-147149">
              <a:buClr>
                <a:srgbClr val="FFFFFF"/>
              </a:buClr>
              <a:buSzPts val="900"/>
              <a:buFont typeface="Roboto"/>
              <a:buChar char="●"/>
            </a:pPr>
            <a:r>
              <a:rPr lang="en-US" sz="9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Dedicated EEN/EIC support (from 2022 onwards)</a:t>
            </a:r>
          </a:p>
        </p:txBody>
      </p:sp>
    </p:spTree>
    <p:extLst>
      <p:ext uri="{BB962C8B-B14F-4D97-AF65-F5344CB8AC3E}">
        <p14:creationId xmlns:p14="http://schemas.microsoft.com/office/powerpoint/2010/main" val="2763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71900" y="76200"/>
            <a:ext cx="8222100" cy="75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dirty="0" err="1" smtClean="0"/>
              <a:t>Starting</a:t>
            </a:r>
            <a:r>
              <a:rPr lang="de-AT" dirty="0" smtClean="0"/>
              <a:t> </a:t>
            </a:r>
            <a:r>
              <a:rPr lang="de-AT" dirty="0" err="1" smtClean="0"/>
              <a:t>point</a:t>
            </a:r>
            <a:endParaRPr dirty="0"/>
          </a:p>
        </p:txBody>
      </p:sp>
      <p:pic>
        <p:nvPicPr>
          <p:cNvPr id="3" name="Grafik 2" descr="Client - Handwriting 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925" y="2000680"/>
            <a:ext cx="4714229" cy="3142820"/>
          </a:xfrm>
          <a:prstGeom prst="rect">
            <a:avLst/>
          </a:prstGeom>
        </p:spPr>
      </p:pic>
      <p:sp>
        <p:nvSpPr>
          <p:cNvPr id="13" name="Textplatzhalter 2"/>
          <p:cNvSpPr txBox="1">
            <a:spLocks/>
          </p:cNvSpPr>
          <p:nvPr/>
        </p:nvSpPr>
        <p:spPr>
          <a:xfrm>
            <a:off x="2032569" y="1189008"/>
            <a:ext cx="1198771" cy="489523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err="1" smtClean="0">
                <a:solidFill>
                  <a:schemeClr val="bg1"/>
                </a:solidFill>
              </a:rPr>
              <a:t>Strategy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4" name="Textplatzhalter 2"/>
          <p:cNvSpPr txBox="1">
            <a:spLocks/>
          </p:cNvSpPr>
          <p:nvPr/>
        </p:nvSpPr>
        <p:spPr>
          <a:xfrm>
            <a:off x="5359703" y="1150149"/>
            <a:ext cx="1198771" cy="489523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err="1" smtClean="0">
                <a:solidFill>
                  <a:schemeClr val="bg1"/>
                </a:solidFill>
              </a:rPr>
              <a:t>Structure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5" name="Textplatzhalter 2"/>
          <p:cNvSpPr txBox="1">
            <a:spLocks/>
          </p:cNvSpPr>
          <p:nvPr/>
        </p:nvSpPr>
        <p:spPr>
          <a:xfrm>
            <a:off x="471900" y="4049245"/>
            <a:ext cx="1350025" cy="489523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smtClean="0">
                <a:solidFill>
                  <a:schemeClr val="bg1"/>
                </a:solidFill>
              </a:rPr>
              <a:t>Resources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6" name="Textplatzhalter 2"/>
          <p:cNvSpPr txBox="1">
            <a:spLocks/>
          </p:cNvSpPr>
          <p:nvPr/>
        </p:nvSpPr>
        <p:spPr>
          <a:xfrm>
            <a:off x="3307412" y="4137238"/>
            <a:ext cx="1424506" cy="489523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smtClean="0">
                <a:solidFill>
                  <a:schemeClr val="bg1"/>
                </a:solidFill>
              </a:rPr>
              <a:t>Experience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7" name="Textplatzhalter 2"/>
          <p:cNvSpPr txBox="1">
            <a:spLocks/>
          </p:cNvSpPr>
          <p:nvPr/>
        </p:nvSpPr>
        <p:spPr>
          <a:xfrm>
            <a:off x="157039" y="2571750"/>
            <a:ext cx="1266125" cy="489523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smtClean="0">
                <a:solidFill>
                  <a:schemeClr val="bg1"/>
                </a:solidFill>
              </a:rPr>
              <a:t>Network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8" name="Textplatzhalter 2"/>
          <p:cNvSpPr txBox="1">
            <a:spLocks/>
          </p:cNvSpPr>
          <p:nvPr/>
        </p:nvSpPr>
        <p:spPr>
          <a:xfrm>
            <a:off x="7066351" y="3395274"/>
            <a:ext cx="1484985" cy="489523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smtClean="0">
                <a:solidFill>
                  <a:schemeClr val="bg1"/>
                </a:solidFill>
              </a:rPr>
              <a:t>Technology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9" name="Textplatzhalter 2"/>
          <p:cNvSpPr txBox="1">
            <a:spLocks/>
          </p:cNvSpPr>
          <p:nvPr/>
        </p:nvSpPr>
        <p:spPr>
          <a:xfrm>
            <a:off x="7248143" y="2218851"/>
            <a:ext cx="1484985" cy="489523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pPr algn="ctr"/>
            <a:r>
              <a:rPr lang="de-AT" dirty="0" smtClean="0">
                <a:solidFill>
                  <a:schemeClr val="bg1"/>
                </a:solidFill>
              </a:rPr>
              <a:t>Market</a:t>
            </a:r>
            <a:endParaRPr lang="de-A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9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Tips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successful</a:t>
            </a:r>
            <a:r>
              <a:rPr lang="de-AT" dirty="0" smtClean="0"/>
              <a:t> </a:t>
            </a:r>
            <a:r>
              <a:rPr lang="de-AT" dirty="0" err="1" smtClean="0"/>
              <a:t>proposals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1900" y="1031020"/>
            <a:ext cx="7294262" cy="2710200"/>
          </a:xfrm>
        </p:spPr>
        <p:txBody>
          <a:bodyPr/>
          <a:lstStyle/>
          <a:p>
            <a:r>
              <a:rPr lang="de-AT" sz="1200" dirty="0" err="1" smtClean="0"/>
              <a:t>Identify</a:t>
            </a:r>
            <a:r>
              <a:rPr lang="de-AT" sz="1200" dirty="0" smtClean="0"/>
              <a:t> </a:t>
            </a:r>
            <a:r>
              <a:rPr lang="de-AT" sz="1200" dirty="0" err="1" smtClean="0"/>
              <a:t>the</a:t>
            </a:r>
            <a:r>
              <a:rPr lang="de-AT" sz="1200" dirty="0" smtClean="0"/>
              <a:t> </a:t>
            </a:r>
            <a:r>
              <a:rPr lang="de-AT" sz="1200" b="1" dirty="0" err="1" smtClean="0"/>
              <a:t>right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candidates</a:t>
            </a:r>
            <a:endParaRPr lang="de-AT" sz="1200" b="1" dirty="0" smtClean="0"/>
          </a:p>
          <a:p>
            <a:r>
              <a:rPr lang="de-AT" sz="1200" dirty="0" err="1" smtClean="0"/>
              <a:t>Provide</a:t>
            </a:r>
            <a:r>
              <a:rPr lang="de-AT" sz="1200" dirty="0" smtClean="0"/>
              <a:t> </a:t>
            </a:r>
            <a:r>
              <a:rPr lang="de-AT" sz="1200" b="1" dirty="0" err="1" smtClean="0"/>
              <a:t>realistic</a:t>
            </a:r>
            <a:r>
              <a:rPr lang="de-AT" sz="1200" dirty="0" smtClean="0"/>
              <a:t> </a:t>
            </a:r>
            <a:r>
              <a:rPr lang="de-AT" sz="1200" dirty="0" err="1" smtClean="0"/>
              <a:t>information</a:t>
            </a:r>
            <a:r>
              <a:rPr lang="de-AT" sz="1200" dirty="0" smtClean="0"/>
              <a:t> </a:t>
            </a:r>
            <a:r>
              <a:rPr lang="de-AT" sz="1200" dirty="0" err="1" smtClean="0"/>
              <a:t>and</a:t>
            </a:r>
            <a:r>
              <a:rPr lang="de-AT" sz="1200" dirty="0" smtClean="0"/>
              <a:t> do not </a:t>
            </a:r>
            <a:r>
              <a:rPr lang="de-AT" sz="1200" dirty="0" err="1" smtClean="0"/>
              <a:t>generate</a:t>
            </a:r>
            <a:r>
              <a:rPr lang="de-AT" sz="1200" dirty="0" smtClean="0"/>
              <a:t> high </a:t>
            </a:r>
            <a:r>
              <a:rPr lang="de-AT" sz="1200" dirty="0" err="1" smtClean="0"/>
              <a:t>expectations</a:t>
            </a:r>
            <a:endParaRPr lang="de-AT" sz="1200" dirty="0" smtClean="0"/>
          </a:p>
          <a:p>
            <a:r>
              <a:rPr lang="de-AT" sz="1200" dirty="0" err="1" smtClean="0"/>
              <a:t>Have</a:t>
            </a:r>
            <a:r>
              <a:rPr lang="de-AT" sz="1200" dirty="0" smtClean="0"/>
              <a:t> an </a:t>
            </a:r>
            <a:r>
              <a:rPr lang="de-AT" sz="1200" dirty="0" err="1" smtClean="0"/>
              <a:t>appropriate</a:t>
            </a:r>
            <a:r>
              <a:rPr lang="de-AT" sz="1200" dirty="0" smtClean="0"/>
              <a:t> </a:t>
            </a:r>
            <a:r>
              <a:rPr lang="de-AT" sz="1200" b="1" dirty="0" err="1" smtClean="0"/>
              <a:t>needs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analysis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tool</a:t>
            </a:r>
            <a:endParaRPr lang="de-AT" sz="1200" b="1" dirty="0" smtClean="0"/>
          </a:p>
          <a:p>
            <a:r>
              <a:rPr lang="de-AT" sz="1200" dirty="0" err="1"/>
              <a:t>Assess</a:t>
            </a:r>
            <a:r>
              <a:rPr lang="de-AT" sz="1200" dirty="0"/>
              <a:t> </a:t>
            </a:r>
            <a:r>
              <a:rPr lang="de-AT" sz="1200" dirty="0" err="1"/>
              <a:t>the</a:t>
            </a:r>
            <a:r>
              <a:rPr lang="de-AT" sz="1200" dirty="0"/>
              <a:t> </a:t>
            </a:r>
            <a:r>
              <a:rPr lang="de-AT" sz="1200" b="1" dirty="0" err="1"/>
              <a:t>missing</a:t>
            </a:r>
            <a:r>
              <a:rPr lang="de-AT" sz="1200" b="1" dirty="0"/>
              <a:t> </a:t>
            </a:r>
            <a:r>
              <a:rPr lang="de-AT" sz="1200" b="1" dirty="0" err="1" smtClean="0"/>
              <a:t>skills</a:t>
            </a:r>
            <a:r>
              <a:rPr lang="de-AT" sz="1200" b="1" dirty="0" smtClean="0"/>
              <a:t>/</a:t>
            </a:r>
            <a:r>
              <a:rPr lang="de-AT" sz="1200" b="1" dirty="0" err="1" smtClean="0"/>
              <a:t>resources</a:t>
            </a:r>
            <a:r>
              <a:rPr lang="de-AT" sz="1200" dirty="0" smtClean="0"/>
              <a:t> </a:t>
            </a:r>
            <a:r>
              <a:rPr lang="de-AT" sz="1200" dirty="0" err="1"/>
              <a:t>of</a:t>
            </a:r>
            <a:r>
              <a:rPr lang="de-AT" sz="1200" dirty="0"/>
              <a:t> </a:t>
            </a:r>
            <a:r>
              <a:rPr lang="de-AT" sz="1200" dirty="0" err="1"/>
              <a:t>the</a:t>
            </a:r>
            <a:r>
              <a:rPr lang="de-AT" sz="1200" dirty="0"/>
              <a:t> </a:t>
            </a:r>
            <a:r>
              <a:rPr lang="de-AT" sz="1200" dirty="0" err="1" smtClean="0"/>
              <a:t>company</a:t>
            </a:r>
            <a:endParaRPr lang="de-AT" sz="1200" dirty="0" smtClean="0"/>
          </a:p>
          <a:p>
            <a:endParaRPr lang="de-AT" sz="1200" dirty="0" smtClean="0"/>
          </a:p>
          <a:p>
            <a:r>
              <a:rPr lang="de-AT" sz="1200" dirty="0" err="1" smtClean="0"/>
              <a:t>Identify</a:t>
            </a:r>
            <a:r>
              <a:rPr lang="de-AT" sz="1200" dirty="0" smtClean="0"/>
              <a:t> </a:t>
            </a:r>
            <a:r>
              <a:rPr lang="de-AT" sz="1200" dirty="0" err="1" smtClean="0"/>
              <a:t>the</a:t>
            </a:r>
            <a:r>
              <a:rPr lang="de-AT" sz="1200" dirty="0" smtClean="0"/>
              <a:t> </a:t>
            </a:r>
            <a:r>
              <a:rPr lang="de-AT" sz="1200" b="1" dirty="0" err="1" smtClean="0"/>
              <a:t>most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appropriate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opportunity</a:t>
            </a:r>
            <a:r>
              <a:rPr lang="de-AT" sz="1200" b="1" dirty="0" smtClean="0"/>
              <a:t> </a:t>
            </a:r>
            <a:r>
              <a:rPr lang="de-AT" sz="1200" dirty="0" err="1" smtClean="0"/>
              <a:t>based</a:t>
            </a:r>
            <a:r>
              <a:rPr lang="de-AT" sz="1200" dirty="0" smtClean="0"/>
              <a:t> on </a:t>
            </a:r>
            <a:r>
              <a:rPr lang="de-AT" sz="1200" dirty="0" err="1" smtClean="0"/>
              <a:t>the</a:t>
            </a:r>
            <a:r>
              <a:rPr lang="de-AT" sz="1200" dirty="0" smtClean="0"/>
              <a:t> TRL/MRL</a:t>
            </a:r>
          </a:p>
          <a:p>
            <a:r>
              <a:rPr lang="de-AT" sz="1200" b="1" dirty="0"/>
              <a:t>Do not </a:t>
            </a:r>
            <a:r>
              <a:rPr lang="de-AT" sz="1200" dirty="0" err="1"/>
              <a:t>focus</a:t>
            </a:r>
            <a:r>
              <a:rPr lang="de-AT" sz="1200" dirty="0"/>
              <a:t> </a:t>
            </a:r>
            <a:r>
              <a:rPr lang="de-AT" sz="1200" dirty="0" err="1"/>
              <a:t>only</a:t>
            </a:r>
            <a:r>
              <a:rPr lang="de-AT" sz="1200" dirty="0"/>
              <a:t> on </a:t>
            </a:r>
            <a:r>
              <a:rPr lang="de-AT" sz="1200" dirty="0" err="1"/>
              <a:t>the</a:t>
            </a:r>
            <a:r>
              <a:rPr lang="de-AT" sz="1200" dirty="0"/>
              <a:t> EIC </a:t>
            </a:r>
            <a:r>
              <a:rPr lang="de-AT" sz="1200" dirty="0" err="1"/>
              <a:t>Accelerator</a:t>
            </a:r>
            <a:endParaRPr lang="de-AT" sz="1200" dirty="0"/>
          </a:p>
          <a:p>
            <a:r>
              <a:rPr lang="de-AT" sz="1200" dirty="0" err="1" smtClean="0"/>
              <a:t>Use</a:t>
            </a:r>
            <a:r>
              <a:rPr lang="de-AT" sz="1200" dirty="0" smtClean="0"/>
              <a:t> all </a:t>
            </a:r>
            <a:r>
              <a:rPr lang="de-AT" sz="1200" dirty="0" err="1" smtClean="0"/>
              <a:t>set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</a:t>
            </a:r>
            <a:r>
              <a:rPr lang="de-AT" sz="1200" dirty="0" err="1" smtClean="0"/>
              <a:t>available</a:t>
            </a:r>
            <a:r>
              <a:rPr lang="de-AT" sz="1200" dirty="0" smtClean="0"/>
              <a:t> </a:t>
            </a:r>
            <a:r>
              <a:rPr lang="de-AT" sz="1200" b="1" dirty="0" err="1" smtClean="0"/>
              <a:t>supporting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tools</a:t>
            </a:r>
            <a:endParaRPr lang="de-AT" sz="1200" b="1" dirty="0" smtClean="0"/>
          </a:p>
          <a:p>
            <a:pPr lvl="1">
              <a:spcBef>
                <a:spcPts val="0"/>
              </a:spcBef>
            </a:pPr>
            <a:r>
              <a:rPr lang="de-AT" sz="1050" dirty="0" err="1" smtClean="0"/>
              <a:t>Brokerage</a:t>
            </a:r>
            <a:r>
              <a:rPr lang="de-AT" sz="1050" dirty="0" smtClean="0"/>
              <a:t> </a:t>
            </a:r>
            <a:r>
              <a:rPr lang="de-AT" sz="1050" dirty="0" err="1" smtClean="0"/>
              <a:t>events</a:t>
            </a:r>
            <a:endParaRPr lang="de-AT" sz="1050" dirty="0" smtClean="0"/>
          </a:p>
          <a:p>
            <a:pPr lvl="1">
              <a:spcBef>
                <a:spcPts val="0"/>
              </a:spcBef>
            </a:pPr>
            <a:r>
              <a:rPr lang="de-AT" sz="1050" dirty="0" smtClean="0"/>
              <a:t>Profile </a:t>
            </a:r>
            <a:r>
              <a:rPr lang="de-AT" sz="1050" dirty="0" err="1" smtClean="0"/>
              <a:t>database</a:t>
            </a:r>
            <a:endParaRPr lang="de-AT" sz="1050" dirty="0" smtClean="0"/>
          </a:p>
          <a:p>
            <a:pPr lvl="1">
              <a:spcBef>
                <a:spcPts val="0"/>
              </a:spcBef>
            </a:pPr>
            <a:r>
              <a:rPr lang="de-AT" sz="1050" dirty="0" err="1" smtClean="0"/>
              <a:t>Annotated</a:t>
            </a:r>
            <a:r>
              <a:rPr lang="de-AT" sz="1050" dirty="0" smtClean="0"/>
              <a:t> </a:t>
            </a:r>
            <a:r>
              <a:rPr lang="de-AT" sz="1050" dirty="0" err="1" smtClean="0"/>
              <a:t>proposal</a:t>
            </a:r>
            <a:r>
              <a:rPr lang="de-AT" sz="1050" dirty="0" smtClean="0"/>
              <a:t> </a:t>
            </a:r>
            <a:r>
              <a:rPr lang="de-AT" sz="1050" dirty="0" err="1" smtClean="0"/>
              <a:t>template</a:t>
            </a:r>
            <a:endParaRPr lang="de-AT" sz="1050" dirty="0" smtClean="0"/>
          </a:p>
          <a:p>
            <a:pPr lvl="1">
              <a:spcBef>
                <a:spcPts val="0"/>
              </a:spcBef>
            </a:pPr>
            <a:r>
              <a:rPr lang="de-AT" sz="1050" dirty="0" smtClean="0"/>
              <a:t>Video </a:t>
            </a:r>
            <a:r>
              <a:rPr lang="de-AT" sz="1050" dirty="0" err="1" smtClean="0"/>
              <a:t>pitch</a:t>
            </a:r>
            <a:r>
              <a:rPr lang="de-AT" sz="1050" dirty="0" smtClean="0"/>
              <a:t> </a:t>
            </a:r>
            <a:r>
              <a:rPr lang="de-AT" sz="1050" dirty="0" err="1" smtClean="0"/>
              <a:t>and</a:t>
            </a:r>
            <a:r>
              <a:rPr lang="de-AT" sz="1050" dirty="0" smtClean="0"/>
              <a:t> interview </a:t>
            </a:r>
            <a:r>
              <a:rPr lang="de-AT" sz="1050" dirty="0" err="1" smtClean="0"/>
              <a:t>tips</a:t>
            </a:r>
            <a:endParaRPr lang="de-AT" sz="1050" dirty="0" smtClean="0"/>
          </a:p>
          <a:p>
            <a:pPr lvl="1">
              <a:spcBef>
                <a:spcPts val="0"/>
              </a:spcBef>
            </a:pPr>
            <a:r>
              <a:rPr lang="de-AT" sz="1050" dirty="0" err="1" smtClean="0"/>
              <a:t>Thematic</a:t>
            </a:r>
            <a:r>
              <a:rPr lang="de-AT" sz="1050" dirty="0" smtClean="0"/>
              <a:t> Groups </a:t>
            </a:r>
            <a:r>
              <a:rPr lang="de-AT" sz="1050" dirty="0" err="1" smtClean="0"/>
              <a:t>and</a:t>
            </a:r>
            <a:r>
              <a:rPr lang="de-AT" sz="1050" dirty="0" smtClean="0"/>
              <a:t> EEN Community</a:t>
            </a:r>
          </a:p>
          <a:p>
            <a:endParaRPr lang="de-AT" sz="1200" dirty="0" smtClean="0"/>
          </a:p>
          <a:p>
            <a:r>
              <a:rPr lang="de-AT" sz="1200" b="1" dirty="0" smtClean="0"/>
              <a:t>Work </a:t>
            </a:r>
            <a:r>
              <a:rPr lang="de-AT" sz="1200" b="1" dirty="0" err="1" smtClean="0"/>
              <a:t>together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with</a:t>
            </a:r>
            <a:r>
              <a:rPr lang="de-AT" sz="1200" b="1" dirty="0" smtClean="0"/>
              <a:t> all </a:t>
            </a:r>
            <a:r>
              <a:rPr lang="de-AT" sz="1200" b="1" dirty="0" err="1" smtClean="0"/>
              <a:t>stakeholders</a:t>
            </a:r>
            <a:r>
              <a:rPr lang="de-AT" sz="1200" b="1" dirty="0" smtClean="0"/>
              <a:t> </a:t>
            </a:r>
            <a:r>
              <a:rPr lang="de-AT" sz="1200" dirty="0" smtClean="0"/>
              <a:t>(NCPs, </a:t>
            </a:r>
            <a:r>
              <a:rPr lang="de-AT" sz="1200" dirty="0" err="1" smtClean="0"/>
              <a:t>clusters</a:t>
            </a:r>
            <a:r>
              <a:rPr lang="de-AT" sz="1200" dirty="0" smtClean="0"/>
              <a:t>, </a:t>
            </a:r>
            <a:r>
              <a:rPr lang="de-AT" sz="1200" dirty="0" err="1" smtClean="0"/>
              <a:t>consultants</a:t>
            </a:r>
            <a:r>
              <a:rPr lang="de-AT" sz="1200" dirty="0" smtClean="0"/>
              <a:t>, </a:t>
            </a:r>
            <a:r>
              <a:rPr lang="de-AT" sz="1200" dirty="0" err="1" smtClean="0"/>
              <a:t>organisations</a:t>
            </a:r>
            <a:r>
              <a:rPr lang="de-AT" sz="1200" dirty="0" smtClean="0"/>
              <a:t>, </a:t>
            </a:r>
            <a:r>
              <a:rPr lang="de-AT" sz="1200" dirty="0" err="1" smtClean="0"/>
              <a:t>investors</a:t>
            </a:r>
            <a:r>
              <a:rPr lang="de-AT" sz="1200" dirty="0" smtClean="0"/>
              <a:t>, </a:t>
            </a:r>
            <a:r>
              <a:rPr lang="de-AT" sz="1200" dirty="0" err="1" smtClean="0"/>
              <a:t>evaluators</a:t>
            </a:r>
            <a:r>
              <a:rPr lang="de-AT" sz="1200" dirty="0" smtClean="0"/>
              <a:t> </a:t>
            </a:r>
            <a:r>
              <a:rPr lang="de-AT" sz="1200" dirty="0" err="1" smtClean="0"/>
              <a:t>etc</a:t>
            </a:r>
            <a:r>
              <a:rPr lang="de-AT" sz="1200" dirty="0" smtClean="0"/>
              <a:t>)</a:t>
            </a:r>
          </a:p>
          <a:p>
            <a:r>
              <a:rPr lang="de-AT" sz="1200" dirty="0" smtClean="0"/>
              <a:t>Promote </a:t>
            </a:r>
            <a:r>
              <a:rPr lang="de-AT" sz="1200" b="1" dirty="0" err="1" smtClean="0"/>
              <a:t>success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stories</a:t>
            </a:r>
            <a:endParaRPr lang="de-AT" sz="1200" b="1" dirty="0" smtClean="0"/>
          </a:p>
          <a:p>
            <a:r>
              <a:rPr lang="de-AT" sz="1200" b="1" dirty="0" smtClean="0"/>
              <a:t>Peer </a:t>
            </a:r>
            <a:r>
              <a:rPr lang="de-AT" sz="1200" b="1" dirty="0" err="1" smtClean="0"/>
              <a:t>learning</a:t>
            </a:r>
            <a:r>
              <a:rPr lang="de-AT" sz="1200" b="1" dirty="0" smtClean="0"/>
              <a:t> </a:t>
            </a:r>
            <a:r>
              <a:rPr lang="de-AT" sz="1200" dirty="0" err="1" smtClean="0"/>
              <a:t>between</a:t>
            </a:r>
            <a:r>
              <a:rPr lang="de-AT" sz="1200" dirty="0" smtClean="0"/>
              <a:t> </a:t>
            </a:r>
            <a:r>
              <a:rPr lang="de-AT" sz="1200" dirty="0" err="1" smtClean="0"/>
              <a:t>successful</a:t>
            </a:r>
            <a:r>
              <a:rPr lang="de-AT" sz="1200" dirty="0" smtClean="0"/>
              <a:t> </a:t>
            </a:r>
            <a:r>
              <a:rPr lang="de-AT" sz="1200" dirty="0" err="1" smtClean="0"/>
              <a:t>companies</a:t>
            </a:r>
            <a:r>
              <a:rPr lang="de-AT" sz="1200" dirty="0" smtClean="0"/>
              <a:t> </a:t>
            </a:r>
            <a:r>
              <a:rPr lang="de-AT" sz="1200" dirty="0" err="1" smtClean="0"/>
              <a:t>and</a:t>
            </a:r>
            <a:r>
              <a:rPr lang="de-AT" sz="1200" dirty="0" smtClean="0"/>
              <a:t> </a:t>
            </a:r>
            <a:r>
              <a:rPr lang="de-AT" sz="1200" dirty="0" err="1" smtClean="0"/>
              <a:t>new</a:t>
            </a:r>
            <a:r>
              <a:rPr lang="de-AT" sz="1200" dirty="0" smtClean="0"/>
              <a:t> </a:t>
            </a:r>
            <a:r>
              <a:rPr lang="de-AT" sz="1200" dirty="0" err="1" smtClean="0"/>
              <a:t>applicants</a:t>
            </a:r>
            <a:endParaRPr lang="de-AT" sz="1200" dirty="0"/>
          </a:p>
        </p:txBody>
      </p:sp>
      <p:sp>
        <p:nvSpPr>
          <p:cNvPr id="4" name="Textplatzhalter 2"/>
          <p:cNvSpPr txBox="1">
            <a:spLocks/>
          </p:cNvSpPr>
          <p:nvPr/>
        </p:nvSpPr>
        <p:spPr>
          <a:xfrm>
            <a:off x="7320420" y="1384711"/>
            <a:ext cx="1373580" cy="409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None/>
            </a:pPr>
            <a:r>
              <a:rPr lang="de-AT" sz="1600" b="1" dirty="0" err="1" smtClean="0"/>
              <a:t>Build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trust</a:t>
            </a:r>
            <a:endParaRPr lang="de-AT" sz="1600" b="1" dirty="0"/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5360482" y="4100046"/>
            <a:ext cx="2097441" cy="409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None/>
            </a:pPr>
            <a:r>
              <a:rPr lang="de-AT" sz="1600" b="1" dirty="0" err="1" smtClean="0"/>
              <a:t>Build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ecosystem</a:t>
            </a:r>
            <a:endParaRPr lang="de-AT" sz="1600" b="1" dirty="0"/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6183942" y="2677275"/>
            <a:ext cx="1582220" cy="409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None/>
            </a:pPr>
            <a:r>
              <a:rPr lang="de-AT" sz="1600" b="1" dirty="0" err="1" smtClean="0"/>
              <a:t>Build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projects</a:t>
            </a:r>
            <a:endParaRPr lang="de-AT" sz="1600" b="1" dirty="0"/>
          </a:p>
        </p:txBody>
      </p:sp>
    </p:spTree>
    <p:extLst>
      <p:ext uri="{BB962C8B-B14F-4D97-AF65-F5344CB8AC3E}">
        <p14:creationId xmlns:p14="http://schemas.microsoft.com/office/powerpoint/2010/main" val="72555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Google Shape;105;p18"/>
          <p:cNvSpPr txBox="1">
            <a:spLocks/>
          </p:cNvSpPr>
          <p:nvPr/>
        </p:nvSpPr>
        <p:spPr>
          <a:xfrm>
            <a:off x="651450" y="4045638"/>
            <a:ext cx="82221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GB" sz="4400" dirty="0" smtClean="0"/>
              <a:t>Transition</a:t>
            </a:r>
            <a:endParaRPr lang="en-GB" sz="4400" dirty="0"/>
          </a:p>
        </p:txBody>
      </p:sp>
      <p:pic>
        <p:nvPicPr>
          <p:cNvPr id="2050" name="Picture 2" descr="pen om 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6050"/>
            <a:ext cx="9525000" cy="635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Google Shape;105;p18"/>
          <p:cNvSpPr txBox="1">
            <a:spLocks/>
          </p:cNvSpPr>
          <p:nvPr/>
        </p:nvSpPr>
        <p:spPr>
          <a:xfrm>
            <a:off x="739447" y="206256"/>
            <a:ext cx="6493251" cy="1096809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Sweet Spot </a:t>
            </a:r>
            <a:r>
              <a:rPr lang="en-GB" sz="2000" b="0" dirty="0" smtClean="0">
                <a:solidFill>
                  <a:schemeClr val="bg2">
                    <a:lumMod val="50000"/>
                  </a:schemeClr>
                </a:solidFill>
              </a:rPr>
              <a:t>of collaboration between access to finance and innovation advisors</a:t>
            </a:r>
          </a:p>
          <a:p>
            <a:r>
              <a:rPr lang="en-GB" sz="2000" dirty="0" smtClean="0">
                <a:solidFill>
                  <a:schemeClr val="bg2">
                    <a:lumMod val="50000"/>
                  </a:schemeClr>
                </a:solidFill>
              </a:rPr>
              <a:t>&gt;&gt;&gt; help the client grow beyond the R&amp;D phase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Google Shape;105;p18"/>
          <p:cNvSpPr txBox="1">
            <a:spLocks/>
          </p:cNvSpPr>
          <p:nvPr/>
        </p:nvSpPr>
        <p:spPr>
          <a:xfrm>
            <a:off x="739447" y="1951415"/>
            <a:ext cx="2072505" cy="2297451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 smtClean="0">
                <a:solidFill>
                  <a:schemeClr val="bg2">
                    <a:lumMod val="50000"/>
                  </a:schemeClr>
                </a:solidFill>
              </a:rPr>
              <a:t>Find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 smtClean="0">
                <a:solidFill>
                  <a:schemeClr val="bg2">
                    <a:lumMod val="50000"/>
                  </a:schemeClr>
                </a:solidFill>
              </a:rPr>
              <a:t>Find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 smtClean="0">
                <a:solidFill>
                  <a:schemeClr val="bg2">
                    <a:lumMod val="50000"/>
                  </a:schemeClr>
                </a:solidFill>
              </a:rPr>
              <a:t>Work together with regional and national stakeholders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2">
                    <a:lumMod val="50000"/>
                  </a:schemeClr>
                </a:solidFill>
              </a:rPr>
              <a:t>Innovation + Access2Finance</a:t>
            </a:r>
            <a:endParaRPr lang="en-GB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Google Shape;105;p18"/>
          <p:cNvSpPr txBox="1">
            <a:spLocks/>
          </p:cNvSpPr>
          <p:nvPr/>
        </p:nvSpPr>
        <p:spPr>
          <a:xfrm>
            <a:off x="6850942" y="1749524"/>
            <a:ext cx="2110605" cy="86306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"/>
              <a:buNone/>
              <a:defRPr sz="32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2">
                    <a:lumMod val="50000"/>
                  </a:schemeClr>
                </a:solidFill>
              </a:rPr>
              <a:t>Blended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6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Provide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right</a:t>
            </a:r>
            <a:r>
              <a:rPr lang="de-AT" dirty="0" smtClean="0"/>
              <a:t> </a:t>
            </a:r>
            <a:r>
              <a:rPr lang="de-AT" dirty="0" err="1" smtClean="0"/>
              <a:t>support</a:t>
            </a:r>
            <a:endParaRPr lang="de-AT" dirty="0"/>
          </a:p>
        </p:txBody>
      </p:sp>
      <p:pic>
        <p:nvPicPr>
          <p:cNvPr id="1026" name="Picture 2" descr="EIC Accelerator - Horizon 2020: european SME fun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87" y="2051685"/>
            <a:ext cx="6343650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platzhalter 2"/>
          <p:cNvSpPr txBox="1">
            <a:spLocks/>
          </p:cNvSpPr>
          <p:nvPr/>
        </p:nvSpPr>
        <p:spPr>
          <a:xfrm>
            <a:off x="1009208" y="1430206"/>
            <a:ext cx="1085982" cy="412662"/>
          </a:xfrm>
          <a:prstGeom prst="rect">
            <a:avLst/>
          </a:prstGeom>
          <a:solidFill>
            <a:srgbClr val="00ABE2"/>
          </a:solidFill>
          <a:ln>
            <a:solidFill>
              <a:srgbClr val="00ABE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600" dirty="0" err="1" smtClean="0">
                <a:solidFill>
                  <a:schemeClr val="bg1"/>
                </a:solidFill>
              </a:rPr>
              <a:t>Pillar</a:t>
            </a:r>
            <a:r>
              <a:rPr lang="de-AT" sz="1600" dirty="0" smtClean="0">
                <a:solidFill>
                  <a:schemeClr val="bg1"/>
                </a:solidFill>
              </a:rPr>
              <a:t> 1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8" name="Textplatzhalter 2"/>
          <p:cNvSpPr txBox="1">
            <a:spLocks/>
          </p:cNvSpPr>
          <p:nvPr/>
        </p:nvSpPr>
        <p:spPr>
          <a:xfrm>
            <a:off x="3035470" y="1583226"/>
            <a:ext cx="2646981" cy="412662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err="1">
                <a:solidFill>
                  <a:schemeClr val="bg1"/>
                </a:solidFill>
              </a:rPr>
              <a:t>Pillar</a:t>
            </a:r>
            <a:r>
              <a:rPr lang="de-AT" dirty="0">
                <a:solidFill>
                  <a:schemeClr val="bg1"/>
                </a:solidFill>
              </a:rPr>
              <a:t> </a:t>
            </a:r>
            <a:r>
              <a:rPr lang="de-AT" dirty="0" smtClean="0">
                <a:solidFill>
                  <a:schemeClr val="bg1"/>
                </a:solidFill>
              </a:rPr>
              <a:t>2 Clusters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7232376" y="2065863"/>
            <a:ext cx="1340986" cy="42925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600" dirty="0" err="1" smtClean="0">
                <a:solidFill>
                  <a:schemeClr val="bg1"/>
                </a:solidFill>
              </a:rPr>
              <a:t>InvestEU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10" name="Textplatzhalter 2"/>
          <p:cNvSpPr txBox="1">
            <a:spLocks/>
          </p:cNvSpPr>
          <p:nvPr/>
        </p:nvSpPr>
        <p:spPr>
          <a:xfrm>
            <a:off x="7232376" y="2549949"/>
            <a:ext cx="1340986" cy="6676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600" dirty="0" err="1" smtClean="0">
                <a:solidFill>
                  <a:schemeClr val="bg1"/>
                </a:solidFill>
              </a:rPr>
              <a:t>Risk</a:t>
            </a:r>
            <a:r>
              <a:rPr lang="de-AT" sz="1600" dirty="0" smtClean="0">
                <a:solidFill>
                  <a:schemeClr val="bg1"/>
                </a:solidFill>
              </a:rPr>
              <a:t> </a:t>
            </a:r>
          </a:p>
          <a:p>
            <a:pPr marL="114300" indent="0">
              <a:buFont typeface="Roboto"/>
              <a:buNone/>
            </a:pPr>
            <a:r>
              <a:rPr lang="de-AT" sz="1600" dirty="0" err="1" smtClean="0">
                <a:solidFill>
                  <a:schemeClr val="bg1"/>
                </a:solidFill>
              </a:rPr>
              <a:t>finance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11" name="Textplatzhalter 2"/>
          <p:cNvSpPr txBox="1">
            <a:spLocks/>
          </p:cNvSpPr>
          <p:nvPr/>
        </p:nvSpPr>
        <p:spPr>
          <a:xfrm>
            <a:off x="7232376" y="3272417"/>
            <a:ext cx="1340986" cy="70166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600" dirty="0" smtClean="0">
                <a:solidFill>
                  <a:schemeClr val="bg1"/>
                </a:solidFill>
              </a:rPr>
              <a:t>Digital </a:t>
            </a:r>
          </a:p>
          <a:p>
            <a:pPr marL="114300" indent="0">
              <a:buFont typeface="Roboto"/>
              <a:buNone/>
            </a:pPr>
            <a:r>
              <a:rPr lang="de-AT" sz="1600" dirty="0" smtClean="0">
                <a:solidFill>
                  <a:schemeClr val="bg1"/>
                </a:solidFill>
              </a:rPr>
              <a:t>Europe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15" name="Textplatzhalter 2"/>
          <p:cNvSpPr txBox="1">
            <a:spLocks/>
          </p:cNvSpPr>
          <p:nvPr/>
        </p:nvSpPr>
        <p:spPr>
          <a:xfrm>
            <a:off x="7232376" y="1346716"/>
            <a:ext cx="1340986" cy="65604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600" dirty="0" err="1" smtClean="0">
                <a:solidFill>
                  <a:schemeClr val="bg1"/>
                </a:solidFill>
              </a:rPr>
              <a:t>Structural</a:t>
            </a:r>
            <a:endParaRPr lang="de-AT" sz="1600" dirty="0" smtClean="0">
              <a:solidFill>
                <a:schemeClr val="bg1"/>
              </a:solidFill>
            </a:endParaRPr>
          </a:p>
          <a:p>
            <a:pPr marL="114300" indent="0">
              <a:buFont typeface="Roboto"/>
              <a:buNone/>
            </a:pPr>
            <a:r>
              <a:rPr lang="de-AT" sz="1600" dirty="0" err="1" smtClean="0">
                <a:solidFill>
                  <a:schemeClr val="bg1"/>
                </a:solidFill>
              </a:rPr>
              <a:t>funds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17" name="Textplatzhalter 2"/>
          <p:cNvSpPr txBox="1">
            <a:spLocks/>
          </p:cNvSpPr>
          <p:nvPr/>
        </p:nvSpPr>
        <p:spPr>
          <a:xfrm>
            <a:off x="1926215" y="3489159"/>
            <a:ext cx="1667183" cy="412662"/>
          </a:xfrm>
          <a:prstGeom prst="rect">
            <a:avLst/>
          </a:prstGeom>
          <a:solidFill>
            <a:srgbClr val="00ABE2"/>
          </a:solidFill>
          <a:ln>
            <a:solidFill>
              <a:srgbClr val="00ABE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600" dirty="0" smtClean="0">
                <a:solidFill>
                  <a:schemeClr val="bg1"/>
                </a:solidFill>
              </a:rPr>
              <a:t>EIC Pathfinder</a:t>
            </a:r>
            <a:endParaRPr lang="de-AT" sz="1600" dirty="0">
              <a:solidFill>
                <a:schemeClr val="bg1"/>
              </a:solidFill>
            </a:endParaRPr>
          </a:p>
        </p:txBody>
      </p:sp>
      <p:sp>
        <p:nvSpPr>
          <p:cNvPr id="18" name="Textplatzhalter 2"/>
          <p:cNvSpPr txBox="1">
            <a:spLocks/>
          </p:cNvSpPr>
          <p:nvPr/>
        </p:nvSpPr>
        <p:spPr>
          <a:xfrm>
            <a:off x="3035471" y="3993924"/>
            <a:ext cx="1719510" cy="412662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smtClean="0">
                <a:solidFill>
                  <a:schemeClr val="bg1"/>
                </a:solidFill>
              </a:rPr>
              <a:t>EIC Transition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9" name="Textplatzhalter 2"/>
          <p:cNvSpPr txBox="1">
            <a:spLocks/>
          </p:cNvSpPr>
          <p:nvPr/>
        </p:nvSpPr>
        <p:spPr>
          <a:xfrm>
            <a:off x="4803219" y="3308201"/>
            <a:ext cx="2380918" cy="412662"/>
          </a:xfrm>
          <a:prstGeom prst="rect">
            <a:avLst/>
          </a:prstGeom>
          <a:solidFill>
            <a:srgbClr val="007CBB"/>
          </a:solidFill>
          <a:ln>
            <a:solidFill>
              <a:srgbClr val="007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pPr algn="ctr"/>
            <a:r>
              <a:rPr lang="de-AT" dirty="0" smtClean="0">
                <a:solidFill>
                  <a:schemeClr val="bg1"/>
                </a:solidFill>
              </a:rPr>
              <a:t>EIC </a:t>
            </a:r>
            <a:r>
              <a:rPr lang="de-AT" dirty="0" err="1" smtClean="0">
                <a:solidFill>
                  <a:schemeClr val="bg1"/>
                </a:solidFill>
              </a:rPr>
              <a:t>Accelerator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20" name="Textplatzhalter 2"/>
          <p:cNvSpPr txBox="1">
            <a:spLocks/>
          </p:cNvSpPr>
          <p:nvPr/>
        </p:nvSpPr>
        <p:spPr>
          <a:xfrm>
            <a:off x="4803219" y="3769254"/>
            <a:ext cx="2380918" cy="412662"/>
          </a:xfrm>
          <a:prstGeom prst="rect">
            <a:avLst/>
          </a:prstGeom>
          <a:solidFill>
            <a:srgbClr val="007CBB"/>
          </a:solidFill>
          <a:ln>
            <a:solidFill>
              <a:srgbClr val="007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smtClean="0">
                <a:solidFill>
                  <a:schemeClr val="bg1"/>
                </a:solidFill>
              </a:rPr>
              <a:t>EIT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21" name="Textplatzhalter 2"/>
          <p:cNvSpPr txBox="1">
            <a:spLocks/>
          </p:cNvSpPr>
          <p:nvPr/>
        </p:nvSpPr>
        <p:spPr>
          <a:xfrm>
            <a:off x="5379995" y="4225628"/>
            <a:ext cx="1804142" cy="412662"/>
          </a:xfrm>
          <a:prstGeom prst="rect">
            <a:avLst/>
          </a:prstGeom>
          <a:solidFill>
            <a:srgbClr val="007CBB"/>
          </a:solidFill>
          <a:ln>
            <a:solidFill>
              <a:srgbClr val="007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smtClean="0">
                <a:solidFill>
                  <a:schemeClr val="bg1"/>
                </a:solidFill>
              </a:rPr>
              <a:t>EIE         COSME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25" name="Textplatzhalter 2"/>
          <p:cNvSpPr txBox="1">
            <a:spLocks/>
          </p:cNvSpPr>
          <p:nvPr/>
        </p:nvSpPr>
        <p:spPr>
          <a:xfrm>
            <a:off x="4803219" y="4686999"/>
            <a:ext cx="2380918" cy="412662"/>
          </a:xfrm>
          <a:prstGeom prst="rect">
            <a:avLst/>
          </a:prstGeom>
          <a:solidFill>
            <a:srgbClr val="007CBB"/>
          </a:solidFill>
          <a:ln>
            <a:solidFill>
              <a:srgbClr val="007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pPr algn="ctr"/>
            <a:r>
              <a:rPr lang="de-AT" dirty="0" smtClean="0">
                <a:solidFill>
                  <a:schemeClr val="bg1"/>
                </a:solidFill>
              </a:rPr>
              <a:t>Other </a:t>
            </a:r>
            <a:r>
              <a:rPr lang="de-AT" dirty="0" err="1" smtClean="0">
                <a:solidFill>
                  <a:schemeClr val="bg1"/>
                </a:solidFill>
              </a:rPr>
              <a:t>grants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27" name="Textplatzhalter 2"/>
          <p:cNvSpPr txBox="1">
            <a:spLocks/>
          </p:cNvSpPr>
          <p:nvPr/>
        </p:nvSpPr>
        <p:spPr>
          <a:xfrm>
            <a:off x="3035470" y="1108430"/>
            <a:ext cx="1382514" cy="412662"/>
          </a:xfrm>
          <a:prstGeom prst="rect">
            <a:avLst/>
          </a:prstGeom>
          <a:solidFill>
            <a:srgbClr val="009BD6"/>
          </a:solidFill>
          <a:ln>
            <a:solidFill>
              <a:srgbClr val="009BD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114300" indent="0">
              <a:lnSpc>
                <a:spcPct val="115000"/>
              </a:lnSpc>
              <a:buSzPts val="1800"/>
              <a:buFont typeface="Roboto"/>
              <a:buNone/>
              <a:defRPr sz="1600">
                <a:latin typeface="Roboto"/>
                <a:ea typeface="Roboto"/>
                <a:cs typeface="Roboto"/>
              </a:defRPr>
            </a:lvl1pPr>
            <a:lvl2pPr marL="914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2pPr>
            <a:lvl3pPr marL="1371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3pPr>
            <a:lvl4pPr marL="18288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4pPr>
            <a:lvl5pPr marL="22860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5pPr>
            <a:lvl6pPr marL="27432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6pPr>
            <a:lvl7pPr marL="32004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</a:defRPr>
            </a:lvl7pPr>
            <a:lvl8pPr marL="3657600" indent="-317500">
              <a:lnSpc>
                <a:spcPct val="115000"/>
              </a:lnSpc>
              <a:spcBef>
                <a:spcPts val="1600"/>
              </a:spcBef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</a:defRPr>
            </a:lvl8pPr>
            <a:lvl9pPr marL="4114800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</a:defRPr>
            </a:lvl9pPr>
          </a:lstStyle>
          <a:p>
            <a:r>
              <a:rPr lang="de-AT" dirty="0" err="1" smtClean="0">
                <a:solidFill>
                  <a:schemeClr val="bg1"/>
                </a:solidFill>
              </a:rPr>
              <a:t>Missions</a:t>
            </a:r>
            <a:endParaRPr lang="de-A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d button on brown envel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307" y="-791387"/>
            <a:ext cx="9525000" cy="648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platzhalter 2"/>
          <p:cNvSpPr txBox="1">
            <a:spLocks/>
          </p:cNvSpPr>
          <p:nvPr/>
        </p:nvSpPr>
        <p:spPr>
          <a:xfrm>
            <a:off x="1931605" y="2571750"/>
            <a:ext cx="1340986" cy="106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600" dirty="0" err="1" smtClean="0">
                <a:solidFill>
                  <a:schemeClr val="bg1"/>
                </a:solidFill>
              </a:rPr>
              <a:t>Demystify</a:t>
            </a:r>
            <a:r>
              <a:rPr lang="de-AT" sz="1600" dirty="0" smtClean="0">
                <a:solidFill>
                  <a:schemeClr val="bg1"/>
                </a:solidFill>
              </a:rPr>
              <a:t> </a:t>
            </a:r>
            <a:r>
              <a:rPr lang="de-AT" sz="1600" dirty="0" err="1" smtClean="0">
                <a:solidFill>
                  <a:schemeClr val="bg1"/>
                </a:solidFill>
              </a:rPr>
              <a:t>the</a:t>
            </a:r>
            <a:r>
              <a:rPr lang="de-AT" sz="1600" dirty="0" smtClean="0">
                <a:solidFill>
                  <a:schemeClr val="bg1"/>
                </a:solidFill>
              </a:rPr>
              <a:t> Seal </a:t>
            </a:r>
            <a:r>
              <a:rPr lang="de-AT" sz="1600" dirty="0" err="1" smtClean="0">
                <a:solidFill>
                  <a:schemeClr val="bg1"/>
                </a:solidFill>
              </a:rPr>
              <a:t>of</a:t>
            </a:r>
            <a:r>
              <a:rPr lang="de-AT" sz="1600" dirty="0" smtClean="0">
                <a:solidFill>
                  <a:schemeClr val="bg1"/>
                </a:solidFill>
              </a:rPr>
              <a:t> Excellence</a:t>
            </a:r>
            <a:endParaRPr lang="de-AT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471900" y="76200"/>
            <a:ext cx="8222100" cy="75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AT" dirty="0" smtClean="0"/>
              <a:t>Seal </a:t>
            </a:r>
            <a:r>
              <a:rPr lang="de-AT" dirty="0" err="1" smtClean="0"/>
              <a:t>of</a:t>
            </a:r>
            <a:r>
              <a:rPr lang="de-AT" dirty="0" smtClean="0"/>
              <a:t> Excellence</a:t>
            </a:r>
            <a:endParaRPr dirty="0"/>
          </a:p>
        </p:txBody>
      </p:sp>
      <p:sp>
        <p:nvSpPr>
          <p:cNvPr id="2" name="Textfeld 1"/>
          <p:cNvSpPr txBox="1"/>
          <p:nvPr/>
        </p:nvSpPr>
        <p:spPr>
          <a:xfrm>
            <a:off x="2458519" y="3471969"/>
            <a:ext cx="3135085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Needs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analysis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Company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strategy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Positioning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of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the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SoE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Project in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the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internal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pipeline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Discuss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all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grant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and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risk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finance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options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Assess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potential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for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innovation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/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sustainability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/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digitalisation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services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de-DE" sz="105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213473" y="1591654"/>
            <a:ext cx="20591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Receive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data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from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Coordinator</a:t>
            </a:r>
            <a:endParaRPr lang="de-DE" sz="100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What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kind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of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funding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is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the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client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looking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for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? (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Blended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/Grant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only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)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Is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it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a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current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client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of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EEN? Who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is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0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the</a:t>
            </a:r>
            <a:r>
              <a:rPr lang="de-DE" sz="100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hub?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de-DE" sz="100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lvl="1"/>
            <a:endParaRPr lang="de-DE" sz="100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857662" y="1845570"/>
            <a:ext cx="2739762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Regional </a:t>
            </a:r>
            <a:r>
              <a:rPr lang="de-DE" sz="105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funding</a:t>
            </a:r>
            <a:endParaRPr lang="de-DE" sz="105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Structural</a:t>
            </a:r>
            <a:r>
              <a:rPr lang="de-DE" sz="105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funds</a:t>
            </a:r>
            <a:endParaRPr lang="de-DE" sz="1050" dirty="0" smtClean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Check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the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funding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databases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of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the</a:t>
            </a:r>
            <a:r>
              <a:rPr lang="de-DE" sz="1050" dirty="0" smtClean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Network</a:t>
            </a:r>
            <a:endParaRPr lang="de-DE" sz="105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Euroquity</a:t>
            </a:r>
            <a:endParaRPr lang="de-DE" sz="105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EBAN Events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de-DE" sz="105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Organise</a:t>
            </a:r>
            <a:r>
              <a:rPr lang="de-DE" sz="105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pitching</a:t>
            </a:r>
            <a:r>
              <a:rPr lang="de-DE" sz="1050" dirty="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de-DE" sz="1050" dirty="0" err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events</a:t>
            </a:r>
            <a:endParaRPr lang="de-AT" sz="1100" dirty="0">
              <a:solidFill>
                <a:schemeClr val="bg2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1154710" y="1082935"/>
            <a:ext cx="2537267" cy="4395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400" dirty="0" err="1" smtClean="0">
                <a:solidFill>
                  <a:schemeClr val="bg1"/>
                </a:solidFill>
              </a:rPr>
              <a:t>Include</a:t>
            </a:r>
            <a:r>
              <a:rPr lang="de-AT" sz="1400" dirty="0" smtClean="0">
                <a:solidFill>
                  <a:schemeClr val="bg1"/>
                </a:solidFill>
              </a:rPr>
              <a:t> in </a:t>
            </a:r>
            <a:r>
              <a:rPr lang="de-AT" sz="1400" dirty="0" err="1" smtClean="0">
                <a:solidFill>
                  <a:schemeClr val="bg1"/>
                </a:solidFill>
              </a:rPr>
              <a:t>the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client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journey</a:t>
            </a:r>
            <a:endParaRPr lang="de-AT" sz="1400" dirty="0">
              <a:solidFill>
                <a:schemeClr val="bg1"/>
              </a:solidFill>
            </a:endParaRPr>
          </a:p>
        </p:txBody>
      </p:sp>
      <p:sp>
        <p:nvSpPr>
          <p:cNvPr id="8" name="Textplatzhalter 2"/>
          <p:cNvSpPr txBox="1">
            <a:spLocks/>
          </p:cNvSpPr>
          <p:nvPr/>
        </p:nvSpPr>
        <p:spPr>
          <a:xfrm>
            <a:off x="2458519" y="2918328"/>
            <a:ext cx="2986631" cy="4395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400" dirty="0" smtClean="0">
                <a:solidFill>
                  <a:schemeClr val="bg1"/>
                </a:solidFill>
              </a:rPr>
              <a:t>Reality check</a:t>
            </a:r>
            <a:endParaRPr lang="de-AT" sz="1400" dirty="0">
              <a:solidFill>
                <a:schemeClr val="bg1"/>
              </a:solidFill>
            </a:endParaRPr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5857662" y="1376646"/>
            <a:ext cx="2986631" cy="4395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114300" indent="0">
              <a:buFont typeface="Roboto"/>
              <a:buNone/>
            </a:pPr>
            <a:r>
              <a:rPr lang="de-AT" sz="1400" dirty="0" err="1" smtClean="0">
                <a:solidFill>
                  <a:schemeClr val="bg1"/>
                </a:solidFill>
              </a:rPr>
              <a:t>Funding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options</a:t>
            </a:r>
            <a:endParaRPr lang="de-A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5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F4D72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633</Words>
  <Application>Microsoft Office PowerPoint</Application>
  <PresentationFormat>Bildschirmpräsentation (16:9)</PresentationFormat>
  <Paragraphs>132</Paragraphs>
  <Slides>12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Roboto</vt:lpstr>
      <vt:lpstr>Arial Unicode MS</vt:lpstr>
      <vt:lpstr>Myriad Pro</vt:lpstr>
      <vt:lpstr>Arial</vt:lpstr>
      <vt:lpstr>Blogger Sans</vt:lpstr>
      <vt:lpstr>Material</vt:lpstr>
      <vt:lpstr>EEN experiences to support clients with Horizon Europe and EEN services for SoEs </vt:lpstr>
      <vt:lpstr>How do we help?</vt:lpstr>
      <vt:lpstr>Services</vt:lpstr>
      <vt:lpstr>Starting point</vt:lpstr>
      <vt:lpstr>Tips for successful proposals</vt:lpstr>
      <vt:lpstr>PowerPoint-Präsentation</vt:lpstr>
      <vt:lpstr>Provide the right support</vt:lpstr>
      <vt:lpstr>PowerPoint-Präsentation</vt:lpstr>
      <vt:lpstr>Seal of Excellence</vt:lpstr>
      <vt:lpstr>Further support</vt:lpstr>
      <vt:lpstr>Dedicated support to EIC Accelerator SoE holders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EIC knowledge in the Network: sharing knowledge and expertise</dc:title>
  <dc:creator>AGI</dc:creator>
  <cp:lastModifiedBy>Iraklis Agiovlasitis</cp:lastModifiedBy>
  <cp:revision>27</cp:revision>
  <dcterms:modified xsi:type="dcterms:W3CDTF">2021-11-15T11:52:57Z</dcterms:modified>
</cp:coreProperties>
</file>