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708" r:id="rId6"/>
    <p:sldMasterId id="2147483724" r:id="rId7"/>
  </p:sldMasterIdLst>
  <p:notesMasterIdLst>
    <p:notesMasterId r:id="rId19"/>
  </p:notesMasterIdLst>
  <p:sldIdLst>
    <p:sldId id="256" r:id="rId8"/>
    <p:sldId id="269" r:id="rId9"/>
    <p:sldId id="284" r:id="rId10"/>
    <p:sldId id="292" r:id="rId11"/>
    <p:sldId id="293" r:id="rId12"/>
    <p:sldId id="294" r:id="rId13"/>
    <p:sldId id="295" r:id="rId14"/>
    <p:sldId id="296" r:id="rId15"/>
    <p:sldId id="288" r:id="rId16"/>
    <p:sldId id="289" r:id="rId17"/>
    <p:sldId id="268" r:id="rId18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682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46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ES">
              <a:latin typeface="Arial" charset="0"/>
              <a:ea typeface="+mn-ea"/>
              <a:cs typeface="Arial Unicode MS" pitchFamily="32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ES">
              <a:latin typeface="Arial" charset="0"/>
              <a:ea typeface="+mn-ea"/>
              <a:cs typeface="Arial Unicode MS" pitchFamily="32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ES">
              <a:latin typeface="Arial" charset="0"/>
              <a:ea typeface="+mn-ea"/>
              <a:cs typeface="Arial Unicode MS" pitchFamily="32" charset="0"/>
            </a:endParaRPr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83162" cy="4465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ES">
              <a:latin typeface="Arial" charset="0"/>
              <a:ea typeface="+mn-ea"/>
              <a:cs typeface="Arial Unicode MS" pitchFamily="32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31338"/>
            <a:ext cx="2944813" cy="493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75848ABF-DBBB-44D2-9C32-E9518DD4D07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AA2113F1-A448-40BC-A435-B1829ED42B30}" type="slidenum">
              <a:rPr lang="fr-FR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1</a:t>
            </a:fld>
            <a:endParaRPr lang="fr-FR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04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algn="just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10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7124C2-D1BC-4D45-B9D9-30DDAAB66158}" type="slidenum">
              <a:rPr lang="fr-FR" sz="1200">
                <a:solidFill>
                  <a:srgbClr val="000000"/>
                </a:solidFill>
              </a:rPr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CACACDEC-83E2-4F83-96A3-5126F233B5A1}" type="slidenum">
              <a:rPr lang="fr-FR" altLang="en-US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2</a:t>
            </a:fld>
            <a:endParaRPr lang="fr-FR" altLang="en-US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dirty="0" smtClean="0">
              <a:latin typeface="Times New Roman" pitchFamily="18" charset="0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CACACDEC-83E2-4F83-96A3-5126F233B5A1}" type="slidenum">
              <a:rPr lang="fr-FR" altLang="en-US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3</a:t>
            </a:fld>
            <a:endParaRPr lang="fr-FR" altLang="en-US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dirty="0" smtClean="0">
              <a:latin typeface="Times New Roman" pitchFamily="18" charset="0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CACACDEC-83E2-4F83-96A3-5126F233B5A1}" type="slidenum">
              <a:rPr lang="fr-FR" altLang="en-US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4</a:t>
            </a:fld>
            <a:endParaRPr lang="fr-FR" altLang="en-US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1274-D91A-4FB4-8938-3C74F442834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CACACDEC-83E2-4F83-96A3-5126F233B5A1}" type="slidenum">
              <a:rPr lang="fr-FR" altLang="en-US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9</a:t>
            </a:fld>
            <a:endParaRPr lang="fr-FR" altLang="en-US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CACACDEC-83E2-4F83-96A3-5126F233B5A1}" type="slidenum">
              <a:rPr lang="fr-FR" altLang="en-US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10</a:t>
            </a:fld>
            <a:endParaRPr lang="fr-FR" altLang="en-US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These are just some of my Network colleagues. We are here to help you so please don’t hesitate to get in touch.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C637CC89-128A-4D48-8DD9-873DDA079572}" type="slidenum">
              <a:rPr lang="fr-FR" altLang="en-US" smtClean="0">
                <a:latin typeface="Times New Roman" pitchFamily="18" charset="0"/>
                <a:ea typeface="MS PGothic" pitchFamily="34" charset="-128"/>
                <a:cs typeface="Segoe UI" pitchFamily="34" charset="0"/>
              </a:rPr>
              <a:pPr>
                <a:buFont typeface="Wingdings" pitchFamily="2" charset="2"/>
                <a:buNone/>
              </a:pPr>
              <a:t>11</a:t>
            </a:fld>
            <a:endParaRPr lang="fr-FR" altLang="en-US" smtClean="0">
              <a:latin typeface="Times New Roman" pitchFamily="18" charset="0"/>
              <a:ea typeface="MS PGothic" pitchFamily="34" charset="-128"/>
              <a:cs typeface="Segoe U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0114" name="Imagen 15" descr="2021 Logo CESEAND NET EU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6021288"/>
            <a:ext cx="202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0FDA-8593-455D-B41C-AD3E1746C7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8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0AE4-D6AD-4F88-8D78-A0299C866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2411760" y="3212976"/>
            <a:ext cx="23042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9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4317-72D6-4DB4-9E35-294AC7561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783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74A8-4C33-4C17-B167-725157AF22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9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D96C-7D4C-4698-9A13-FE036818A1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432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A16B-A8E1-44A7-AE00-03A6D4711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540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5B5F-23C6-4A24-91D9-3CBD4EAB6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07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D12-5508-445D-98BB-57111755AC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828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E89-EC68-4059-9A04-C8B203B63D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540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26B-339C-4541-9388-0044669B8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578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AEF-0845-4445-8CAE-AB094B4121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713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8BA5-858F-4B01-9A5B-B483893CAD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3B48-C378-4509-BFFB-88E2CE5F0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9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A4 HORIZONT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0CCB-BA15-46A0-BEDA-59253B558D4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C153-76B6-4BAB-A74F-FAB9511274F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769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FB75-5A90-4BE1-9912-9BA7F7386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CAAF-CF37-434B-A2F3-739CEA0EE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CEBA-A7ED-4D53-9E94-09BC59CB082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0FDA-8593-455D-B41C-AD3E1746C7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8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0AE4-D6AD-4F88-8D78-A0299C866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2411760" y="3212976"/>
            <a:ext cx="23042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91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4317-72D6-4DB4-9E35-294AC7561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783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74A8-4C33-4C17-B167-725157AF22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96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D96C-7D4C-4698-9A13-FE036818A1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432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A16B-A8E1-44A7-AE00-03A6D4711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540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5B5F-23C6-4A24-91D9-3CBD4EAB6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07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D12-5508-445D-98BB-57111755AC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828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E89-EC68-4059-9A04-C8B203B63D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54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26B-339C-4541-9388-0044669B8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578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AEF-0845-4445-8CAE-AB094B4121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713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8BA5-858F-4B01-9A5B-B483893CAD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3B48-C378-4509-BFFB-88E2CE5F0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9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A4 HORIZONT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0CCB-BA15-46A0-BEDA-59253B558D4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C153-76B6-4BAB-A74F-FAB9511274F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7690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FB75-5A90-4BE1-9912-9BA7F7386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CAAF-CF37-434B-A2F3-739CEA0EE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CEBA-A7ED-4D53-9E94-09BC59CB082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725" y="6515100"/>
            <a:ext cx="13335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aseline="30000">
                <a:solidFill>
                  <a:srgbClr val="00567A"/>
                </a:solidFill>
                <a:latin typeface="MyriadPro-Regular" charset="0"/>
                <a:ea typeface="+mn-ea"/>
                <a:cs typeface="Arial Unicode MS" pitchFamily="32" charset="0"/>
              </a:rPr>
              <a:t>een.ec.europa.eu</a:t>
            </a:r>
          </a:p>
        </p:txBody>
      </p:sp>
      <p:pic>
        <p:nvPicPr>
          <p:cNvPr id="5" name="Imagen 15" descr="2021 Logo CESEAND NET EU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59599" y="6021288"/>
            <a:ext cx="202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oogle Shape;107;p26"/>
          <p:cNvPicPr preferRelativeResize="0"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88640"/>
            <a:ext cx="1799977" cy="176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Cuadro de texto 3"/>
          <p:cNvSpPr txBox="1">
            <a:spLocks/>
          </p:cNvSpPr>
          <p:nvPr userDrawn="1"/>
        </p:nvSpPr>
        <p:spPr bwMode="auto">
          <a:xfrm>
            <a:off x="1907704" y="5373216"/>
            <a:ext cx="2736304" cy="7921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Semibold" pitchFamily="34" charset="0"/>
                <a:ea typeface="MS PGothic" pitchFamily="34" charset="-128"/>
              </a:rPr>
              <a:t>Consejería de Transformación Económica, Industria, Conocimiento y Universidades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itchFamily="34" charset="0"/>
                <a:ea typeface="MS PGothic" pitchFamily="34" charset="-128"/>
              </a:rPr>
              <a:t>Agencia de Innovación y Desarrollo de   Andalucía IDEA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" name="Placeholder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67544" y="5157192"/>
            <a:ext cx="1615440" cy="12252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 val="1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4825" y="6515100"/>
            <a:ext cx="13335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aseline="30000">
                <a:solidFill>
                  <a:srgbClr val="00567A"/>
                </a:solidFill>
                <a:latin typeface="MyriadPro-Regular" charset="0"/>
                <a:ea typeface="+mn-ea"/>
              </a:rPr>
              <a:t>een.ec.europa.eu</a:t>
            </a:r>
          </a:p>
        </p:txBody>
      </p:sp>
      <p:pic>
        <p:nvPicPr>
          <p:cNvPr id="5" name="Imagen 15" descr="2021 Logo CESEAND NET EU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28184" y="6021288"/>
            <a:ext cx="202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 de texto 3"/>
          <p:cNvSpPr txBox="1">
            <a:spLocks/>
          </p:cNvSpPr>
          <p:nvPr userDrawn="1"/>
        </p:nvSpPr>
        <p:spPr bwMode="auto">
          <a:xfrm>
            <a:off x="3347864" y="5949280"/>
            <a:ext cx="2808312" cy="6481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Semibold" pitchFamily="34" charset="0"/>
                <a:ea typeface="MS PGothic" pitchFamily="34" charset="-128"/>
              </a:rPr>
              <a:t>Consejería de Transformación Económica, Industria, Conocimiento y Universidades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itchFamily="34" charset="0"/>
                <a:ea typeface="MS PGothic" pitchFamily="34" charset="-128"/>
              </a:rPr>
              <a:t>Agencia de Innovación y Desarrollo de   Andalucía IDEA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laceholder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33256"/>
            <a:ext cx="1296144" cy="9361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 val="1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4825" y="6515100"/>
            <a:ext cx="13335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aseline="30000">
                <a:solidFill>
                  <a:srgbClr val="00567A"/>
                </a:solidFill>
                <a:latin typeface="MyriadPro-Regular" charset="0"/>
                <a:ea typeface="+mn-ea"/>
                <a:cs typeface="Arial Unicode MS" pitchFamily="32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725" y="6515100"/>
            <a:ext cx="13335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aseline="30000">
                <a:solidFill>
                  <a:srgbClr val="00567A"/>
                </a:solidFill>
                <a:latin typeface="MyriadPro-Regular" charset="0"/>
                <a:ea typeface="+mn-ea"/>
                <a:cs typeface="Arial Unicode MS" pitchFamily="32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4825" y="6515100"/>
            <a:ext cx="13335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aseline="30000">
                <a:solidFill>
                  <a:srgbClr val="00567A"/>
                </a:solidFill>
                <a:latin typeface="MyriadPro-Regular" charset="0"/>
                <a:ea typeface="+mn-ea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491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9AEB452-BA66-46A4-8DCB-B9E420085E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11/16/2021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1331640" y="6309320"/>
            <a:ext cx="64087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2411760" y="3212976"/>
            <a:ext cx="23042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5940152" y="260648"/>
            <a:ext cx="29523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026" name="Picture 2" descr="C:\Users\mgago\Desktop\Logo IDEA Consejería Economía Conocimiento Empresas Universidad_traz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4048" y="260648"/>
            <a:ext cx="3888432" cy="66809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4008" y="260648"/>
            <a:ext cx="4440236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869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9AEB452-BA66-46A4-8DCB-B9E420085E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11/16/2021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0E9420C-4052-42C5-8CEA-D32E30088D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1331640" y="6309320"/>
            <a:ext cx="64087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2411760" y="3212976"/>
            <a:ext cx="23042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5940152" y="260648"/>
            <a:ext cx="29523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026" name="Picture 2" descr="C:\Users\mgago\Desktop\Logo IDEA Consejería Economía Conocimiento Empresas Universidad_traz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4048" y="260648"/>
            <a:ext cx="3888432" cy="66809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4008" y="260648"/>
            <a:ext cx="4440236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869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://www.ceseand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info@ceseand.net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twitter.com/hashtag/ScaleUpAndalucia?src=has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914400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23528" y="2060848"/>
            <a:ext cx="5976664" cy="1661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006491"/>
                </a:solidFill>
                <a:latin typeface="Blogger Sans" pitchFamily="50" charset="0"/>
                <a:ea typeface="Arial Unicode MS" pitchFamily="34" charset="-128"/>
              </a:rPr>
              <a:t>EEN experience: Advise on Structural Funds and SoE Businesses</a:t>
            </a:r>
            <a:endParaRPr lang="en-US" sz="3600" dirty="0">
              <a:solidFill>
                <a:srgbClr val="006491"/>
              </a:solidFill>
              <a:latin typeface="Blogger Sans" pitchFamily="50" charset="0"/>
              <a:ea typeface="Arial Unicode MS" pitchFamily="34" charset="-128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23825"/>
            <a:ext cx="1439863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437112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MS PGothic" pitchFamily="34" charset="-128"/>
                <a:cs typeface="Times New Roman" pitchFamily="18" charset="0"/>
              </a:rPr>
              <a:t>EEN Access to Finance Training Session </a:t>
            </a:r>
          </a:p>
          <a:p>
            <a:pPr lvl="0" algn="ctr" eaLnBrk="0" hangingPunct="0"/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MS PGothic" pitchFamily="34" charset="-128"/>
                <a:cs typeface="Times New Roman" pitchFamily="18" charset="0"/>
              </a:rPr>
              <a:t>November </a:t>
            </a:r>
            <a:r>
              <a:rPr lang="en-US" sz="1400" dirty="0" smtClean="0">
                <a:cs typeface="Times New Roman" pitchFamily="18" charset="0"/>
              </a:rPr>
              <a:t>18 – 19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MS PGothic" pitchFamily="34" charset="-128"/>
                <a:cs typeface="Times New Roman" pitchFamily="18" charset="0"/>
              </a:rPr>
              <a:t>2021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3825"/>
            <a:ext cx="1439863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9512" y="1556792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682BA"/>
                </a:solidFill>
              </a:rPr>
              <a:t>Fund of Venture Capital funds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35696" y="162880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682BA"/>
                </a:solidFill>
              </a:rPr>
              <a:t>Recent launch 3 </a:t>
            </a:r>
            <a:r>
              <a:rPr lang="en-US" sz="1800" b="1" dirty="0">
                <a:solidFill>
                  <a:srgbClr val="0682BA"/>
                </a:solidFill>
              </a:rPr>
              <a:t>new venture capital funds which global amount of </a:t>
            </a:r>
            <a:r>
              <a:rPr lang="en-US" sz="1800" b="1" dirty="0" smtClean="0">
                <a:solidFill>
                  <a:srgbClr val="0682BA"/>
                </a:solidFill>
              </a:rPr>
              <a:t>50,25 </a:t>
            </a:r>
            <a:r>
              <a:rPr lang="en-US" sz="1800" b="1" dirty="0">
                <a:solidFill>
                  <a:srgbClr val="0682BA"/>
                </a:solidFill>
              </a:rPr>
              <a:t>Mil € co-financed with ERDF</a:t>
            </a:r>
            <a:endParaRPr lang="es-ES" sz="1800" b="1" dirty="0">
              <a:solidFill>
                <a:srgbClr val="0682BA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717032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err="1" smtClean="0">
                <a:solidFill>
                  <a:srgbClr val="0682BA"/>
                </a:solidFill>
              </a:rPr>
              <a:t>Startup</a:t>
            </a:r>
            <a:r>
              <a:rPr lang="es-ES" sz="1800" b="1" dirty="0" smtClean="0">
                <a:solidFill>
                  <a:srgbClr val="0682BA"/>
                </a:solidFill>
              </a:rPr>
              <a:t> </a:t>
            </a:r>
            <a:r>
              <a:rPr lang="es-ES" sz="1800" b="1" dirty="0" err="1" smtClean="0">
                <a:solidFill>
                  <a:srgbClr val="0682BA"/>
                </a:solidFill>
              </a:rPr>
              <a:t>Venture</a:t>
            </a:r>
            <a:r>
              <a:rPr lang="es-ES" sz="1800" b="1" dirty="0" smtClean="0">
                <a:solidFill>
                  <a:srgbClr val="0682BA"/>
                </a:solidFill>
              </a:rPr>
              <a:t> Capital </a:t>
            </a:r>
            <a:r>
              <a:rPr lang="es-ES" sz="1800" dirty="0" err="1" smtClean="0">
                <a:solidFill>
                  <a:srgbClr val="0682BA"/>
                </a:solidFill>
              </a:rPr>
              <a:t>is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awarded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to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Quadriga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>
                <a:solidFill>
                  <a:srgbClr val="0682BA"/>
                </a:solidFill>
              </a:rPr>
              <a:t>Asset</a:t>
            </a:r>
            <a:r>
              <a:rPr lang="es-ES" sz="1800" dirty="0">
                <a:solidFill>
                  <a:srgbClr val="0682BA"/>
                </a:solidFill>
              </a:rPr>
              <a:t> Managers. </a:t>
            </a:r>
            <a:endParaRPr lang="es-ES" sz="1800" dirty="0" smtClean="0">
              <a:solidFill>
                <a:srgbClr val="0682BA"/>
              </a:solidFill>
            </a:endParaRPr>
          </a:p>
          <a:p>
            <a:r>
              <a:rPr lang="es-ES" sz="1800" dirty="0" smtClean="0">
                <a:solidFill>
                  <a:srgbClr val="0682BA"/>
                </a:solidFill>
              </a:rPr>
              <a:t>8 Mil €  </a:t>
            </a:r>
            <a:r>
              <a:rPr lang="es-ES" sz="1800" dirty="0" err="1" smtClean="0">
                <a:solidFill>
                  <a:srgbClr val="0682BA"/>
                </a:solidFill>
              </a:rPr>
              <a:t>public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funds</a:t>
            </a:r>
            <a:r>
              <a:rPr lang="es-ES" sz="1800" dirty="0" smtClean="0">
                <a:solidFill>
                  <a:srgbClr val="0682BA"/>
                </a:solidFill>
              </a:rPr>
              <a:t> + 2,1 </a:t>
            </a:r>
            <a:r>
              <a:rPr lang="es-ES" sz="1800" dirty="0" err="1" smtClean="0">
                <a:solidFill>
                  <a:srgbClr val="0682BA"/>
                </a:solidFill>
              </a:rPr>
              <a:t>private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funds</a:t>
            </a:r>
            <a:endParaRPr lang="es-ES" sz="1800" dirty="0">
              <a:solidFill>
                <a:srgbClr val="0682BA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19872" y="3717032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err="1">
                <a:solidFill>
                  <a:srgbClr val="0682BA"/>
                </a:solidFill>
              </a:rPr>
              <a:t>Expansion</a:t>
            </a:r>
            <a:r>
              <a:rPr lang="es-ES" sz="1800" b="1" dirty="0">
                <a:solidFill>
                  <a:srgbClr val="0682BA"/>
                </a:solidFill>
              </a:rPr>
              <a:t> </a:t>
            </a:r>
            <a:r>
              <a:rPr lang="es-ES" sz="1800" b="1" dirty="0" err="1">
                <a:solidFill>
                  <a:srgbClr val="0682BA"/>
                </a:solidFill>
              </a:rPr>
              <a:t>Venture</a:t>
            </a:r>
            <a:r>
              <a:rPr lang="es-ES" sz="1800" b="1" dirty="0">
                <a:solidFill>
                  <a:srgbClr val="0682BA"/>
                </a:solidFill>
              </a:rPr>
              <a:t> </a:t>
            </a:r>
            <a:r>
              <a:rPr lang="es-ES" sz="1800" b="1" dirty="0" smtClean="0">
                <a:solidFill>
                  <a:srgbClr val="0682BA"/>
                </a:solidFill>
              </a:rPr>
              <a:t>Capital I </a:t>
            </a:r>
            <a:r>
              <a:rPr lang="es-ES" sz="1800" dirty="0" err="1" smtClean="0">
                <a:solidFill>
                  <a:srgbClr val="0682BA"/>
                </a:solidFill>
              </a:rPr>
              <a:t>is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awarded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to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Axon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Partners</a:t>
            </a:r>
            <a:r>
              <a:rPr lang="es-ES" sz="1800" dirty="0" smtClean="0">
                <a:solidFill>
                  <a:srgbClr val="0682BA"/>
                </a:solidFill>
              </a:rPr>
              <a:t> Group </a:t>
            </a:r>
          </a:p>
          <a:p>
            <a:r>
              <a:rPr lang="es-ES" sz="1800" dirty="0" smtClean="0">
                <a:solidFill>
                  <a:srgbClr val="0682BA"/>
                </a:solidFill>
              </a:rPr>
              <a:t>19 Mil €  </a:t>
            </a:r>
            <a:r>
              <a:rPr lang="es-ES" sz="1800" dirty="0" err="1" smtClean="0">
                <a:solidFill>
                  <a:srgbClr val="0682BA"/>
                </a:solidFill>
              </a:rPr>
              <a:t>public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funds</a:t>
            </a:r>
            <a:r>
              <a:rPr lang="es-ES" sz="1800" dirty="0" smtClean="0">
                <a:solidFill>
                  <a:srgbClr val="0682BA"/>
                </a:solidFill>
              </a:rPr>
              <a:t> + 5 </a:t>
            </a:r>
            <a:r>
              <a:rPr lang="es-ES" sz="1800" dirty="0" err="1" smtClean="0">
                <a:solidFill>
                  <a:srgbClr val="0682BA"/>
                </a:solidFill>
              </a:rPr>
              <a:t>private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funds</a:t>
            </a:r>
            <a:endParaRPr lang="es-ES" sz="1800" dirty="0" smtClean="0">
              <a:solidFill>
                <a:srgbClr val="0682BA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44208" y="3645024"/>
            <a:ext cx="2699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err="1">
                <a:solidFill>
                  <a:srgbClr val="0682BA"/>
                </a:solidFill>
              </a:rPr>
              <a:t>Expansion</a:t>
            </a:r>
            <a:r>
              <a:rPr lang="es-ES" sz="1800" b="1" dirty="0">
                <a:solidFill>
                  <a:srgbClr val="0682BA"/>
                </a:solidFill>
              </a:rPr>
              <a:t> </a:t>
            </a:r>
            <a:r>
              <a:rPr lang="es-ES" sz="1800" b="1" dirty="0" err="1">
                <a:solidFill>
                  <a:srgbClr val="0682BA"/>
                </a:solidFill>
              </a:rPr>
              <a:t>Venture</a:t>
            </a:r>
            <a:r>
              <a:rPr lang="es-ES" sz="1800" b="1" dirty="0">
                <a:solidFill>
                  <a:srgbClr val="0682BA"/>
                </a:solidFill>
              </a:rPr>
              <a:t> </a:t>
            </a:r>
            <a:r>
              <a:rPr lang="es-ES" sz="1800" b="1" dirty="0" smtClean="0">
                <a:solidFill>
                  <a:srgbClr val="0682BA"/>
                </a:solidFill>
              </a:rPr>
              <a:t>Capital II </a:t>
            </a:r>
            <a:r>
              <a:rPr lang="es-ES" sz="1800" dirty="0" err="1" smtClean="0">
                <a:solidFill>
                  <a:srgbClr val="0682BA"/>
                </a:solidFill>
              </a:rPr>
              <a:t>is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awarded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to</a:t>
            </a:r>
            <a:r>
              <a:rPr lang="es-ES" sz="1800" dirty="0" smtClean="0">
                <a:solidFill>
                  <a:srgbClr val="0682BA"/>
                </a:solidFill>
              </a:rPr>
              <a:t> Alter Capital Desarrollo</a:t>
            </a:r>
          </a:p>
          <a:p>
            <a:r>
              <a:rPr lang="es-ES" sz="1800" dirty="0" smtClean="0">
                <a:solidFill>
                  <a:srgbClr val="0682BA"/>
                </a:solidFill>
              </a:rPr>
              <a:t>10 Mil €  </a:t>
            </a:r>
            <a:r>
              <a:rPr lang="es-ES" sz="1800" dirty="0" err="1" smtClean="0">
                <a:solidFill>
                  <a:srgbClr val="0682BA"/>
                </a:solidFill>
              </a:rPr>
              <a:t>public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funds</a:t>
            </a:r>
            <a:r>
              <a:rPr lang="es-ES" sz="1800" dirty="0" smtClean="0">
                <a:solidFill>
                  <a:srgbClr val="0682BA"/>
                </a:solidFill>
              </a:rPr>
              <a:t> + 5,15 </a:t>
            </a:r>
            <a:r>
              <a:rPr lang="es-ES" sz="1800" dirty="0" err="1" smtClean="0">
                <a:solidFill>
                  <a:srgbClr val="0682BA"/>
                </a:solidFill>
              </a:rPr>
              <a:t>private</a:t>
            </a:r>
            <a:r>
              <a:rPr lang="es-ES" sz="1800" dirty="0" smtClean="0">
                <a:solidFill>
                  <a:srgbClr val="0682BA"/>
                </a:solidFill>
              </a:rPr>
              <a:t> </a:t>
            </a:r>
            <a:r>
              <a:rPr lang="es-ES" sz="1800" dirty="0" err="1" smtClean="0">
                <a:solidFill>
                  <a:srgbClr val="0682BA"/>
                </a:solidFill>
              </a:rPr>
              <a:t>funds</a:t>
            </a:r>
            <a:endParaRPr lang="es-ES" sz="1800" dirty="0" smtClean="0">
              <a:solidFill>
                <a:srgbClr val="0682BA"/>
              </a:solidFill>
            </a:endParaRPr>
          </a:p>
        </p:txBody>
      </p:sp>
      <p:sp>
        <p:nvSpPr>
          <p:cNvPr id="11" name="10 Flecha abajo"/>
          <p:cNvSpPr/>
          <p:nvPr/>
        </p:nvSpPr>
        <p:spPr bwMode="auto">
          <a:xfrm rot="2328526">
            <a:off x="1508315" y="2680554"/>
            <a:ext cx="648072" cy="792088"/>
          </a:xfrm>
          <a:prstGeom prst="downArrow">
            <a:avLst/>
          </a:prstGeom>
          <a:solidFill>
            <a:srgbClr val="0682BA"/>
          </a:solidFill>
          <a:ln w="9525" cap="flat" cmpd="sng" algn="ctr">
            <a:solidFill>
              <a:srgbClr val="0682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2" name="11 Flecha abajo"/>
          <p:cNvSpPr/>
          <p:nvPr/>
        </p:nvSpPr>
        <p:spPr bwMode="auto">
          <a:xfrm>
            <a:off x="4283968" y="2708920"/>
            <a:ext cx="648072" cy="792088"/>
          </a:xfrm>
          <a:prstGeom prst="downArrow">
            <a:avLst/>
          </a:prstGeom>
          <a:solidFill>
            <a:srgbClr val="0682BA"/>
          </a:solidFill>
          <a:ln w="9525" cap="flat" cmpd="sng" algn="ctr">
            <a:solidFill>
              <a:srgbClr val="0682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3" name="12 Flecha abajo"/>
          <p:cNvSpPr/>
          <p:nvPr/>
        </p:nvSpPr>
        <p:spPr bwMode="auto">
          <a:xfrm rot="19798299">
            <a:off x="7030955" y="2673904"/>
            <a:ext cx="648072" cy="792088"/>
          </a:xfrm>
          <a:prstGeom prst="downArrow">
            <a:avLst/>
          </a:prstGeom>
          <a:solidFill>
            <a:srgbClr val="0682BA"/>
          </a:solidFill>
          <a:ln w="9525" cap="flat" cmpd="sng" algn="ctr">
            <a:solidFill>
              <a:srgbClr val="0682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0" y="0"/>
            <a:ext cx="9144000" cy="5502275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s-ES" dirty="0" smtClean="0">
                <a:hlinkClick r:id="rId4"/>
              </a:rPr>
              <a:t>#</a:t>
            </a:r>
            <a:r>
              <a:rPr lang="es-ES" b="1" u="sng" dirty="0" smtClean="0">
                <a:hlinkClick r:id="rId4"/>
              </a:rPr>
              <a:t>ScaleUpAndalucia</a:t>
            </a:r>
            <a:r>
              <a:rPr lang="es-ES" dirty="0" smtClean="0"/>
              <a:t> </a:t>
            </a:r>
            <a:endParaRPr lang="en-US" altLang="es-ES_tradnl" dirty="0" smtClean="0"/>
          </a:p>
        </p:txBody>
      </p:sp>
      <p:pic>
        <p:nvPicPr>
          <p:cNvPr id="18436" name="Imagen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6988"/>
            <a:ext cx="9144000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250825" y="188913"/>
            <a:ext cx="34178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altLang="en-US" dirty="0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</a:rPr>
              <a:t>email: </a:t>
            </a:r>
            <a:r>
              <a:rPr lang="es-ES" altLang="en-US" dirty="0" smtClean="0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  <a:hlinkClick r:id="rId6"/>
              </a:rPr>
              <a:t>info@ceseand.net</a:t>
            </a:r>
            <a:r>
              <a:rPr lang="es-ES" altLang="en-US" dirty="0" smtClean="0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</a:rPr>
              <a:t> </a:t>
            </a:r>
            <a:endParaRPr lang="es-ES" altLang="en-US" dirty="0">
              <a:solidFill>
                <a:srgbClr val="FFFFFF"/>
              </a:solidFill>
              <a:latin typeface="Myriad Pro Light" pitchFamily="34" charset="0"/>
              <a:ea typeface="Arial Unicode MS" pitchFamily="34" charset="-128"/>
            </a:endParaRPr>
          </a:p>
          <a:p>
            <a:r>
              <a:rPr lang="es-ES" altLang="en-US" dirty="0" err="1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</a:rPr>
              <a:t>www</a:t>
            </a:r>
            <a:r>
              <a:rPr lang="es-ES" altLang="en-US" dirty="0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</a:rPr>
              <a:t>: </a:t>
            </a:r>
            <a:r>
              <a:rPr lang="es-ES" altLang="en-US" dirty="0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  <a:hlinkClick r:id="rId7"/>
              </a:rPr>
              <a:t>www.ceseand.net</a:t>
            </a:r>
            <a:r>
              <a:rPr lang="es-ES" altLang="en-US" dirty="0">
                <a:solidFill>
                  <a:srgbClr val="FFFFFF"/>
                </a:solidFill>
                <a:latin typeface="Myriad Pro Light" pitchFamily="34" charset="0"/>
                <a:ea typeface="Arial Unicode MS" pitchFamily="34" charset="-128"/>
              </a:rPr>
              <a:t> </a:t>
            </a:r>
            <a:endParaRPr lang="es-ES" altLang="en-US" sz="2000" dirty="0">
              <a:solidFill>
                <a:srgbClr val="FFFFFF"/>
              </a:solidFill>
              <a:latin typeface="Myriad Pro Light" pitchFamily="34" charset="0"/>
              <a:ea typeface="Arial Unicode MS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84438" y="2492375"/>
            <a:ext cx="3932237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" sz="4400" b="1" dirty="0" err="1">
                <a:latin typeface="Arial" charset="0"/>
                <a:ea typeface="+mn-ea"/>
              </a:rPr>
              <a:t>Thank</a:t>
            </a:r>
            <a:r>
              <a:rPr lang="es-ES" sz="4400" b="1" dirty="0">
                <a:latin typeface="Arial" charset="0"/>
                <a:ea typeface="+mn-ea"/>
              </a:rPr>
              <a:t> </a:t>
            </a:r>
            <a:r>
              <a:rPr lang="es-ES" sz="4400" b="1" dirty="0" err="1">
                <a:latin typeface="Arial" charset="0"/>
                <a:ea typeface="+mn-ea"/>
              </a:rPr>
              <a:t>you</a:t>
            </a:r>
            <a:r>
              <a:rPr lang="es-ES" sz="4400" b="1" dirty="0">
                <a:latin typeface="Arial" charset="0"/>
                <a:ea typeface="+mn-ea"/>
              </a:rPr>
              <a:t>!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s-ES" sz="2800" b="1" dirty="0">
                <a:latin typeface="Arial" charset="0"/>
                <a:ea typeface="+mn-ea"/>
              </a:rPr>
              <a:t>Stéphane Ruiz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s-ES" sz="2800" b="1" dirty="0">
                <a:latin typeface="Arial" charset="0"/>
                <a:ea typeface="+mn-ea"/>
              </a:rPr>
              <a:t>sruiz@agenciaidea.es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3825"/>
            <a:ext cx="1439863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1763689" y="3212976"/>
            <a:ext cx="3608470" cy="5616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Infrastructures, Productive Spaces and Technology Sectors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63689" y="4077072"/>
            <a:ext cx="3608470" cy="5616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FDI and </a:t>
            </a:r>
            <a:r>
              <a:rPr lang="en-US" sz="1400" b="1" dirty="0" smtClean="0">
                <a:solidFill>
                  <a:srgbClr val="C00000"/>
                </a:solidFill>
              </a:rPr>
              <a:t>Advanced Services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764277" y="4922660"/>
            <a:ext cx="3608470" cy="5616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Financing</a:t>
            </a:r>
            <a:r>
              <a:rPr lang="en-US" sz="1400" b="1" dirty="0">
                <a:solidFill>
                  <a:schemeClr val="tx1"/>
                </a:solidFill>
              </a:rPr>
              <a:t> and Business Development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703307" y="5315610"/>
            <a:ext cx="1927813" cy="5616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</a:rPr>
              <a:t>Financial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</a:rPr>
              <a:t>Instruments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331641" y="1434784"/>
            <a:ext cx="3384376" cy="676064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Regional Ministry of Economic Transformation, Industry, Knowledge and </a:t>
            </a:r>
            <a:r>
              <a:rPr lang="en-GB" sz="1400" b="1" dirty="0" smtClean="0"/>
              <a:t>Universities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31641" y="2276872"/>
            <a:ext cx="3384376" cy="676064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Agency of Development and Innovation of IDEA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7" name="16 Conector recto de flecha"/>
          <p:cNvCxnSpPr>
            <a:stCxn id="15" idx="2"/>
            <a:endCxn id="16" idx="0"/>
          </p:cNvCxnSpPr>
          <p:nvPr/>
        </p:nvCxnSpPr>
        <p:spPr>
          <a:xfrm>
            <a:off x="3023829" y="2110848"/>
            <a:ext cx="0" cy="16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5724129" y="4509120"/>
            <a:ext cx="1927813" cy="5616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Grants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9" name="18 Conector angular"/>
          <p:cNvCxnSpPr>
            <a:stCxn id="16" idx="1"/>
            <a:endCxn id="9" idx="1"/>
          </p:cNvCxnSpPr>
          <p:nvPr/>
        </p:nvCxnSpPr>
        <p:spPr>
          <a:xfrm rot="10800000" flipH="1" flipV="1">
            <a:off x="1331641" y="2614903"/>
            <a:ext cx="432048" cy="878903"/>
          </a:xfrm>
          <a:prstGeom prst="bentConnector3">
            <a:avLst>
              <a:gd name="adj1" fmla="val -5291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16" idx="1"/>
            <a:endCxn id="10" idx="1"/>
          </p:cNvCxnSpPr>
          <p:nvPr/>
        </p:nvCxnSpPr>
        <p:spPr>
          <a:xfrm rot="10800000" flipH="1" flipV="1">
            <a:off x="1331641" y="2614903"/>
            <a:ext cx="432048" cy="1742999"/>
          </a:xfrm>
          <a:prstGeom prst="bentConnector3">
            <a:avLst>
              <a:gd name="adj1" fmla="val -5291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16" idx="1"/>
            <a:endCxn id="13" idx="1"/>
          </p:cNvCxnSpPr>
          <p:nvPr/>
        </p:nvCxnSpPr>
        <p:spPr>
          <a:xfrm rot="10800000" flipH="1" flipV="1">
            <a:off x="1331641" y="2614903"/>
            <a:ext cx="432636" cy="2588587"/>
          </a:xfrm>
          <a:prstGeom prst="bentConnector3">
            <a:avLst>
              <a:gd name="adj1" fmla="val -5283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13" idx="3"/>
            <a:endCxn id="18" idx="1"/>
          </p:cNvCxnSpPr>
          <p:nvPr/>
        </p:nvCxnSpPr>
        <p:spPr>
          <a:xfrm flipV="1">
            <a:off x="5372747" y="4789951"/>
            <a:ext cx="351382" cy="4135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/>
          <p:nvPr/>
        </p:nvCxnSpPr>
        <p:spPr>
          <a:xfrm>
            <a:off x="5364089" y="5157192"/>
            <a:ext cx="330560" cy="392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5724129" y="3789040"/>
            <a:ext cx="1927813" cy="5616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Enterprise Europe Network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9" name="38 Conector angular"/>
          <p:cNvCxnSpPr>
            <a:stCxn id="10" idx="3"/>
            <a:endCxn id="38" idx="1"/>
          </p:cNvCxnSpPr>
          <p:nvPr/>
        </p:nvCxnSpPr>
        <p:spPr>
          <a:xfrm flipV="1">
            <a:off x="5372159" y="4069871"/>
            <a:ext cx="351970" cy="2880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0405" y="0"/>
            <a:ext cx="40735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3825"/>
            <a:ext cx="1439863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228184" y="1700808"/>
            <a:ext cx="2627784" cy="830997"/>
          </a:xfrm>
          <a:prstGeom prst="rect">
            <a:avLst/>
          </a:prstGeom>
          <a:ln>
            <a:solidFill>
              <a:srgbClr val="0682BA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0682BA"/>
                </a:solidFill>
                <a:latin typeface="+mn-lt"/>
                <a:cs typeface="Courier New" panose="02070309020205020404" pitchFamily="49" charset="0"/>
              </a:rPr>
              <a:t>2014-2020</a:t>
            </a:r>
            <a:r>
              <a:rPr lang="es-ES" b="1" dirty="0" smtClean="0">
                <a:solidFill>
                  <a:srgbClr val="0682BA"/>
                </a:solidFill>
                <a:latin typeface="+mn-lt"/>
                <a:cs typeface="Courier New" panose="02070309020205020404" pitchFamily="49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dirty="0" smtClean="0">
                <a:solidFill>
                  <a:srgbClr val="0682BA"/>
                </a:solidFill>
                <a:latin typeface="+mn-lt"/>
                <a:cs typeface="Courier New" panose="02070309020205020404" pitchFamily="49" charset="0"/>
              </a:rPr>
              <a:t>145 -&gt;195 MIL €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71800" y="404664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Grants</a:t>
            </a:r>
            <a:endParaRPr lang="en-US" b="1" dirty="0"/>
          </a:p>
        </p:txBody>
      </p:sp>
      <p:sp>
        <p:nvSpPr>
          <p:cNvPr id="7" name="6 Rectángulo"/>
          <p:cNvSpPr/>
          <p:nvPr/>
        </p:nvSpPr>
        <p:spPr>
          <a:xfrm>
            <a:off x="1259632" y="1628800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682BA"/>
                </a:solidFill>
              </a:rPr>
              <a:t>Program for Industrial Development, Improvement </a:t>
            </a:r>
            <a:r>
              <a:rPr lang="en-US" sz="2000" dirty="0">
                <a:solidFill>
                  <a:srgbClr val="0682BA"/>
                </a:solidFill>
              </a:rPr>
              <a:t>of </a:t>
            </a:r>
            <a:r>
              <a:rPr lang="en-US" sz="2000" dirty="0" smtClean="0">
                <a:solidFill>
                  <a:srgbClr val="0682BA"/>
                </a:solidFill>
              </a:rPr>
              <a:t>Competitiveness, Digital Transformation and Company Creation</a:t>
            </a:r>
            <a:endParaRPr lang="en-US" sz="2000" dirty="0">
              <a:solidFill>
                <a:srgbClr val="0682BA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35696" y="270892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100" dirty="0" smtClean="0">
                <a:solidFill>
                  <a:srgbClr val="0682BA"/>
                </a:solidFill>
              </a:rPr>
              <a:t> </a:t>
            </a:r>
            <a:r>
              <a:rPr lang="en-US" sz="1100" dirty="0" smtClean="0">
                <a:solidFill>
                  <a:srgbClr val="0682BA"/>
                </a:solidFill>
              </a:rPr>
              <a:t>Creation of business activity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0682BA"/>
                </a:solidFill>
              </a:rPr>
              <a:t> Improvement of competitiveness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0682BA"/>
                </a:solidFill>
              </a:rPr>
              <a:t> Employment generation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0682BA"/>
                </a:solidFill>
              </a:rPr>
              <a:t> Advanced services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0682BA"/>
                </a:solidFill>
              </a:rPr>
              <a:t> Digital transformation of SMEs</a:t>
            </a:r>
            <a:endParaRPr lang="en-US" sz="1100" dirty="0">
              <a:solidFill>
                <a:srgbClr val="0682BA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08104" y="2996952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682BA"/>
                </a:solidFill>
              </a:rPr>
              <a:t>Open call until 12/2020</a:t>
            </a:r>
            <a:endParaRPr lang="es-E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3789040"/>
            <a:ext cx="2952328" cy="21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3825"/>
            <a:ext cx="1439863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771800" y="404664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Grants</a:t>
            </a:r>
            <a:endParaRPr lang="en-US" b="1" dirty="0"/>
          </a:p>
        </p:txBody>
      </p:sp>
      <p:sp>
        <p:nvSpPr>
          <p:cNvPr id="10" name="9 Rectángulo"/>
          <p:cNvSpPr/>
          <p:nvPr/>
        </p:nvSpPr>
        <p:spPr>
          <a:xfrm>
            <a:off x="755576" y="1628800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682BA"/>
                </a:solidFill>
              </a:rPr>
              <a:t>Program for the Promotion of Industrial Research, Experimental Development and Business Innovation</a:t>
            </a:r>
            <a:endParaRPr lang="en-US" sz="2000" dirty="0">
              <a:solidFill>
                <a:srgbClr val="0682BA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72200" y="1700808"/>
            <a:ext cx="2088232" cy="830997"/>
          </a:xfrm>
          <a:prstGeom prst="rect">
            <a:avLst/>
          </a:prstGeom>
          <a:ln>
            <a:solidFill>
              <a:srgbClr val="0682BA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682BA"/>
                </a:solidFill>
                <a:latin typeface="+mn-lt"/>
                <a:cs typeface="Courier New" panose="02070309020205020404" pitchFamily="49" charset="0"/>
              </a:rPr>
              <a:t>2014-2020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682BA"/>
                </a:solidFill>
                <a:latin typeface="+mn-lt"/>
                <a:cs typeface="Courier New" panose="02070309020205020404" pitchFamily="49" charset="0"/>
              </a:rPr>
              <a:t>84 MIL €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2708920"/>
            <a:ext cx="4968552" cy="32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1547664" y="4869160"/>
            <a:ext cx="5256584" cy="86409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836712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2600" b="1" dirty="0" smtClean="0">
                <a:solidFill>
                  <a:srgbClr val="FF9900"/>
                </a:solidFill>
                <a:latin typeface="Calibri"/>
                <a:ea typeface="+mn-ea"/>
              </a:rPr>
              <a:t>GRANTS PROGRAM FOR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2600" b="1" dirty="0" smtClean="0">
                <a:solidFill>
                  <a:srgbClr val="FF9900"/>
                </a:solidFill>
                <a:latin typeface="Calibri"/>
                <a:ea typeface="+mn-ea"/>
              </a:rPr>
              <a:t>THE PROMOTION OF INTERNATIONAL R&amp;D&amp;I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35088" y="43651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GB" b="1" i="1" dirty="0" smtClean="0">
                <a:solidFill>
                  <a:srgbClr val="0070C0"/>
                </a:solidFill>
                <a:latin typeface="Arial Narrow" pitchFamily="34" charset="0"/>
                <a:ea typeface="+mn-ea"/>
              </a:rPr>
              <a:t>International R&amp;D&amp;I Projects</a:t>
            </a:r>
            <a:endParaRPr lang="es-ES" sz="2200" b="1" dirty="0">
              <a:solidFill>
                <a:srgbClr val="0070C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77281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Support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to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SMEs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 in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submitting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projects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within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international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latin typeface="Arial Narrow" pitchFamily="34" charset="0"/>
                <a:ea typeface="+mn-ea"/>
              </a:rPr>
              <a:t>calls</a:t>
            </a:r>
            <a:endParaRPr lang="es-ES" b="1" i="1" dirty="0">
              <a:solidFill>
                <a:srgbClr val="0070C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07096" y="486916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dirty="0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Experimental Development projects developed by Andalusian enterprises beneficiaries of an international action within Research Area (</a:t>
            </a:r>
            <a:r>
              <a:rPr lang="en-GB" sz="1800" dirty="0" err="1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ERAnets</a:t>
            </a:r>
            <a:r>
              <a:rPr lang="en-GB" sz="1800" dirty="0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, «Joint Programming Initiatives»- JPI, «Joint Technology Initiatives»- JTI, etc) or an international agreement (Eureka, </a:t>
            </a:r>
            <a:r>
              <a:rPr lang="en-GB" sz="1800" dirty="0" err="1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Iberoeka</a:t>
            </a:r>
            <a:r>
              <a:rPr lang="en-GB" sz="1800" dirty="0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)</a:t>
            </a:r>
            <a:endParaRPr lang="es-ES" sz="1800" dirty="0">
              <a:solidFill>
                <a:prstClr val="black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5576" y="30689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International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launch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of </a:t>
            </a:r>
            <a:r>
              <a:rPr lang="es-ES" b="1" i="1" dirty="0" err="1">
                <a:solidFill>
                  <a:srgbClr val="0070C0"/>
                </a:solidFill>
                <a:latin typeface="Arial Narrow" pitchFamily="34" charset="0"/>
                <a:ea typeface="+mn-ea"/>
              </a:rPr>
              <a:t>Innovative</a:t>
            </a:r>
            <a:r>
              <a:rPr lang="es-ES" b="1" i="1" dirty="0">
                <a:solidFill>
                  <a:srgbClr val="0070C0"/>
                </a:solidFill>
                <a:latin typeface="Arial Narrow" pitchFamily="34" charset="0"/>
                <a:ea typeface="+mn-ea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latin typeface="Arial Narrow" pitchFamily="34" charset="0"/>
                <a:ea typeface="+mn-ea"/>
              </a:rPr>
              <a:t>Enterprises</a:t>
            </a:r>
            <a:r>
              <a:rPr lang="es-ES" b="1" i="1" dirty="0" smtClean="0">
                <a:solidFill>
                  <a:srgbClr val="0070C0"/>
                </a:solidFill>
                <a:latin typeface="Arial Narrow" pitchFamily="34" charset="0"/>
                <a:ea typeface="+mn-ea"/>
              </a:rPr>
              <a:t> </a:t>
            </a:r>
            <a:endParaRPr lang="es-ES" b="1" i="1" dirty="0">
              <a:solidFill>
                <a:srgbClr val="0070C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5576" y="2276872"/>
            <a:ext cx="790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dirty="0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Funding the a contractor to carry out tasks related to partners research and proposals drafting.</a:t>
            </a:r>
            <a:endParaRPr lang="en-GB" sz="1800" dirty="0">
              <a:solidFill>
                <a:prstClr val="black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7584" y="3501008"/>
            <a:ext cx="8117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dirty="0" smtClean="0">
                <a:solidFill>
                  <a:prstClr val="black"/>
                </a:solidFill>
                <a:latin typeface="Arial Narrow" pitchFamily="34" charset="0"/>
                <a:ea typeface="+mn-ea"/>
              </a:rPr>
              <a:t>Projects aiming at setting up Innovative Business plans for SMEs having applied to SME´s Instrument Phase 2 (HORIZON 2020), reaching to the threshold within European Commission evaluation, but  without receiving funds for budgetary reasons.</a:t>
            </a:r>
            <a:endParaRPr lang="en-GB" sz="1800" dirty="0">
              <a:solidFill>
                <a:prstClr val="black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CAAF-CF37-434B-A2F3-739CEA0EE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15 CuadroTexto"/>
          <p:cNvSpPr txBox="1">
            <a:spLocks noChangeArrowheads="1"/>
          </p:cNvSpPr>
          <p:nvPr/>
        </p:nvSpPr>
        <p:spPr bwMode="auto">
          <a:xfrm>
            <a:off x="1187624" y="5877272"/>
            <a:ext cx="7200800" cy="477054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00100" lvl="1" indent="-342900" defTabSz="914400">
              <a:spcBef>
                <a:spcPts val="300"/>
              </a:spcBef>
              <a:spcAft>
                <a:spcPts val="300"/>
              </a:spcAft>
              <a:buClr>
                <a:srgbClr val="660066"/>
              </a:buClr>
              <a:buSzPct val="125000"/>
              <a:buFont typeface="Wingdings" pitchFamily="2" charset="2"/>
              <a:buChar char="Ä"/>
            </a:pPr>
            <a:r>
              <a:rPr lang="es-ES" sz="2500" b="1" dirty="0" err="1" smtClean="0">
                <a:solidFill>
                  <a:prstClr val="black"/>
                </a:solidFill>
                <a:latin typeface="Calibri"/>
                <a:ea typeface="+mn-ea"/>
              </a:rPr>
              <a:t>Direct</a:t>
            </a:r>
            <a:r>
              <a:rPr lang="es-ES" sz="2500" b="1" dirty="0" smtClean="0">
                <a:solidFill>
                  <a:prstClr val="black"/>
                </a:solidFill>
                <a:latin typeface="Calibri"/>
                <a:ea typeface="+mn-ea"/>
              </a:rPr>
              <a:t>, non-</a:t>
            </a:r>
            <a:r>
              <a:rPr lang="es-ES" sz="2500" b="1" dirty="0" err="1" smtClean="0">
                <a:solidFill>
                  <a:prstClr val="black"/>
                </a:solidFill>
                <a:latin typeface="Calibri"/>
                <a:ea typeface="+mn-ea"/>
              </a:rPr>
              <a:t>repayable</a:t>
            </a:r>
            <a:r>
              <a:rPr lang="es-ES" sz="2500" b="1" dirty="0" smtClean="0">
                <a:solidFill>
                  <a:prstClr val="black"/>
                </a:solidFill>
                <a:latin typeface="Calibri"/>
                <a:ea typeface="+mn-ea"/>
              </a:rPr>
              <a:t> incentives. GRANTS</a:t>
            </a:r>
            <a:endParaRPr lang="en-US" sz="2500" b="1" dirty="0" smtClean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17240" y="770579"/>
            <a:ext cx="216024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Dissemination of SME Instrument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(Workshops, </a:t>
            </a:r>
            <a:r>
              <a:rPr lang="en-US" sz="1200" dirty="0" err="1" smtClean="0">
                <a:solidFill>
                  <a:prstClr val="black"/>
                </a:solidFill>
              </a:rPr>
              <a:t>InfoDays</a:t>
            </a:r>
            <a:r>
              <a:rPr lang="en-US" sz="1200" smtClean="0">
                <a:solidFill>
                  <a:prstClr val="black"/>
                </a:solidFill>
              </a:rPr>
              <a:t>, etc.)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89248" y="2624203"/>
            <a:ext cx="201622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The company gets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Phase 1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SME Instrument funding</a:t>
            </a:r>
            <a:endParaRPr lang="es-ES" sz="1050" b="1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53544" y="2066723"/>
            <a:ext cx="23042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Information on CDTI´s “</a:t>
            </a:r>
            <a:r>
              <a:rPr lang="en-US" sz="1400" b="1" i="1" dirty="0" smtClean="0">
                <a:solidFill>
                  <a:prstClr val="black"/>
                </a:solidFill>
              </a:rPr>
              <a:t>Horizonte PYME</a:t>
            </a:r>
            <a:r>
              <a:rPr lang="en-US" sz="1400" dirty="0" smtClean="0">
                <a:solidFill>
                  <a:prstClr val="black"/>
                </a:solidFill>
              </a:rPr>
              <a:t>" is offered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53544" y="3290859"/>
            <a:ext cx="23042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The KAM/Business Coaching service is provided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97560" y="4784443"/>
            <a:ext cx="208823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The company gets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Phase 2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SME Instrument funding</a:t>
            </a:r>
            <a:endParaRPr lang="es-ES" sz="105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05872" y="5451099"/>
            <a:ext cx="23042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The KAM/Business Coaching service is provided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05872" y="3938931"/>
            <a:ext cx="230425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Call for Proposal “</a:t>
            </a:r>
            <a:r>
              <a:rPr lang="en-US" sz="1400" b="1" i="1" dirty="0" err="1" smtClean="0">
                <a:solidFill>
                  <a:prstClr val="black"/>
                </a:solidFill>
              </a:rPr>
              <a:t>Lanzamiento</a:t>
            </a:r>
            <a:r>
              <a:rPr lang="en-US" sz="1400" b="1" i="1" dirty="0" smtClean="0">
                <a:solidFill>
                  <a:prstClr val="black"/>
                </a:solidFill>
              </a:rPr>
              <a:t> </a:t>
            </a:r>
            <a:r>
              <a:rPr lang="en-US" sz="1400" b="1" i="1" dirty="0" err="1" smtClean="0">
                <a:solidFill>
                  <a:prstClr val="black"/>
                </a:solidFill>
              </a:rPr>
              <a:t>internacional</a:t>
            </a:r>
            <a:r>
              <a:rPr lang="en-US" sz="1400" b="1" i="1" dirty="0" smtClean="0">
                <a:solidFill>
                  <a:prstClr val="black"/>
                </a:solidFill>
              </a:rPr>
              <a:t> Empresa </a:t>
            </a:r>
            <a:r>
              <a:rPr lang="en-US" sz="1400" b="1" i="1" dirty="0" err="1" smtClean="0">
                <a:solidFill>
                  <a:prstClr val="black"/>
                </a:solidFill>
              </a:rPr>
              <a:t>Innovadora</a:t>
            </a:r>
            <a:r>
              <a:rPr lang="en-US" sz="1400" dirty="0" smtClean="0">
                <a:solidFill>
                  <a:prstClr val="black"/>
                </a:solidFill>
              </a:rPr>
              <a:t>“ is offered</a:t>
            </a:r>
            <a:endParaRPr lang="es-ES" sz="1050" dirty="0">
              <a:solidFill>
                <a:prstClr val="black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185392" y="1778691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2977480" y="2354755"/>
            <a:ext cx="50405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977480" y="3002827"/>
            <a:ext cx="50405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977480" y="336286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b="1" dirty="0" smtClean="0">
                <a:solidFill>
                  <a:prstClr val="black"/>
                </a:solidFill>
                <a:latin typeface="Calibri"/>
                <a:ea typeface="+mn-ea"/>
              </a:rPr>
              <a:t>Yes</a:t>
            </a:r>
            <a:endParaRPr lang="es-ES" sz="1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77480" y="23547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b="1" dirty="0" err="1" smtClean="0">
                <a:solidFill>
                  <a:prstClr val="black"/>
                </a:solidFill>
                <a:latin typeface="Calibri"/>
                <a:ea typeface="+mn-ea"/>
              </a:rPr>
              <a:t>SoE</a:t>
            </a:r>
            <a:endParaRPr lang="es-ES" sz="1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5857800" y="4587003"/>
            <a:ext cx="50405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857800" y="5235075"/>
            <a:ext cx="50405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857800" y="559511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b="1" dirty="0" smtClean="0">
                <a:solidFill>
                  <a:prstClr val="black"/>
                </a:solidFill>
                <a:latin typeface="Calibri"/>
                <a:ea typeface="+mn-ea"/>
              </a:rPr>
              <a:t>Yes</a:t>
            </a:r>
            <a:endParaRPr lang="es-ES" sz="1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01816" y="480302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b="1" dirty="0" err="1" smtClean="0">
                <a:solidFill>
                  <a:prstClr val="black"/>
                </a:solidFill>
                <a:latin typeface="Calibri"/>
                <a:ea typeface="+mn-ea"/>
              </a:rPr>
              <a:t>SoE</a:t>
            </a:r>
            <a:endParaRPr lang="es-ES" sz="1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705672" y="3938931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lecha derecha"/>
          <p:cNvSpPr/>
          <p:nvPr/>
        </p:nvSpPr>
        <p:spPr>
          <a:xfrm rot="1729638">
            <a:off x="4087123" y="1946681"/>
            <a:ext cx="4948246" cy="498162"/>
          </a:xfrm>
          <a:prstGeom prst="rightArrow">
            <a:avLst>
              <a:gd name="adj1" fmla="val 50000"/>
              <a:gd name="adj2" fmla="val 122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 rot="1729638">
            <a:off x="209036" y="5297146"/>
            <a:ext cx="4948246" cy="498162"/>
          </a:xfrm>
          <a:prstGeom prst="rightArrow">
            <a:avLst>
              <a:gd name="adj1" fmla="val 50000"/>
              <a:gd name="adj2" fmla="val 122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25" name="Picture 2" descr="Enterprise Euope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984" y="1360661"/>
            <a:ext cx="899170" cy="899171"/>
          </a:xfrm>
          <a:prstGeom prst="rect">
            <a:avLst/>
          </a:prstGeom>
          <a:noFill/>
        </p:spPr>
      </p:pic>
      <p:pic>
        <p:nvPicPr>
          <p:cNvPr id="27" name="Picture 2" descr="Enterprise Euope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320" y="5753149"/>
            <a:ext cx="899170" cy="899171"/>
          </a:xfrm>
          <a:prstGeom prst="rect">
            <a:avLst/>
          </a:prstGeom>
          <a:noFill/>
        </p:spPr>
      </p:pic>
      <p:sp>
        <p:nvSpPr>
          <p:cNvPr id="28" name="27 Elipse"/>
          <p:cNvSpPr/>
          <p:nvPr/>
        </p:nvSpPr>
        <p:spPr>
          <a:xfrm>
            <a:off x="1825352" y="4010939"/>
            <a:ext cx="1872208" cy="792088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1" i="1" dirty="0" smtClean="0">
                <a:solidFill>
                  <a:prstClr val="black"/>
                </a:solidFill>
              </a:rPr>
              <a:t>Advice Submitting Proposal</a:t>
            </a: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05680" y="1706683"/>
            <a:ext cx="1872208" cy="792088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1" i="1" dirty="0" smtClean="0">
                <a:solidFill>
                  <a:prstClr val="black"/>
                </a:solidFill>
              </a:rPr>
              <a:t>Advice Submitting Proposal</a:t>
            </a: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796136" y="980728"/>
            <a:ext cx="14510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600" b="1" dirty="0" err="1" smtClean="0">
                <a:solidFill>
                  <a:srgbClr val="FF9900"/>
                </a:solidFill>
                <a:latin typeface="Calibri"/>
                <a:ea typeface="+mn-ea"/>
              </a:rPr>
              <a:t>SoE</a:t>
            </a:r>
            <a:r>
              <a:rPr lang="en-GB" sz="2600" b="1" dirty="0" smtClean="0">
                <a:solidFill>
                  <a:srgbClr val="FF9900"/>
                </a:solidFill>
                <a:latin typeface="Calibri"/>
                <a:ea typeface="+mn-ea"/>
              </a:rPr>
              <a:t> </a:t>
            </a:r>
            <a:r>
              <a:rPr lang="en-GB" sz="2600" b="1" dirty="0" err="1" smtClean="0">
                <a:solidFill>
                  <a:srgbClr val="FF9900"/>
                </a:solidFill>
                <a:latin typeface="Calibri"/>
                <a:ea typeface="+mn-ea"/>
              </a:rPr>
              <a:t>SMEi</a:t>
            </a:r>
            <a:endParaRPr lang="es-ES" sz="2600" b="1" dirty="0" smtClean="0">
              <a:solidFill>
                <a:srgbClr val="FF99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01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CAAF-CF37-434B-A2F3-739CEA0EE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03648" y="908720"/>
            <a:ext cx="60486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2600" b="1" dirty="0" smtClean="0">
                <a:solidFill>
                  <a:srgbClr val="FF9900"/>
                </a:solidFill>
                <a:latin typeface="Calibri"/>
                <a:ea typeface="+mn-ea"/>
              </a:rPr>
              <a:t>COMPARATIVE SCHEMES </a:t>
            </a:r>
            <a:r>
              <a:rPr lang="es-ES" sz="2600" b="1" dirty="0" err="1" smtClean="0">
                <a:solidFill>
                  <a:srgbClr val="FF9900"/>
                </a:solidFill>
                <a:latin typeface="Calibri"/>
                <a:ea typeface="+mn-ea"/>
              </a:rPr>
              <a:t>SMEi</a:t>
            </a:r>
            <a:r>
              <a:rPr lang="es-ES" sz="2600" b="1" dirty="0" smtClean="0">
                <a:solidFill>
                  <a:srgbClr val="FF9900"/>
                </a:solidFill>
                <a:latin typeface="Calibri"/>
                <a:ea typeface="+mn-ea"/>
              </a:rPr>
              <a:t> </a:t>
            </a:r>
            <a:r>
              <a:rPr lang="es-ES" sz="2600" b="1" dirty="0" err="1" smtClean="0">
                <a:solidFill>
                  <a:srgbClr val="FF9900"/>
                </a:solidFill>
                <a:latin typeface="Calibri"/>
                <a:ea typeface="+mn-ea"/>
              </a:rPr>
              <a:t>SoE</a:t>
            </a:r>
            <a:endParaRPr lang="es-ES" sz="2600" b="1" dirty="0" smtClean="0">
              <a:solidFill>
                <a:srgbClr val="FF9900"/>
              </a:solidFill>
              <a:latin typeface="Calibri"/>
              <a:ea typeface="+mn-ea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552" y="1484784"/>
          <a:ext cx="842493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SMEI</a:t>
                      </a:r>
                      <a:r>
                        <a:rPr lang="en-US" baseline="0" noProof="0" smtClean="0"/>
                        <a:t>2 FUNDED BY EC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SMEI2</a:t>
                      </a:r>
                      <a:r>
                        <a:rPr lang="en-US" baseline="0" noProof="0" smtClean="0"/>
                        <a:t> ACFP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Incentive</a:t>
                      </a:r>
                      <a:r>
                        <a:rPr lang="en-US" sz="1800" b="1" baseline="0" noProof="0" smtClean="0"/>
                        <a:t> Effect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Does not exist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Submition date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Resolution</a:t>
                      </a:r>
                      <a:r>
                        <a:rPr lang="en-US" sz="1800" b="1" baseline="0" noProof="0" smtClean="0"/>
                        <a:t> Time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2 weekS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SM time + Submission time</a:t>
                      </a:r>
                      <a:r>
                        <a:rPr lang="en-US" sz="1800" baseline="0" noProof="0" smtClean="0"/>
                        <a:t> + Revaluation time +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Categories</a:t>
                      </a:r>
                      <a:r>
                        <a:rPr lang="en-US" sz="1800" b="1" baseline="0" noProof="0" smtClean="0"/>
                        <a:t> of R&amp;D Activities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No Califications:</a:t>
                      </a:r>
                    </a:p>
                    <a:p>
                      <a:pPr algn="ctr"/>
                      <a:r>
                        <a:rPr lang="en-US" sz="1800" noProof="0" smtClean="0"/>
                        <a:t>TRL 2,7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According to State</a:t>
                      </a:r>
                      <a:r>
                        <a:rPr lang="en-US" sz="1800" baseline="0" noProof="0" smtClean="0"/>
                        <a:t> Aid Rules: IR or 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% grants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70%</a:t>
                      </a:r>
                      <a:r>
                        <a:rPr lang="en-US" sz="1800" baseline="0" noProof="0" smtClean="0"/>
                        <a:t> (in some cases, 100%)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35%-50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Elegible Cost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Broad flexibility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Narrow</a:t>
                      </a:r>
                      <a:r>
                        <a:rPr lang="en-US" sz="1800" baseline="0" noProof="0" smtClean="0"/>
                        <a:t> aproach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Payment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&gt;40%</a:t>
                      </a:r>
                      <a:r>
                        <a:rPr lang="en-US" sz="1800" baseline="0" noProof="0" dirty="0" smtClean="0"/>
                        <a:t> ,</a:t>
                      </a:r>
                      <a:r>
                        <a:rPr lang="en-US" sz="1800" noProof="0" dirty="0" smtClean="0"/>
                        <a:t> No guarantee</a:t>
                      </a:r>
                      <a:endParaRPr lang="en-US" sz="18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It depends on the national rules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Report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Focused</a:t>
                      </a:r>
                      <a:r>
                        <a:rPr lang="en-US" sz="1800" baseline="0" noProof="0" dirty="0" smtClean="0"/>
                        <a:t> on the result</a:t>
                      </a:r>
                      <a:endParaRPr lang="en-US" sz="18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Focused</a:t>
                      </a:r>
                      <a:r>
                        <a:rPr lang="en-US" sz="1800" baseline="0" noProof="0" smtClean="0"/>
                        <a:t> on administrative isues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Prototipye/Pilot Project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No barriers for selling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Specific Conditions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 smtClean="0"/>
                        <a:t>Finantial</a:t>
                      </a:r>
                      <a:r>
                        <a:rPr lang="en-US" sz="1800" b="1" baseline="0" noProof="0" smtClean="0"/>
                        <a:t> feasibility</a:t>
                      </a:r>
                      <a:endParaRPr lang="en-US" sz="18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NO</a:t>
                      </a:r>
                      <a:endParaRPr lang="en-US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YES</a:t>
                      </a:r>
                      <a:endParaRPr lang="en-US" sz="18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301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CAAF-CF37-434B-A2F3-739CEA0EE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64273" cy="1143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Our experience</a:t>
            </a:r>
            <a:endParaRPr lang="es-ES" sz="2600" b="1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935088" y="1628800"/>
            <a:ext cx="8208912" cy="4536504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dirty="0" smtClean="0">
                <a:ea typeface="Calibri" pitchFamily="34" charset="0"/>
                <a:cs typeface="Arial" pitchFamily="34" charset="0"/>
              </a:rPr>
              <a:t>Impact of the mismatching on the rules governing the application of H2020 and ERDF: </a:t>
            </a:r>
            <a:r>
              <a:rPr lang="en-GB" sz="20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State Aid </a:t>
            </a:r>
            <a:r>
              <a:rPr lang="en-GB" sz="2000" dirty="0" smtClean="0">
                <a:ea typeface="Calibri" pitchFamily="34" charset="0"/>
                <a:cs typeface="Arial" pitchFamily="34" charset="0"/>
              </a:rPr>
              <a:t>and </a:t>
            </a:r>
            <a:r>
              <a:rPr lang="en-GB" sz="20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Eligible Expenditures</a:t>
            </a:r>
            <a:r>
              <a:rPr lang="en-GB" sz="2000" dirty="0" smtClean="0">
                <a:ea typeface="Calibri" pitchFamily="34" charset="0"/>
                <a:cs typeface="Arial" pitchFamily="34" charset="0"/>
              </a:rPr>
              <a:t>. Similar projects (even the same) should be analyzed using the same rules.</a:t>
            </a: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dirty="0" smtClean="0">
                <a:cs typeface="Arial" pitchFamily="34" charset="0"/>
              </a:rPr>
              <a:t>Concerns of uncertainty for regional (or national) auditing authority regarding the fully application of compatibility among funds.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dirty="0" smtClean="0">
                <a:ea typeface="Calibri" pitchFamily="34" charset="0"/>
                <a:cs typeface="Arial" pitchFamily="34" charset="0"/>
              </a:rPr>
              <a:t>Seal of Excellence case: We need to talk about exactly the same project (budget, scope, WP, deliverables, etc…) 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dirty="0" smtClean="0">
                <a:ea typeface="Calibri" pitchFamily="34" charset="0"/>
                <a:cs typeface="Arial" pitchFamily="34" charset="0"/>
              </a:rPr>
              <a:t>Complexity of project management and the financial / economic justification.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dirty="0" smtClean="0">
                <a:cs typeface="Arial" pitchFamily="34" charset="0"/>
              </a:rPr>
              <a:t>We are not creating “Civil Servants incentives”: We don’t receive incentives to incorporate synergies in public programs. Very risky and the mistake is highly penalized.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5630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3825"/>
            <a:ext cx="1439863" cy="100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492896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682BA"/>
                </a:solidFill>
              </a:rPr>
              <a:t>Financial Instruments</a:t>
            </a:r>
            <a:endParaRPr lang="en-US" sz="1800" b="1" dirty="0">
              <a:solidFill>
                <a:srgbClr val="0682BA"/>
              </a:solidFill>
            </a:endParaRPr>
          </a:p>
        </p:txBody>
      </p:sp>
      <p:sp>
        <p:nvSpPr>
          <p:cNvPr id="37" name="36 Flecha derecha"/>
          <p:cNvSpPr/>
          <p:nvPr/>
        </p:nvSpPr>
        <p:spPr>
          <a:xfrm rot="5400000">
            <a:off x="5291246" y="3768638"/>
            <a:ext cx="533673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491853" y="2204864"/>
            <a:ext cx="4178384" cy="50405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es-E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(Fondo público andaluz para la financiación empresarial y el desarrollo económico)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2954632" y="1412776"/>
            <a:ext cx="2447339" cy="49919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Funds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(Andalusian Government)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581045" y="1412776"/>
            <a:ext cx="2447339" cy="49919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Structural &amp; Investment Funds (ERDF)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2407704" y="3068960"/>
            <a:ext cx="6267576" cy="50405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Fund of Fund Manager / “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Agente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Financiero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(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Agencia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IDEA)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407704" y="5085184"/>
            <a:ext cx="1844094" cy="43204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Beneficiary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675969" y="5085184"/>
            <a:ext cx="1844094" cy="43204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Beneficiary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831185" y="5085184"/>
            <a:ext cx="1844094" cy="43204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Beneficiary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7070567" y="3140968"/>
            <a:ext cx="1186874" cy="36004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SOPREA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Flecha derecha"/>
          <p:cNvSpPr/>
          <p:nvPr/>
        </p:nvSpPr>
        <p:spPr>
          <a:xfrm rot="5400000">
            <a:off x="4054314" y="1794844"/>
            <a:ext cx="288033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46 Flecha derecha"/>
          <p:cNvSpPr/>
          <p:nvPr/>
        </p:nvSpPr>
        <p:spPr>
          <a:xfrm rot="5400000">
            <a:off x="6615929" y="1794844"/>
            <a:ext cx="288033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47 Flecha derecha"/>
          <p:cNvSpPr/>
          <p:nvPr/>
        </p:nvSpPr>
        <p:spPr>
          <a:xfrm rot="5400000">
            <a:off x="5362414" y="2730949"/>
            <a:ext cx="288034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48 Flecha derecha"/>
          <p:cNvSpPr/>
          <p:nvPr/>
        </p:nvSpPr>
        <p:spPr>
          <a:xfrm rot="5400000">
            <a:off x="6949212" y="4135103"/>
            <a:ext cx="1512168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899295" y="3789040"/>
            <a:ext cx="921177" cy="461665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direct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enture financing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4672427" y="3581400"/>
            <a:ext cx="8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floor facilities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259632" y="1484784"/>
            <a:ext cx="1547664" cy="49919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Investors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4897294" y="4229472"/>
            <a:ext cx="1186874" cy="495672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724558" y="3763074"/>
            <a:ext cx="1186874" cy="49567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VC Fund</a:t>
            </a:r>
            <a:r>
              <a: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(early/later stage)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54 Flecha derecha"/>
          <p:cNvSpPr/>
          <p:nvPr/>
        </p:nvSpPr>
        <p:spPr>
          <a:xfrm rot="5400000">
            <a:off x="3174416" y="3443622"/>
            <a:ext cx="158826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55 Flecha derecha"/>
          <p:cNvSpPr/>
          <p:nvPr/>
        </p:nvSpPr>
        <p:spPr>
          <a:xfrm rot="5400000">
            <a:off x="5378064" y="4711168"/>
            <a:ext cx="360040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979712" y="1988840"/>
            <a:ext cx="0" cy="38884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57 Conector recto de flecha"/>
          <p:cNvCxnSpPr>
            <a:endCxn id="54" idx="1"/>
          </p:cNvCxnSpPr>
          <p:nvPr/>
        </p:nvCxnSpPr>
        <p:spPr>
          <a:xfrm>
            <a:off x="1979712" y="4005064"/>
            <a:ext cx="744846" cy="584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58 Conector recto de flecha"/>
          <p:cNvCxnSpPr/>
          <p:nvPr/>
        </p:nvCxnSpPr>
        <p:spPr>
          <a:xfrm>
            <a:off x="1979712" y="5157192"/>
            <a:ext cx="4320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59 Conector recto"/>
          <p:cNvCxnSpPr/>
          <p:nvPr/>
        </p:nvCxnSpPr>
        <p:spPr>
          <a:xfrm flipH="1">
            <a:off x="1979712" y="5877272"/>
            <a:ext cx="5778644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60 Conector recto de flecha"/>
          <p:cNvCxnSpPr>
            <a:endCxn id="44" idx="2"/>
          </p:cNvCxnSpPr>
          <p:nvPr/>
        </p:nvCxnSpPr>
        <p:spPr>
          <a:xfrm flipV="1">
            <a:off x="7740352" y="5517232"/>
            <a:ext cx="12880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61 Conector recto de flecha"/>
          <p:cNvCxnSpPr>
            <a:endCxn id="43" idx="2"/>
          </p:cNvCxnSpPr>
          <p:nvPr/>
        </p:nvCxnSpPr>
        <p:spPr>
          <a:xfrm flipV="1">
            <a:off x="5580112" y="5517232"/>
            <a:ext cx="17904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3" name="62 Flecha derecha"/>
          <p:cNvSpPr/>
          <p:nvPr/>
        </p:nvSpPr>
        <p:spPr>
          <a:xfrm rot="5400000">
            <a:off x="2861342" y="4498704"/>
            <a:ext cx="784973" cy="387993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2724558" y="4356716"/>
            <a:ext cx="1186874" cy="495672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VC Fund Manager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2123728" y="476672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Implementation of Public Financial Instruments in Andalusia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5" name="74 Rectángulo"/>
          <p:cNvSpPr/>
          <p:nvPr/>
        </p:nvSpPr>
        <p:spPr bwMode="auto">
          <a:xfrm>
            <a:off x="2195736" y="3501008"/>
            <a:ext cx="4464496" cy="24482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740</Words>
  <Application>Microsoft Office PowerPoint</Application>
  <PresentationFormat>Presentación en pantalla (4:3)</PresentationFormat>
  <Paragraphs>136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Our experience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sruiz</cp:lastModifiedBy>
  <cp:revision>226</cp:revision>
  <cp:lastPrinted>2017-02-14T14:28:02Z</cp:lastPrinted>
  <dcterms:created xsi:type="dcterms:W3CDTF">2016-05-26T12:13:46Z</dcterms:created>
  <dcterms:modified xsi:type="dcterms:W3CDTF">2021-11-16T18:24:52Z</dcterms:modified>
</cp:coreProperties>
</file>