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 id="2147483648" r:id="rId2"/>
    <p:sldMasterId id="2147483649" r:id="rId3"/>
  </p:sldMasterIdLst>
  <p:notesMasterIdLst>
    <p:notesMasterId r:id="rId14"/>
  </p:notesMasterIdLst>
  <p:handoutMasterIdLst>
    <p:handoutMasterId r:id="rId15"/>
  </p:handoutMasterIdLst>
  <p:sldIdLst>
    <p:sldId id="319" r:id="rId4"/>
    <p:sldId id="314" r:id="rId5"/>
    <p:sldId id="326" r:id="rId6"/>
    <p:sldId id="320" r:id="rId7"/>
    <p:sldId id="321" r:id="rId8"/>
    <p:sldId id="322" r:id="rId9"/>
    <p:sldId id="323" r:id="rId10"/>
    <p:sldId id="325" r:id="rId11"/>
    <p:sldId id="324" r:id="rId12"/>
    <p:sldId id="259" r:id="rId13"/>
  </p:sldIdLst>
  <p:sldSz cx="9144000" cy="6858000" type="screen4x3"/>
  <p:notesSz cx="6805613" cy="9944100"/>
  <p:defaultTextStyle>
    <a:defPPr>
      <a:defRPr lang="fr-FR"/>
    </a:defPPr>
    <a:lvl1pPr algn="l" rtl="0" eaLnBrk="0" fontAlgn="base" hangingPunct="0">
      <a:spcBef>
        <a:spcPct val="0"/>
      </a:spcBef>
      <a:spcAft>
        <a:spcPct val="0"/>
      </a:spcAft>
      <a:defRPr sz="2400" kern="1200">
        <a:solidFill>
          <a:schemeClr val="tx1"/>
        </a:solidFill>
        <a:latin typeface="Arial" charset="0"/>
        <a:ea typeface="Arial Unicode MS" charset="0"/>
        <a:cs typeface="Arial Unicode MS" charset="0"/>
      </a:defRPr>
    </a:lvl1pPr>
    <a:lvl2pPr marL="457200" algn="l" rtl="0" eaLnBrk="0" fontAlgn="base" hangingPunct="0">
      <a:spcBef>
        <a:spcPct val="0"/>
      </a:spcBef>
      <a:spcAft>
        <a:spcPct val="0"/>
      </a:spcAft>
      <a:defRPr sz="2400" kern="1200">
        <a:solidFill>
          <a:schemeClr val="tx1"/>
        </a:solidFill>
        <a:latin typeface="Arial" charset="0"/>
        <a:ea typeface="Arial Unicode MS" charset="0"/>
        <a:cs typeface="Arial Unicode MS" charset="0"/>
      </a:defRPr>
    </a:lvl2pPr>
    <a:lvl3pPr marL="914400" algn="l" rtl="0" eaLnBrk="0" fontAlgn="base" hangingPunct="0">
      <a:spcBef>
        <a:spcPct val="0"/>
      </a:spcBef>
      <a:spcAft>
        <a:spcPct val="0"/>
      </a:spcAft>
      <a:defRPr sz="2400" kern="1200">
        <a:solidFill>
          <a:schemeClr val="tx1"/>
        </a:solidFill>
        <a:latin typeface="Arial" charset="0"/>
        <a:ea typeface="Arial Unicode MS" charset="0"/>
        <a:cs typeface="Arial Unicode MS" charset="0"/>
      </a:defRPr>
    </a:lvl3pPr>
    <a:lvl4pPr marL="1371600" algn="l" rtl="0" eaLnBrk="0" fontAlgn="base" hangingPunct="0">
      <a:spcBef>
        <a:spcPct val="0"/>
      </a:spcBef>
      <a:spcAft>
        <a:spcPct val="0"/>
      </a:spcAft>
      <a:defRPr sz="2400" kern="1200">
        <a:solidFill>
          <a:schemeClr val="tx1"/>
        </a:solidFill>
        <a:latin typeface="Arial" charset="0"/>
        <a:ea typeface="Arial Unicode MS" charset="0"/>
        <a:cs typeface="Arial Unicode MS" charset="0"/>
      </a:defRPr>
    </a:lvl4pPr>
    <a:lvl5pPr marL="1828800" algn="l" rtl="0" eaLnBrk="0" fontAlgn="base" hangingPunct="0">
      <a:spcBef>
        <a:spcPct val="0"/>
      </a:spcBef>
      <a:spcAft>
        <a:spcPct val="0"/>
      </a:spcAft>
      <a:defRPr sz="2400" kern="1200">
        <a:solidFill>
          <a:schemeClr val="tx1"/>
        </a:solidFill>
        <a:latin typeface="Arial" charset="0"/>
        <a:ea typeface="Arial Unicode MS" charset="0"/>
        <a:cs typeface="Arial Unicode MS" charset="0"/>
      </a:defRPr>
    </a:lvl5pPr>
    <a:lvl6pPr marL="2286000" algn="l" defTabSz="914400" rtl="0" eaLnBrk="1" latinLnBrk="0" hangingPunct="1">
      <a:defRPr sz="2400" kern="1200">
        <a:solidFill>
          <a:schemeClr val="tx1"/>
        </a:solidFill>
        <a:latin typeface="Arial" charset="0"/>
        <a:ea typeface="Arial Unicode MS" charset="0"/>
        <a:cs typeface="Arial Unicode MS" charset="0"/>
      </a:defRPr>
    </a:lvl6pPr>
    <a:lvl7pPr marL="2743200" algn="l" defTabSz="914400" rtl="0" eaLnBrk="1" latinLnBrk="0" hangingPunct="1">
      <a:defRPr sz="2400" kern="1200">
        <a:solidFill>
          <a:schemeClr val="tx1"/>
        </a:solidFill>
        <a:latin typeface="Arial" charset="0"/>
        <a:ea typeface="Arial Unicode MS" charset="0"/>
        <a:cs typeface="Arial Unicode MS" charset="0"/>
      </a:defRPr>
    </a:lvl7pPr>
    <a:lvl8pPr marL="3200400" algn="l" defTabSz="914400" rtl="0" eaLnBrk="1" latinLnBrk="0" hangingPunct="1">
      <a:defRPr sz="2400" kern="1200">
        <a:solidFill>
          <a:schemeClr val="tx1"/>
        </a:solidFill>
        <a:latin typeface="Arial" charset="0"/>
        <a:ea typeface="Arial Unicode MS" charset="0"/>
        <a:cs typeface="Arial Unicode MS" charset="0"/>
      </a:defRPr>
    </a:lvl8pPr>
    <a:lvl9pPr marL="3657600" algn="l" defTabSz="914400" rtl="0" eaLnBrk="1" latinLnBrk="0" hangingPunct="1">
      <a:defRPr sz="2400" kern="1200">
        <a:solidFill>
          <a:schemeClr val="tx1"/>
        </a:solidFill>
        <a:latin typeface="Arial" charset="0"/>
        <a:ea typeface="Arial Unicode MS" charset="0"/>
        <a:cs typeface="Arial Unicode M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CCCCC"/>
    <a:srgbClr val="64B4E6"/>
    <a:srgbClr val="006491"/>
    <a:srgbClr val="6B6B6B"/>
    <a:srgbClr val="000000"/>
    <a:srgbClr val="AA7100"/>
    <a:srgbClr val="005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0" autoAdjust="0"/>
    <p:restoredTop sz="93979" autoAdjust="0"/>
  </p:normalViewPr>
  <p:slideViewPr>
    <p:cSldViewPr>
      <p:cViewPr>
        <p:scale>
          <a:sx n="66" d="100"/>
          <a:sy n="66" d="100"/>
        </p:scale>
        <p:origin x="1372"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0" y="648"/>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9575" cy="496888"/>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lvl1pPr>
          </a:lstStyle>
          <a:p>
            <a:endParaRPr lang="fr-FR" altLang="en-US"/>
          </a:p>
        </p:txBody>
      </p:sp>
      <p:sp>
        <p:nvSpPr>
          <p:cNvPr id="7171" name="Rectangle 3"/>
          <p:cNvSpPr>
            <a:spLocks noGrp="1" noChangeArrowheads="1"/>
          </p:cNvSpPr>
          <p:nvPr>
            <p:ph type="dt" sz="quarter" idx="1"/>
          </p:nvPr>
        </p:nvSpPr>
        <p:spPr bwMode="auto">
          <a:xfrm>
            <a:off x="3856038" y="0"/>
            <a:ext cx="2949575" cy="496888"/>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lvl1pPr>
          </a:lstStyle>
          <a:p>
            <a:endParaRPr lang="fr-FR" altLang="en-US"/>
          </a:p>
        </p:txBody>
      </p:sp>
      <p:sp>
        <p:nvSpPr>
          <p:cNvPr id="7172" name="Rectangle 4"/>
          <p:cNvSpPr>
            <a:spLocks noGrp="1" noChangeArrowheads="1"/>
          </p:cNvSpPr>
          <p:nvPr>
            <p:ph type="ftr" sz="quarter" idx="2"/>
          </p:nvPr>
        </p:nvSpPr>
        <p:spPr bwMode="auto">
          <a:xfrm>
            <a:off x="0" y="9447213"/>
            <a:ext cx="2949575" cy="496887"/>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lvl1pPr>
          </a:lstStyle>
          <a:p>
            <a:endParaRPr lang="fr-FR" altLang="en-US"/>
          </a:p>
        </p:txBody>
      </p:sp>
      <p:sp>
        <p:nvSpPr>
          <p:cNvPr id="7173" name="Rectangle 5"/>
          <p:cNvSpPr>
            <a:spLocks noGrp="1" noChangeArrowheads="1"/>
          </p:cNvSpPr>
          <p:nvPr>
            <p:ph type="sldNum" sz="quarter" idx="3"/>
          </p:nvPr>
        </p:nvSpPr>
        <p:spPr bwMode="auto">
          <a:xfrm>
            <a:off x="3856038" y="9447213"/>
            <a:ext cx="2949575" cy="496887"/>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vl1pPr>
          </a:lstStyle>
          <a:p>
            <a:fld id="{89F6CD69-F708-6840-939A-7019D1D21B29}" type="slidenum">
              <a:rPr lang="fr-FR" altLang="en-US"/>
              <a:pPr/>
              <a:t>‹N›</a:t>
            </a:fld>
            <a:endParaRPr lang="fr-FR" altLang="en-US"/>
          </a:p>
        </p:txBody>
      </p:sp>
    </p:spTree>
    <p:extLst>
      <p:ext uri="{BB962C8B-B14F-4D97-AF65-F5344CB8AC3E}">
        <p14:creationId xmlns:p14="http://schemas.microsoft.com/office/powerpoint/2010/main" val="599764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575" cy="496888"/>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lvl1pPr>
          </a:lstStyle>
          <a:p>
            <a:endParaRPr lang="fr-FR" altLang="en-US"/>
          </a:p>
        </p:txBody>
      </p:sp>
      <p:sp>
        <p:nvSpPr>
          <p:cNvPr id="4099" name="Rectangle 3"/>
          <p:cNvSpPr>
            <a:spLocks noGrp="1" noChangeArrowheads="1"/>
          </p:cNvSpPr>
          <p:nvPr>
            <p:ph type="dt" idx="1"/>
          </p:nvPr>
        </p:nvSpPr>
        <p:spPr bwMode="auto">
          <a:xfrm>
            <a:off x="3856038" y="0"/>
            <a:ext cx="2949575" cy="496888"/>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lvl1pPr>
          </a:lstStyle>
          <a:p>
            <a:endParaRPr lang="fr-FR" altLang="en-US"/>
          </a:p>
        </p:txBody>
      </p:sp>
      <p:sp>
        <p:nvSpPr>
          <p:cNvPr id="11268"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908050" y="4722813"/>
            <a:ext cx="4989513" cy="4475162"/>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fr-FR" altLang="en-US" noProof="0" smtClean="0"/>
              <a:t>Cliquez pour modifier les styles du texte du masque</a:t>
            </a:r>
          </a:p>
          <a:p>
            <a:pPr lvl="1"/>
            <a:r>
              <a:rPr lang="fr-FR" altLang="en-US" noProof="0" smtClean="0"/>
              <a:t>Deuxième niveau</a:t>
            </a:r>
          </a:p>
          <a:p>
            <a:pPr lvl="2"/>
            <a:r>
              <a:rPr lang="fr-FR" altLang="en-US" noProof="0" smtClean="0"/>
              <a:t>Troisième niveau</a:t>
            </a:r>
          </a:p>
          <a:p>
            <a:pPr lvl="3"/>
            <a:r>
              <a:rPr lang="fr-FR" altLang="en-US" noProof="0" smtClean="0"/>
              <a:t>Quatrième niveau</a:t>
            </a:r>
          </a:p>
          <a:p>
            <a:pPr lvl="4"/>
            <a:r>
              <a:rPr lang="fr-FR" altLang="en-US" noProof="0" smtClean="0"/>
              <a:t>Cinquième niveau</a:t>
            </a:r>
          </a:p>
        </p:txBody>
      </p:sp>
      <p:sp>
        <p:nvSpPr>
          <p:cNvPr id="4102" name="Rectangle 6"/>
          <p:cNvSpPr>
            <a:spLocks noGrp="1" noChangeArrowheads="1"/>
          </p:cNvSpPr>
          <p:nvPr>
            <p:ph type="ftr" sz="quarter" idx="4"/>
          </p:nvPr>
        </p:nvSpPr>
        <p:spPr bwMode="auto">
          <a:xfrm>
            <a:off x="0" y="9447213"/>
            <a:ext cx="2949575" cy="496887"/>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lvl1pPr>
          </a:lstStyle>
          <a:p>
            <a:endParaRPr lang="fr-FR" altLang="en-US"/>
          </a:p>
        </p:txBody>
      </p:sp>
      <p:sp>
        <p:nvSpPr>
          <p:cNvPr id="4103" name="Rectangle 7"/>
          <p:cNvSpPr>
            <a:spLocks noGrp="1" noChangeArrowheads="1"/>
          </p:cNvSpPr>
          <p:nvPr>
            <p:ph type="sldNum" sz="quarter" idx="5"/>
          </p:nvPr>
        </p:nvSpPr>
        <p:spPr bwMode="auto">
          <a:xfrm>
            <a:off x="3856038" y="9447213"/>
            <a:ext cx="2949575" cy="496887"/>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vl1pPr>
          </a:lstStyle>
          <a:p>
            <a:fld id="{647BF7BC-8F6B-C94E-A9E2-2E80BB0F2B4F}" type="slidenum">
              <a:rPr lang="fr-FR" altLang="en-US"/>
              <a:pPr/>
              <a:t>‹N›</a:t>
            </a:fld>
            <a:endParaRPr lang="fr-FR" altLang="en-US"/>
          </a:p>
        </p:txBody>
      </p:sp>
    </p:spTree>
    <p:extLst>
      <p:ext uri="{BB962C8B-B14F-4D97-AF65-F5344CB8AC3E}">
        <p14:creationId xmlns:p14="http://schemas.microsoft.com/office/powerpoint/2010/main" val="1597455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Unicode MS" pitchFamily="34" charset="-128"/>
        <a:cs typeface="Arial Unicode MS" pitchFamily="34" charset="-128"/>
      </a:defRPr>
    </a:lvl1pPr>
    <a:lvl2pPr marL="457200" algn="l" rtl="0" eaLnBrk="0" fontAlgn="base" hangingPunct="0">
      <a:spcBef>
        <a:spcPct val="30000"/>
      </a:spcBef>
      <a:spcAft>
        <a:spcPct val="0"/>
      </a:spcAft>
      <a:defRPr sz="1200" kern="1200">
        <a:solidFill>
          <a:schemeClr val="tx1"/>
        </a:solidFill>
        <a:latin typeface="Arial" charset="0"/>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charset="0"/>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charset="0"/>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Arial Unicode MS" charset="0"/>
                <a:cs typeface="Arial Unicode MS" charset="0"/>
              </a:defRPr>
            </a:lvl1pPr>
            <a:lvl2pPr marL="37931725" indent="-37474525">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fld id="{49B3753B-E4B5-6A4B-A89E-B774D67C59E3}" type="slidenum">
              <a:rPr lang="fr-FR" altLang="en-US" sz="1200"/>
              <a:pPr/>
              <a:t>1</a:t>
            </a:fld>
            <a:endParaRPr lang="fr-FR" altLang="en-US" sz="120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ea typeface="Arial Unicode MS" charset="0"/>
                <a:cs typeface="Arial Unicode MS" charset="0"/>
              </a:rPr>
              <a:t>Introduction: explain that what we do – in a nutshell – is to help ambitious SMEs innovate and grow internationally.</a:t>
            </a:r>
          </a:p>
        </p:txBody>
      </p:sp>
    </p:spTree>
    <p:extLst>
      <p:ext uri="{BB962C8B-B14F-4D97-AF65-F5344CB8AC3E}">
        <p14:creationId xmlns:p14="http://schemas.microsoft.com/office/powerpoint/2010/main" val="3449275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Arial Unicode MS" charset="0"/>
              <a:cs typeface="Arial Unicode MS" charset="0"/>
            </a:endParaRPr>
          </a:p>
        </p:txBody>
      </p:sp>
      <p:sp>
        <p:nvSpPr>
          <p:cNvPr id="7373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Arial Unicode MS" charset="0"/>
                <a:cs typeface="Arial Unicode MS" charset="0"/>
              </a:defRPr>
            </a:lvl1pPr>
            <a:lvl2pPr marL="37931725" indent="-37474525">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fld id="{F53FF2C7-85C2-504C-A552-69A4BBD30217}" type="slidenum">
              <a:rPr lang="fr-FR" altLang="en-US" sz="1200"/>
              <a:pPr/>
              <a:t>10</a:t>
            </a:fld>
            <a:endParaRPr lang="fr-FR" altLang="en-US" sz="1200"/>
          </a:p>
        </p:txBody>
      </p:sp>
    </p:spTree>
    <p:extLst>
      <p:ext uri="{BB962C8B-B14F-4D97-AF65-F5344CB8AC3E}">
        <p14:creationId xmlns:p14="http://schemas.microsoft.com/office/powerpoint/2010/main" val="1824664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F23AE30-D024-F048-B6A0-908E9004EA31}" type="slidenum">
              <a:rPr lang="fr-FR" smtClean="0"/>
              <a:t>2</a:t>
            </a:fld>
            <a:endParaRPr lang="fr-FR"/>
          </a:p>
        </p:txBody>
      </p:sp>
    </p:spTree>
    <p:extLst>
      <p:ext uri="{BB962C8B-B14F-4D97-AF65-F5344CB8AC3E}">
        <p14:creationId xmlns:p14="http://schemas.microsoft.com/office/powerpoint/2010/main" val="3056425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F23AE30-D024-F048-B6A0-908E9004EA31}" type="slidenum">
              <a:rPr lang="fr-FR" smtClean="0"/>
              <a:t>3</a:t>
            </a:fld>
            <a:endParaRPr lang="fr-FR"/>
          </a:p>
        </p:txBody>
      </p:sp>
    </p:spTree>
    <p:extLst>
      <p:ext uri="{BB962C8B-B14F-4D97-AF65-F5344CB8AC3E}">
        <p14:creationId xmlns:p14="http://schemas.microsoft.com/office/powerpoint/2010/main" val="188094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F23AE30-D024-F048-B6A0-908E9004EA31}" type="slidenum">
              <a:rPr lang="fr-FR" smtClean="0"/>
              <a:t>4</a:t>
            </a:fld>
            <a:endParaRPr lang="fr-FR"/>
          </a:p>
        </p:txBody>
      </p:sp>
    </p:spTree>
    <p:extLst>
      <p:ext uri="{BB962C8B-B14F-4D97-AF65-F5344CB8AC3E}">
        <p14:creationId xmlns:p14="http://schemas.microsoft.com/office/powerpoint/2010/main" val="3339118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F23AE30-D024-F048-B6A0-908E9004EA31}" type="slidenum">
              <a:rPr lang="fr-FR" smtClean="0"/>
              <a:t>5</a:t>
            </a:fld>
            <a:endParaRPr lang="fr-FR"/>
          </a:p>
        </p:txBody>
      </p:sp>
    </p:spTree>
    <p:extLst>
      <p:ext uri="{BB962C8B-B14F-4D97-AF65-F5344CB8AC3E}">
        <p14:creationId xmlns:p14="http://schemas.microsoft.com/office/powerpoint/2010/main" val="5880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F23AE30-D024-F048-B6A0-908E9004EA31}" type="slidenum">
              <a:rPr lang="fr-FR" smtClean="0"/>
              <a:t>6</a:t>
            </a:fld>
            <a:endParaRPr lang="fr-FR"/>
          </a:p>
        </p:txBody>
      </p:sp>
    </p:spTree>
    <p:extLst>
      <p:ext uri="{BB962C8B-B14F-4D97-AF65-F5344CB8AC3E}">
        <p14:creationId xmlns:p14="http://schemas.microsoft.com/office/powerpoint/2010/main" val="1510429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F23AE30-D024-F048-B6A0-908E9004EA31}" type="slidenum">
              <a:rPr lang="fr-FR" smtClean="0"/>
              <a:t>7</a:t>
            </a:fld>
            <a:endParaRPr lang="fr-FR"/>
          </a:p>
        </p:txBody>
      </p:sp>
    </p:spTree>
    <p:extLst>
      <p:ext uri="{BB962C8B-B14F-4D97-AF65-F5344CB8AC3E}">
        <p14:creationId xmlns:p14="http://schemas.microsoft.com/office/powerpoint/2010/main" val="2184772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F23AE30-D024-F048-B6A0-908E9004EA31}" type="slidenum">
              <a:rPr lang="fr-FR" smtClean="0"/>
              <a:t>8</a:t>
            </a:fld>
            <a:endParaRPr lang="fr-FR"/>
          </a:p>
        </p:txBody>
      </p:sp>
    </p:spTree>
    <p:extLst>
      <p:ext uri="{BB962C8B-B14F-4D97-AF65-F5344CB8AC3E}">
        <p14:creationId xmlns:p14="http://schemas.microsoft.com/office/powerpoint/2010/main" val="2095140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F23AE30-D024-F048-B6A0-908E9004EA31}" type="slidenum">
              <a:rPr lang="fr-FR" smtClean="0"/>
              <a:t>9</a:t>
            </a:fld>
            <a:endParaRPr lang="fr-FR"/>
          </a:p>
        </p:txBody>
      </p:sp>
    </p:spTree>
    <p:extLst>
      <p:ext uri="{BB962C8B-B14F-4D97-AF65-F5344CB8AC3E}">
        <p14:creationId xmlns:p14="http://schemas.microsoft.com/office/powerpoint/2010/main" val="5789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ángulo 1"/>
          <p:cNvSpPr/>
          <p:nvPr userDrawn="1"/>
        </p:nvSpPr>
        <p:spPr bwMode="auto">
          <a:xfrm>
            <a:off x="3348038" y="6021388"/>
            <a:ext cx="2808287" cy="6477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endParaRPr lang="es-ES_tradnl" altLang="es-ES_tradnl"/>
          </a:p>
        </p:txBody>
      </p:sp>
      <p:sp>
        <p:nvSpPr>
          <p:cNvPr id="3" name="Rectángulo 9"/>
          <p:cNvSpPr>
            <a:spLocks noChangeArrowheads="1"/>
          </p:cNvSpPr>
          <p:nvPr userDrawn="1"/>
        </p:nvSpPr>
        <p:spPr bwMode="auto">
          <a:xfrm>
            <a:off x="3348038" y="6248400"/>
            <a:ext cx="2808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lgn="ctr"/>
            <a:r>
              <a:rPr lang="en-US" altLang="en-US" sz="1200">
                <a:latin typeface="Myriad Pro Light" charset="0"/>
              </a:rPr>
              <a:t>PLACE PARTNER’S LOGO HERE</a:t>
            </a:r>
            <a:endParaRPr lang="fr-FR" altLang="en-US" sz="1200">
              <a:latin typeface="Myriad Pro Light" charset="0"/>
            </a:endParaRPr>
          </a:p>
        </p:txBody>
      </p:sp>
    </p:spTree>
    <p:extLst>
      <p:ext uri="{BB962C8B-B14F-4D97-AF65-F5344CB8AC3E}">
        <p14:creationId xmlns:p14="http://schemas.microsoft.com/office/powerpoint/2010/main" val="176004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04861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Step-Visual_1">
    <p:spTree>
      <p:nvGrpSpPr>
        <p:cNvPr id="1" name=""/>
        <p:cNvGrpSpPr/>
        <p:nvPr/>
      </p:nvGrpSpPr>
      <p:grpSpPr>
        <a:xfrm>
          <a:off x="0" y="0"/>
          <a:ext cx="0" cy="0"/>
          <a:chOff x="0" y="0"/>
          <a:chExt cx="0" cy="0"/>
        </a:xfrm>
      </p:grpSpPr>
      <p:pic>
        <p:nvPicPr>
          <p:cNvPr id="23" name="Imagen 2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300788" y="5805488"/>
            <a:ext cx="2220912"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ángulo 24"/>
          <p:cNvSpPr>
            <a:spLocks noChangeArrowheads="1"/>
          </p:cNvSpPr>
          <p:nvPr userDrawn="1"/>
        </p:nvSpPr>
        <p:spPr bwMode="auto">
          <a:xfrm>
            <a:off x="468313" y="6515100"/>
            <a:ext cx="1404937"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defRPr/>
            </a:pPr>
            <a:r>
              <a:rPr lang="es-ES_tradnl" altLang="es-ES_tradnl" sz="2000" baseline="30000" smtClean="0">
                <a:solidFill>
                  <a:srgbClr val="00567A"/>
                </a:solidFill>
                <a:latin typeface="MyriadPro-Regular" charset="0"/>
              </a:rPr>
              <a:t>een.ec.europa.eu</a:t>
            </a:r>
          </a:p>
        </p:txBody>
      </p:sp>
      <p:sp>
        <p:nvSpPr>
          <p:cNvPr id="26" name="Rectángulo 25"/>
          <p:cNvSpPr/>
          <p:nvPr userDrawn="1"/>
        </p:nvSpPr>
        <p:spPr bwMode="auto">
          <a:xfrm>
            <a:off x="3348038" y="6021388"/>
            <a:ext cx="2808287" cy="6477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endParaRPr lang="es-ES_tradnl" altLang="es-ES_tradnl"/>
          </a:p>
        </p:txBody>
      </p:sp>
      <p:sp>
        <p:nvSpPr>
          <p:cNvPr id="27" name="Rectángulo 19"/>
          <p:cNvSpPr>
            <a:spLocks noChangeArrowheads="1"/>
          </p:cNvSpPr>
          <p:nvPr userDrawn="1"/>
        </p:nvSpPr>
        <p:spPr bwMode="auto">
          <a:xfrm>
            <a:off x="3348038" y="6248400"/>
            <a:ext cx="2808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lgn="ctr"/>
            <a:r>
              <a:rPr lang="en-US" altLang="en-US" sz="1200">
                <a:latin typeface="Myriad Pro Light" charset="0"/>
              </a:rPr>
              <a:t>PLACE PARTNER’S LOGO HERE</a:t>
            </a:r>
            <a:endParaRPr lang="fr-FR" altLang="en-US" sz="1200">
              <a:latin typeface="Myriad Pro Light" charset="0"/>
            </a:endParaRPr>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124866" y="5841923"/>
            <a:ext cx="1086276" cy="925456"/>
          </a:xfrm>
          <a:prstGeom prst="rect">
            <a:avLst/>
          </a:prstGeom>
        </p:spPr>
      </p:pic>
    </p:spTree>
    <p:extLst>
      <p:ext uri="{BB962C8B-B14F-4D97-AF65-F5344CB8AC3E}">
        <p14:creationId xmlns:p14="http://schemas.microsoft.com/office/powerpoint/2010/main" val="21093217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Step-Visual_2">
    <p:spTree>
      <p:nvGrpSpPr>
        <p:cNvPr id="1" name=""/>
        <p:cNvGrpSpPr/>
        <p:nvPr/>
      </p:nvGrpSpPr>
      <p:grpSpPr>
        <a:xfrm>
          <a:off x="0" y="0"/>
          <a:ext cx="0" cy="0"/>
          <a:chOff x="0" y="0"/>
          <a:chExt cx="0" cy="0"/>
        </a:xfrm>
      </p:grpSpPr>
      <p:pic>
        <p:nvPicPr>
          <p:cNvPr id="23" name="Imagen 2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300788" y="5805488"/>
            <a:ext cx="2220912"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ángulo 24"/>
          <p:cNvSpPr>
            <a:spLocks noChangeArrowheads="1"/>
          </p:cNvSpPr>
          <p:nvPr userDrawn="1"/>
        </p:nvSpPr>
        <p:spPr bwMode="auto">
          <a:xfrm>
            <a:off x="468313" y="6515100"/>
            <a:ext cx="1404937"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defRPr/>
            </a:pPr>
            <a:r>
              <a:rPr lang="es-ES_tradnl" altLang="es-ES_tradnl" sz="2000" baseline="30000" smtClean="0">
                <a:solidFill>
                  <a:srgbClr val="00567A"/>
                </a:solidFill>
                <a:latin typeface="MyriadPro-Regular" charset="0"/>
              </a:rPr>
              <a:t>een.ec.europa.eu</a:t>
            </a:r>
          </a:p>
        </p:txBody>
      </p:sp>
      <p:sp>
        <p:nvSpPr>
          <p:cNvPr id="27" name="Rectángulo 26"/>
          <p:cNvSpPr/>
          <p:nvPr userDrawn="1"/>
        </p:nvSpPr>
        <p:spPr bwMode="auto">
          <a:xfrm>
            <a:off x="3348038" y="6021388"/>
            <a:ext cx="2808287" cy="6477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endParaRPr lang="es-ES_tradnl" altLang="es-ES_tradnl"/>
          </a:p>
        </p:txBody>
      </p:sp>
      <p:sp>
        <p:nvSpPr>
          <p:cNvPr id="28" name="Rectángulo 19"/>
          <p:cNvSpPr>
            <a:spLocks noChangeArrowheads="1"/>
          </p:cNvSpPr>
          <p:nvPr userDrawn="1"/>
        </p:nvSpPr>
        <p:spPr bwMode="auto">
          <a:xfrm>
            <a:off x="3348038" y="6248400"/>
            <a:ext cx="2808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lgn="ctr"/>
            <a:r>
              <a:rPr lang="en-US" altLang="en-US" sz="1200">
                <a:latin typeface="Myriad Pro Light" charset="0"/>
              </a:rPr>
              <a:t>PLACE PARTNER’S LOGO HERE</a:t>
            </a:r>
            <a:endParaRPr lang="fr-FR" altLang="en-US" sz="1200">
              <a:latin typeface="Myriad Pro Light" charset="0"/>
            </a:endParaRPr>
          </a:p>
        </p:txBody>
      </p:sp>
    </p:spTree>
    <p:extLst>
      <p:ext uri="{BB962C8B-B14F-4D97-AF65-F5344CB8AC3E}">
        <p14:creationId xmlns:p14="http://schemas.microsoft.com/office/powerpoint/2010/main" val="710523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0948" y="1"/>
            <a:ext cx="7591990" cy="1882273"/>
          </a:xfrm>
        </p:spPr>
        <p:txBody>
          <a:bodyPr lIns="396000" rIns="90000">
            <a:normAutofit/>
          </a:bodyPr>
          <a:lstStyle>
            <a:lvl1pPr>
              <a:defRPr sz="3000" b="0" i="0" baseline="0">
                <a:solidFill>
                  <a:schemeClr val="tx1">
                    <a:lumMod val="85000"/>
                    <a:lumOff val="15000"/>
                  </a:schemeClr>
                </a:solidFill>
                <a:latin typeface="Blogger Sans Medium" panose="02000506030000020004" pitchFamily="2" charset="0"/>
                <a:ea typeface="Blogger Sans Medium" panose="02000506030000020004" pitchFamily="2" charset="0"/>
                <a:cs typeface="Blogger Sans Medium" panose="02000506030000020004" pitchFamily="2" charset="0"/>
              </a:defRPr>
            </a:lvl1pPr>
          </a:lstStyle>
          <a:p>
            <a:r>
              <a:rPr lang="nl-BE" dirty="0"/>
              <a:t>Title</a:t>
            </a:r>
            <a:endParaRPr lang="en-US" dirty="0"/>
          </a:p>
        </p:txBody>
      </p:sp>
      <p:sp>
        <p:nvSpPr>
          <p:cNvPr id="3" name="Content Placeholder 2"/>
          <p:cNvSpPr>
            <a:spLocks noGrp="1"/>
          </p:cNvSpPr>
          <p:nvPr>
            <p:ph idx="1" hasCustomPrompt="1"/>
          </p:nvPr>
        </p:nvSpPr>
        <p:spPr>
          <a:xfrm>
            <a:off x="780948" y="1967832"/>
            <a:ext cx="7591990" cy="3785936"/>
          </a:xfrm>
        </p:spPr>
        <p:txBody>
          <a:bodyPr lIns="396000"/>
          <a:lstStyle>
            <a:lvl1pPr>
              <a:buClr>
                <a:srgbClr val="FFE354"/>
              </a:buClr>
              <a:defRPr sz="2000" b="0" i="0" u="none">
                <a:solidFill>
                  <a:schemeClr val="tx1">
                    <a:lumMod val="85000"/>
                    <a:lumOff val="15000"/>
                  </a:schemeClr>
                </a:solidFill>
                <a:latin typeface="Blogger Sans" panose="02000506030000020004" pitchFamily="2" charset="0"/>
                <a:ea typeface="Blogger Sans" panose="02000506030000020004" pitchFamily="2" charset="0"/>
                <a:cs typeface="Blogger Sans" panose="02000506030000020004" pitchFamily="2" charset="0"/>
              </a:defRPr>
            </a:lvl1pPr>
            <a:lvl2pPr marL="651600" indent="-285750">
              <a:buClr>
                <a:srgbClr val="FFE354"/>
              </a:buClr>
              <a:buFont typeface="Arial" charset="0"/>
              <a:buChar char="•"/>
              <a:defRPr sz="1600">
                <a:solidFill>
                  <a:schemeClr val="tx1">
                    <a:lumMod val="50000"/>
                    <a:lumOff val="50000"/>
                  </a:schemeClr>
                </a:solidFill>
                <a:latin typeface="Blogger Sans" panose="02000506030000020004" pitchFamily="2" charset="0"/>
                <a:ea typeface="Blogger Sans" panose="02000506030000020004" pitchFamily="2" charset="0"/>
                <a:cs typeface="Blogger Sans" panose="02000506030000020004" pitchFamily="2" charset="0"/>
              </a:defRPr>
            </a:lvl2pPr>
            <a:lvl3pPr marL="891000">
              <a:buClr>
                <a:srgbClr val="E6753F"/>
              </a:buClr>
              <a:defRPr>
                <a:solidFill>
                  <a:srgbClr val="255373"/>
                </a:solidFill>
                <a:latin typeface="verdana" charset="0"/>
              </a:defRPr>
            </a:lvl3pPr>
            <a:lvl4pPr marL="1144800" indent="-228600">
              <a:buClr>
                <a:srgbClr val="E6753F"/>
              </a:buClr>
              <a:buFont typeface="Arial" charset="0"/>
              <a:buChar char="•"/>
              <a:defRPr>
                <a:solidFill>
                  <a:srgbClr val="255373"/>
                </a:solidFill>
                <a:latin typeface="verdana" charset="0"/>
              </a:defRPr>
            </a:lvl4pPr>
            <a:lvl5pPr marL="1386000" indent="-228600">
              <a:buClr>
                <a:srgbClr val="E6753F"/>
              </a:buClr>
              <a:buFont typeface="Arial" charset="0"/>
              <a:buChar char="•"/>
              <a:defRPr sz="1400" baseline="0">
                <a:solidFill>
                  <a:srgbClr val="255373"/>
                </a:solidFill>
                <a:latin typeface="verdana" charset="0"/>
              </a:defRPr>
            </a:lvl5pPr>
          </a:lstStyle>
          <a:p>
            <a:pPr lvl="0"/>
            <a:r>
              <a:rPr lang="nl-BE" dirty="0"/>
              <a:t>Title 1</a:t>
            </a:r>
          </a:p>
          <a:p>
            <a:pPr lvl="1"/>
            <a:r>
              <a:rPr lang="nl-BE" dirty="0"/>
              <a:t>Title 2</a:t>
            </a:r>
            <a:endParaRPr lang="en-US" dirty="0"/>
          </a:p>
        </p:txBody>
      </p:sp>
    </p:spTree>
    <p:extLst>
      <p:ext uri="{BB962C8B-B14F-4D97-AF65-F5344CB8AC3E}">
        <p14:creationId xmlns:p14="http://schemas.microsoft.com/office/powerpoint/2010/main" val="2931090853"/>
      </p:ext>
    </p:extLst>
  </p:cSld>
  <p:clrMapOvr>
    <a:masterClrMapping/>
  </p:clrMapOvr>
  <p:transition spd="slow">
    <p:wipe/>
  </p:transition>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9856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4.xml"/><Relationship Id="rId7"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3.xml"/><Relationship Id="rId1" Type="http://schemas.openxmlformats.org/officeDocument/2006/relationships/slideLayout" Target="../slideLayouts/slideLayout6.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Imagen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Imagen 3"/>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300788" y="5805488"/>
            <a:ext cx="2220912"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ángulo 4"/>
          <p:cNvSpPr>
            <a:spLocks noChangeArrowheads="1"/>
          </p:cNvSpPr>
          <p:nvPr/>
        </p:nvSpPr>
        <p:spPr bwMode="auto">
          <a:xfrm>
            <a:off x="684213" y="6515100"/>
            <a:ext cx="1404937"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defRPr/>
            </a:pPr>
            <a:r>
              <a:rPr lang="es-ES_tradnl" altLang="es-ES_tradnl" sz="2000" baseline="30000" smtClean="0">
                <a:solidFill>
                  <a:srgbClr val="00567A"/>
                </a:solidFill>
                <a:latin typeface="MyriadPro-Regular" charset="0"/>
              </a:rPr>
              <a:t>een.ec.europa.eu</a:t>
            </a:r>
          </a:p>
        </p:txBody>
      </p:sp>
      <p:sp>
        <p:nvSpPr>
          <p:cNvPr id="8" name="Rectángulo 7"/>
          <p:cNvSpPr/>
          <p:nvPr/>
        </p:nvSpPr>
        <p:spPr bwMode="auto">
          <a:xfrm>
            <a:off x="3348038" y="6021388"/>
            <a:ext cx="2808287" cy="6477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endParaRPr lang="es-ES_tradnl" altLang="es-ES_tradnl"/>
          </a:p>
        </p:txBody>
      </p:sp>
      <p:sp>
        <p:nvSpPr>
          <p:cNvPr id="5126" name="Rectángulo 8"/>
          <p:cNvSpPr>
            <a:spLocks noChangeArrowheads="1"/>
          </p:cNvSpPr>
          <p:nvPr/>
        </p:nvSpPr>
        <p:spPr bwMode="auto">
          <a:xfrm>
            <a:off x="3348038" y="6248400"/>
            <a:ext cx="2808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lgn="ctr"/>
            <a:r>
              <a:rPr lang="en-US" altLang="en-US" sz="1200">
                <a:latin typeface="Myriad Pro Light" charset="0"/>
              </a:rPr>
              <a:t>PLACE PARTNER’S LOGO HERE</a:t>
            </a:r>
            <a:endParaRPr lang="fr-FR" altLang="en-US" sz="1200">
              <a:latin typeface="Myriad Pro Light" charset="0"/>
            </a:endParaRPr>
          </a:p>
        </p:txBody>
      </p:sp>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124866" y="5841923"/>
            <a:ext cx="1086276" cy="925456"/>
          </a:xfrm>
          <a:prstGeom prst="rect">
            <a:avLst/>
          </a:prstGeom>
        </p:spPr>
      </p:pic>
    </p:spTree>
  </p:cSld>
  <p:clrMap bg1="lt1" tx1="dk1" bg2="lt2" tx2="dk2" accent1="accent1" accent2="accent2" accent3="accent3" accent4="accent4" accent5="accent5" accent6="accent6" hlink="hlink" folHlink="folHlink"/>
  <p:sldLayoutIdLst>
    <p:sldLayoutId id="2147484148" r:id="rId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ＭＳ Ｐゴシック" pitchFamily="4" charset="-128"/>
          <a:cs typeface="ＭＳ Ｐゴシック" pitchFamily="4" charset="-128"/>
        </a:defRPr>
      </a:lvl1pPr>
      <a:lvl2pPr algn="ctr" rtl="0" eaLnBrk="1" fontAlgn="base" hangingPunct="1">
        <a:spcBef>
          <a:spcPct val="0"/>
        </a:spcBef>
        <a:spcAft>
          <a:spcPct val="0"/>
        </a:spcAft>
        <a:defRPr sz="4400">
          <a:solidFill>
            <a:schemeClr val="tx2"/>
          </a:solidFill>
          <a:latin typeface="Arial" charset="0"/>
          <a:ea typeface="ＭＳ Ｐゴシック" pitchFamily="4" charset="-128"/>
          <a:cs typeface="ＭＳ Ｐゴシック" pitchFamily="4" charset="-128"/>
        </a:defRPr>
      </a:lvl2pPr>
      <a:lvl3pPr algn="ctr" rtl="0" eaLnBrk="1" fontAlgn="base" hangingPunct="1">
        <a:spcBef>
          <a:spcPct val="0"/>
        </a:spcBef>
        <a:spcAft>
          <a:spcPct val="0"/>
        </a:spcAft>
        <a:defRPr sz="4400">
          <a:solidFill>
            <a:schemeClr val="tx2"/>
          </a:solidFill>
          <a:latin typeface="Arial" charset="0"/>
          <a:ea typeface="ＭＳ Ｐゴシック" pitchFamily="4" charset="-128"/>
          <a:cs typeface="ＭＳ Ｐゴシック" pitchFamily="4" charset="-128"/>
        </a:defRPr>
      </a:lvl3pPr>
      <a:lvl4pPr algn="ctr" rtl="0" eaLnBrk="1" fontAlgn="base" hangingPunct="1">
        <a:spcBef>
          <a:spcPct val="0"/>
        </a:spcBef>
        <a:spcAft>
          <a:spcPct val="0"/>
        </a:spcAft>
        <a:defRPr sz="4400">
          <a:solidFill>
            <a:schemeClr val="tx2"/>
          </a:solidFill>
          <a:latin typeface="Arial" charset="0"/>
          <a:ea typeface="ＭＳ Ｐゴシック" pitchFamily="4" charset="-128"/>
          <a:cs typeface="ＭＳ Ｐゴシック" pitchFamily="4" charset="-128"/>
        </a:defRPr>
      </a:lvl4pPr>
      <a:lvl5pPr algn="ctr" rtl="0" eaLnBrk="1" fontAlgn="base" hangingPunct="1">
        <a:spcBef>
          <a:spcPct val="0"/>
        </a:spcBef>
        <a:spcAft>
          <a:spcPct val="0"/>
        </a:spcAft>
        <a:defRPr sz="4400">
          <a:solidFill>
            <a:schemeClr val="tx2"/>
          </a:solidFill>
          <a:latin typeface="Arial" charset="0"/>
          <a:ea typeface="ＭＳ Ｐゴシック" pitchFamily="4" charset="-128"/>
          <a:cs typeface="ＭＳ Ｐゴシック" pitchFamily="4"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4" charset="-128"/>
          <a:cs typeface="ＭＳ Ｐゴシック" pitchFamily="4"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4"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4"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4"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n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4"/>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00788" y="5805488"/>
            <a:ext cx="2220912"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ángulo 8"/>
          <p:cNvSpPr>
            <a:spLocks noChangeArrowheads="1"/>
          </p:cNvSpPr>
          <p:nvPr/>
        </p:nvSpPr>
        <p:spPr bwMode="auto">
          <a:xfrm>
            <a:off x="468313" y="6515100"/>
            <a:ext cx="1404937"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defRPr/>
            </a:pPr>
            <a:r>
              <a:rPr lang="es-ES_tradnl" altLang="es-ES_tradnl" sz="2000" baseline="30000" smtClean="0">
                <a:solidFill>
                  <a:srgbClr val="00567A"/>
                </a:solidFill>
                <a:latin typeface="MyriadPro-Regular" charset="0"/>
              </a:rPr>
              <a:t>een.ec.europa.eu</a:t>
            </a:r>
          </a:p>
        </p:txBody>
      </p:sp>
      <p:sp>
        <p:nvSpPr>
          <p:cNvPr id="10" name="Rectángulo 9"/>
          <p:cNvSpPr/>
          <p:nvPr/>
        </p:nvSpPr>
        <p:spPr bwMode="auto">
          <a:xfrm>
            <a:off x="3348038" y="6021388"/>
            <a:ext cx="2808287" cy="6477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endParaRPr lang="es-ES_tradnl" altLang="es-ES_tradnl"/>
          </a:p>
        </p:txBody>
      </p:sp>
      <p:sp>
        <p:nvSpPr>
          <p:cNvPr id="11" name="Rectángulo 19"/>
          <p:cNvSpPr>
            <a:spLocks noChangeArrowheads="1"/>
          </p:cNvSpPr>
          <p:nvPr/>
        </p:nvSpPr>
        <p:spPr bwMode="auto">
          <a:xfrm>
            <a:off x="3348038" y="6248400"/>
            <a:ext cx="2808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lgn="ctr"/>
            <a:r>
              <a:rPr lang="en-US" altLang="en-US" sz="1200">
                <a:latin typeface="Myriad Pro Light" charset="0"/>
              </a:rPr>
              <a:t>PLACE PARTNER’S LOGO HERE</a:t>
            </a:r>
            <a:endParaRPr lang="fr-FR" altLang="en-US" sz="1200">
              <a:latin typeface="Myriad Pro Light" charset="0"/>
            </a:endParaRPr>
          </a:p>
        </p:txBody>
      </p:sp>
      <p:pic>
        <p:nvPicPr>
          <p:cNvPr id="12" name="Picture 1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124866" y="5841923"/>
            <a:ext cx="1086276" cy="925456"/>
          </a:xfrm>
          <a:prstGeom prst="rect">
            <a:avLst/>
          </a:prstGeom>
        </p:spPr>
      </p:pic>
    </p:spTree>
  </p:cSld>
  <p:clrMap bg1="lt1" tx1="dk1" bg2="lt2" tx2="dk2" accent1="accent1" accent2="accent2" accent3="accent3" accent4="accent4" accent5="accent5" accent6="accent6" hlink="hlink" folHlink="folHlink"/>
  <p:sldLayoutIdLst>
    <p:sldLayoutId id="2147484123" r:id="rId1"/>
    <p:sldLayoutId id="2147484146" r:id="rId2"/>
    <p:sldLayoutId id="2147484147" r:id="rId3"/>
    <p:sldLayoutId id="2147484149" r:id="rId4"/>
  </p:sldLayoutIdLst>
  <p:timing>
    <p:tnLst>
      <p:par>
        <p:cTn id="1" dur="indefinite" restart="never" nodeType="tmRoot"/>
      </p:par>
    </p:tnLst>
  </p:timing>
  <p:txStyles>
    <p:titleStyle>
      <a:lvl1pPr algn="l" rtl="0" eaLnBrk="0" fontAlgn="base" hangingPunct="0">
        <a:spcBef>
          <a:spcPct val="0"/>
        </a:spcBef>
        <a:spcAft>
          <a:spcPct val="0"/>
        </a:spcAft>
        <a:defRPr sz="3600" b="1">
          <a:solidFill>
            <a:srgbClr val="006491"/>
          </a:solidFill>
          <a:latin typeface="+mj-lt"/>
          <a:ea typeface="+mj-ea"/>
          <a:cs typeface="+mj-cs"/>
        </a:defRPr>
      </a:lvl1pPr>
      <a:lvl2pPr algn="l" rtl="0" eaLnBrk="0" fontAlgn="base" hangingPunct="0">
        <a:spcBef>
          <a:spcPct val="0"/>
        </a:spcBef>
        <a:spcAft>
          <a:spcPct val="0"/>
        </a:spcAft>
        <a:defRPr sz="3600" b="1">
          <a:solidFill>
            <a:srgbClr val="006491"/>
          </a:solidFill>
          <a:latin typeface="Arial" charset="0"/>
          <a:ea typeface="Arial Unicode MS" pitchFamily="34" charset="-128"/>
          <a:cs typeface="Arial Unicode MS" pitchFamily="34" charset="-128"/>
        </a:defRPr>
      </a:lvl2pPr>
      <a:lvl3pPr algn="l" rtl="0" eaLnBrk="0" fontAlgn="base" hangingPunct="0">
        <a:spcBef>
          <a:spcPct val="0"/>
        </a:spcBef>
        <a:spcAft>
          <a:spcPct val="0"/>
        </a:spcAft>
        <a:defRPr sz="3600" b="1">
          <a:solidFill>
            <a:srgbClr val="006491"/>
          </a:solidFill>
          <a:latin typeface="Arial" charset="0"/>
          <a:ea typeface="Arial Unicode MS" pitchFamily="34" charset="-128"/>
          <a:cs typeface="Arial Unicode MS" pitchFamily="34" charset="-128"/>
        </a:defRPr>
      </a:lvl3pPr>
      <a:lvl4pPr algn="l" rtl="0" eaLnBrk="0" fontAlgn="base" hangingPunct="0">
        <a:spcBef>
          <a:spcPct val="0"/>
        </a:spcBef>
        <a:spcAft>
          <a:spcPct val="0"/>
        </a:spcAft>
        <a:defRPr sz="3600" b="1">
          <a:solidFill>
            <a:srgbClr val="006491"/>
          </a:solidFill>
          <a:latin typeface="Arial" charset="0"/>
          <a:ea typeface="Arial Unicode MS" pitchFamily="34" charset="-128"/>
          <a:cs typeface="Arial Unicode MS" pitchFamily="34" charset="-128"/>
        </a:defRPr>
      </a:lvl4pPr>
      <a:lvl5pPr algn="l" rtl="0" eaLnBrk="0" fontAlgn="base" hangingPunct="0">
        <a:spcBef>
          <a:spcPct val="0"/>
        </a:spcBef>
        <a:spcAft>
          <a:spcPct val="0"/>
        </a:spcAft>
        <a:defRPr sz="3600" b="1">
          <a:solidFill>
            <a:srgbClr val="006491"/>
          </a:solidFill>
          <a:latin typeface="Arial" charset="0"/>
          <a:ea typeface="Arial Unicode MS" pitchFamily="34" charset="-128"/>
          <a:cs typeface="Arial Unicode MS" pitchFamily="34" charset="-128"/>
        </a:defRPr>
      </a:lvl5pPr>
      <a:lvl6pPr marL="4572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6pPr>
      <a:lvl7pPr marL="9144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7pPr>
      <a:lvl8pPr marL="13716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8pPr>
      <a:lvl9pPr marL="18288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9pPr>
    </p:titleStyle>
    <p:bodyStyle>
      <a:lvl1pPr marL="342900" indent="-342900" algn="l" rtl="0" eaLnBrk="0" fontAlgn="base" hangingPunct="0">
        <a:spcBef>
          <a:spcPct val="20000"/>
        </a:spcBef>
        <a:spcAft>
          <a:spcPct val="0"/>
        </a:spcAft>
        <a:buClr>
          <a:srgbClr val="00649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64B4E6"/>
        </a:buClr>
        <a:buFont typeface="Wingdings" charset="2"/>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rgbClr val="006491"/>
        </a:buClr>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lr>
          <a:srgbClr val="64B4E6"/>
        </a:buClr>
        <a:buFont typeface="Wingdings" charset="2"/>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lr>
          <a:srgbClr val="006491"/>
        </a:buClr>
        <a:buFont typeface="Times" charset="0"/>
        <a:buChar char="•"/>
        <a:defRPr sz="2000">
          <a:solidFill>
            <a:schemeClr val="tx1"/>
          </a:solidFill>
          <a:latin typeface="+mn-lt"/>
          <a:ea typeface="+mn-ea"/>
          <a:cs typeface="+mn-cs"/>
        </a:defRPr>
      </a:lvl5pPr>
      <a:lvl6pPr marL="2514600" indent="-228600" algn="l" rtl="0" fontAlgn="base">
        <a:spcBef>
          <a:spcPct val="20000"/>
        </a:spcBef>
        <a:spcAft>
          <a:spcPct val="0"/>
        </a:spcAft>
        <a:buClr>
          <a:srgbClr val="005FA9"/>
        </a:buClr>
        <a:buFont typeface="Times" pitchFamily="18" charset="0"/>
        <a:buChar char="•"/>
        <a:defRPr sz="2000">
          <a:solidFill>
            <a:schemeClr val="tx1"/>
          </a:solidFill>
          <a:latin typeface="+mn-lt"/>
          <a:ea typeface="+mn-ea"/>
          <a:cs typeface="+mn-cs"/>
        </a:defRPr>
      </a:lvl6pPr>
      <a:lvl7pPr marL="2971800" indent="-228600" algn="l" rtl="0" fontAlgn="base">
        <a:spcBef>
          <a:spcPct val="20000"/>
        </a:spcBef>
        <a:spcAft>
          <a:spcPct val="0"/>
        </a:spcAft>
        <a:buClr>
          <a:srgbClr val="005FA9"/>
        </a:buClr>
        <a:buFont typeface="Times" pitchFamily="18" charset="0"/>
        <a:buChar char="•"/>
        <a:defRPr sz="2000">
          <a:solidFill>
            <a:schemeClr val="tx1"/>
          </a:solidFill>
          <a:latin typeface="+mn-lt"/>
          <a:ea typeface="+mn-ea"/>
          <a:cs typeface="+mn-cs"/>
        </a:defRPr>
      </a:lvl7pPr>
      <a:lvl8pPr marL="3429000" indent="-228600" algn="l" rtl="0" fontAlgn="base">
        <a:spcBef>
          <a:spcPct val="20000"/>
        </a:spcBef>
        <a:spcAft>
          <a:spcPct val="0"/>
        </a:spcAft>
        <a:buClr>
          <a:srgbClr val="005FA9"/>
        </a:buClr>
        <a:buFont typeface="Times" pitchFamily="18" charset="0"/>
        <a:buChar char="•"/>
        <a:defRPr sz="2000">
          <a:solidFill>
            <a:schemeClr val="tx1"/>
          </a:solidFill>
          <a:latin typeface="+mn-lt"/>
          <a:ea typeface="+mn-ea"/>
          <a:cs typeface="+mn-cs"/>
        </a:defRPr>
      </a:lvl8pPr>
      <a:lvl9pPr marL="3886200" indent="-228600" algn="l" rtl="0" fontAlgn="base">
        <a:spcBef>
          <a:spcPct val="20000"/>
        </a:spcBef>
        <a:spcAft>
          <a:spcPct val="0"/>
        </a:spcAft>
        <a:buClr>
          <a:srgbClr val="005FA9"/>
        </a:buClr>
        <a:buFont typeface="Times" pitchFamily="18" charset="0"/>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Imagen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Imagen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0788" y="5805488"/>
            <a:ext cx="2220912"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ángulo 4"/>
          <p:cNvSpPr>
            <a:spLocks noChangeArrowheads="1"/>
          </p:cNvSpPr>
          <p:nvPr/>
        </p:nvSpPr>
        <p:spPr bwMode="auto">
          <a:xfrm>
            <a:off x="468313" y="6515100"/>
            <a:ext cx="1404937"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defRPr/>
            </a:pPr>
            <a:r>
              <a:rPr lang="es-ES_tradnl" altLang="es-ES_tradnl" sz="2000" baseline="30000" smtClean="0">
                <a:solidFill>
                  <a:srgbClr val="00567A"/>
                </a:solidFill>
                <a:latin typeface="MyriadPro-Regular" charset="0"/>
              </a:rPr>
              <a:t>een.ec.europa.eu</a:t>
            </a:r>
          </a:p>
        </p:txBody>
      </p:sp>
      <p:sp>
        <p:nvSpPr>
          <p:cNvPr id="6" name="Rectángulo 5"/>
          <p:cNvSpPr/>
          <p:nvPr/>
        </p:nvSpPr>
        <p:spPr bwMode="auto">
          <a:xfrm>
            <a:off x="3348038" y="6021388"/>
            <a:ext cx="2808287" cy="6477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endParaRPr lang="es-ES_tradnl" altLang="es-ES_tradnl"/>
          </a:p>
        </p:txBody>
      </p:sp>
      <p:sp>
        <p:nvSpPr>
          <p:cNvPr id="4102" name="Rectángulo 6"/>
          <p:cNvSpPr>
            <a:spLocks noChangeArrowheads="1"/>
          </p:cNvSpPr>
          <p:nvPr/>
        </p:nvSpPr>
        <p:spPr bwMode="auto">
          <a:xfrm>
            <a:off x="3348038" y="6248400"/>
            <a:ext cx="2808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Arial Unicode MS" charset="0"/>
                <a:cs typeface="Arial Unicode MS" charset="0"/>
              </a:defRPr>
            </a:lvl1pPr>
            <a:lvl2pPr marL="742950" indent="-285750">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pPr algn="ctr"/>
            <a:r>
              <a:rPr lang="en-US" altLang="en-US" sz="1200">
                <a:latin typeface="Myriad Pro Light" charset="0"/>
              </a:rPr>
              <a:t>PLACE PARTNER’S LOGO HERE</a:t>
            </a:r>
            <a:endParaRPr lang="fr-FR" altLang="en-US" sz="1200">
              <a:latin typeface="Myriad Pro Light" charset="0"/>
            </a:endParaRPr>
          </a:p>
        </p:txBody>
      </p:sp>
    </p:spTree>
  </p:cSld>
  <p:clrMap bg1="lt1" tx1="dk1" bg2="lt2" tx2="dk2" accent1="accent1" accent2="accent2" accent3="accent3" accent4="accent4" accent5="accent5" accent6="accent6" hlink="hlink" folHlink="folHlink"/>
  <p:sldLayoutIdLst>
    <p:sldLayoutId id="2147484130" r:id="rId1"/>
  </p:sldLayoutIdLst>
  <p:txStyles>
    <p:titleStyle>
      <a:lvl1pPr algn="ctr" rtl="0" eaLnBrk="0" fontAlgn="base" hangingPunct="0">
        <a:spcBef>
          <a:spcPct val="0"/>
        </a:spcBef>
        <a:spcAft>
          <a:spcPct val="0"/>
        </a:spcAft>
        <a:defRPr sz="4400">
          <a:solidFill>
            <a:schemeClr val="tx2"/>
          </a:solidFill>
          <a:latin typeface="+mj-lt"/>
          <a:ea typeface="ＭＳ Ｐゴシック" pitchFamily="4" charset="-128"/>
          <a:cs typeface="ＭＳ Ｐゴシック" pitchFamily="4" charset="-128"/>
        </a:defRPr>
      </a:lvl1pPr>
      <a:lvl2pPr algn="ctr" rtl="0" eaLnBrk="0" fontAlgn="base" hangingPunct="0">
        <a:spcBef>
          <a:spcPct val="0"/>
        </a:spcBef>
        <a:spcAft>
          <a:spcPct val="0"/>
        </a:spcAft>
        <a:defRPr sz="4400">
          <a:solidFill>
            <a:schemeClr val="tx2"/>
          </a:solidFill>
          <a:latin typeface="Arial" charset="0"/>
          <a:ea typeface="ＭＳ Ｐゴシック" pitchFamily="4" charset="-128"/>
          <a:cs typeface="ＭＳ Ｐゴシック" pitchFamily="4" charset="-128"/>
        </a:defRPr>
      </a:lvl2pPr>
      <a:lvl3pPr algn="ctr" rtl="0" eaLnBrk="0" fontAlgn="base" hangingPunct="0">
        <a:spcBef>
          <a:spcPct val="0"/>
        </a:spcBef>
        <a:spcAft>
          <a:spcPct val="0"/>
        </a:spcAft>
        <a:defRPr sz="4400">
          <a:solidFill>
            <a:schemeClr val="tx2"/>
          </a:solidFill>
          <a:latin typeface="Arial" charset="0"/>
          <a:ea typeface="ＭＳ Ｐゴシック" pitchFamily="4" charset="-128"/>
          <a:cs typeface="ＭＳ Ｐゴシック" pitchFamily="4" charset="-128"/>
        </a:defRPr>
      </a:lvl3pPr>
      <a:lvl4pPr algn="ctr" rtl="0" eaLnBrk="0" fontAlgn="base" hangingPunct="0">
        <a:spcBef>
          <a:spcPct val="0"/>
        </a:spcBef>
        <a:spcAft>
          <a:spcPct val="0"/>
        </a:spcAft>
        <a:defRPr sz="4400">
          <a:solidFill>
            <a:schemeClr val="tx2"/>
          </a:solidFill>
          <a:latin typeface="Arial" charset="0"/>
          <a:ea typeface="ＭＳ Ｐゴシック" pitchFamily="4" charset="-128"/>
          <a:cs typeface="ＭＳ Ｐゴシック" pitchFamily="4" charset="-128"/>
        </a:defRPr>
      </a:lvl4pPr>
      <a:lvl5pPr algn="ctr" rtl="0" eaLnBrk="0" fontAlgn="base" hangingPunct="0">
        <a:spcBef>
          <a:spcPct val="0"/>
        </a:spcBef>
        <a:spcAft>
          <a:spcPct val="0"/>
        </a:spcAft>
        <a:defRPr sz="4400">
          <a:solidFill>
            <a:schemeClr val="tx2"/>
          </a:solidFill>
          <a:latin typeface="Arial" charset="0"/>
          <a:ea typeface="ＭＳ Ｐゴシック" pitchFamily="4" charset="-128"/>
          <a:cs typeface="ＭＳ Ｐゴシック" pitchFamily="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4" charset="-128"/>
          <a:cs typeface="ＭＳ Ｐゴシック" pitchFamily="4"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emf"/><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http://www.een.ec.europa.eu/"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126"/>
            <a:ext cx="9144000" cy="2552067"/>
          </a:xfrm>
          <a:prstGeom prst="rect">
            <a:avLst/>
          </a:prstGeom>
        </p:spPr>
      </p:pic>
      <p:sp>
        <p:nvSpPr>
          <p:cNvPr id="2" name="CasellaDiTesto 1"/>
          <p:cNvSpPr txBox="1"/>
          <p:nvPr/>
        </p:nvSpPr>
        <p:spPr>
          <a:xfrm>
            <a:off x="3275856" y="5968299"/>
            <a:ext cx="2880320" cy="830997"/>
          </a:xfrm>
          <a:prstGeom prst="rect">
            <a:avLst/>
          </a:prstGeom>
          <a:solidFill>
            <a:schemeClr val="bg1"/>
          </a:solidFill>
        </p:spPr>
        <p:txBody>
          <a:bodyPr wrap="square" rtlCol="0">
            <a:spAutoFit/>
          </a:bodyPr>
          <a:lstStyle/>
          <a:p>
            <a:endParaRPr lang="it-IT" dirty="0" smtClean="0"/>
          </a:p>
          <a:p>
            <a:endParaRPr lang="it-IT" dirty="0"/>
          </a:p>
        </p:txBody>
      </p:sp>
      <p:pic>
        <p:nvPicPr>
          <p:cNvPr id="8" name="Immagine 7"/>
          <p:cNvPicPr>
            <a:picLocks noChangeAspect="1"/>
          </p:cNvPicPr>
          <p:nvPr/>
        </p:nvPicPr>
        <p:blipFill>
          <a:blip r:embed="rId4"/>
          <a:stretch>
            <a:fillRect/>
          </a:stretch>
        </p:blipFill>
        <p:spPr>
          <a:xfrm>
            <a:off x="4355976" y="6142878"/>
            <a:ext cx="1728192" cy="481838"/>
          </a:xfrm>
          <a:prstGeom prst="rect">
            <a:avLst/>
          </a:prstGeom>
          <a:solidFill>
            <a:schemeClr val="bg1"/>
          </a:solidFill>
        </p:spPr>
      </p:pic>
      <p:pic>
        <p:nvPicPr>
          <p:cNvPr id="9" name="image6.png"/>
          <p:cNvPicPr/>
          <p:nvPr/>
        </p:nvPicPr>
        <p:blipFill>
          <a:blip r:embed="rId5"/>
          <a:srcRect r="67623"/>
          <a:stretch>
            <a:fillRect/>
          </a:stretch>
        </p:blipFill>
        <p:spPr>
          <a:xfrm>
            <a:off x="2599818" y="6072647"/>
            <a:ext cx="1628775" cy="622300"/>
          </a:xfrm>
          <a:prstGeom prst="rect">
            <a:avLst/>
          </a:prstGeom>
          <a:ln/>
        </p:spPr>
      </p:pic>
      <p:pic>
        <p:nvPicPr>
          <p:cNvPr id="10" name="Picture 1"/>
          <p:cNvPicPr>
            <a:picLocks noChangeAspect="1" noChangeArrowheads="1"/>
          </p:cNvPicPr>
          <p:nvPr/>
        </p:nvPicPr>
        <p:blipFill>
          <a:blip r:embed="rId6" cstate="email"/>
          <a:srcRect/>
          <a:stretch>
            <a:fillRect/>
          </a:stretch>
        </p:blipFill>
        <p:spPr bwMode="auto">
          <a:xfrm>
            <a:off x="0" y="404813"/>
            <a:ext cx="9144000" cy="5040312"/>
          </a:xfrm>
          <a:prstGeom prst="rect">
            <a:avLst/>
          </a:prstGeom>
          <a:noFill/>
          <a:ln w="9525">
            <a:noFill/>
            <a:round/>
            <a:headEnd/>
            <a:tailEnd/>
          </a:ln>
        </p:spPr>
      </p:pic>
      <p:sp>
        <p:nvSpPr>
          <p:cNvPr id="11" name="Rectangle 3"/>
          <p:cNvSpPr>
            <a:spLocks noChangeArrowheads="1"/>
          </p:cNvSpPr>
          <p:nvPr/>
        </p:nvSpPr>
        <p:spPr bwMode="auto">
          <a:xfrm>
            <a:off x="323528" y="2060848"/>
            <a:ext cx="5976664" cy="1661993"/>
          </a:xfrm>
          <a:prstGeom prst="rect">
            <a:avLst/>
          </a:prstGeom>
          <a:noFill/>
          <a:ln w="9525">
            <a:noFill/>
            <a:round/>
            <a:headEnd/>
            <a:tailEnd/>
          </a:ln>
        </p:spPr>
        <p:txBody>
          <a:bodyPr wrap="square" lIns="0" tIns="0" rIns="0" bIns="0" anchor="b">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dirty="0" smtClean="0">
                <a:solidFill>
                  <a:srgbClr val="006491"/>
                </a:solidFill>
                <a:latin typeface="Blogger Sans" pitchFamily="50" charset="0"/>
                <a:ea typeface="Arial Unicode MS" pitchFamily="34" charset="-128"/>
              </a:rPr>
              <a:t>EEN experience: Advise on Structural Funds and SoE Businesses</a:t>
            </a:r>
            <a:endParaRPr lang="en-US" sz="3600" dirty="0">
              <a:solidFill>
                <a:srgbClr val="006491"/>
              </a:solidFill>
              <a:latin typeface="Blogger Sans" pitchFamily="50" charset="0"/>
              <a:ea typeface="Arial Unicode MS" pitchFamily="34" charset="-128"/>
            </a:endParaRPr>
          </a:p>
        </p:txBody>
      </p:sp>
      <p:pic>
        <p:nvPicPr>
          <p:cNvPr id="12" name="Picture 4"/>
          <p:cNvPicPr>
            <a:picLocks noChangeAspect="1" noChangeArrowheads="1"/>
          </p:cNvPicPr>
          <p:nvPr/>
        </p:nvPicPr>
        <p:blipFill>
          <a:blip r:embed="rId7" cstate="email"/>
          <a:srcRect/>
          <a:stretch>
            <a:fillRect/>
          </a:stretch>
        </p:blipFill>
        <p:spPr bwMode="auto">
          <a:xfrm>
            <a:off x="0" y="-111350"/>
            <a:ext cx="9144000" cy="1590675"/>
          </a:xfrm>
          <a:prstGeom prst="rect">
            <a:avLst/>
          </a:prstGeom>
          <a:noFill/>
          <a:ln w="9525">
            <a:noFill/>
            <a:round/>
            <a:headEnd/>
            <a:tailEnd/>
          </a:ln>
        </p:spPr>
      </p:pic>
      <p:pic>
        <p:nvPicPr>
          <p:cNvPr id="13" name="Picture 5"/>
          <p:cNvPicPr>
            <a:picLocks noChangeAspect="1" noChangeArrowheads="1"/>
          </p:cNvPicPr>
          <p:nvPr/>
        </p:nvPicPr>
        <p:blipFill>
          <a:blip r:embed="rId8" cstate="email"/>
          <a:srcRect/>
          <a:stretch>
            <a:fillRect/>
          </a:stretch>
        </p:blipFill>
        <p:spPr bwMode="auto">
          <a:xfrm>
            <a:off x="323528" y="-65074"/>
            <a:ext cx="1439863" cy="1001713"/>
          </a:xfrm>
          <a:prstGeom prst="rect">
            <a:avLst/>
          </a:prstGeom>
          <a:noFill/>
          <a:ln w="9525">
            <a:noFill/>
            <a:round/>
            <a:headEnd/>
            <a:tailEnd/>
          </a:ln>
        </p:spPr>
      </p:pic>
    </p:spTree>
    <p:extLst>
      <p:ext uri="{BB962C8B-B14F-4D97-AF65-F5344CB8AC3E}">
        <p14:creationId xmlns:p14="http://schemas.microsoft.com/office/powerpoint/2010/main" val="274632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684212" y="1268760"/>
            <a:ext cx="597602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Arial" charset="0"/>
                <a:ea typeface="Arial Unicode MS" charset="0"/>
                <a:cs typeface="Arial Unicode MS" charset="0"/>
              </a:defRPr>
            </a:lvl1pPr>
            <a:lvl2pPr marL="37931725" indent="-37474525">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r>
              <a:rPr lang="en-US" altLang="en-US" dirty="0" smtClean="0">
                <a:solidFill>
                  <a:schemeClr val="bg1"/>
                </a:solidFill>
                <a:latin typeface="Myriad Pro Light" charset="0"/>
                <a:ea typeface="Myriad Pro Light" charset="0"/>
                <a:cs typeface="Myriad Pro Light" charset="0"/>
              </a:rPr>
              <a:t>Raffaella BRUZZONE</a:t>
            </a:r>
          </a:p>
          <a:p>
            <a:r>
              <a:rPr lang="en-US" altLang="en-US" dirty="0" smtClean="0">
                <a:solidFill>
                  <a:schemeClr val="bg1"/>
                </a:solidFill>
                <a:latin typeface="Myriad Pro Light" charset="0"/>
                <a:ea typeface="Myriad Pro Light" charset="0"/>
                <a:cs typeface="Myriad Pro Light" charset="0"/>
              </a:rPr>
              <a:t>CCI Genova, WTC Genoa Agency</a:t>
            </a:r>
            <a:endParaRPr lang="en-US" altLang="en-US" dirty="0">
              <a:solidFill>
                <a:schemeClr val="bg1"/>
              </a:solidFill>
              <a:latin typeface="Myriad Pro Light" charset="0"/>
              <a:ea typeface="Myriad Pro Light" charset="0"/>
              <a:cs typeface="Myriad Pro Light" charset="0"/>
            </a:endParaRPr>
          </a:p>
          <a:p>
            <a:r>
              <a:rPr lang="en-US" altLang="en-US" dirty="0" smtClean="0">
                <a:solidFill>
                  <a:schemeClr val="bg1"/>
                </a:solidFill>
                <a:latin typeface="Myriad Pro Light" charset="0"/>
                <a:ea typeface="Myriad Pro Light" charset="0"/>
                <a:cs typeface="Myriad Pro Light" charset="0"/>
              </a:rPr>
              <a:t>Tel.: + 39 010 2704334</a:t>
            </a:r>
          </a:p>
          <a:p>
            <a:r>
              <a:rPr lang="en-US" altLang="en-US" dirty="0" smtClean="0">
                <a:solidFill>
                  <a:schemeClr val="bg1"/>
                </a:solidFill>
                <a:latin typeface="Myriad Pro Light" charset="0"/>
                <a:ea typeface="Myriad Pro Light" charset="0"/>
                <a:cs typeface="Myriad Pro Light" charset="0"/>
              </a:rPr>
              <a:t>E-mail: raffaella.bruzzone@ge.camcom.it</a:t>
            </a:r>
          </a:p>
          <a:p>
            <a:endParaRPr lang="en-US" altLang="en-US" dirty="0">
              <a:solidFill>
                <a:schemeClr val="bg1"/>
              </a:solidFill>
              <a:latin typeface="Myriad Pro Light" charset="0"/>
              <a:ea typeface="Myriad Pro Light" charset="0"/>
              <a:cs typeface="Myriad Pro Light" charset="0"/>
            </a:endParaRPr>
          </a:p>
          <a:p>
            <a:endParaRPr lang="en-US" altLang="en-US" dirty="0" smtClean="0">
              <a:solidFill>
                <a:schemeClr val="bg1"/>
              </a:solidFill>
              <a:latin typeface="Myriad Pro Light" charset="0"/>
              <a:ea typeface="Myriad Pro Light" charset="0"/>
              <a:cs typeface="Myriad Pro Light" charset="0"/>
            </a:endParaRPr>
          </a:p>
          <a:p>
            <a:r>
              <a:rPr lang="en-US" altLang="en-US" dirty="0" smtClean="0">
                <a:solidFill>
                  <a:schemeClr val="bg1"/>
                </a:solidFill>
                <a:latin typeface="Myriad Pro Light" charset="0"/>
                <a:ea typeface="Myriad Pro Light" charset="0"/>
                <a:cs typeface="Myriad Pro Light" charset="0"/>
              </a:rPr>
              <a:t>Visit </a:t>
            </a:r>
            <a:r>
              <a:rPr lang="en-US" altLang="en-US" dirty="0">
                <a:solidFill>
                  <a:schemeClr val="bg1"/>
                </a:solidFill>
                <a:latin typeface="Myriad Pro Light" charset="0"/>
                <a:ea typeface="Myriad Pro Light" charset="0"/>
                <a:cs typeface="Myriad Pro Light" charset="0"/>
                <a:hlinkClick r:id="rId3"/>
              </a:rPr>
              <a:t>een.ec.europa.eu</a:t>
            </a:r>
            <a:endParaRPr lang="en-US" altLang="en-US" dirty="0">
              <a:solidFill>
                <a:schemeClr val="bg1"/>
              </a:solidFill>
              <a:latin typeface="Myriad Pro Light" charset="0"/>
              <a:ea typeface="Myriad Pro Light" charset="0"/>
              <a:cs typeface="Myriad Pro Light" charset="0"/>
            </a:endParaRPr>
          </a:p>
          <a:p>
            <a:r>
              <a:rPr lang="en-IE" altLang="en-US" sz="2000" dirty="0">
                <a:solidFill>
                  <a:schemeClr val="bg1"/>
                </a:solidFill>
                <a:latin typeface="Myriad Pro Light" charset="0"/>
                <a:ea typeface="Myriad Pro Light" charset="0"/>
                <a:cs typeface="Myriad Pro Light" charset="0"/>
              </a:rPr>
              <a:t>to find the Network near you</a:t>
            </a:r>
            <a:endParaRPr lang="en-US" altLang="en-US" sz="2000" dirty="0">
              <a:solidFill>
                <a:schemeClr val="bg1"/>
              </a:solidFill>
              <a:latin typeface="Myriad Pro Light" charset="0"/>
              <a:ea typeface="Myriad Pro Light" charset="0"/>
              <a:cs typeface="Myriad Pro Light" charset="0"/>
            </a:endParaRPr>
          </a:p>
        </p:txBody>
      </p:sp>
      <p:sp>
        <p:nvSpPr>
          <p:cNvPr id="14" name="Rectangle 2"/>
          <p:cNvSpPr txBox="1">
            <a:spLocks noChangeArrowheads="1"/>
          </p:cNvSpPr>
          <p:nvPr/>
        </p:nvSpPr>
        <p:spPr bwMode="auto">
          <a:xfrm>
            <a:off x="684213" y="557213"/>
            <a:ext cx="7772400" cy="554037"/>
          </a:xfrm>
          <a:prstGeom prst="rect">
            <a:avLst/>
          </a:prstGeom>
          <a:noFill/>
          <a:ln>
            <a:noFill/>
          </a:ln>
          <a:extLst/>
        </p:spPr>
        <p:txBody>
          <a:bodyPr lIns="0" tIns="0" rIns="0" bIns="0" anchor="ctr">
            <a:spAutoFit/>
          </a:bodyPr>
          <a:lstStyle>
            <a:lvl1pPr algn="l" rtl="0" eaLnBrk="0" fontAlgn="base" hangingPunct="0">
              <a:spcBef>
                <a:spcPct val="0"/>
              </a:spcBef>
              <a:spcAft>
                <a:spcPct val="0"/>
              </a:spcAft>
              <a:defRPr sz="3600" b="1">
                <a:solidFill>
                  <a:srgbClr val="006491"/>
                </a:solidFill>
                <a:latin typeface="+mj-lt"/>
                <a:ea typeface="+mj-ea"/>
                <a:cs typeface="+mj-cs"/>
              </a:defRPr>
            </a:lvl1pPr>
            <a:lvl2pPr algn="l" rtl="0" eaLnBrk="0" fontAlgn="base" hangingPunct="0">
              <a:spcBef>
                <a:spcPct val="0"/>
              </a:spcBef>
              <a:spcAft>
                <a:spcPct val="0"/>
              </a:spcAft>
              <a:defRPr sz="3600" b="1">
                <a:solidFill>
                  <a:srgbClr val="005FA9"/>
                </a:solidFill>
                <a:latin typeface="Arial" charset="0"/>
                <a:ea typeface="Arial Unicode MS" pitchFamily="34" charset="-128"/>
                <a:cs typeface="Arial Unicode MS" pitchFamily="34" charset="-128"/>
              </a:defRPr>
            </a:lvl2pPr>
            <a:lvl3pPr algn="l" rtl="0" eaLnBrk="0" fontAlgn="base" hangingPunct="0">
              <a:spcBef>
                <a:spcPct val="0"/>
              </a:spcBef>
              <a:spcAft>
                <a:spcPct val="0"/>
              </a:spcAft>
              <a:defRPr sz="3600" b="1">
                <a:solidFill>
                  <a:srgbClr val="005FA9"/>
                </a:solidFill>
                <a:latin typeface="Arial" charset="0"/>
                <a:ea typeface="Arial Unicode MS" pitchFamily="34" charset="-128"/>
                <a:cs typeface="Arial Unicode MS" pitchFamily="34" charset="-128"/>
              </a:defRPr>
            </a:lvl3pPr>
            <a:lvl4pPr algn="l" rtl="0" eaLnBrk="0" fontAlgn="base" hangingPunct="0">
              <a:spcBef>
                <a:spcPct val="0"/>
              </a:spcBef>
              <a:spcAft>
                <a:spcPct val="0"/>
              </a:spcAft>
              <a:defRPr sz="3600" b="1">
                <a:solidFill>
                  <a:srgbClr val="005FA9"/>
                </a:solidFill>
                <a:latin typeface="Arial" charset="0"/>
                <a:ea typeface="Arial Unicode MS" pitchFamily="34" charset="-128"/>
                <a:cs typeface="Arial Unicode MS" pitchFamily="34" charset="-128"/>
              </a:defRPr>
            </a:lvl4pPr>
            <a:lvl5pPr algn="l" rtl="0" eaLnBrk="0" fontAlgn="base" hangingPunct="0">
              <a:spcBef>
                <a:spcPct val="0"/>
              </a:spcBef>
              <a:spcAft>
                <a:spcPct val="0"/>
              </a:spcAft>
              <a:defRPr sz="3600" b="1">
                <a:solidFill>
                  <a:srgbClr val="005FA9"/>
                </a:solidFill>
                <a:latin typeface="Arial" charset="0"/>
                <a:ea typeface="Arial Unicode MS" pitchFamily="34" charset="-128"/>
                <a:cs typeface="Arial Unicode MS" pitchFamily="34" charset="-128"/>
              </a:defRPr>
            </a:lvl5pPr>
            <a:lvl6pPr marL="4572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6pPr>
            <a:lvl7pPr marL="9144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7pPr>
            <a:lvl8pPr marL="13716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8pPr>
            <a:lvl9pPr marL="18288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9pPr>
          </a:lstStyle>
          <a:p>
            <a:pPr>
              <a:defRPr/>
            </a:pPr>
            <a:r>
              <a:rPr lang="fr-FR" altLang="en-US" b="0" kern="0" dirty="0" smtClean="0">
                <a:solidFill>
                  <a:schemeClr val="bg1"/>
                </a:solidFill>
                <a:latin typeface="Myriad Pro Light" charset="0"/>
                <a:ea typeface="Myriad Pro Light" charset="0"/>
                <a:cs typeface="Myriad Pro Light" charset="0"/>
              </a:rPr>
              <a:t>Contact </a:t>
            </a:r>
          </a:p>
        </p:txBody>
      </p:sp>
      <p:sp>
        <p:nvSpPr>
          <p:cNvPr id="72707" name="Rectangle 1"/>
          <p:cNvSpPr>
            <a:spLocks noChangeArrowheads="1"/>
          </p:cNvSpPr>
          <p:nvPr/>
        </p:nvSpPr>
        <p:spPr bwMode="auto">
          <a:xfrm>
            <a:off x="4756150" y="2627313"/>
            <a:ext cx="3344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Arial" charset="0"/>
                <a:ea typeface="Arial Unicode MS" charset="0"/>
                <a:cs typeface="Arial Unicode MS" charset="0"/>
              </a:defRPr>
            </a:lvl1pPr>
            <a:lvl2pPr marL="37931725" indent="-37474525">
              <a:defRPr sz="2400">
                <a:solidFill>
                  <a:schemeClr val="tx1"/>
                </a:solidFill>
                <a:latin typeface="Arial" charset="0"/>
                <a:ea typeface="Arial Unicode MS" charset="0"/>
                <a:cs typeface="Arial Unicode MS" charset="0"/>
              </a:defRPr>
            </a:lvl2pPr>
            <a:lvl3pPr marL="1143000" indent="-228600">
              <a:defRPr sz="2400">
                <a:solidFill>
                  <a:schemeClr val="tx1"/>
                </a:solidFill>
                <a:latin typeface="Arial" charset="0"/>
                <a:ea typeface="Arial Unicode MS" charset="0"/>
                <a:cs typeface="Arial Unicode MS" charset="0"/>
              </a:defRPr>
            </a:lvl3pPr>
            <a:lvl4pPr marL="1600200" indent="-228600">
              <a:defRPr sz="2400">
                <a:solidFill>
                  <a:schemeClr val="tx1"/>
                </a:solidFill>
                <a:latin typeface="Arial" charset="0"/>
                <a:ea typeface="Arial Unicode MS" charset="0"/>
                <a:cs typeface="Arial Unicode MS" charset="0"/>
              </a:defRPr>
            </a:lvl4pPr>
            <a:lvl5pPr marL="2057400" indent="-228600">
              <a:defRPr sz="2400">
                <a:solidFill>
                  <a:schemeClr val="tx1"/>
                </a:solidFill>
                <a:latin typeface="Arial" charset="0"/>
                <a:ea typeface="Arial Unicode MS" charset="0"/>
                <a:cs typeface="Arial Unicode MS" charset="0"/>
              </a:defRPr>
            </a:lvl5pPr>
            <a:lvl6pPr marL="25146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6pPr>
            <a:lvl7pPr marL="29718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7pPr>
            <a:lvl8pPr marL="34290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8pPr>
            <a:lvl9pPr marL="3886200" indent="-228600" eaLnBrk="0" fontAlgn="base" hangingPunct="0">
              <a:spcBef>
                <a:spcPct val="0"/>
              </a:spcBef>
              <a:spcAft>
                <a:spcPct val="0"/>
              </a:spcAft>
              <a:defRPr sz="2400">
                <a:solidFill>
                  <a:schemeClr val="tx1"/>
                </a:solidFill>
                <a:latin typeface="Arial" charset="0"/>
                <a:ea typeface="Arial Unicode MS" charset="0"/>
                <a:cs typeface="Arial Unicode MS" charset="0"/>
              </a:defRPr>
            </a:lvl9pPr>
          </a:lstStyle>
          <a:p>
            <a:r>
              <a:rPr lang="en-US" altLang="en-US">
                <a:solidFill>
                  <a:srgbClr val="006491"/>
                </a:solidFill>
              </a:rPr>
              <a:t>Follow us at</a:t>
            </a:r>
          </a:p>
        </p:txBody>
      </p:sp>
      <p:sp>
        <p:nvSpPr>
          <p:cNvPr id="5" name="CasellaDiTesto 4"/>
          <p:cNvSpPr txBox="1"/>
          <p:nvPr/>
        </p:nvSpPr>
        <p:spPr>
          <a:xfrm>
            <a:off x="3275856" y="5968299"/>
            <a:ext cx="2880320" cy="830997"/>
          </a:xfrm>
          <a:prstGeom prst="rect">
            <a:avLst/>
          </a:prstGeom>
          <a:solidFill>
            <a:schemeClr val="bg1"/>
          </a:solidFill>
        </p:spPr>
        <p:txBody>
          <a:bodyPr wrap="square" rtlCol="0">
            <a:spAutoFit/>
          </a:bodyPr>
          <a:lstStyle/>
          <a:p>
            <a:endParaRPr lang="it-IT" dirty="0" smtClean="0"/>
          </a:p>
          <a:p>
            <a:endParaRPr lang="it-IT" dirty="0"/>
          </a:p>
        </p:txBody>
      </p:sp>
      <p:pic>
        <p:nvPicPr>
          <p:cNvPr id="8" name="Immagine 7"/>
          <p:cNvPicPr>
            <a:picLocks noChangeAspect="1"/>
          </p:cNvPicPr>
          <p:nvPr/>
        </p:nvPicPr>
        <p:blipFill>
          <a:blip r:embed="rId4"/>
          <a:stretch>
            <a:fillRect/>
          </a:stretch>
        </p:blipFill>
        <p:spPr>
          <a:xfrm>
            <a:off x="4355976" y="6142878"/>
            <a:ext cx="1728192" cy="481838"/>
          </a:xfrm>
          <a:prstGeom prst="rect">
            <a:avLst/>
          </a:prstGeom>
          <a:solidFill>
            <a:schemeClr val="bg1"/>
          </a:solidFill>
        </p:spPr>
      </p:pic>
      <p:pic>
        <p:nvPicPr>
          <p:cNvPr id="9" name="image6.png"/>
          <p:cNvPicPr/>
          <p:nvPr/>
        </p:nvPicPr>
        <p:blipFill>
          <a:blip r:embed="rId5"/>
          <a:srcRect r="67623"/>
          <a:stretch>
            <a:fillRect/>
          </a:stretch>
        </p:blipFill>
        <p:spPr>
          <a:xfrm>
            <a:off x="2599818" y="6072647"/>
            <a:ext cx="1628775" cy="622300"/>
          </a:xfrm>
          <a:prstGeom prst="rect">
            <a:avLst/>
          </a:prstGeom>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7591990" cy="820843"/>
          </a:xfrm>
        </p:spPr>
        <p:txBody>
          <a:bodyPr>
            <a:normAutofit/>
          </a:bodyPr>
          <a:lstStyle/>
          <a:p>
            <a:r>
              <a:rPr lang="en-US" dirty="0" smtClean="0"/>
              <a:t>ESIF 2021-27 – the context</a:t>
            </a:r>
            <a:endParaRPr lang="fr-FR" dirty="0"/>
          </a:p>
        </p:txBody>
      </p:sp>
      <p:sp>
        <p:nvSpPr>
          <p:cNvPr id="3" name="Espace réservé du contenu 2"/>
          <p:cNvSpPr>
            <a:spLocks noGrp="1"/>
          </p:cNvSpPr>
          <p:nvPr>
            <p:ph idx="1"/>
          </p:nvPr>
        </p:nvSpPr>
        <p:spPr>
          <a:xfrm>
            <a:off x="179512" y="1484784"/>
            <a:ext cx="8424936" cy="4392488"/>
          </a:xfrm>
        </p:spPr>
        <p:txBody>
          <a:bodyPr>
            <a:normAutofit lnSpcReduction="10000"/>
          </a:bodyPr>
          <a:lstStyle/>
          <a:p>
            <a:r>
              <a:rPr lang="en-GB" b="1" dirty="0">
                <a:latin typeface="Calibri" panose="020F0502020204030204" pitchFamily="34" charset="0"/>
                <a:cs typeface="Calibri" panose="020F0502020204030204" pitchFamily="34" charset="0"/>
              </a:rPr>
              <a:t>€ 392 billion – </a:t>
            </a:r>
            <a:r>
              <a:rPr lang="en-GB" dirty="0">
                <a:latin typeface="Calibri" panose="020F0502020204030204" pitchFamily="34" charset="0"/>
                <a:cs typeface="Calibri" panose="020F0502020204030204" pitchFamily="34" charset="0"/>
              </a:rPr>
              <a:t>almost a third of the total EU budget - </a:t>
            </a:r>
            <a:r>
              <a:rPr lang="en-GB" b="1" dirty="0">
                <a:latin typeface="Calibri" panose="020F0502020204030204" pitchFamily="34" charset="0"/>
                <a:cs typeface="Calibri" panose="020F0502020204030204" pitchFamily="34" charset="0"/>
              </a:rPr>
              <a:t>has been set aside for Cohesion Policy for </a:t>
            </a:r>
            <a:r>
              <a:rPr lang="en-GB" b="1" dirty="0" smtClean="0">
                <a:latin typeface="Calibri" panose="020F0502020204030204" pitchFamily="34" charset="0"/>
                <a:cs typeface="Calibri" panose="020F0502020204030204" pitchFamily="34" charset="0"/>
              </a:rPr>
              <a:t>2021-2027</a:t>
            </a:r>
          </a:p>
          <a:p>
            <a:pPr marL="0" indent="0">
              <a:buNone/>
            </a:pPr>
            <a:r>
              <a:rPr lang="en-GB" b="1" dirty="0">
                <a:latin typeface="Calibri" panose="020F0502020204030204" pitchFamily="34" charset="0"/>
                <a:cs typeface="Calibri" panose="020F0502020204030204" pitchFamily="34" charset="0"/>
              </a:rPr>
              <a:t>Funding </a:t>
            </a:r>
            <a:r>
              <a:rPr lang="en-GB" b="1" dirty="0" smtClean="0">
                <a:latin typeface="Calibri" panose="020F0502020204030204" pitchFamily="34" charset="0"/>
                <a:cs typeface="Calibri" panose="020F0502020204030204" pitchFamily="34" charset="0"/>
              </a:rPr>
              <a:t>priorities:</a:t>
            </a:r>
            <a:endParaRPr lang="it-IT" dirty="0">
              <a:latin typeface="Calibri" panose="020F0502020204030204" pitchFamily="34" charset="0"/>
              <a:cs typeface="Calibri" panose="020F0502020204030204" pitchFamily="34" charset="0"/>
            </a:endParaRPr>
          </a:p>
          <a:p>
            <a:pPr lvl="0"/>
            <a:r>
              <a:rPr lang="en-GB" b="1" dirty="0" smtClean="0">
                <a:latin typeface="Calibri" panose="020F0502020204030204" pitchFamily="34" charset="0"/>
                <a:cs typeface="Calibri" panose="020F0502020204030204" pitchFamily="34" charset="0"/>
              </a:rPr>
              <a:t>More </a:t>
            </a:r>
            <a:r>
              <a:rPr lang="en-GB" b="1" dirty="0">
                <a:latin typeface="Calibri" panose="020F0502020204030204" pitchFamily="34" charset="0"/>
                <a:cs typeface="Calibri" panose="020F0502020204030204" pitchFamily="34" charset="0"/>
              </a:rPr>
              <a:t>competitive and </a:t>
            </a:r>
            <a:r>
              <a:rPr lang="en-GB" b="1" dirty="0" smtClean="0">
                <a:latin typeface="Calibri" panose="020F0502020204030204" pitchFamily="34" charset="0"/>
                <a:cs typeface="Calibri" panose="020F0502020204030204" pitchFamily="34" charset="0"/>
              </a:rPr>
              <a:t>smarter EU, </a:t>
            </a:r>
            <a:r>
              <a:rPr lang="en-GB" dirty="0">
                <a:latin typeface="Calibri" panose="020F0502020204030204" pitchFamily="34" charset="0"/>
                <a:cs typeface="Calibri" panose="020F0502020204030204" pitchFamily="34" charset="0"/>
              </a:rPr>
              <a:t>through innovation and support to small and medium-sized businesses, as well as digitisation and digital connectivity</a:t>
            </a:r>
            <a:endParaRPr lang="it-IT" dirty="0">
              <a:latin typeface="Calibri" panose="020F0502020204030204" pitchFamily="34" charset="0"/>
              <a:cs typeface="Calibri" panose="020F0502020204030204" pitchFamily="34" charset="0"/>
            </a:endParaRPr>
          </a:p>
          <a:p>
            <a:pPr lvl="0"/>
            <a:r>
              <a:rPr lang="it-IT" b="1" dirty="0" err="1" smtClean="0">
                <a:latin typeface="Calibri" panose="020F0502020204030204" pitchFamily="34" charset="0"/>
                <a:cs typeface="Calibri" panose="020F0502020204030204" pitchFamily="34" charset="0"/>
              </a:rPr>
              <a:t>Greener</a:t>
            </a:r>
            <a:r>
              <a:rPr lang="it-IT" b="1" dirty="0" smtClean="0">
                <a:latin typeface="Calibri" panose="020F0502020204030204" pitchFamily="34" charset="0"/>
                <a:cs typeface="Calibri" panose="020F0502020204030204" pitchFamily="34" charset="0"/>
              </a:rPr>
              <a:t> EU,</a:t>
            </a:r>
            <a:r>
              <a:rPr lang="it-IT" b="1"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low</a:t>
            </a:r>
            <a:r>
              <a:rPr lang="it-IT" dirty="0">
                <a:latin typeface="Calibri" panose="020F0502020204030204" pitchFamily="34" charset="0"/>
                <a:cs typeface="Calibri" panose="020F0502020204030204" pitchFamily="34" charset="0"/>
              </a:rPr>
              <a:t>-carbon and </a:t>
            </a:r>
            <a:r>
              <a:rPr lang="it-IT" dirty="0" err="1">
                <a:latin typeface="Calibri" panose="020F0502020204030204" pitchFamily="34" charset="0"/>
                <a:cs typeface="Calibri" panose="020F0502020204030204" pitchFamily="34" charset="0"/>
              </a:rPr>
              <a:t>resilient</a:t>
            </a:r>
            <a:endParaRPr lang="it-IT" dirty="0">
              <a:latin typeface="Calibri" panose="020F0502020204030204" pitchFamily="34" charset="0"/>
              <a:cs typeface="Calibri" panose="020F0502020204030204" pitchFamily="34" charset="0"/>
            </a:endParaRPr>
          </a:p>
          <a:p>
            <a:pPr lvl="0"/>
            <a:r>
              <a:rPr lang="it-IT" b="1" dirty="0">
                <a:latin typeface="Calibri" panose="020F0502020204030204" pitchFamily="34" charset="0"/>
                <a:cs typeface="Calibri" panose="020F0502020204030204" pitchFamily="34" charset="0"/>
              </a:rPr>
              <a:t>More </a:t>
            </a:r>
            <a:r>
              <a:rPr lang="it-IT" b="1" dirty="0" err="1">
                <a:latin typeface="Calibri" panose="020F0502020204030204" pitchFamily="34" charset="0"/>
                <a:cs typeface="Calibri" panose="020F0502020204030204" pitchFamily="34" charset="0"/>
              </a:rPr>
              <a:t>connected</a:t>
            </a:r>
            <a:r>
              <a:rPr lang="it-IT" b="1" dirty="0">
                <a:latin typeface="Calibri" panose="020F0502020204030204" pitchFamily="34" charset="0"/>
                <a:cs typeface="Calibri" panose="020F0502020204030204" pitchFamily="34" charset="0"/>
              </a:rPr>
              <a:t> </a:t>
            </a:r>
            <a:r>
              <a:rPr lang="it-IT" b="1" dirty="0" smtClean="0">
                <a:latin typeface="Calibri" panose="020F0502020204030204" pitchFamily="34" charset="0"/>
                <a:cs typeface="Calibri" panose="020F0502020204030204" pitchFamily="34" charset="0"/>
              </a:rPr>
              <a:t>EU </a:t>
            </a:r>
            <a:r>
              <a:rPr lang="it-IT" dirty="0" smtClean="0">
                <a:latin typeface="Calibri" panose="020F0502020204030204" pitchFamily="34" charset="0"/>
                <a:cs typeface="Calibri" panose="020F0502020204030204" pitchFamily="34" charset="0"/>
              </a:rPr>
              <a:t>by </a:t>
            </a:r>
            <a:r>
              <a:rPr lang="it-IT" dirty="0" err="1">
                <a:latin typeface="Calibri" panose="020F0502020204030204" pitchFamily="34" charset="0"/>
                <a:cs typeface="Calibri" panose="020F0502020204030204" pitchFamily="34" charset="0"/>
              </a:rPr>
              <a:t>enhancing</a:t>
            </a: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mobility</a:t>
            </a:r>
            <a:endParaRPr lang="it-IT" dirty="0">
              <a:latin typeface="Calibri" panose="020F0502020204030204" pitchFamily="34" charset="0"/>
              <a:cs typeface="Calibri" panose="020F0502020204030204" pitchFamily="34" charset="0"/>
            </a:endParaRPr>
          </a:p>
          <a:p>
            <a:pPr lvl="0"/>
            <a:r>
              <a:rPr lang="en-GB" b="1" dirty="0">
                <a:latin typeface="Calibri" panose="020F0502020204030204" pitchFamily="34" charset="0"/>
                <a:cs typeface="Calibri" panose="020F0502020204030204" pitchFamily="34" charset="0"/>
              </a:rPr>
              <a:t>More </a:t>
            </a:r>
            <a:r>
              <a:rPr lang="en-GB" b="1" dirty="0" smtClean="0">
                <a:latin typeface="Calibri" panose="020F0502020204030204" pitchFamily="34" charset="0"/>
                <a:cs typeface="Calibri" panose="020F0502020204030204" pitchFamily="34" charset="0"/>
              </a:rPr>
              <a:t>social EU, </a:t>
            </a:r>
            <a:r>
              <a:rPr lang="en-GB" dirty="0">
                <a:latin typeface="Calibri" panose="020F0502020204030204" pitchFamily="34" charset="0"/>
                <a:cs typeface="Calibri" panose="020F0502020204030204" pitchFamily="34" charset="0"/>
              </a:rPr>
              <a:t>supporting effective and inclusive employment, education, skills, social inclusion and equal access to healthcare, as well as enhancing the role of culture and sustainable tourism</a:t>
            </a:r>
            <a:endParaRPr lang="it-IT" dirty="0">
              <a:latin typeface="Calibri" panose="020F0502020204030204" pitchFamily="34" charset="0"/>
              <a:cs typeface="Calibri" panose="020F0502020204030204" pitchFamily="34" charset="0"/>
            </a:endParaRPr>
          </a:p>
          <a:p>
            <a:pPr lvl="0"/>
            <a:r>
              <a:rPr lang="en-GB" b="1" dirty="0">
                <a:latin typeface="Calibri" panose="020F0502020204030204" pitchFamily="34" charset="0"/>
                <a:cs typeface="Calibri" panose="020F0502020204030204" pitchFamily="34" charset="0"/>
              </a:rPr>
              <a:t>Closer to </a:t>
            </a:r>
            <a:r>
              <a:rPr lang="en-GB" b="1" dirty="0" smtClean="0">
                <a:latin typeface="Calibri" panose="020F0502020204030204" pitchFamily="34" charset="0"/>
                <a:cs typeface="Calibri" panose="020F0502020204030204" pitchFamily="34" charset="0"/>
              </a:rPr>
              <a:t>citizens EU, </a:t>
            </a:r>
            <a:r>
              <a:rPr lang="en-GB" dirty="0">
                <a:latin typeface="Calibri" panose="020F0502020204030204" pitchFamily="34" charset="0"/>
                <a:cs typeface="Calibri" panose="020F0502020204030204" pitchFamily="34" charset="0"/>
              </a:rPr>
              <a:t>supporting locally-led development and sustainable urban development across the EU</a:t>
            </a:r>
            <a:endParaRPr lang="it-IT" dirty="0">
              <a:latin typeface="Calibri" panose="020F0502020204030204" pitchFamily="34" charset="0"/>
              <a:cs typeface="Calibri" panose="020F0502020204030204" pitchFamily="34" charset="0"/>
            </a:endParaRPr>
          </a:p>
        </p:txBody>
      </p:sp>
      <p:pic>
        <p:nvPicPr>
          <p:cNvPr id="4" name="Immagine 3"/>
          <p:cNvPicPr>
            <a:picLocks noChangeAspect="1"/>
          </p:cNvPicPr>
          <p:nvPr/>
        </p:nvPicPr>
        <p:blipFill>
          <a:blip r:embed="rId3"/>
          <a:stretch>
            <a:fillRect/>
          </a:stretch>
        </p:blipFill>
        <p:spPr>
          <a:xfrm>
            <a:off x="3347864" y="6008110"/>
            <a:ext cx="2821502" cy="786665"/>
          </a:xfrm>
          <a:prstGeom prst="rect">
            <a:avLst/>
          </a:prstGeom>
          <a:solidFill>
            <a:schemeClr val="bg1"/>
          </a:solidFill>
        </p:spPr>
      </p:pic>
    </p:spTree>
    <p:extLst>
      <p:ext uri="{BB962C8B-B14F-4D97-AF65-F5344CB8AC3E}">
        <p14:creationId xmlns:p14="http://schemas.microsoft.com/office/powerpoint/2010/main" val="230396023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7591990" cy="820843"/>
          </a:xfrm>
        </p:spPr>
        <p:txBody>
          <a:bodyPr>
            <a:normAutofit/>
          </a:bodyPr>
          <a:lstStyle/>
          <a:p>
            <a:r>
              <a:rPr lang="en-US" dirty="0" smtClean="0"/>
              <a:t>ESIF 2021-27 – the context</a:t>
            </a:r>
            <a:endParaRPr lang="fr-FR" dirty="0"/>
          </a:p>
        </p:txBody>
      </p:sp>
      <p:sp>
        <p:nvSpPr>
          <p:cNvPr id="3" name="Espace réservé du contenu 2"/>
          <p:cNvSpPr>
            <a:spLocks noGrp="1"/>
          </p:cNvSpPr>
          <p:nvPr>
            <p:ph idx="1"/>
          </p:nvPr>
        </p:nvSpPr>
        <p:spPr>
          <a:xfrm>
            <a:off x="179512" y="1484784"/>
            <a:ext cx="8784976" cy="4176464"/>
          </a:xfrm>
        </p:spPr>
        <p:txBody>
          <a:bodyPr lIns="396000">
            <a:normAutofit/>
          </a:bodyPr>
          <a:lstStyle/>
          <a:p>
            <a:pPr marL="0" indent="0">
              <a:buNone/>
            </a:pPr>
            <a:r>
              <a:rPr lang="en-US" dirty="0">
                <a:latin typeface="Calibri" panose="020F0502020204030204" pitchFamily="34" charset="0"/>
                <a:cs typeface="Calibri" panose="020F0502020204030204" pitchFamily="34" charset="0"/>
              </a:rPr>
              <a:t>Cohesion Policy is delivered through specific funds:</a:t>
            </a:r>
          </a:p>
          <a:p>
            <a:r>
              <a:rPr lang="en-US" b="1" dirty="0">
                <a:latin typeface="Calibri" panose="020F0502020204030204" pitchFamily="34" charset="0"/>
                <a:cs typeface="Calibri" panose="020F0502020204030204" pitchFamily="34" charset="0"/>
              </a:rPr>
              <a:t>European </a:t>
            </a:r>
            <a:r>
              <a:rPr lang="en-US" b="1" dirty="0">
                <a:latin typeface="Calibri" panose="020F0502020204030204" pitchFamily="34" charset="0"/>
                <a:cs typeface="Calibri" panose="020F0502020204030204" pitchFamily="34" charset="0"/>
              </a:rPr>
              <a:t>Regional Development Fund (ERDF), </a:t>
            </a:r>
            <a:r>
              <a:rPr lang="en-US" dirty="0">
                <a:latin typeface="Calibri" panose="020F0502020204030204" pitchFamily="34" charset="0"/>
                <a:cs typeface="Calibri" panose="020F0502020204030204" pitchFamily="34" charset="0"/>
              </a:rPr>
              <a:t>to invest in the social and economic development of all EU regions and cities.</a:t>
            </a:r>
          </a:p>
          <a:p>
            <a:r>
              <a:rPr lang="en-US" b="1" dirty="0">
                <a:latin typeface="Calibri" panose="020F0502020204030204" pitchFamily="34" charset="0"/>
                <a:cs typeface="Calibri" panose="020F0502020204030204" pitchFamily="34" charset="0"/>
              </a:rPr>
              <a:t>Cohesion </a:t>
            </a:r>
            <a:r>
              <a:rPr lang="en-US" b="1" dirty="0">
                <a:latin typeface="Calibri" panose="020F0502020204030204" pitchFamily="34" charset="0"/>
                <a:cs typeface="Calibri" panose="020F0502020204030204" pitchFamily="34" charset="0"/>
              </a:rPr>
              <a:t>Fund (CF), </a:t>
            </a:r>
            <a:r>
              <a:rPr lang="en-US" dirty="0">
                <a:latin typeface="Calibri" panose="020F0502020204030204" pitchFamily="34" charset="0"/>
                <a:cs typeface="Calibri" panose="020F0502020204030204" pitchFamily="34" charset="0"/>
              </a:rPr>
              <a:t>to invest in environment and transport in the less prosperous EU countries.</a:t>
            </a:r>
          </a:p>
          <a:p>
            <a:r>
              <a:rPr lang="en-US" b="1" dirty="0">
                <a:latin typeface="Calibri" panose="020F0502020204030204" pitchFamily="34" charset="0"/>
                <a:cs typeface="Calibri" panose="020F0502020204030204" pitchFamily="34" charset="0"/>
              </a:rPr>
              <a:t>European </a:t>
            </a:r>
            <a:r>
              <a:rPr lang="en-US" b="1" dirty="0">
                <a:latin typeface="Calibri" panose="020F0502020204030204" pitchFamily="34" charset="0"/>
                <a:cs typeface="Calibri" panose="020F0502020204030204" pitchFamily="34" charset="0"/>
              </a:rPr>
              <a:t>Social Fund Plus (ESF+), </a:t>
            </a:r>
            <a:r>
              <a:rPr lang="en-US" dirty="0">
                <a:latin typeface="Calibri" panose="020F0502020204030204" pitchFamily="34" charset="0"/>
                <a:cs typeface="Calibri" panose="020F0502020204030204" pitchFamily="34" charset="0"/>
              </a:rPr>
              <a:t>to support jobs and create a fair and socially inclusive society in EU countries.</a:t>
            </a:r>
          </a:p>
          <a:p>
            <a:r>
              <a:rPr lang="en-US" b="1" dirty="0">
                <a:latin typeface="Calibri" panose="020F0502020204030204" pitchFamily="34" charset="0"/>
                <a:cs typeface="Calibri" panose="020F0502020204030204" pitchFamily="34" charset="0"/>
              </a:rPr>
              <a:t>Just </a:t>
            </a:r>
            <a:r>
              <a:rPr lang="en-US" b="1" dirty="0">
                <a:latin typeface="Calibri" panose="020F0502020204030204" pitchFamily="34" charset="0"/>
                <a:cs typeface="Calibri" panose="020F0502020204030204" pitchFamily="34" charset="0"/>
              </a:rPr>
              <a:t>Transition Fund (JTF) </a:t>
            </a:r>
            <a:r>
              <a:rPr lang="en-US" dirty="0">
                <a:latin typeface="Calibri" panose="020F0502020204030204" pitchFamily="34" charset="0"/>
                <a:cs typeface="Calibri" panose="020F0502020204030204" pitchFamily="34" charset="0"/>
              </a:rPr>
              <a:t>to support the regions most affected by the transition towards climate neutrality.</a:t>
            </a:r>
          </a:p>
          <a:p>
            <a:endParaRPr lang="it-IT" b="1" dirty="0">
              <a:latin typeface="Calibri" panose="020F0502020204030204" pitchFamily="34" charset="0"/>
              <a:cs typeface="Calibri" panose="020F0502020204030204" pitchFamily="34" charset="0"/>
            </a:endParaRPr>
          </a:p>
        </p:txBody>
      </p:sp>
      <p:pic>
        <p:nvPicPr>
          <p:cNvPr id="4" name="Immagine 3"/>
          <p:cNvPicPr>
            <a:picLocks noChangeAspect="1"/>
          </p:cNvPicPr>
          <p:nvPr/>
        </p:nvPicPr>
        <p:blipFill>
          <a:blip r:embed="rId3"/>
          <a:stretch>
            <a:fillRect/>
          </a:stretch>
        </p:blipFill>
        <p:spPr>
          <a:xfrm>
            <a:off x="3347864" y="6008110"/>
            <a:ext cx="2821502" cy="786665"/>
          </a:xfrm>
          <a:prstGeom prst="rect">
            <a:avLst/>
          </a:prstGeom>
          <a:solidFill>
            <a:schemeClr val="bg1"/>
          </a:solidFill>
        </p:spPr>
      </p:pic>
    </p:spTree>
    <p:extLst>
      <p:ext uri="{BB962C8B-B14F-4D97-AF65-F5344CB8AC3E}">
        <p14:creationId xmlns:p14="http://schemas.microsoft.com/office/powerpoint/2010/main" val="372057503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7591990" cy="820843"/>
          </a:xfrm>
        </p:spPr>
        <p:txBody>
          <a:bodyPr>
            <a:normAutofit/>
          </a:bodyPr>
          <a:lstStyle/>
          <a:p>
            <a:r>
              <a:rPr lang="en-US" dirty="0" smtClean="0"/>
              <a:t>ESIF 2021-27 – the context</a:t>
            </a:r>
            <a:endParaRPr lang="fr-FR" dirty="0"/>
          </a:p>
        </p:txBody>
      </p:sp>
      <p:sp>
        <p:nvSpPr>
          <p:cNvPr id="3" name="Espace réservé du contenu 2"/>
          <p:cNvSpPr>
            <a:spLocks noGrp="1"/>
          </p:cNvSpPr>
          <p:nvPr>
            <p:ph idx="1"/>
          </p:nvPr>
        </p:nvSpPr>
        <p:spPr>
          <a:xfrm>
            <a:off x="0" y="1484784"/>
            <a:ext cx="9144000" cy="4523326"/>
          </a:xfrm>
        </p:spPr>
        <p:txBody>
          <a:bodyPr>
            <a:normAutofit/>
          </a:bodyPr>
          <a:lstStyle/>
          <a:p>
            <a:pPr lvl="0"/>
            <a:r>
              <a:rPr lang="en-GB" dirty="0">
                <a:latin typeface="Calibri" panose="020F0502020204030204" pitchFamily="34" charset="0"/>
                <a:cs typeface="Calibri" panose="020F0502020204030204" pitchFamily="34" charset="0"/>
              </a:rPr>
              <a:t>The ESIF Common Provisions Regulation 2021-2027 states Provisions on simplified selection for </a:t>
            </a:r>
            <a:r>
              <a:rPr lang="en-GB" b="1" dirty="0">
                <a:latin typeface="Calibri" panose="020F0502020204030204" pitchFamily="34" charset="0"/>
                <a:cs typeface="Calibri" panose="020F0502020204030204" pitchFamily="34" charset="0"/>
              </a:rPr>
              <a:t>Seal of Excellence</a:t>
            </a:r>
            <a:r>
              <a:rPr lang="en-GB" dirty="0">
                <a:latin typeface="Calibri" panose="020F0502020204030204" pitchFamily="34" charset="0"/>
                <a:cs typeface="Calibri" panose="020F0502020204030204" pitchFamily="34" charset="0"/>
              </a:rPr>
              <a:t> and </a:t>
            </a:r>
            <a:r>
              <a:rPr lang="en-GB" b="1" dirty="0">
                <a:latin typeface="Calibri" panose="020F0502020204030204" pitchFamily="34" charset="0"/>
                <a:cs typeface="Calibri" panose="020F0502020204030204" pitchFamily="34" charset="0"/>
              </a:rPr>
              <a:t>Horizon Europe co-funded partnerships</a:t>
            </a:r>
            <a:r>
              <a:rPr lang="en-GB" dirty="0">
                <a:latin typeface="Calibri" panose="020F0502020204030204" pitchFamily="34" charset="0"/>
                <a:cs typeface="Calibri" panose="020F0502020204030204" pitchFamily="34" charset="0"/>
              </a:rPr>
              <a:t> as well as Institutionalised Partnerships.</a:t>
            </a:r>
            <a:endParaRPr lang="it-IT"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The provision of support for operations that have already received a </a:t>
            </a:r>
            <a:r>
              <a:rPr lang="en-GB" b="1" dirty="0">
                <a:latin typeface="Calibri" panose="020F0502020204030204" pitchFamily="34" charset="0"/>
                <a:cs typeface="Calibri" panose="020F0502020204030204" pitchFamily="34" charset="0"/>
              </a:rPr>
              <a:t>Seal of Excellence or were co-funded by Horizon Europe with a contribution from the Funds should be facilitated</a:t>
            </a:r>
            <a:r>
              <a:rPr lang="en-GB" dirty="0">
                <a:latin typeface="Calibri" panose="020F0502020204030204" pitchFamily="34" charset="0"/>
                <a:cs typeface="Calibri" panose="020F0502020204030204" pitchFamily="34" charset="0"/>
              </a:rPr>
              <a:t>. </a:t>
            </a:r>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Conditions </a:t>
            </a:r>
            <a:r>
              <a:rPr lang="en-GB" dirty="0">
                <a:latin typeface="Calibri" panose="020F0502020204030204" pitchFamily="34" charset="0"/>
                <a:cs typeface="Calibri" panose="020F0502020204030204" pitchFamily="34" charset="0"/>
              </a:rPr>
              <a:t>already assessed at Union level, prior to the attributing of the Seal of Excellence quality label or the co-funding by Horizon Europe, </a:t>
            </a:r>
            <a:r>
              <a:rPr lang="en-GB" u="sng" dirty="0">
                <a:latin typeface="Calibri" panose="020F0502020204030204" pitchFamily="34" charset="0"/>
                <a:cs typeface="Calibri" panose="020F0502020204030204" pitchFamily="34" charset="0"/>
              </a:rPr>
              <a:t>should not be assessed again</a:t>
            </a:r>
            <a:r>
              <a:rPr lang="en-GB" dirty="0">
                <a:latin typeface="Calibri" panose="020F0502020204030204" pitchFamily="34" charset="0"/>
                <a:cs typeface="Calibri" panose="020F0502020204030204" pitchFamily="34" charset="0"/>
              </a:rPr>
              <a:t>, as long as the operations comply with a limited set of requirements established in </a:t>
            </a: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Regulation. </a:t>
            </a:r>
            <a:endParaRPr lang="en-GB" dirty="0" smtClean="0">
              <a:latin typeface="Calibri" panose="020F0502020204030204" pitchFamily="34" charset="0"/>
              <a:cs typeface="Calibri" panose="020F0502020204030204" pitchFamily="34" charset="0"/>
            </a:endParaRPr>
          </a:p>
        </p:txBody>
      </p:sp>
      <p:pic>
        <p:nvPicPr>
          <p:cNvPr id="4" name="Immagine 3"/>
          <p:cNvPicPr>
            <a:picLocks noChangeAspect="1"/>
          </p:cNvPicPr>
          <p:nvPr/>
        </p:nvPicPr>
        <p:blipFill>
          <a:blip r:embed="rId3"/>
          <a:stretch>
            <a:fillRect/>
          </a:stretch>
        </p:blipFill>
        <p:spPr>
          <a:xfrm>
            <a:off x="3347864" y="6008110"/>
            <a:ext cx="2821502" cy="786665"/>
          </a:xfrm>
          <a:prstGeom prst="rect">
            <a:avLst/>
          </a:prstGeom>
          <a:solidFill>
            <a:schemeClr val="bg1"/>
          </a:solidFill>
        </p:spPr>
      </p:pic>
    </p:spTree>
    <p:extLst>
      <p:ext uri="{BB962C8B-B14F-4D97-AF65-F5344CB8AC3E}">
        <p14:creationId xmlns:p14="http://schemas.microsoft.com/office/powerpoint/2010/main" val="382441638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7591990" cy="820843"/>
          </a:xfrm>
        </p:spPr>
        <p:txBody>
          <a:bodyPr>
            <a:normAutofit/>
          </a:bodyPr>
          <a:lstStyle/>
          <a:p>
            <a:r>
              <a:rPr lang="en-US" dirty="0" smtClean="0"/>
              <a:t>ESIF 2021-27 – the context</a:t>
            </a:r>
            <a:endParaRPr lang="fr-FR" dirty="0"/>
          </a:p>
        </p:txBody>
      </p:sp>
      <p:sp>
        <p:nvSpPr>
          <p:cNvPr id="3" name="Espace réservé du contenu 2"/>
          <p:cNvSpPr>
            <a:spLocks noGrp="1"/>
          </p:cNvSpPr>
          <p:nvPr>
            <p:ph idx="1"/>
          </p:nvPr>
        </p:nvSpPr>
        <p:spPr>
          <a:xfrm>
            <a:off x="0" y="1484784"/>
            <a:ext cx="9036496" cy="4104456"/>
          </a:xfrm>
        </p:spPr>
        <p:txBody>
          <a:bodyPr>
            <a:normAutofit/>
          </a:bodyPr>
          <a:lstStyle/>
          <a:p>
            <a:r>
              <a:rPr lang="en-GB" sz="2400" u="sng" dirty="0">
                <a:latin typeface="Calibri" panose="020F0502020204030204" pitchFamily="34" charset="0"/>
                <a:cs typeface="Calibri" panose="020F0502020204030204" pitchFamily="34" charset="0"/>
              </a:rPr>
              <a:t>The managing authority may decide to grant support from the </a:t>
            </a:r>
            <a:r>
              <a:rPr lang="en-GB" sz="2400" b="1" u="sng" dirty="0">
                <a:latin typeface="Calibri" panose="020F0502020204030204" pitchFamily="34" charset="0"/>
                <a:cs typeface="Calibri" panose="020F0502020204030204" pitchFamily="34" charset="0"/>
              </a:rPr>
              <a:t>ERDF or the ESF+ directly</a:t>
            </a:r>
            <a:r>
              <a:rPr lang="en-GB" sz="2400" u="sng" dirty="0">
                <a:latin typeface="Calibri" panose="020F0502020204030204" pitchFamily="34" charset="0"/>
                <a:cs typeface="Calibri" panose="020F0502020204030204" pitchFamily="34" charset="0"/>
              </a:rPr>
              <a:t>, provided that such operations meet the following requirements</a:t>
            </a:r>
            <a:r>
              <a:rPr lang="en-GB" sz="2400" dirty="0">
                <a:latin typeface="Calibri" panose="020F0502020204030204" pitchFamily="34" charset="0"/>
                <a:cs typeface="Calibri" panose="020F0502020204030204" pitchFamily="34" charset="0"/>
              </a:rPr>
              <a:t>:</a:t>
            </a:r>
            <a:endParaRPr lang="it-IT" sz="2400" dirty="0">
              <a:latin typeface="Calibri" panose="020F0502020204030204" pitchFamily="34" charset="0"/>
              <a:cs typeface="Calibri" panose="020F0502020204030204" pitchFamily="34" charset="0"/>
            </a:endParaRPr>
          </a:p>
          <a:p>
            <a:pPr lvl="1"/>
            <a:r>
              <a:rPr lang="en-GB" sz="1800" dirty="0">
                <a:latin typeface="Calibri" panose="020F0502020204030204" pitchFamily="34" charset="0"/>
                <a:cs typeface="Calibri" panose="020F0502020204030204" pitchFamily="34" charset="0"/>
              </a:rPr>
              <a:t>they comply with the programme, including their consistency with the relevant strategies underlying the programme, as well as provide an effective contribution to the achievement of the specific objectives of the programme;</a:t>
            </a:r>
            <a:endParaRPr lang="it-IT" sz="1800" dirty="0">
              <a:latin typeface="Calibri" panose="020F0502020204030204" pitchFamily="34" charset="0"/>
              <a:cs typeface="Calibri" panose="020F0502020204030204" pitchFamily="34" charset="0"/>
            </a:endParaRPr>
          </a:p>
          <a:p>
            <a:pPr lvl="1"/>
            <a:r>
              <a:rPr lang="en-GB" sz="1800" dirty="0">
                <a:latin typeface="Calibri" panose="020F0502020204030204" pitchFamily="34" charset="0"/>
                <a:cs typeface="Calibri" panose="020F0502020204030204" pitchFamily="34" charset="0"/>
              </a:rPr>
              <a:t>operations which fall within the scope of an enabling condition are consistent with the corresponding strategies and planning documents established for the fulfilment of that enabling condition;</a:t>
            </a:r>
            <a:endParaRPr lang="it-IT" sz="1800" dirty="0">
              <a:latin typeface="Calibri" panose="020F0502020204030204" pitchFamily="34" charset="0"/>
              <a:cs typeface="Calibri" panose="020F0502020204030204" pitchFamily="34" charset="0"/>
            </a:endParaRPr>
          </a:p>
          <a:p>
            <a:pPr lvl="1"/>
            <a:r>
              <a:rPr lang="en-GB" sz="1800" dirty="0">
                <a:latin typeface="Calibri" panose="020F0502020204030204" pitchFamily="34" charset="0"/>
                <a:cs typeface="Calibri" panose="020F0502020204030204" pitchFamily="34" charset="0"/>
              </a:rPr>
              <a:t>fall within the scope of the Fund concerned and are attributed to a type of intervention.</a:t>
            </a:r>
            <a:endParaRPr lang="it-IT" sz="1800" dirty="0">
              <a:latin typeface="Calibri" panose="020F0502020204030204" pitchFamily="34" charset="0"/>
              <a:cs typeface="Calibri" panose="020F0502020204030204" pitchFamily="34" charset="0"/>
            </a:endParaRPr>
          </a:p>
        </p:txBody>
      </p:sp>
      <p:pic>
        <p:nvPicPr>
          <p:cNvPr id="4" name="Immagine 3"/>
          <p:cNvPicPr>
            <a:picLocks noChangeAspect="1"/>
          </p:cNvPicPr>
          <p:nvPr/>
        </p:nvPicPr>
        <p:blipFill>
          <a:blip r:embed="rId3"/>
          <a:stretch>
            <a:fillRect/>
          </a:stretch>
        </p:blipFill>
        <p:spPr>
          <a:xfrm>
            <a:off x="3347864" y="6008110"/>
            <a:ext cx="2821502" cy="786665"/>
          </a:xfrm>
          <a:prstGeom prst="rect">
            <a:avLst/>
          </a:prstGeom>
          <a:solidFill>
            <a:schemeClr val="bg1"/>
          </a:solidFill>
        </p:spPr>
      </p:pic>
    </p:spTree>
    <p:extLst>
      <p:ext uri="{BB962C8B-B14F-4D97-AF65-F5344CB8AC3E}">
        <p14:creationId xmlns:p14="http://schemas.microsoft.com/office/powerpoint/2010/main" val="63738964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7591990" cy="820843"/>
          </a:xfrm>
        </p:spPr>
        <p:txBody>
          <a:bodyPr>
            <a:normAutofit/>
          </a:bodyPr>
          <a:lstStyle/>
          <a:p>
            <a:r>
              <a:rPr lang="en-US" dirty="0" smtClean="0"/>
              <a:t>ESIF 2021-27 – the opportunities</a:t>
            </a:r>
            <a:endParaRPr lang="fr-FR" dirty="0"/>
          </a:p>
        </p:txBody>
      </p:sp>
      <p:sp>
        <p:nvSpPr>
          <p:cNvPr id="3" name="Espace réservé du contenu 2"/>
          <p:cNvSpPr>
            <a:spLocks noGrp="1"/>
          </p:cNvSpPr>
          <p:nvPr>
            <p:ph idx="1"/>
          </p:nvPr>
        </p:nvSpPr>
        <p:spPr>
          <a:xfrm>
            <a:off x="323528" y="1484784"/>
            <a:ext cx="8424936" cy="4320480"/>
          </a:xfrm>
        </p:spPr>
        <p:txBody>
          <a:bodyPr>
            <a:normAutofit/>
          </a:bodyPr>
          <a:lstStyle/>
          <a:p>
            <a:r>
              <a:rPr lang="it-IT" sz="2400" dirty="0" err="1" smtClean="0">
                <a:latin typeface="Calibri" panose="020F0502020204030204" pitchFamily="34" charset="0"/>
                <a:cs typeface="Calibri" panose="020F0502020204030204" pitchFamily="34" charset="0"/>
              </a:rPr>
              <a:t>Interaction</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between</a:t>
            </a:r>
            <a:r>
              <a:rPr lang="it-IT" sz="2400" dirty="0" smtClean="0">
                <a:latin typeface="Calibri" panose="020F0502020204030204" pitchFamily="34" charset="0"/>
                <a:cs typeface="Calibri" panose="020F0502020204030204" pitchFamily="34" charset="0"/>
              </a:rPr>
              <a:t> ERDF and ESF+ to be </a:t>
            </a:r>
            <a:r>
              <a:rPr lang="it-IT" sz="2400" dirty="0" err="1" smtClean="0">
                <a:latin typeface="Calibri" panose="020F0502020204030204" pitchFamily="34" charset="0"/>
                <a:cs typeface="Calibri" panose="020F0502020204030204" pitchFamily="34" charset="0"/>
              </a:rPr>
              <a:t>fully</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exploited</a:t>
            </a:r>
            <a:endParaRPr lang="it-IT" sz="2400" dirty="0" smtClean="0">
              <a:latin typeface="Calibri" panose="020F0502020204030204" pitchFamily="34" charset="0"/>
              <a:cs typeface="Calibri" panose="020F0502020204030204" pitchFamily="34" charset="0"/>
            </a:endParaRPr>
          </a:p>
          <a:p>
            <a:pPr lvl="1"/>
            <a:r>
              <a:rPr lang="it-IT" sz="2000" dirty="0" smtClean="0">
                <a:latin typeface="Calibri" panose="020F0502020204030204" pitchFamily="34" charset="0"/>
                <a:cs typeface="Calibri" panose="020F0502020204030204" pitchFamily="34" charset="0"/>
              </a:rPr>
              <a:t>ESF+ </a:t>
            </a:r>
            <a:r>
              <a:rPr lang="it-IT" sz="2000" dirty="0" err="1" smtClean="0">
                <a:latin typeface="Calibri" panose="020F0502020204030204" pitchFamily="34" charset="0"/>
                <a:cs typeface="Calibri" panose="020F0502020204030204" pitchFamily="34" charset="0"/>
              </a:rPr>
              <a:t>contributes</a:t>
            </a:r>
            <a:r>
              <a:rPr lang="it-IT" sz="2000" dirty="0" smtClean="0">
                <a:latin typeface="Calibri" panose="020F0502020204030204" pitchFamily="34" charset="0"/>
                <a:cs typeface="Calibri" panose="020F0502020204030204" pitchFamily="34" charset="0"/>
              </a:rPr>
              <a:t> to </a:t>
            </a:r>
            <a:r>
              <a:rPr lang="it-IT" sz="2000" dirty="0" err="1" smtClean="0">
                <a:latin typeface="Calibri" panose="020F0502020204030204" pitchFamily="34" charset="0"/>
                <a:cs typeface="Calibri" panose="020F0502020204030204" pitchFamily="34" charset="0"/>
              </a:rPr>
              <a:t>allow</a:t>
            </a:r>
            <a:r>
              <a:rPr lang="it-IT" sz="2000" dirty="0" smtClean="0">
                <a:latin typeface="Calibri" panose="020F0502020204030204" pitchFamily="34" charset="0"/>
                <a:cs typeface="Calibri" panose="020F0502020204030204" pitchFamily="34" charset="0"/>
              </a:rPr>
              <a:t> companies to combine </a:t>
            </a:r>
            <a:r>
              <a:rPr lang="it-IT" sz="2000" dirty="0" err="1" smtClean="0">
                <a:latin typeface="Calibri" panose="020F0502020204030204" pitchFamily="34" charset="0"/>
                <a:cs typeface="Calibri" panose="020F0502020204030204" pitchFamily="34" charset="0"/>
              </a:rPr>
              <a:t>productive</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investments</a:t>
            </a:r>
            <a:r>
              <a:rPr lang="it-IT" sz="2000" dirty="0" smtClean="0">
                <a:latin typeface="Calibri" panose="020F0502020204030204" pitchFamily="34" charset="0"/>
                <a:cs typeface="Calibri" panose="020F0502020204030204" pitchFamily="34" charset="0"/>
              </a:rPr>
              <a:t> with training </a:t>
            </a:r>
            <a:r>
              <a:rPr lang="it-IT" sz="2000" dirty="0" err="1" smtClean="0">
                <a:latin typeface="Calibri" panose="020F0502020204030204" pitchFamily="34" charset="0"/>
                <a:cs typeface="Calibri" panose="020F0502020204030204" pitchFamily="34" charset="0"/>
              </a:rPr>
              <a:t>facilities</a:t>
            </a:r>
            <a:r>
              <a:rPr lang="it-IT" sz="2000" dirty="0" smtClean="0">
                <a:latin typeface="Calibri" panose="020F0502020204030204" pitchFamily="34" charset="0"/>
                <a:cs typeface="Calibri" panose="020F0502020204030204" pitchFamily="34" charset="0"/>
              </a:rPr>
              <a:t> to </a:t>
            </a:r>
            <a:r>
              <a:rPr lang="it-IT" sz="2000" dirty="0" err="1" smtClean="0">
                <a:latin typeface="Calibri" panose="020F0502020204030204" pitchFamily="34" charset="0"/>
                <a:cs typeface="Calibri" panose="020F0502020204030204" pitchFamily="34" charset="0"/>
              </a:rPr>
              <a:t>increase</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their</a:t>
            </a:r>
            <a:r>
              <a:rPr lang="it-IT" sz="2000" dirty="0" smtClean="0">
                <a:latin typeface="Calibri" panose="020F0502020204030204" pitchFamily="34" charset="0"/>
                <a:cs typeface="Calibri" panose="020F0502020204030204" pitchFamily="34" charset="0"/>
              </a:rPr>
              <a:t> hard/soft </a:t>
            </a:r>
            <a:r>
              <a:rPr lang="it-IT" sz="2000" dirty="0" err="1" smtClean="0">
                <a:latin typeface="Calibri" panose="020F0502020204030204" pitchFamily="34" charset="0"/>
                <a:cs typeface="Calibri" panose="020F0502020204030204" pitchFamily="34" charset="0"/>
              </a:rPr>
              <a:t>skills</a:t>
            </a:r>
            <a:endParaRPr lang="it-IT" sz="2000" dirty="0" smtClean="0">
              <a:latin typeface="Calibri" panose="020F0502020204030204" pitchFamily="34" charset="0"/>
              <a:cs typeface="Calibri" panose="020F0502020204030204" pitchFamily="34" charset="0"/>
            </a:endParaRPr>
          </a:p>
          <a:p>
            <a:pPr lvl="1"/>
            <a:endParaRPr lang="it-IT" sz="1800" dirty="0" smtClean="0">
              <a:latin typeface="Calibri" panose="020F0502020204030204" pitchFamily="34" charset="0"/>
              <a:cs typeface="Calibri" panose="020F0502020204030204" pitchFamily="34" charset="0"/>
            </a:endParaRPr>
          </a:p>
          <a:p>
            <a:r>
              <a:rPr lang="it-IT" sz="2400" dirty="0" err="1" smtClean="0">
                <a:latin typeface="Calibri" panose="020F0502020204030204" pitchFamily="34" charset="0"/>
                <a:cs typeface="Calibri" panose="020F0502020204030204" pitchFamily="34" charset="0"/>
              </a:rPr>
              <a:t>Increased</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support</a:t>
            </a:r>
            <a:r>
              <a:rPr lang="it-IT" sz="2400" dirty="0" smtClean="0">
                <a:latin typeface="Calibri" panose="020F0502020204030204" pitchFamily="34" charset="0"/>
                <a:cs typeface="Calibri" panose="020F0502020204030204" pitchFamily="34" charset="0"/>
              </a:rPr>
              <a:t> to </a:t>
            </a:r>
            <a:r>
              <a:rPr lang="it-IT" sz="2400" dirty="0" err="1" smtClean="0">
                <a:latin typeface="Calibri" panose="020F0502020204030204" pitchFamily="34" charset="0"/>
                <a:cs typeface="Calibri" panose="020F0502020204030204" pitchFamily="34" charset="0"/>
              </a:rPr>
              <a:t>most</a:t>
            </a:r>
            <a:r>
              <a:rPr lang="it-IT" sz="2400" dirty="0" smtClean="0">
                <a:latin typeface="Calibri" panose="020F0502020204030204" pitchFamily="34" charset="0"/>
                <a:cs typeface="Calibri" panose="020F0502020204030204" pitchFamily="34" charset="0"/>
              </a:rPr>
              <a:t> innovative companies </a:t>
            </a:r>
            <a:r>
              <a:rPr lang="it-IT" sz="2400" dirty="0" err="1" smtClean="0">
                <a:latin typeface="Calibri" panose="020F0502020204030204" pitchFamily="34" charset="0"/>
                <a:cs typeface="Calibri" panose="020F0502020204030204" pitchFamily="34" charset="0"/>
              </a:rPr>
              <a:t>thanks</a:t>
            </a:r>
            <a:r>
              <a:rPr lang="it-IT" sz="2400" dirty="0" smtClean="0">
                <a:latin typeface="Calibri" panose="020F0502020204030204" pitchFamily="34" charset="0"/>
                <a:cs typeface="Calibri" panose="020F0502020204030204" pitchFamily="34" charset="0"/>
              </a:rPr>
              <a:t> to an </a:t>
            </a:r>
            <a:r>
              <a:rPr lang="it-IT" sz="2400" dirty="0" err="1" smtClean="0">
                <a:latin typeface="Calibri" panose="020F0502020204030204" pitchFamily="34" charset="0"/>
                <a:cs typeface="Calibri" panose="020F0502020204030204" pitchFamily="34" charset="0"/>
              </a:rPr>
              <a:t>enhanced</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synergy</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between</a:t>
            </a:r>
            <a:r>
              <a:rPr lang="it-IT" sz="2400" dirty="0" smtClean="0">
                <a:latin typeface="Calibri" panose="020F0502020204030204" pitchFamily="34" charset="0"/>
                <a:cs typeface="Calibri" panose="020F0502020204030204" pitchFamily="34" charset="0"/>
              </a:rPr>
              <a:t> EU </a:t>
            </a:r>
            <a:r>
              <a:rPr lang="it-IT" sz="2400" dirty="0" err="1" smtClean="0">
                <a:latin typeface="Calibri" panose="020F0502020204030204" pitchFamily="34" charset="0"/>
                <a:cs typeface="Calibri" panose="020F0502020204030204" pitchFamily="34" charset="0"/>
              </a:rPr>
              <a:t>financial</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resources</a:t>
            </a:r>
            <a:r>
              <a:rPr lang="it-IT" sz="2400" dirty="0" smtClean="0">
                <a:latin typeface="Calibri" panose="020F0502020204030204" pitchFamily="34" charset="0"/>
                <a:cs typeface="Calibri" panose="020F0502020204030204" pitchFamily="34" charset="0"/>
              </a:rPr>
              <a:t> and </a:t>
            </a:r>
            <a:r>
              <a:rPr lang="it-IT" sz="2400" dirty="0" err="1" smtClean="0">
                <a:latin typeface="Calibri" panose="020F0502020204030204" pitchFamily="34" charset="0"/>
                <a:cs typeface="Calibri" panose="020F0502020204030204" pitchFamily="34" charset="0"/>
              </a:rPr>
              <a:t>forms</a:t>
            </a:r>
            <a:r>
              <a:rPr lang="it-IT" sz="2400" dirty="0" smtClean="0">
                <a:latin typeface="Calibri" panose="020F0502020204030204" pitchFamily="34" charset="0"/>
                <a:cs typeface="Calibri" panose="020F0502020204030204" pitchFamily="34" charset="0"/>
              </a:rPr>
              <a:t> of </a:t>
            </a:r>
            <a:r>
              <a:rPr lang="it-IT" sz="2400" dirty="0" err="1" smtClean="0">
                <a:latin typeface="Calibri" panose="020F0502020204030204" pitchFamily="34" charset="0"/>
                <a:cs typeface="Calibri" panose="020F0502020204030204" pitchFamily="34" charset="0"/>
              </a:rPr>
              <a:t>financial</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support</a:t>
            </a:r>
            <a:r>
              <a:rPr lang="it-IT" sz="2400" dirty="0" smtClean="0">
                <a:latin typeface="Calibri" panose="020F0502020204030204" pitchFamily="34" charset="0"/>
                <a:cs typeface="Calibri" panose="020F0502020204030204" pitchFamily="34" charset="0"/>
              </a:rPr>
              <a:t>:</a:t>
            </a:r>
          </a:p>
          <a:p>
            <a:pPr lvl="1"/>
            <a:r>
              <a:rPr lang="it-IT" sz="1800" dirty="0" smtClean="0">
                <a:latin typeface="Calibri" panose="020F0502020204030204" pitchFamily="34" charset="0"/>
                <a:cs typeface="Calibri" panose="020F0502020204030204" pitchFamily="34" charset="0"/>
              </a:rPr>
              <a:t>ESIF</a:t>
            </a:r>
          </a:p>
          <a:p>
            <a:pPr lvl="1"/>
            <a:r>
              <a:rPr lang="it-IT" sz="1800" dirty="0" smtClean="0">
                <a:latin typeface="Calibri" panose="020F0502020204030204" pitchFamily="34" charset="0"/>
                <a:cs typeface="Calibri" panose="020F0502020204030204" pitchFamily="34" charset="0"/>
              </a:rPr>
              <a:t>RECOVERY PLAN</a:t>
            </a:r>
          </a:p>
          <a:p>
            <a:pPr lvl="1"/>
            <a:r>
              <a:rPr lang="it-IT" sz="1800" dirty="0" smtClean="0">
                <a:latin typeface="Calibri" panose="020F0502020204030204" pitchFamily="34" charset="0"/>
                <a:cs typeface="Calibri" panose="020F0502020204030204" pitchFamily="34" charset="0"/>
              </a:rPr>
              <a:t>Financial </a:t>
            </a:r>
            <a:r>
              <a:rPr lang="it-IT" sz="1800" dirty="0" err="1" smtClean="0">
                <a:latin typeface="Calibri" panose="020F0502020204030204" pitchFamily="34" charset="0"/>
                <a:cs typeface="Calibri" panose="020F0502020204030204" pitchFamily="34" charset="0"/>
              </a:rPr>
              <a:t>instruments</a:t>
            </a:r>
            <a:r>
              <a:rPr lang="it-IT" sz="1800" dirty="0" smtClean="0">
                <a:latin typeface="Calibri" panose="020F0502020204030204" pitchFamily="34" charset="0"/>
                <a:cs typeface="Calibri" panose="020F0502020204030204" pitchFamily="34" charset="0"/>
              </a:rPr>
              <a:t> + </a:t>
            </a:r>
            <a:r>
              <a:rPr lang="it-IT" sz="1800" dirty="0" err="1" smtClean="0">
                <a:latin typeface="Calibri" panose="020F0502020204030204" pitchFamily="34" charset="0"/>
                <a:cs typeface="Calibri" panose="020F0502020204030204" pitchFamily="34" charset="0"/>
              </a:rPr>
              <a:t>grants</a:t>
            </a:r>
            <a:endParaRPr lang="it-IT" sz="1800" dirty="0" smtClean="0">
              <a:latin typeface="Calibri" panose="020F0502020204030204" pitchFamily="34" charset="0"/>
              <a:cs typeface="Calibri" panose="020F0502020204030204" pitchFamily="34" charset="0"/>
            </a:endParaRPr>
          </a:p>
          <a:p>
            <a:pPr marL="365850" lvl="1" indent="0">
              <a:buNone/>
            </a:pPr>
            <a:endParaRPr lang="it-IT" sz="1800" dirty="0" smtClean="0">
              <a:latin typeface="Calibri" panose="020F0502020204030204" pitchFamily="34" charset="0"/>
              <a:cs typeface="Calibri" panose="020F0502020204030204" pitchFamily="34" charset="0"/>
            </a:endParaRPr>
          </a:p>
        </p:txBody>
      </p:sp>
      <p:pic>
        <p:nvPicPr>
          <p:cNvPr id="4" name="Immagine 3"/>
          <p:cNvPicPr>
            <a:picLocks noChangeAspect="1"/>
          </p:cNvPicPr>
          <p:nvPr/>
        </p:nvPicPr>
        <p:blipFill>
          <a:blip r:embed="rId3"/>
          <a:stretch>
            <a:fillRect/>
          </a:stretch>
        </p:blipFill>
        <p:spPr>
          <a:xfrm>
            <a:off x="3347864" y="6008110"/>
            <a:ext cx="2821502" cy="786665"/>
          </a:xfrm>
          <a:prstGeom prst="rect">
            <a:avLst/>
          </a:prstGeom>
          <a:solidFill>
            <a:schemeClr val="bg1"/>
          </a:solidFill>
        </p:spPr>
      </p:pic>
    </p:spTree>
    <p:extLst>
      <p:ext uri="{BB962C8B-B14F-4D97-AF65-F5344CB8AC3E}">
        <p14:creationId xmlns:p14="http://schemas.microsoft.com/office/powerpoint/2010/main" val="88325031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7591990" cy="820843"/>
          </a:xfrm>
        </p:spPr>
        <p:txBody>
          <a:bodyPr>
            <a:normAutofit/>
          </a:bodyPr>
          <a:lstStyle/>
          <a:p>
            <a:r>
              <a:rPr lang="en-US" dirty="0" smtClean="0"/>
              <a:t>ESIF 2021-27 – the opportunities</a:t>
            </a:r>
            <a:endParaRPr lang="fr-FR" dirty="0"/>
          </a:p>
        </p:txBody>
      </p:sp>
      <p:sp>
        <p:nvSpPr>
          <p:cNvPr id="3" name="Espace réservé du contenu 2"/>
          <p:cNvSpPr>
            <a:spLocks noGrp="1"/>
          </p:cNvSpPr>
          <p:nvPr>
            <p:ph idx="1"/>
          </p:nvPr>
        </p:nvSpPr>
        <p:spPr>
          <a:xfrm>
            <a:off x="323528" y="1484784"/>
            <a:ext cx="8568952" cy="4523326"/>
          </a:xfrm>
        </p:spPr>
        <p:txBody>
          <a:bodyPr>
            <a:normAutofit/>
          </a:bodyPr>
          <a:lstStyle/>
          <a:p>
            <a:r>
              <a:rPr lang="it-IT" sz="2400" dirty="0" smtClean="0">
                <a:latin typeface="Calibri" panose="020F0502020204030204" pitchFamily="34" charset="0"/>
                <a:cs typeface="Calibri" panose="020F0502020204030204" pitchFamily="34" charset="0"/>
              </a:rPr>
              <a:t>EUROPEAN TERRITORIAL COOPERATION – INTERREG PROGRAMMES</a:t>
            </a:r>
          </a:p>
          <a:p>
            <a:pPr lvl="1"/>
            <a:r>
              <a:rPr lang="it-IT" sz="2000" dirty="0" err="1" smtClean="0">
                <a:latin typeface="Calibri" panose="020F0502020204030204" pitchFamily="34" charset="0"/>
                <a:cs typeface="Calibri" panose="020F0502020204030204" pitchFamily="34" charset="0"/>
              </a:rPr>
              <a:t>Operational</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Programmes</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already</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available</a:t>
            </a:r>
            <a:r>
              <a:rPr lang="it-IT" sz="2000" dirty="0" smtClean="0">
                <a:latin typeface="Calibri" panose="020F0502020204030204" pitchFamily="34" charset="0"/>
                <a:cs typeface="Calibri" panose="020F0502020204030204" pitchFamily="34" charset="0"/>
              </a:rPr>
              <a:t> - some </a:t>
            </a:r>
            <a:r>
              <a:rPr lang="it-IT" sz="2000" dirty="0" err="1" smtClean="0">
                <a:latin typeface="Calibri" panose="020F0502020204030204" pitchFamily="34" charset="0"/>
                <a:cs typeface="Calibri" panose="020F0502020204030204" pitchFamily="34" charset="0"/>
              </a:rPr>
              <a:t>examples</a:t>
            </a:r>
            <a:r>
              <a:rPr lang="it-IT" sz="2000" dirty="0" smtClean="0">
                <a:latin typeface="Calibri" panose="020F0502020204030204" pitchFamily="34" charset="0"/>
                <a:cs typeface="Calibri" panose="020F0502020204030204" pitchFamily="34" charset="0"/>
              </a:rPr>
              <a:t>:</a:t>
            </a:r>
          </a:p>
          <a:p>
            <a:pPr lvl="1"/>
            <a:r>
              <a:rPr lang="it-IT" sz="2000" dirty="0" smtClean="0">
                <a:latin typeface="Calibri" panose="020F0502020204030204" pitchFamily="34" charset="0"/>
                <a:cs typeface="Calibri" panose="020F0502020204030204" pitchFamily="34" charset="0"/>
              </a:rPr>
              <a:t>INTERREG EUROPE; </a:t>
            </a:r>
          </a:p>
          <a:p>
            <a:pPr lvl="1"/>
            <a:r>
              <a:rPr lang="it-IT" sz="2000" dirty="0" smtClean="0">
                <a:latin typeface="Calibri" panose="020F0502020204030204" pitchFamily="34" charset="0"/>
                <a:cs typeface="Calibri" panose="020F0502020204030204" pitchFamily="34" charset="0"/>
              </a:rPr>
              <a:t>INTERREG ALPINE SPACE; </a:t>
            </a:r>
          </a:p>
          <a:p>
            <a:pPr lvl="1"/>
            <a:r>
              <a:rPr lang="it-IT" sz="2000" dirty="0" smtClean="0">
                <a:latin typeface="Calibri" panose="020F0502020204030204" pitchFamily="34" charset="0"/>
                <a:cs typeface="Calibri" panose="020F0502020204030204" pitchFamily="34" charset="0"/>
              </a:rPr>
              <a:t>INTERREG CENTRAL EUROPE</a:t>
            </a:r>
          </a:p>
          <a:p>
            <a:pPr lvl="1"/>
            <a:r>
              <a:rPr lang="it-IT" sz="2000" dirty="0" smtClean="0">
                <a:latin typeface="Calibri" panose="020F0502020204030204" pitchFamily="34" charset="0"/>
                <a:cs typeface="Calibri" panose="020F0502020204030204" pitchFamily="34" charset="0"/>
              </a:rPr>
              <a:t>Others in the </a:t>
            </a:r>
            <a:r>
              <a:rPr lang="it-IT" sz="2000" dirty="0" err="1" smtClean="0">
                <a:latin typeface="Calibri" panose="020F0502020204030204" pitchFamily="34" charset="0"/>
                <a:cs typeface="Calibri" panose="020F0502020204030204" pitchFamily="34" charset="0"/>
              </a:rPr>
              <a:t>preparation</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phase</a:t>
            </a:r>
            <a:r>
              <a:rPr lang="it-IT" sz="2000" dirty="0" smtClean="0">
                <a:latin typeface="Calibri" panose="020F0502020204030204" pitchFamily="34" charset="0"/>
                <a:cs typeface="Calibri" panose="020F0502020204030204" pitchFamily="34" charset="0"/>
              </a:rPr>
              <a:t> – </a:t>
            </a:r>
            <a:r>
              <a:rPr lang="it-IT" sz="2000" dirty="0" err="1" smtClean="0">
                <a:latin typeface="Calibri" panose="020F0502020204030204" pitchFamily="34" charset="0"/>
                <a:cs typeface="Calibri" panose="020F0502020204030204" pitchFamily="34" charset="0"/>
              </a:rPr>
              <a:t>expected</a:t>
            </a:r>
            <a:r>
              <a:rPr lang="it-IT" sz="2000" dirty="0" smtClean="0">
                <a:latin typeface="Calibri" panose="020F0502020204030204" pitchFamily="34" charset="0"/>
                <a:cs typeface="Calibri" panose="020F0502020204030204" pitchFamily="34" charset="0"/>
              </a:rPr>
              <a:t> to </a:t>
            </a:r>
            <a:r>
              <a:rPr lang="it-IT" sz="2000" dirty="0" err="1" smtClean="0">
                <a:latin typeface="Calibri" panose="020F0502020204030204" pitchFamily="34" charset="0"/>
                <a:cs typeface="Calibri" panose="020F0502020204030204" pitchFamily="34" charset="0"/>
              </a:rPr>
              <a:t>become</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operational</a:t>
            </a:r>
            <a:r>
              <a:rPr lang="it-IT" sz="2000" dirty="0" smtClean="0">
                <a:latin typeface="Calibri" panose="020F0502020204030204" pitchFamily="34" charset="0"/>
                <a:cs typeface="Calibri" panose="020F0502020204030204" pitchFamily="34" charset="0"/>
              </a:rPr>
              <a:t> in </a:t>
            </a:r>
            <a:r>
              <a:rPr lang="it-IT" sz="2000" dirty="0" err="1" smtClean="0">
                <a:latin typeface="Calibri" panose="020F0502020204030204" pitchFamily="34" charset="0"/>
                <a:cs typeface="Calibri" panose="020F0502020204030204" pitchFamily="34" charset="0"/>
              </a:rPr>
              <a:t>second</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half</a:t>
            </a:r>
            <a:r>
              <a:rPr lang="it-IT" sz="2000" dirty="0" smtClean="0">
                <a:latin typeface="Calibri" panose="020F0502020204030204" pitchFamily="34" charset="0"/>
                <a:cs typeface="Calibri" panose="020F0502020204030204" pitchFamily="34" charset="0"/>
              </a:rPr>
              <a:t> 2022</a:t>
            </a:r>
          </a:p>
          <a:p>
            <a:pPr marL="365850" lvl="1" indent="0">
              <a:buNone/>
            </a:pPr>
            <a:endParaRPr lang="it-IT" sz="2000" dirty="0">
              <a:latin typeface="Calibri" panose="020F0502020204030204" pitchFamily="34" charset="0"/>
              <a:cs typeface="Calibri" panose="020F0502020204030204" pitchFamily="34" charset="0"/>
            </a:endParaRPr>
          </a:p>
          <a:p>
            <a:pPr marL="365850" lvl="1" indent="0">
              <a:buNone/>
            </a:pPr>
            <a:r>
              <a:rPr lang="it-IT" sz="2000" dirty="0" smtClean="0">
                <a:latin typeface="Calibri" panose="020F0502020204030204" pitchFamily="34" charset="0"/>
                <a:cs typeface="Calibri" panose="020F0502020204030204" pitchFamily="34" charset="0"/>
              </a:rPr>
              <a:t>FOCUS ON PO 1 AND </a:t>
            </a:r>
            <a:r>
              <a:rPr lang="it-IT" sz="2000" dirty="0" smtClean="0">
                <a:latin typeface="Calibri" panose="020F0502020204030204" pitchFamily="34" charset="0"/>
                <a:cs typeface="Calibri" panose="020F0502020204030204" pitchFamily="34" charset="0"/>
              </a:rPr>
              <a:t>PO2 </a:t>
            </a:r>
            <a:endParaRPr lang="it-IT" sz="2000" dirty="0" smtClean="0">
              <a:latin typeface="Calibri" panose="020F0502020204030204" pitchFamily="34" charset="0"/>
              <a:cs typeface="Calibri" panose="020F0502020204030204" pitchFamily="34" charset="0"/>
            </a:endParaRPr>
          </a:p>
          <a:p>
            <a:pPr lvl="1"/>
            <a:r>
              <a:rPr lang="it-IT" sz="2000" dirty="0" err="1" smtClean="0">
                <a:latin typeface="Calibri" panose="020F0502020204030204" pitchFamily="34" charset="0"/>
                <a:cs typeface="Calibri" panose="020F0502020204030204" pitchFamily="34" charset="0"/>
              </a:rPr>
              <a:t>reinforced</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collaboration</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amongst</a:t>
            </a:r>
            <a:r>
              <a:rPr lang="it-IT" sz="2000" dirty="0" smtClean="0">
                <a:latin typeface="Calibri" panose="020F0502020204030204" pitchFamily="34" charset="0"/>
                <a:cs typeface="Calibri" panose="020F0502020204030204" pitchFamily="34" charset="0"/>
              </a:rPr>
              <a:t> innovative </a:t>
            </a:r>
            <a:r>
              <a:rPr lang="it-IT" sz="2000" dirty="0" err="1" smtClean="0">
                <a:latin typeface="Calibri" panose="020F0502020204030204" pitchFamily="34" charset="0"/>
                <a:cs typeface="Calibri" panose="020F0502020204030204" pitchFamily="34" charset="0"/>
              </a:rPr>
              <a:t>SMEs</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start-ups</a:t>
            </a:r>
            <a:r>
              <a:rPr lang="it-IT" sz="2000" dirty="0" smtClean="0">
                <a:latin typeface="Calibri" panose="020F0502020204030204" pitchFamily="34" charset="0"/>
                <a:cs typeface="Calibri" panose="020F0502020204030204" pitchFamily="34" charset="0"/>
              </a:rPr>
              <a:t> </a:t>
            </a:r>
            <a:r>
              <a:rPr lang="it-IT" sz="2000" dirty="0" smtClean="0">
                <a:latin typeface="Calibri" panose="020F0502020204030204" pitchFamily="34" charset="0"/>
                <a:cs typeface="Calibri" panose="020F0502020204030204" pitchFamily="34" charset="0"/>
              </a:rPr>
              <a:t>and clusters; </a:t>
            </a:r>
            <a:r>
              <a:rPr lang="it-IT" sz="2000" dirty="0" err="1" smtClean="0">
                <a:latin typeface="Calibri" panose="020F0502020204030204" pitchFamily="34" charset="0"/>
                <a:cs typeface="Calibri" panose="020F0502020204030204" pitchFamily="34" charset="0"/>
              </a:rPr>
              <a:t>research</a:t>
            </a:r>
            <a:r>
              <a:rPr lang="it-IT" sz="2000" dirty="0" smtClean="0">
                <a:latin typeface="Calibri" panose="020F0502020204030204" pitchFamily="34" charset="0"/>
                <a:cs typeface="Calibri" panose="020F0502020204030204" pitchFamily="34" charset="0"/>
              </a:rPr>
              <a:t> centres to </a:t>
            </a:r>
            <a:r>
              <a:rPr lang="it-IT" sz="2000" dirty="0" err="1" smtClean="0">
                <a:latin typeface="Calibri" panose="020F0502020204030204" pitchFamily="34" charset="0"/>
                <a:cs typeface="Calibri" panose="020F0502020204030204" pitchFamily="34" charset="0"/>
              </a:rPr>
              <a:t>reinforce</a:t>
            </a:r>
            <a:r>
              <a:rPr lang="it-IT" sz="2000" dirty="0" smtClean="0">
                <a:latin typeface="Calibri" panose="020F0502020204030204" pitchFamily="34" charset="0"/>
                <a:cs typeface="Calibri" panose="020F0502020204030204" pitchFamily="34" charset="0"/>
              </a:rPr>
              <a:t> the </a:t>
            </a:r>
            <a:r>
              <a:rPr lang="it-IT" sz="2000" dirty="0" smtClean="0">
                <a:latin typeface="Calibri" panose="020F0502020204030204" pitchFamily="34" charset="0"/>
                <a:cs typeface="Calibri" panose="020F0502020204030204" pitchFamily="34" charset="0"/>
              </a:rPr>
              <a:t>eco-</a:t>
            </a:r>
            <a:r>
              <a:rPr lang="it-IT" sz="2000" dirty="0" err="1" smtClean="0">
                <a:latin typeface="Calibri" panose="020F0502020204030204" pitchFamily="34" charset="0"/>
                <a:cs typeface="Calibri" panose="020F0502020204030204" pitchFamily="34" charset="0"/>
              </a:rPr>
              <a:t>system</a:t>
            </a:r>
            <a:r>
              <a:rPr lang="it-IT" sz="2000" dirty="0" smtClean="0">
                <a:latin typeface="Calibri" panose="020F0502020204030204" pitchFamily="34" charset="0"/>
                <a:cs typeface="Calibri" panose="020F0502020204030204" pitchFamily="34" charset="0"/>
              </a:rPr>
              <a:t> </a:t>
            </a:r>
            <a:r>
              <a:rPr lang="it-IT" sz="2000" dirty="0" smtClean="0">
                <a:latin typeface="Calibri" panose="020F0502020204030204" pitchFamily="34" charset="0"/>
                <a:cs typeface="Calibri" panose="020F0502020204030204" pitchFamily="34" charset="0"/>
              </a:rPr>
              <a:t>for </a:t>
            </a:r>
            <a:r>
              <a:rPr lang="it-IT" sz="2000" dirty="0" err="1" smtClean="0">
                <a:latin typeface="Calibri" panose="020F0502020204030204" pitchFamily="34" charset="0"/>
                <a:cs typeface="Calibri" panose="020F0502020204030204" pitchFamily="34" charset="0"/>
              </a:rPr>
              <a:t>innovation</a:t>
            </a:r>
            <a:endParaRPr lang="it-IT" sz="2000" dirty="0" smtClean="0">
              <a:latin typeface="Calibri" panose="020F0502020204030204" pitchFamily="34" charset="0"/>
              <a:cs typeface="Calibri" panose="020F0502020204030204" pitchFamily="34" charset="0"/>
            </a:endParaRPr>
          </a:p>
        </p:txBody>
      </p:sp>
      <p:pic>
        <p:nvPicPr>
          <p:cNvPr id="4" name="Immagine 3"/>
          <p:cNvPicPr>
            <a:picLocks noChangeAspect="1"/>
          </p:cNvPicPr>
          <p:nvPr/>
        </p:nvPicPr>
        <p:blipFill>
          <a:blip r:embed="rId3"/>
          <a:stretch>
            <a:fillRect/>
          </a:stretch>
        </p:blipFill>
        <p:spPr>
          <a:xfrm>
            <a:off x="3347864" y="6008110"/>
            <a:ext cx="2821502" cy="786665"/>
          </a:xfrm>
          <a:prstGeom prst="rect">
            <a:avLst/>
          </a:prstGeom>
          <a:solidFill>
            <a:schemeClr val="bg1"/>
          </a:solidFill>
        </p:spPr>
      </p:pic>
    </p:spTree>
    <p:extLst>
      <p:ext uri="{BB962C8B-B14F-4D97-AF65-F5344CB8AC3E}">
        <p14:creationId xmlns:p14="http://schemas.microsoft.com/office/powerpoint/2010/main" val="272306984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7591990" cy="820843"/>
          </a:xfrm>
        </p:spPr>
        <p:txBody>
          <a:bodyPr>
            <a:normAutofit/>
          </a:bodyPr>
          <a:lstStyle/>
          <a:p>
            <a:r>
              <a:rPr lang="en-US" dirty="0" smtClean="0"/>
              <a:t>ESIF 2021-27 – the </a:t>
            </a:r>
            <a:r>
              <a:rPr lang="en-US" dirty="0" err="1" smtClean="0"/>
              <a:t>Ligurian</a:t>
            </a:r>
            <a:r>
              <a:rPr lang="en-US" dirty="0" smtClean="0"/>
              <a:t> experience</a:t>
            </a:r>
            <a:endParaRPr lang="fr-FR" dirty="0"/>
          </a:p>
        </p:txBody>
      </p:sp>
      <p:sp>
        <p:nvSpPr>
          <p:cNvPr id="3" name="Espace réservé du contenu 2"/>
          <p:cNvSpPr>
            <a:spLocks noGrp="1"/>
          </p:cNvSpPr>
          <p:nvPr>
            <p:ph idx="1"/>
          </p:nvPr>
        </p:nvSpPr>
        <p:spPr>
          <a:xfrm>
            <a:off x="179512" y="1412776"/>
            <a:ext cx="8568952" cy="4523326"/>
          </a:xfrm>
        </p:spPr>
        <p:txBody>
          <a:bodyPr>
            <a:noAutofit/>
          </a:bodyPr>
          <a:lstStyle/>
          <a:p>
            <a:r>
              <a:rPr lang="it-IT" sz="2400" dirty="0" smtClean="0">
                <a:latin typeface="Calibri" panose="020F0502020204030204" pitchFamily="34" charset="0"/>
                <a:cs typeface="Calibri" panose="020F0502020204030204" pitchFamily="34" charset="0"/>
              </a:rPr>
              <a:t>The </a:t>
            </a:r>
            <a:r>
              <a:rPr lang="it-IT" sz="2400" dirty="0" err="1" smtClean="0">
                <a:latin typeface="Calibri" panose="020F0502020204030204" pitchFamily="34" charset="0"/>
                <a:cs typeface="Calibri" panose="020F0502020204030204" pitchFamily="34" charset="0"/>
              </a:rPr>
              <a:t>newly</a:t>
            </a:r>
            <a:r>
              <a:rPr lang="it-IT" sz="2400" dirty="0" smtClean="0">
                <a:latin typeface="Calibri" panose="020F0502020204030204" pitchFamily="34" charset="0"/>
                <a:cs typeface="Calibri" panose="020F0502020204030204" pitchFamily="34" charset="0"/>
              </a:rPr>
              <a:t> set-up «FONDO TECHNOLOGY </a:t>
            </a:r>
            <a:r>
              <a:rPr lang="it-IT" sz="2400" dirty="0">
                <a:latin typeface="Calibri" panose="020F0502020204030204" pitchFamily="34" charset="0"/>
                <a:cs typeface="Calibri" panose="020F0502020204030204" pitchFamily="34" charset="0"/>
              </a:rPr>
              <a:t>TRANSFER POLO ROBOTICA, </a:t>
            </a:r>
            <a:r>
              <a:rPr lang="it-IT" sz="2400" dirty="0" smtClean="0">
                <a:latin typeface="Calibri" panose="020F0502020204030204" pitchFamily="34" charset="0"/>
                <a:cs typeface="Calibri" panose="020F0502020204030204" pitchFamily="34" charset="0"/>
              </a:rPr>
              <a:t>set up to </a:t>
            </a:r>
            <a:r>
              <a:rPr lang="it-IT" sz="2400" dirty="0" err="1" smtClean="0">
                <a:latin typeface="Calibri" panose="020F0502020204030204" pitchFamily="34" charset="0"/>
                <a:cs typeface="Calibri" panose="020F0502020204030204" pitchFamily="34" charset="0"/>
              </a:rPr>
              <a:t>valorize</a:t>
            </a:r>
            <a:r>
              <a:rPr lang="it-IT" sz="2400" dirty="0" smtClean="0">
                <a:latin typeface="Calibri" panose="020F0502020204030204" pitchFamily="34" charset="0"/>
                <a:cs typeface="Calibri" panose="020F0502020204030204" pitchFamily="34" charset="0"/>
              </a:rPr>
              <a:t> the </a:t>
            </a:r>
            <a:r>
              <a:rPr lang="it-IT" sz="2400" dirty="0" err="1" smtClean="0">
                <a:latin typeface="Calibri" panose="020F0502020204030204" pitchFamily="34" charset="0"/>
                <a:cs typeface="Calibri" panose="020F0502020204030204" pitchFamily="34" charset="0"/>
              </a:rPr>
              <a:t>outcomes</a:t>
            </a:r>
            <a:r>
              <a:rPr lang="it-IT" sz="2400" dirty="0" smtClean="0">
                <a:latin typeface="Calibri" panose="020F0502020204030204" pitchFamily="34" charset="0"/>
                <a:cs typeface="Calibri" panose="020F0502020204030204" pitchFamily="34" charset="0"/>
              </a:rPr>
              <a:t> of </a:t>
            </a:r>
            <a:r>
              <a:rPr lang="it-IT" sz="2400" dirty="0" err="1" smtClean="0">
                <a:latin typeface="Calibri" panose="020F0502020204030204" pitchFamily="34" charset="0"/>
                <a:cs typeface="Calibri" panose="020F0502020204030204" pitchFamily="34" charset="0"/>
              </a:rPr>
              <a:t>research</a:t>
            </a:r>
            <a:r>
              <a:rPr lang="it-IT" sz="2400" dirty="0" smtClean="0">
                <a:latin typeface="Calibri" panose="020F0502020204030204" pitchFamily="34" charset="0"/>
                <a:cs typeface="Calibri" panose="020F0502020204030204" pitchFamily="34" charset="0"/>
              </a:rPr>
              <a:t> in the </a:t>
            </a:r>
            <a:r>
              <a:rPr lang="it-IT" sz="2400" dirty="0" err="1" smtClean="0">
                <a:latin typeface="Calibri" panose="020F0502020204030204" pitchFamily="34" charset="0"/>
                <a:cs typeface="Calibri" panose="020F0502020204030204" pitchFamily="34" charset="0"/>
              </a:rPr>
              <a:t>robotic</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field</a:t>
            </a:r>
            <a:r>
              <a:rPr lang="it-IT" sz="2400" dirty="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arisen</a:t>
            </a:r>
            <a:r>
              <a:rPr lang="it-IT" sz="2400" dirty="0" smtClean="0">
                <a:latin typeface="Calibri" panose="020F0502020204030204" pitchFamily="34" charset="0"/>
                <a:cs typeface="Calibri" panose="020F0502020204030204" pitchFamily="34" charset="0"/>
              </a:rPr>
              <a:t> in the </a:t>
            </a:r>
            <a:r>
              <a:rPr lang="it-IT" sz="2400" dirty="0" err="1" smtClean="0">
                <a:latin typeface="Calibri" panose="020F0502020204030204" pitchFamily="34" charset="0"/>
                <a:cs typeface="Calibri" panose="020F0502020204030204" pitchFamily="34" charset="0"/>
              </a:rPr>
              <a:t>Robotic</a:t>
            </a:r>
            <a:r>
              <a:rPr lang="it-IT" sz="2400" dirty="0" smtClean="0">
                <a:latin typeface="Calibri" panose="020F0502020204030204" pitchFamily="34" charset="0"/>
                <a:cs typeface="Calibri" panose="020F0502020204030204" pitchFamily="34" charset="0"/>
              </a:rPr>
              <a:t> Cluster, the first out of 6 </a:t>
            </a:r>
            <a:r>
              <a:rPr lang="it-IT" sz="2400" dirty="0" err="1" smtClean="0">
                <a:latin typeface="Calibri" panose="020F0502020204030204" pitchFamily="34" charset="0"/>
                <a:cs typeface="Calibri" panose="020F0502020204030204" pitchFamily="34" charset="0"/>
              </a:rPr>
              <a:t>national</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tech</a:t>
            </a:r>
            <a:r>
              <a:rPr lang="it-IT" sz="2400" dirty="0" smtClean="0">
                <a:latin typeface="Calibri" panose="020F0502020204030204" pitchFamily="34" charset="0"/>
                <a:cs typeface="Calibri" panose="020F0502020204030204" pitchFamily="34" charset="0"/>
              </a:rPr>
              <a:t> transfer cluster</a:t>
            </a:r>
          </a:p>
          <a:p>
            <a:pPr lvl="1"/>
            <a:r>
              <a:rPr lang="it-IT" sz="1800" dirty="0" smtClean="0">
                <a:latin typeface="Calibri" panose="020F0502020204030204" pitchFamily="34" charset="0"/>
                <a:cs typeface="Calibri" panose="020F0502020204030204" pitchFamily="34" charset="0"/>
              </a:rPr>
              <a:t>PRE-SEED </a:t>
            </a:r>
            <a:r>
              <a:rPr lang="it-IT" sz="1800" dirty="0">
                <a:latin typeface="Calibri" panose="020F0502020204030204" pitchFamily="34" charset="0"/>
                <a:cs typeface="Calibri" panose="020F0502020204030204" pitchFamily="34" charset="0"/>
              </a:rPr>
              <a:t>(PROOF OF CONCEPT) </a:t>
            </a:r>
            <a:r>
              <a:rPr lang="it-IT" sz="1800" dirty="0" smtClean="0">
                <a:latin typeface="Calibri" panose="020F0502020204030204" pitchFamily="34" charset="0"/>
                <a:cs typeface="Calibri" panose="020F0502020204030204" pitchFamily="34" charset="0"/>
              </a:rPr>
              <a:t>/ SEED FINANCING</a:t>
            </a:r>
          </a:p>
          <a:p>
            <a:pPr lvl="1"/>
            <a:r>
              <a:rPr lang="it-IT" sz="1800" dirty="0" smtClean="0">
                <a:latin typeface="Calibri" panose="020F0502020204030204" pitchFamily="34" charset="0"/>
                <a:cs typeface="Calibri" panose="020F0502020204030204" pitchFamily="34" charset="0"/>
              </a:rPr>
              <a:t>38 ML € PROVIDED BY CDP TECH TRANSFER VC FUND (EIF)</a:t>
            </a:r>
          </a:p>
          <a:p>
            <a:pPr lvl="1"/>
            <a:r>
              <a:rPr lang="it-IT" sz="1800" dirty="0" smtClean="0">
                <a:latin typeface="Calibri" panose="020F0502020204030204" pitchFamily="34" charset="0"/>
                <a:cs typeface="Calibri" panose="020F0502020204030204" pitchFamily="34" charset="0"/>
              </a:rPr>
              <a:t>3 ML € REGIONAL GOVERNMENT RESOURCES</a:t>
            </a:r>
          </a:p>
          <a:p>
            <a:pPr marL="0" indent="0">
              <a:buNone/>
            </a:pPr>
            <a:endParaRPr lang="it-IT" sz="500" dirty="0" smtClean="0">
              <a:latin typeface="Calibri" panose="020F0502020204030204" pitchFamily="34" charset="0"/>
              <a:cs typeface="Calibri" panose="020F0502020204030204" pitchFamily="34" charset="0"/>
            </a:endParaRPr>
          </a:p>
          <a:p>
            <a:r>
              <a:rPr lang="it-IT" sz="2400" dirty="0" smtClean="0">
                <a:latin typeface="Calibri" panose="020F0502020204030204" pitchFamily="34" charset="0"/>
                <a:cs typeface="Calibri" panose="020F0502020204030204" pitchFamily="34" charset="0"/>
              </a:rPr>
              <a:t>The </a:t>
            </a:r>
            <a:r>
              <a:rPr lang="it-IT" sz="2400" dirty="0" err="1" smtClean="0">
                <a:latin typeface="Calibri" panose="020F0502020204030204" pitchFamily="34" charset="0"/>
                <a:cs typeface="Calibri" panose="020F0502020204030204" pitchFamily="34" charset="0"/>
              </a:rPr>
              <a:t>integration</a:t>
            </a:r>
            <a:r>
              <a:rPr lang="it-IT" sz="2400" dirty="0" smtClean="0">
                <a:latin typeface="Calibri" panose="020F0502020204030204" pitchFamily="34" charset="0"/>
                <a:cs typeface="Calibri" panose="020F0502020204030204" pitchFamily="34" charset="0"/>
              </a:rPr>
              <a:t> of ERDF and ESF to </a:t>
            </a:r>
            <a:r>
              <a:rPr lang="it-IT" sz="2400" dirty="0" err="1" smtClean="0">
                <a:latin typeface="Calibri" panose="020F0502020204030204" pitchFamily="34" charset="0"/>
                <a:cs typeface="Calibri" panose="020F0502020204030204" pitchFamily="34" charset="0"/>
              </a:rPr>
              <a:t>support</a:t>
            </a:r>
            <a:r>
              <a:rPr lang="it-IT" sz="2400" dirty="0" smtClean="0">
                <a:latin typeface="Calibri" panose="020F0502020204030204" pitchFamily="34" charset="0"/>
                <a:cs typeface="Calibri" panose="020F0502020204030204" pitchFamily="34" charset="0"/>
              </a:rPr>
              <a:t> the business </a:t>
            </a:r>
            <a:r>
              <a:rPr lang="it-IT" sz="2400" dirty="0" err="1" smtClean="0">
                <a:latin typeface="Calibri" panose="020F0502020204030204" pitchFamily="34" charset="0"/>
                <a:cs typeface="Calibri" panose="020F0502020204030204" pitchFamily="34" charset="0"/>
              </a:rPr>
              <a:t>creation</a:t>
            </a:r>
            <a:r>
              <a:rPr lang="it-IT" sz="2400" dirty="0" smtClean="0">
                <a:latin typeface="Calibri" panose="020F0502020204030204" pitchFamily="34" charset="0"/>
                <a:cs typeface="Calibri" panose="020F0502020204030204" pitchFamily="34" charset="0"/>
              </a:rPr>
              <a:t>, with </a:t>
            </a:r>
            <a:r>
              <a:rPr lang="it-IT" sz="2400" dirty="0" err="1" smtClean="0">
                <a:latin typeface="Calibri" panose="020F0502020204030204" pitchFamily="34" charset="0"/>
                <a:cs typeface="Calibri" panose="020F0502020204030204" pitchFamily="34" charset="0"/>
              </a:rPr>
              <a:t>reference</a:t>
            </a:r>
            <a:r>
              <a:rPr lang="it-IT" sz="2400" dirty="0" smtClean="0">
                <a:latin typeface="Calibri" panose="020F0502020204030204" pitchFamily="34" charset="0"/>
                <a:cs typeface="Calibri" panose="020F0502020204030204" pitchFamily="34" charset="0"/>
              </a:rPr>
              <a:t> to the </a:t>
            </a:r>
            <a:r>
              <a:rPr lang="it-IT" sz="2400" dirty="0" err="1" smtClean="0">
                <a:latin typeface="Calibri" panose="020F0502020204030204" pitchFamily="34" charset="0"/>
                <a:cs typeface="Calibri" panose="020F0502020204030204" pitchFamily="34" charset="0"/>
              </a:rPr>
              <a:t>regional</a:t>
            </a:r>
            <a:r>
              <a:rPr lang="it-IT" sz="2400" dirty="0" smtClean="0">
                <a:latin typeface="Calibri" panose="020F0502020204030204" pitchFamily="34" charset="0"/>
                <a:cs typeface="Calibri" panose="020F0502020204030204" pitchFamily="34" charset="0"/>
              </a:rPr>
              <a:t> S3</a:t>
            </a:r>
          </a:p>
          <a:p>
            <a:r>
              <a:rPr lang="it-IT" sz="2400" dirty="0" smtClean="0">
                <a:latin typeface="Calibri" panose="020F0502020204030204" pitchFamily="34" charset="0"/>
                <a:cs typeface="Calibri" panose="020F0502020204030204" pitchFamily="34" charset="0"/>
              </a:rPr>
              <a:t>The cross-</a:t>
            </a:r>
            <a:r>
              <a:rPr lang="it-IT" sz="2400" dirty="0" err="1" smtClean="0">
                <a:latin typeface="Calibri" panose="020F0502020204030204" pitchFamily="34" charset="0"/>
                <a:cs typeface="Calibri" panose="020F0502020204030204" pitchFamily="34" charset="0"/>
              </a:rPr>
              <a:t>border</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cooperation</a:t>
            </a:r>
            <a:r>
              <a:rPr lang="it-IT" sz="2400" dirty="0" smtClean="0">
                <a:latin typeface="Calibri" panose="020F0502020204030204" pitchFamily="34" charset="0"/>
                <a:cs typeface="Calibri" panose="020F0502020204030204" pitchFamily="34" charset="0"/>
              </a:rPr>
              <a:t> to </a:t>
            </a:r>
            <a:r>
              <a:rPr lang="it-IT" sz="2400" dirty="0" err="1" smtClean="0">
                <a:latin typeface="Calibri" panose="020F0502020204030204" pitchFamily="34" charset="0"/>
                <a:cs typeface="Calibri" panose="020F0502020204030204" pitchFamily="34" charset="0"/>
              </a:rPr>
              <a:t>define</a:t>
            </a:r>
            <a:r>
              <a:rPr lang="it-IT" sz="2400" dirty="0" smtClean="0">
                <a:latin typeface="Calibri" panose="020F0502020204030204" pitchFamily="34" charset="0"/>
                <a:cs typeface="Calibri" panose="020F0502020204030204" pitchFamily="34" charset="0"/>
              </a:rPr>
              <a:t> a common </a:t>
            </a:r>
            <a:r>
              <a:rPr lang="it-IT" sz="2400" dirty="0" err="1" smtClean="0">
                <a:latin typeface="Calibri" panose="020F0502020204030204" pitchFamily="34" charset="0"/>
                <a:cs typeface="Calibri" panose="020F0502020204030204" pitchFamily="34" charset="0"/>
              </a:rPr>
              <a:t>measures</a:t>
            </a:r>
            <a:r>
              <a:rPr lang="it-IT" sz="2400" dirty="0" smtClean="0">
                <a:latin typeface="Calibri" panose="020F0502020204030204" pitchFamily="34" charset="0"/>
                <a:cs typeface="Calibri" panose="020F0502020204030204" pitchFamily="34" charset="0"/>
              </a:rPr>
              <a:t> under ERDF to </a:t>
            </a:r>
            <a:r>
              <a:rPr lang="it-IT" sz="2400" dirty="0" err="1" smtClean="0">
                <a:latin typeface="Calibri" panose="020F0502020204030204" pitchFamily="34" charset="0"/>
                <a:cs typeface="Calibri" panose="020F0502020204030204" pitchFamily="34" charset="0"/>
              </a:rPr>
              <a:t>support</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innovation</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driven</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investments</a:t>
            </a:r>
            <a:r>
              <a:rPr lang="it-IT" sz="2400" dirty="0" smtClean="0">
                <a:latin typeface="Calibri" panose="020F0502020204030204" pitchFamily="34" charset="0"/>
                <a:cs typeface="Calibri" panose="020F0502020204030204" pitchFamily="34" charset="0"/>
              </a:rPr>
              <a:t> in the </a:t>
            </a:r>
            <a:r>
              <a:rPr lang="it-IT" sz="2400" dirty="0" err="1" smtClean="0">
                <a:latin typeface="Calibri" panose="020F0502020204030204" pitchFamily="34" charset="0"/>
                <a:cs typeface="Calibri" panose="020F0502020204030204" pitchFamily="34" charset="0"/>
              </a:rPr>
              <a:t>SMEs</a:t>
            </a:r>
            <a:r>
              <a:rPr lang="it-IT" sz="2400" dirty="0" smtClean="0">
                <a:latin typeface="Calibri" panose="020F0502020204030204" pitchFamily="34" charset="0"/>
                <a:cs typeface="Calibri" panose="020F0502020204030204" pitchFamily="34" charset="0"/>
              </a:rPr>
              <a:t> of the French and </a:t>
            </a:r>
            <a:r>
              <a:rPr lang="it-IT" sz="2400" dirty="0" err="1" smtClean="0">
                <a:latin typeface="Calibri" panose="020F0502020204030204" pitchFamily="34" charset="0"/>
                <a:cs typeface="Calibri" panose="020F0502020204030204" pitchFamily="34" charset="0"/>
              </a:rPr>
              <a:t>Italian</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bordering</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regions</a:t>
            </a:r>
            <a:r>
              <a:rPr lang="it-IT" sz="2400" dirty="0" smtClean="0">
                <a:latin typeface="Calibri" panose="020F0502020204030204" pitchFamily="34" charset="0"/>
                <a:cs typeface="Calibri" panose="020F0502020204030204" pitchFamily="34" charset="0"/>
              </a:rPr>
              <a:t> </a:t>
            </a:r>
          </a:p>
          <a:p>
            <a:endParaRPr lang="it-IT" sz="2400" dirty="0" smtClean="0">
              <a:latin typeface="Calibri" panose="020F0502020204030204" pitchFamily="34" charset="0"/>
              <a:cs typeface="Calibri" panose="020F0502020204030204" pitchFamily="34" charset="0"/>
            </a:endParaRPr>
          </a:p>
        </p:txBody>
      </p:sp>
      <p:pic>
        <p:nvPicPr>
          <p:cNvPr id="4" name="Immagine 3"/>
          <p:cNvPicPr>
            <a:picLocks noChangeAspect="1"/>
          </p:cNvPicPr>
          <p:nvPr/>
        </p:nvPicPr>
        <p:blipFill>
          <a:blip r:embed="rId3"/>
          <a:stretch>
            <a:fillRect/>
          </a:stretch>
        </p:blipFill>
        <p:spPr>
          <a:xfrm>
            <a:off x="3347864" y="6008110"/>
            <a:ext cx="2821502" cy="786665"/>
          </a:xfrm>
          <a:prstGeom prst="rect">
            <a:avLst/>
          </a:prstGeom>
          <a:solidFill>
            <a:schemeClr val="bg1"/>
          </a:solidFill>
        </p:spPr>
      </p:pic>
    </p:spTree>
    <p:extLst>
      <p:ext uri="{BB962C8B-B14F-4D97-AF65-F5344CB8AC3E}">
        <p14:creationId xmlns:p14="http://schemas.microsoft.com/office/powerpoint/2010/main" val="256585592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7591990" cy="820843"/>
          </a:xfrm>
        </p:spPr>
        <p:txBody>
          <a:bodyPr>
            <a:normAutofit/>
          </a:bodyPr>
          <a:lstStyle/>
          <a:p>
            <a:r>
              <a:rPr lang="en-US" dirty="0" smtClean="0"/>
              <a:t>What’s in there for the Network?</a:t>
            </a:r>
            <a:endParaRPr lang="fr-FR" dirty="0"/>
          </a:p>
        </p:txBody>
      </p:sp>
      <p:sp>
        <p:nvSpPr>
          <p:cNvPr id="3" name="Espace réservé du contenu 2"/>
          <p:cNvSpPr>
            <a:spLocks noGrp="1"/>
          </p:cNvSpPr>
          <p:nvPr>
            <p:ph idx="1"/>
          </p:nvPr>
        </p:nvSpPr>
        <p:spPr>
          <a:xfrm>
            <a:off x="323528" y="1484784"/>
            <a:ext cx="8496944" cy="4104456"/>
          </a:xfrm>
        </p:spPr>
        <p:txBody>
          <a:bodyPr>
            <a:normAutofit/>
          </a:bodyPr>
          <a:lstStyle/>
          <a:p>
            <a:r>
              <a:rPr lang="it-IT" sz="2400" dirty="0" err="1" smtClean="0">
                <a:latin typeface="Calibri" panose="020F0502020204030204" pitchFamily="34" charset="0"/>
                <a:cs typeface="Calibri" panose="020F0502020204030204" pitchFamily="34" charset="0"/>
              </a:rPr>
              <a:t>Understand</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collect</a:t>
            </a:r>
            <a:r>
              <a:rPr lang="it-IT" sz="2400" dirty="0" smtClean="0">
                <a:latin typeface="Calibri" panose="020F0502020204030204" pitchFamily="34" charset="0"/>
                <a:cs typeface="Calibri" panose="020F0502020204030204" pitchFamily="34" charset="0"/>
              </a:rPr>
              <a:t> and put </a:t>
            </a:r>
            <a:r>
              <a:rPr lang="it-IT" sz="2400" dirty="0" err="1" smtClean="0">
                <a:latin typeface="Calibri" panose="020F0502020204030204" pitchFamily="34" charset="0"/>
                <a:cs typeface="Calibri" panose="020F0502020204030204" pitchFamily="34" charset="0"/>
              </a:rPr>
              <a:t>forward</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SMEs</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needs</a:t>
            </a:r>
            <a:r>
              <a:rPr lang="it-IT" sz="2400" dirty="0" smtClean="0">
                <a:latin typeface="Calibri" panose="020F0502020204030204" pitchFamily="34" charset="0"/>
                <a:cs typeface="Calibri" panose="020F0502020204030204" pitchFamily="34" charset="0"/>
              </a:rPr>
              <a:t> to </a:t>
            </a:r>
            <a:r>
              <a:rPr lang="it-IT" sz="2400" dirty="0" err="1" smtClean="0">
                <a:latin typeface="Calibri" panose="020F0502020204030204" pitchFamily="34" charset="0"/>
                <a:cs typeface="Calibri" panose="020F0502020204030204" pitchFamily="34" charset="0"/>
              </a:rPr>
              <a:t>contribute</a:t>
            </a:r>
            <a:r>
              <a:rPr lang="it-IT" sz="2400" dirty="0" smtClean="0">
                <a:latin typeface="Calibri" panose="020F0502020204030204" pitchFamily="34" charset="0"/>
                <a:cs typeface="Calibri" panose="020F0502020204030204" pitchFamily="34" charset="0"/>
              </a:rPr>
              <a:t> to the </a:t>
            </a:r>
            <a:r>
              <a:rPr lang="it-IT" sz="2400" dirty="0" err="1" smtClean="0">
                <a:latin typeface="Calibri" panose="020F0502020204030204" pitchFamily="34" charset="0"/>
                <a:cs typeface="Calibri" panose="020F0502020204030204" pitchFamily="34" charset="0"/>
              </a:rPr>
              <a:t>shaping</a:t>
            </a:r>
            <a:r>
              <a:rPr lang="it-IT" sz="2400" dirty="0" smtClean="0">
                <a:latin typeface="Calibri" panose="020F0502020204030204" pitchFamily="34" charset="0"/>
                <a:cs typeface="Calibri" panose="020F0502020204030204" pitchFamily="34" charset="0"/>
              </a:rPr>
              <a:t> of the </a:t>
            </a:r>
            <a:r>
              <a:rPr lang="it-IT" sz="2400" dirty="0" err="1" smtClean="0">
                <a:latin typeface="Calibri" panose="020F0502020204030204" pitchFamily="34" charset="0"/>
                <a:cs typeface="Calibri" panose="020F0502020204030204" pitchFamily="34" charset="0"/>
              </a:rPr>
              <a:t>next</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OPs</a:t>
            </a:r>
            <a:r>
              <a:rPr lang="it-IT" sz="2400" dirty="0" smtClean="0">
                <a:latin typeface="Calibri" panose="020F0502020204030204" pitchFamily="34" charset="0"/>
                <a:cs typeface="Calibri" panose="020F0502020204030204" pitchFamily="34" charset="0"/>
              </a:rPr>
              <a:t>, to help </a:t>
            </a:r>
            <a:r>
              <a:rPr lang="it-IT" sz="2400" dirty="0" err="1" smtClean="0">
                <a:latin typeface="Calibri" panose="020F0502020204030204" pitchFamily="34" charset="0"/>
                <a:cs typeface="Calibri" panose="020F0502020204030204" pitchFamily="34" charset="0"/>
              </a:rPr>
              <a:t>make</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them</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better</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respondent</a:t>
            </a:r>
            <a:r>
              <a:rPr lang="it-IT" sz="2400" dirty="0" smtClean="0">
                <a:latin typeface="Calibri" panose="020F0502020204030204" pitchFamily="34" charset="0"/>
                <a:cs typeface="Calibri" panose="020F0502020204030204" pitchFamily="34" charset="0"/>
              </a:rPr>
              <a:t> to end-</a:t>
            </a:r>
            <a:r>
              <a:rPr lang="it-IT" sz="2400" dirty="0" err="1" smtClean="0">
                <a:latin typeface="Calibri" panose="020F0502020204030204" pitchFamily="34" charset="0"/>
                <a:cs typeface="Calibri" panose="020F0502020204030204" pitchFamily="34" charset="0"/>
              </a:rPr>
              <a:t>beneficiaries</a:t>
            </a:r>
            <a:endParaRPr lang="it-IT" sz="2400" dirty="0" smtClean="0">
              <a:latin typeface="Calibri" panose="020F0502020204030204" pitchFamily="34" charset="0"/>
              <a:cs typeface="Calibri" panose="020F0502020204030204" pitchFamily="34" charset="0"/>
            </a:endParaRPr>
          </a:p>
          <a:p>
            <a:pPr marL="0" indent="0">
              <a:buNone/>
            </a:pPr>
            <a:endParaRPr lang="it-IT" sz="2400" dirty="0" smtClean="0">
              <a:latin typeface="Calibri" panose="020F0502020204030204" pitchFamily="34" charset="0"/>
              <a:cs typeface="Calibri" panose="020F0502020204030204" pitchFamily="34" charset="0"/>
            </a:endParaRPr>
          </a:p>
          <a:p>
            <a:r>
              <a:rPr lang="it-IT" sz="2400" dirty="0" err="1" smtClean="0">
                <a:latin typeface="Calibri" panose="020F0502020204030204" pitchFamily="34" charset="0"/>
                <a:cs typeface="Calibri" panose="020F0502020204030204" pitchFamily="34" charset="0"/>
              </a:rPr>
              <a:t>Advise</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SMEs</a:t>
            </a:r>
            <a:r>
              <a:rPr lang="it-IT" sz="2400" dirty="0" smtClean="0">
                <a:latin typeface="Calibri" panose="020F0502020204030204" pitchFamily="34" charset="0"/>
                <a:cs typeface="Calibri" panose="020F0502020204030204" pitchFamily="34" charset="0"/>
              </a:rPr>
              <a:t> on the </a:t>
            </a:r>
            <a:r>
              <a:rPr lang="it-IT" sz="2400" dirty="0" err="1" smtClean="0">
                <a:latin typeface="Calibri" panose="020F0502020204030204" pitchFamily="34" charset="0"/>
                <a:cs typeface="Calibri" panose="020F0502020204030204" pitchFamily="34" charset="0"/>
              </a:rPr>
              <a:t>most</a:t>
            </a:r>
            <a:r>
              <a:rPr lang="it-IT" sz="2400" dirty="0" smtClean="0">
                <a:latin typeface="Calibri" panose="020F0502020204030204" pitchFamily="34" charset="0"/>
                <a:cs typeface="Calibri" panose="020F0502020204030204" pitchFamily="34" charset="0"/>
              </a:rPr>
              <a:t> appropriate </a:t>
            </a:r>
            <a:r>
              <a:rPr lang="it-IT" sz="2400" dirty="0" err="1" smtClean="0">
                <a:latin typeface="Calibri" panose="020F0502020204030204" pitchFamily="34" charset="0"/>
                <a:cs typeface="Calibri" panose="020F0502020204030204" pitchFamily="34" charset="0"/>
              </a:rPr>
              <a:t>solutions</a:t>
            </a:r>
            <a:r>
              <a:rPr lang="it-IT" sz="2400" dirty="0" smtClean="0">
                <a:latin typeface="Calibri" panose="020F0502020204030204" pitchFamily="34" charset="0"/>
                <a:cs typeface="Calibri" panose="020F0502020204030204" pitchFamily="34" charset="0"/>
              </a:rPr>
              <a:t> for </a:t>
            </a:r>
            <a:r>
              <a:rPr lang="it-IT" sz="2400" dirty="0" err="1" smtClean="0">
                <a:latin typeface="Calibri" panose="020F0502020204030204" pitchFamily="34" charset="0"/>
                <a:cs typeface="Calibri" panose="020F0502020204030204" pitchFamily="34" charset="0"/>
              </a:rPr>
              <a:t>their</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investment</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strategy</a:t>
            </a:r>
            <a:endParaRPr lang="it-IT" sz="2400" dirty="0" smtClean="0">
              <a:latin typeface="Calibri" panose="020F0502020204030204" pitchFamily="34" charset="0"/>
              <a:cs typeface="Calibri" panose="020F0502020204030204" pitchFamily="34" charset="0"/>
            </a:endParaRPr>
          </a:p>
          <a:p>
            <a:endParaRPr lang="it-IT" sz="2400" dirty="0" smtClean="0">
              <a:latin typeface="Calibri" panose="020F0502020204030204" pitchFamily="34" charset="0"/>
              <a:cs typeface="Calibri" panose="020F0502020204030204" pitchFamily="34" charset="0"/>
            </a:endParaRPr>
          </a:p>
          <a:p>
            <a:r>
              <a:rPr lang="it-IT" sz="2400" dirty="0" smtClean="0">
                <a:latin typeface="Calibri" panose="020F0502020204030204" pitchFamily="34" charset="0"/>
                <a:cs typeface="Calibri" panose="020F0502020204030204" pitchFamily="34" charset="0"/>
              </a:rPr>
              <a:t>Peer-to-peer </a:t>
            </a:r>
            <a:r>
              <a:rPr lang="it-IT" sz="2400" dirty="0" err="1" smtClean="0">
                <a:latin typeface="Calibri" panose="020F0502020204030204" pitchFamily="34" charset="0"/>
                <a:cs typeface="Calibri" panose="020F0502020204030204" pitchFamily="34" charset="0"/>
              </a:rPr>
              <a:t>learning</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exchange</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experiences</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measures</a:t>
            </a:r>
            <a:r>
              <a:rPr lang="it-IT" sz="2400" dirty="0" smtClean="0">
                <a:latin typeface="Calibri" panose="020F0502020204030204" pitchFamily="34" charset="0"/>
                <a:cs typeface="Calibri" panose="020F0502020204030204" pitchFamily="34" charset="0"/>
              </a:rPr>
              <a:t> in </a:t>
            </a:r>
            <a:r>
              <a:rPr lang="it-IT" sz="2400" dirty="0" err="1" smtClean="0">
                <a:latin typeface="Calibri" panose="020F0502020204030204" pitchFamily="34" charset="0"/>
                <a:cs typeface="Calibri" panose="020F0502020204030204" pitchFamily="34" charset="0"/>
              </a:rPr>
              <a:t>place</a:t>
            </a:r>
            <a:r>
              <a:rPr lang="it-IT" sz="2400" dirty="0" smtClean="0">
                <a:latin typeface="Calibri" panose="020F0502020204030204" pitchFamily="34" charset="0"/>
                <a:cs typeface="Calibri" panose="020F0502020204030204" pitchFamily="34" charset="0"/>
              </a:rPr>
              <a:t> in EU </a:t>
            </a:r>
            <a:r>
              <a:rPr lang="it-IT" sz="2400" dirty="0" err="1" smtClean="0">
                <a:latin typeface="Calibri" panose="020F0502020204030204" pitchFamily="34" charset="0"/>
                <a:cs typeface="Calibri" panose="020F0502020204030204" pitchFamily="34" charset="0"/>
              </a:rPr>
              <a:t>regions</a:t>
            </a:r>
            <a:r>
              <a:rPr lang="it-IT" sz="2400" dirty="0" smtClean="0">
                <a:latin typeface="Calibri" panose="020F0502020204030204" pitchFamily="34" charset="0"/>
                <a:cs typeface="Calibri" panose="020F0502020204030204" pitchFamily="34" charset="0"/>
              </a:rPr>
              <a:t> to help create a more </a:t>
            </a:r>
            <a:r>
              <a:rPr lang="it-IT" sz="2400" dirty="0" err="1" smtClean="0">
                <a:latin typeface="Calibri" panose="020F0502020204030204" pitchFamily="34" charset="0"/>
                <a:cs typeface="Calibri" panose="020F0502020204030204" pitchFamily="34" charset="0"/>
              </a:rPr>
              <a:t>homogenous</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framework</a:t>
            </a:r>
            <a:r>
              <a:rPr lang="it-IT" sz="2400" dirty="0" smtClean="0">
                <a:latin typeface="Calibri" panose="020F0502020204030204" pitchFamily="34" charset="0"/>
                <a:cs typeface="Calibri" panose="020F0502020204030204" pitchFamily="34" charset="0"/>
              </a:rPr>
              <a:t> for </a:t>
            </a:r>
            <a:r>
              <a:rPr lang="it-IT" sz="2400" dirty="0" err="1" smtClean="0">
                <a:latin typeface="Calibri" panose="020F0502020204030204" pitchFamily="34" charset="0"/>
                <a:cs typeface="Calibri" panose="020F0502020204030204" pitchFamily="34" charset="0"/>
              </a:rPr>
              <a:t>innovation</a:t>
            </a:r>
            <a:r>
              <a:rPr lang="it-IT" sz="2400" dirty="0" smtClean="0">
                <a:latin typeface="Calibri" panose="020F0502020204030204" pitchFamily="34" charset="0"/>
                <a:cs typeface="Calibri" panose="020F0502020204030204" pitchFamily="34" charset="0"/>
              </a:rPr>
              <a:t> and </a:t>
            </a:r>
            <a:r>
              <a:rPr lang="it-IT" sz="2400" dirty="0" err="1" smtClean="0">
                <a:latin typeface="Calibri" panose="020F0502020204030204" pitchFamily="34" charset="0"/>
                <a:cs typeface="Calibri" panose="020F0502020204030204" pitchFamily="34" charset="0"/>
              </a:rPr>
              <a:t>competitiveness</a:t>
            </a:r>
            <a:r>
              <a:rPr lang="it-IT" sz="2400" dirty="0" smtClean="0">
                <a:latin typeface="Calibri" panose="020F0502020204030204" pitchFamily="34" charset="0"/>
                <a:cs typeface="Calibri" panose="020F0502020204030204" pitchFamily="34" charset="0"/>
              </a:rPr>
              <a:t> </a:t>
            </a:r>
            <a:r>
              <a:rPr lang="it-IT" sz="2400" dirty="0" err="1" smtClean="0">
                <a:latin typeface="Calibri" panose="020F0502020204030204" pitchFamily="34" charset="0"/>
                <a:cs typeface="Calibri" panose="020F0502020204030204" pitchFamily="34" charset="0"/>
              </a:rPr>
              <a:t>across</a:t>
            </a:r>
            <a:r>
              <a:rPr lang="it-IT" sz="2400" dirty="0" smtClean="0">
                <a:latin typeface="Calibri" panose="020F0502020204030204" pitchFamily="34" charset="0"/>
                <a:cs typeface="Calibri" panose="020F0502020204030204" pitchFamily="34" charset="0"/>
              </a:rPr>
              <a:t> Europe</a:t>
            </a:r>
          </a:p>
        </p:txBody>
      </p:sp>
      <p:pic>
        <p:nvPicPr>
          <p:cNvPr id="4" name="Immagine 3"/>
          <p:cNvPicPr>
            <a:picLocks noChangeAspect="1"/>
          </p:cNvPicPr>
          <p:nvPr/>
        </p:nvPicPr>
        <p:blipFill>
          <a:blip r:embed="rId3"/>
          <a:stretch>
            <a:fillRect/>
          </a:stretch>
        </p:blipFill>
        <p:spPr>
          <a:xfrm>
            <a:off x="3347864" y="6008110"/>
            <a:ext cx="2821502" cy="786665"/>
          </a:xfrm>
          <a:prstGeom prst="rect">
            <a:avLst/>
          </a:prstGeom>
          <a:solidFill>
            <a:schemeClr val="bg1"/>
          </a:solidFill>
        </p:spPr>
      </p:pic>
    </p:spTree>
    <p:extLst>
      <p:ext uri="{BB962C8B-B14F-4D97-AF65-F5344CB8AC3E}">
        <p14:creationId xmlns:p14="http://schemas.microsoft.com/office/powerpoint/2010/main" val="224605546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EASME_Powerpoint template">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ASME_Powerpoint" id="{5EA34C03-7F97-384C-90AC-28D4F1D12847}" vid="{5790E42D-15F9-EA4D-80DA-10B6C0AE3DEA}"/>
    </a:ext>
  </a:extLst>
</a:theme>
</file>

<file path=ppt/theme/theme2.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ASME_Powerpoint" id="{5EA34C03-7F97-384C-90AC-28D4F1D12847}" vid="{AC2C1918-5133-574E-B0B3-859EC5CE1B74}"/>
    </a:ext>
  </a:extLst>
</a:theme>
</file>

<file path=ppt/theme/theme3.xml><?xml version="1.0" encoding="utf-8"?>
<a:theme xmlns:a="http://schemas.openxmlformats.org/drawingml/2006/main" name="Custom Design">
  <a:themeElements>
    <a:clrScheme name="Custom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4B4E6"/>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en-US" sz="2400" b="0" i="0" u="none" strike="noStrike" cap="none" normalizeH="0" baseline="0" smtClean="0">
            <a:ln>
              <a:noFill/>
            </a:ln>
            <a:solidFill>
              <a:schemeClr val="tx1"/>
            </a:solidFill>
            <a:effectLst/>
            <a:latin typeface="Arial" charset="0"/>
            <a:ea typeface="Arial Unicode MS" pitchFamily="34" charset="-128"/>
            <a:cs typeface="Arial Unicode MS" pitchFamily="34"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ASME_Powerpoint" id="{5EA34C03-7F97-384C-90AC-28D4F1D12847}" vid="{A77D1274-C1D9-C84F-A7C0-9CA40043D0C3}"/>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EASME_Powerpoint template</Template>
  <TotalTime>454</TotalTime>
  <Words>811</Words>
  <Application>Microsoft Office PowerPoint</Application>
  <PresentationFormat>Presentazione su schermo (4:3)</PresentationFormat>
  <Paragraphs>77</Paragraphs>
  <Slides>10</Slides>
  <Notes>10</Notes>
  <HiddenSlides>0</HiddenSlides>
  <MMClips>0</MMClips>
  <ScaleCrop>false</ScaleCrop>
  <HeadingPairs>
    <vt:vector size="6" baseType="variant">
      <vt:variant>
        <vt:lpstr>Caratteri utilizzati</vt:lpstr>
      </vt:variant>
      <vt:variant>
        <vt:i4>11</vt:i4>
      </vt:variant>
      <vt:variant>
        <vt:lpstr>Tema</vt:lpstr>
      </vt:variant>
      <vt:variant>
        <vt:i4>3</vt:i4>
      </vt:variant>
      <vt:variant>
        <vt:lpstr>Titoli diapositive</vt:lpstr>
      </vt:variant>
      <vt:variant>
        <vt:i4>10</vt:i4>
      </vt:variant>
    </vt:vector>
  </HeadingPairs>
  <TitlesOfParts>
    <vt:vector size="24" baseType="lpstr">
      <vt:lpstr>ＭＳ Ｐゴシック</vt:lpstr>
      <vt:lpstr>Arial</vt:lpstr>
      <vt:lpstr>Arial Unicode MS</vt:lpstr>
      <vt:lpstr>Blogger Sans</vt:lpstr>
      <vt:lpstr>Blogger Sans Medium</vt:lpstr>
      <vt:lpstr>Calibri</vt:lpstr>
      <vt:lpstr>Myriad Pro Light</vt:lpstr>
      <vt:lpstr>MyriadPro-Regular</vt:lpstr>
      <vt:lpstr>Times</vt:lpstr>
      <vt:lpstr>verdana</vt:lpstr>
      <vt:lpstr>Wingdings</vt:lpstr>
      <vt:lpstr>EASME_Powerpoint template</vt:lpstr>
      <vt:lpstr>Nouvelle présentation</vt:lpstr>
      <vt:lpstr>Custom Design</vt:lpstr>
      <vt:lpstr>Presentazione standard di PowerPoint</vt:lpstr>
      <vt:lpstr>ESIF 2021-27 – the context</vt:lpstr>
      <vt:lpstr>ESIF 2021-27 – the context</vt:lpstr>
      <vt:lpstr>ESIF 2021-27 – the context</vt:lpstr>
      <vt:lpstr>ESIF 2021-27 – the context</vt:lpstr>
      <vt:lpstr>ESIF 2021-27 – the opportunities</vt:lpstr>
      <vt:lpstr>ESIF 2021-27 – the opportunities</vt:lpstr>
      <vt:lpstr>ESIF 2021-27 – the Ligurian experience</vt:lpstr>
      <vt:lpstr>What’s in there for the Network?</vt:lpstr>
      <vt:lpstr>Presentazione standard di PowerPoint</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BOCCA Stephanie (EASME)</dc:creator>
  <cp:lastModifiedBy>Raffaella Bruzzone</cp:lastModifiedBy>
  <cp:revision>70</cp:revision>
  <cp:lastPrinted>2016-02-22T15:26:33Z</cp:lastPrinted>
  <dcterms:created xsi:type="dcterms:W3CDTF">2018-02-15T10:06:07Z</dcterms:created>
  <dcterms:modified xsi:type="dcterms:W3CDTF">2021-11-19T09:24:41Z</dcterms:modified>
</cp:coreProperties>
</file>