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3" r:id="rId1"/>
  </p:sldMasterIdLst>
  <p:notesMasterIdLst>
    <p:notesMasterId r:id="rId11"/>
  </p:notesMasterIdLst>
  <p:handoutMasterIdLst>
    <p:handoutMasterId r:id="rId12"/>
  </p:handoutMasterIdLst>
  <p:sldIdLst>
    <p:sldId id="256" r:id="rId2"/>
    <p:sldId id="334" r:id="rId3"/>
    <p:sldId id="335" r:id="rId4"/>
    <p:sldId id="336" r:id="rId5"/>
    <p:sldId id="337" r:id="rId6"/>
    <p:sldId id="332" r:id="rId7"/>
    <p:sldId id="331" r:id="rId8"/>
    <p:sldId id="339" r:id="rId9"/>
    <p:sldId id="333"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A39"/>
    <a:srgbClr val="FFF59B"/>
    <a:srgbClr val="64CAED"/>
    <a:srgbClr val="3D98CF"/>
    <a:srgbClr val="7BD2F0"/>
    <a:srgbClr val="FEC1AB"/>
    <a:srgbClr val="B1FBED"/>
    <a:srgbClr val="1E487C"/>
    <a:srgbClr val="F8FDAE"/>
    <a:srgbClr val="CCB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64729" autoAdjust="0"/>
  </p:normalViewPr>
  <p:slideViewPr>
    <p:cSldViewPr snapToGrid="0" showGuides="1">
      <p:cViewPr varScale="1">
        <p:scale>
          <a:sx n="86" d="100"/>
          <a:sy n="86" d="100"/>
        </p:scale>
        <p:origin x="2840" y="192"/>
      </p:cViewPr>
      <p:guideLst>
        <p:guide orient="horz" pos="2160"/>
        <p:guide pos="3817"/>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334402-76BA-46FF-A237-3E3E0BCF3A80}" type="datetimeFigureOut">
              <a:rPr lang="en-US" smtClean="0"/>
              <a:t>4/18/19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2A05D-18ED-4FE3-A3E4-703962FD97A1}" type="slidenum">
              <a:rPr lang="en-US" smtClean="0"/>
              <a:t>‹#›</a:t>
            </a:fld>
            <a:endParaRPr lang="en-US"/>
          </a:p>
        </p:txBody>
      </p:sp>
    </p:spTree>
    <p:extLst>
      <p:ext uri="{BB962C8B-B14F-4D97-AF65-F5344CB8AC3E}">
        <p14:creationId xmlns:p14="http://schemas.microsoft.com/office/powerpoint/2010/main" val="16589344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153CE-EF99-400F-81D8-CE4F084F9267}" type="datetimeFigureOut">
              <a:rPr lang="en-GB" smtClean="0"/>
              <a:t>18/04/2019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98B1C-44E3-4EDC-8377-240AB983FD91}" type="slidenum">
              <a:rPr lang="en-GB" smtClean="0"/>
              <a:t>‹#›</a:t>
            </a:fld>
            <a:endParaRPr lang="en-GB"/>
          </a:p>
        </p:txBody>
      </p:sp>
    </p:spTree>
    <p:extLst>
      <p:ext uri="{BB962C8B-B14F-4D97-AF65-F5344CB8AC3E}">
        <p14:creationId xmlns:p14="http://schemas.microsoft.com/office/powerpoint/2010/main" val="31180734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1303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CETA Market access Program is a European Union funded project and has been successfully running since 2017.</a:t>
            </a:r>
          </a:p>
          <a:p>
            <a:pPr marL="171450" indent="-171450">
              <a:buFont typeface="Arial" panose="020B0604020202020204" pitchFamily="34" charset="0"/>
              <a:buChar char="•"/>
            </a:pPr>
            <a:r>
              <a:rPr lang="en-US" dirty="0"/>
              <a:t>Its objectives include: assisting European business and particularly SMEs take full advantage of CETA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Help them gain comprehensive, sector specific information about the new opportunities CETA brings in terms of removing, market access barriers to trade with Canada.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guidance to business on how to benefit from CETA while addressing challenges in their business strategies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 sustainable channels of communication between EU businesses in or seeking to enter Canada and institutional </a:t>
            </a:r>
            <a:r>
              <a:rPr lang="en-US" dirty="0" err="1"/>
              <a:t>stakholders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422991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chemeClr val="accent2">
                    <a:lumMod val="75000"/>
                  </a:schemeClr>
                </a:solidFill>
              </a:rPr>
              <a:t>How is the Program useful to EU business? </a:t>
            </a:r>
            <a:r>
              <a:rPr lang="en-US" dirty="0"/>
              <a:t>It provides facilitated access to relevant information</a:t>
            </a:r>
          </a:p>
          <a:p>
            <a:pPr>
              <a:buFont typeface="Arial" panose="020B0604020202020204" pitchFamily="34" charset="0"/>
              <a:buChar char="•"/>
            </a:pPr>
            <a:r>
              <a:rPr lang="en-US" dirty="0"/>
              <a:t>CETA Market access studies</a:t>
            </a:r>
          </a:p>
          <a:p>
            <a:pPr>
              <a:buFont typeface="Arial" panose="020B0604020202020204" pitchFamily="34" charset="0"/>
              <a:buChar char="•"/>
            </a:pPr>
            <a:r>
              <a:rPr lang="en-US" dirty="0"/>
              <a:t>CETA themed reports and Sector Specific Market Entry guides</a:t>
            </a:r>
          </a:p>
          <a:p>
            <a:pPr>
              <a:buFont typeface="Arial" panose="020B0604020202020204" pitchFamily="34" charset="0"/>
              <a:buChar char="•"/>
            </a:pPr>
            <a:r>
              <a:rPr lang="en-US" dirty="0"/>
              <a:t>Quarterly articles on sector specific issues</a:t>
            </a:r>
          </a:p>
          <a:p>
            <a:pPr>
              <a:buFont typeface="Arial" panose="020B0604020202020204" pitchFamily="34" charset="0"/>
              <a:buChar char="•"/>
            </a:pPr>
            <a:r>
              <a:rPr lang="en-US" dirty="0"/>
              <a:t>Webinars with high-caliber CETA experts</a:t>
            </a:r>
          </a:p>
          <a:p>
            <a:pPr>
              <a:buFont typeface="Arial" panose="020B0604020202020204" pitchFamily="34" charset="0"/>
              <a:buChar char="•"/>
            </a:pPr>
            <a:r>
              <a:rPr lang="en-US" dirty="0"/>
              <a:t>Daily graphic and multimedia information on CETA opportunities and most prominent current topics/news for EU businesses through social media channels on the most recent relevant topics</a:t>
            </a:r>
          </a:p>
          <a:p>
            <a:pPr>
              <a:buFont typeface="Arial" panose="020B0604020202020204" pitchFamily="34" charset="0"/>
              <a:buNone/>
            </a:pPr>
            <a:endParaRPr lang="en-US" dirty="0"/>
          </a:p>
          <a:p>
            <a:r>
              <a:rPr lang="en-US" sz="1200" b="1" i="0" u="sng" strike="noStrike" kern="1200" dirty="0">
                <a:solidFill>
                  <a:schemeClr val="tx1"/>
                </a:solidFill>
                <a:effectLst/>
                <a:latin typeface="+mn-lt"/>
                <a:ea typeface="+mn-ea"/>
                <a:cs typeface="+mn-cs"/>
              </a:rPr>
              <a:t>Sector-specific guides</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Logistics and transport industry</a:t>
            </a:r>
            <a:r>
              <a:rPr lang="en-US" sz="1200" b="0" i="0" u="none" strike="noStrike" kern="1200" dirty="0">
                <a:solidFill>
                  <a:schemeClr val="tx1"/>
                </a:solidFill>
                <a:effectLst/>
                <a:latin typeface="+mn-lt"/>
                <a:ea typeface="+mn-ea"/>
                <a:cs typeface="+mn-cs"/>
              </a:rPr>
              <a:t>: About 20% of EU exports to Canada, major topic of gradually decreasing tariffs. Maritime industry could be included as well</a:t>
            </a:r>
          </a:p>
          <a:p>
            <a:r>
              <a:rPr lang="en-US" sz="1200" b="1" i="0" u="none" strike="noStrike" kern="1200" dirty="0">
                <a:solidFill>
                  <a:schemeClr val="tx1"/>
                </a:solidFill>
                <a:effectLst/>
                <a:latin typeface="+mn-lt"/>
                <a:ea typeface="+mn-ea"/>
                <a:cs typeface="+mn-cs"/>
              </a:rPr>
              <a:t>Machinery products</a:t>
            </a:r>
            <a:r>
              <a:rPr lang="en-US" sz="1200" b="0" i="0" u="none" strike="noStrike" kern="1200" dirty="0">
                <a:solidFill>
                  <a:schemeClr val="tx1"/>
                </a:solidFill>
                <a:effectLst/>
                <a:latin typeface="+mn-lt"/>
                <a:ea typeface="+mn-ea"/>
                <a:cs typeface="+mn-cs"/>
              </a:rPr>
              <a:t>: About 20% of exports, considerable SME factor</a:t>
            </a:r>
          </a:p>
          <a:p>
            <a:r>
              <a:rPr lang="en-US" sz="1200" b="1" i="0" u="none" strike="noStrike" kern="1200" dirty="0">
                <a:solidFill>
                  <a:schemeClr val="tx1"/>
                </a:solidFill>
                <a:effectLst/>
                <a:latin typeface="+mn-lt"/>
                <a:ea typeface="+mn-ea"/>
                <a:cs typeface="+mn-cs"/>
              </a:rPr>
              <a:t>Agri-food and drinks</a:t>
            </a:r>
            <a:r>
              <a:rPr lang="en-US" sz="1200" b="0" i="0" u="none" strike="noStrike" kern="1200" dirty="0">
                <a:solidFill>
                  <a:schemeClr val="tx1"/>
                </a:solidFill>
                <a:effectLst/>
                <a:latin typeface="+mn-lt"/>
                <a:ea typeface="+mn-ea"/>
                <a:cs typeface="+mn-cs"/>
              </a:rPr>
              <a:t>: About 10% of exports and grand majority are SMEs</a:t>
            </a:r>
          </a:p>
          <a:p>
            <a:r>
              <a:rPr lang="en-US" sz="1200" b="1" i="0" u="none" strike="noStrike" kern="1200" dirty="0">
                <a:solidFill>
                  <a:schemeClr val="tx1"/>
                </a:solidFill>
                <a:effectLst/>
                <a:latin typeface="+mn-lt"/>
                <a:ea typeface="+mn-ea"/>
                <a:cs typeface="+mn-cs"/>
              </a:rPr>
              <a:t>Chemicals, including pharmaceuticals</a:t>
            </a:r>
            <a:r>
              <a:rPr lang="en-US" sz="1200" b="0" i="0" u="none" strike="noStrike" kern="1200" dirty="0">
                <a:solidFill>
                  <a:schemeClr val="tx1"/>
                </a:solidFill>
                <a:effectLst/>
                <a:latin typeface="+mn-lt"/>
                <a:ea typeface="+mn-ea"/>
                <a:cs typeface="+mn-cs"/>
              </a:rPr>
              <a:t>: About 18% of exports</a:t>
            </a:r>
          </a:p>
          <a:p>
            <a:r>
              <a:rPr lang="en-US" sz="1200" b="1" i="0" u="none" strike="noStrike" kern="1200" dirty="0">
                <a:solidFill>
                  <a:schemeClr val="tx1"/>
                </a:solidFill>
                <a:effectLst/>
                <a:latin typeface="+mn-lt"/>
                <a:ea typeface="+mn-ea"/>
                <a:cs typeface="+mn-cs"/>
              </a:rPr>
              <a:t>ICT sector</a:t>
            </a:r>
            <a:r>
              <a:rPr lang="en-US" sz="1200" b="0" i="0" u="none" strike="noStrike" kern="1200" dirty="0">
                <a:solidFill>
                  <a:schemeClr val="tx1"/>
                </a:solidFill>
                <a:effectLst/>
                <a:latin typeface="+mn-lt"/>
                <a:ea typeface="+mn-ea"/>
                <a:cs typeface="+mn-cs"/>
              </a:rPr>
              <a:t>: Mainly a service - high concentration of SMEs, growing/promising sector of the future</a:t>
            </a:r>
          </a:p>
          <a:p>
            <a:r>
              <a:rPr lang="en-US" sz="1200" b="1" i="0" u="none" strike="noStrike" kern="1200" dirty="0">
                <a:solidFill>
                  <a:schemeClr val="tx1"/>
                </a:solidFill>
                <a:effectLst/>
                <a:latin typeface="+mn-lt"/>
                <a:ea typeface="+mn-ea"/>
                <a:cs typeface="+mn-cs"/>
              </a:rPr>
              <a:t>Fuels and mining products</a:t>
            </a:r>
            <a:r>
              <a:rPr lang="en-US" sz="1200" b="0" i="0" u="none" strike="noStrike" kern="1200" dirty="0">
                <a:solidFill>
                  <a:schemeClr val="tx1"/>
                </a:solidFill>
                <a:effectLst/>
                <a:latin typeface="+mn-lt"/>
                <a:ea typeface="+mn-ea"/>
                <a:cs typeface="+mn-cs"/>
              </a:rPr>
              <a:t>: About 8% of exports</a:t>
            </a:r>
          </a:p>
          <a:p>
            <a:r>
              <a:rPr lang="en-US" sz="1200" b="1" i="0" u="none" strike="noStrike" kern="1200" dirty="0">
                <a:solidFill>
                  <a:schemeClr val="tx1"/>
                </a:solidFill>
                <a:effectLst/>
                <a:latin typeface="+mn-lt"/>
                <a:ea typeface="+mn-ea"/>
                <a:cs typeface="+mn-cs"/>
              </a:rPr>
              <a:t>Services- with most prominent being environmental, telecoms and finance</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Cleantech sector</a:t>
            </a:r>
            <a:r>
              <a:rPr lang="en-US" sz="1200" b="0" i="0" u="none" strike="noStrike" kern="1200" dirty="0">
                <a:solidFill>
                  <a:schemeClr val="tx1"/>
                </a:solidFill>
                <a:effectLst/>
                <a:latin typeface="+mn-lt"/>
                <a:ea typeface="+mn-ea"/>
                <a:cs typeface="+mn-cs"/>
              </a:rPr>
              <a:t>: A niche and up-and-coming sector with high concentration of SMEs and startups)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As these are the largest sectors in Canada-EU trade in both goods and services, guides have the potential to reach the greatest amount of EU businesses. For a more integrated approach of the communication deliverables, we can consider the first success story in complementarity with the guide (and other products such as social media posts)</a:t>
            </a:r>
          </a:p>
          <a:p>
            <a:r>
              <a:rPr lang="en-US" sz="1200" b="0" i="0" u="none" strike="noStrike" kern="1200" dirty="0">
                <a:solidFill>
                  <a:schemeClr val="tx1"/>
                </a:solidFill>
                <a:effectLst/>
                <a:latin typeface="+mn-lt"/>
                <a:ea typeface="+mn-ea"/>
                <a:cs typeface="+mn-cs"/>
              </a:rPr>
              <a:t> </a:t>
            </a:r>
          </a:p>
          <a:p>
            <a:r>
              <a:rPr lang="en-US" sz="1200" b="1" i="0" u="sng" strike="noStrike" kern="1200" dirty="0">
                <a:solidFill>
                  <a:schemeClr val="tx1"/>
                </a:solidFill>
                <a:effectLst/>
                <a:latin typeface="+mn-lt"/>
                <a:ea typeface="+mn-ea"/>
                <a:cs typeface="+mn-cs"/>
              </a:rPr>
              <a:t>CETA-themed report</a:t>
            </a:r>
            <a:endParaRPr lang="en-US" sz="1200" b="0" i="0" u="none" strike="noStrike" kern="1200" dirty="0">
              <a:solidFill>
                <a:schemeClr val="tx1"/>
              </a:solidFill>
              <a:effectLst/>
              <a:latin typeface="+mn-lt"/>
              <a:ea typeface="+mn-ea"/>
              <a:cs typeface="+mn-cs"/>
            </a:endParaRPr>
          </a:p>
          <a:p>
            <a:r>
              <a:rPr lang="en-US" sz="1200" b="1" i="0" u="none" strike="noStrike" kern="1200" dirty="0" err="1">
                <a:solidFill>
                  <a:schemeClr val="tx1"/>
                </a:solidFill>
                <a:effectLst/>
                <a:latin typeface="+mn-lt"/>
                <a:ea typeface="+mn-ea"/>
                <a:cs typeface="+mn-cs"/>
              </a:rPr>
              <a:t>Labour</a:t>
            </a:r>
            <a:r>
              <a:rPr lang="en-US" sz="1200" b="1" i="0" u="none" strike="noStrike" kern="1200" dirty="0">
                <a:solidFill>
                  <a:schemeClr val="tx1"/>
                </a:solidFill>
                <a:effectLst/>
                <a:latin typeface="+mn-lt"/>
                <a:ea typeface="+mn-ea"/>
                <a:cs typeface="+mn-cs"/>
              </a:rPr>
              <a:t> mobility</a:t>
            </a:r>
            <a:r>
              <a:rPr lang="en-US" sz="1200" b="0" i="0" u="none" strike="noStrike" kern="1200" dirty="0">
                <a:solidFill>
                  <a:schemeClr val="tx1"/>
                </a:solidFill>
                <a:effectLst/>
                <a:latin typeface="+mn-lt"/>
                <a:ea typeface="+mn-ea"/>
                <a:cs typeface="+mn-cs"/>
              </a:rPr>
              <a:t>: A direct matter of people and relevant to EU companies that already have presence in Canada or want to set up a presence.</a:t>
            </a:r>
          </a:p>
          <a:p>
            <a:r>
              <a:rPr lang="en-US" sz="1200" b="1" i="0" u="none" strike="noStrike" kern="1200" dirty="0">
                <a:solidFill>
                  <a:schemeClr val="tx1"/>
                </a:solidFill>
                <a:effectLst/>
                <a:latin typeface="+mn-lt"/>
                <a:ea typeface="+mn-ea"/>
                <a:cs typeface="+mn-cs"/>
              </a:rPr>
              <a:t>Public procurement</a:t>
            </a:r>
            <a:r>
              <a:rPr lang="en-US" sz="1200" b="0" i="0" u="none" strike="noStrike" kern="1200" dirty="0">
                <a:solidFill>
                  <a:schemeClr val="tx1"/>
                </a:solidFill>
                <a:effectLst/>
                <a:latin typeface="+mn-lt"/>
                <a:ea typeface="+mn-ea"/>
                <a:cs typeface="+mn-cs"/>
              </a:rPr>
              <a:t>: A significant aspect of the agreement and major interest of EU companies</a:t>
            </a:r>
          </a:p>
          <a:p>
            <a:r>
              <a:rPr lang="en-US" sz="1200" b="1" i="0" u="none" strike="noStrike" kern="1200" dirty="0">
                <a:solidFill>
                  <a:schemeClr val="tx1"/>
                </a:solidFill>
                <a:effectLst/>
                <a:latin typeface="+mn-lt"/>
                <a:ea typeface="+mn-ea"/>
                <a:cs typeface="+mn-cs"/>
              </a:rPr>
              <a:t>IPR</a:t>
            </a:r>
            <a:r>
              <a:rPr lang="en-US" sz="1200" b="0" i="0" u="none" strike="noStrike" kern="1200" dirty="0">
                <a:solidFill>
                  <a:schemeClr val="tx1"/>
                </a:solidFill>
                <a:effectLst/>
                <a:latin typeface="+mn-lt"/>
                <a:ea typeface="+mn-ea"/>
                <a:cs typeface="+mn-cs"/>
              </a:rPr>
              <a:t>: IPR again a major cross-cutting theme</a:t>
            </a:r>
          </a:p>
          <a:p>
            <a:r>
              <a:rPr lang="en-US" sz="1200" b="1" i="0" u="none" strike="noStrike" kern="1200" dirty="0" err="1">
                <a:solidFill>
                  <a:schemeClr val="tx1"/>
                </a:solidFill>
                <a:effectLst/>
                <a:latin typeface="+mn-lt"/>
                <a:ea typeface="+mn-ea"/>
                <a:cs typeface="+mn-cs"/>
              </a:rPr>
              <a:t>Standardisation</a:t>
            </a:r>
            <a:r>
              <a:rPr lang="en-US" sz="1200" b="1" i="0" u="none" strike="noStrike" kern="1200" dirty="0">
                <a:solidFill>
                  <a:schemeClr val="tx1"/>
                </a:solidFill>
                <a:effectLst/>
                <a:latin typeface="+mn-lt"/>
                <a:ea typeface="+mn-ea"/>
                <a:cs typeface="+mn-cs"/>
              </a:rPr>
              <a:t>/accreditation process </a:t>
            </a:r>
            <a:r>
              <a:rPr lang="en-US" sz="1200" b="0" i="0" u="none" strike="noStrike" kern="1200" dirty="0">
                <a:solidFill>
                  <a:schemeClr val="tx1"/>
                </a:solidFill>
                <a:effectLst/>
                <a:latin typeface="+mn-lt"/>
                <a:ea typeface="+mn-ea"/>
                <a:cs typeface="+mn-cs"/>
              </a:rPr>
              <a:t>: Could potentially tie it into customs procedures. </a:t>
            </a:r>
          </a:p>
          <a:p>
            <a:r>
              <a:rPr lang="en-US" sz="1200" b="1" i="0" u="none" strike="noStrike" kern="1200" dirty="0">
                <a:solidFill>
                  <a:schemeClr val="tx1"/>
                </a:solidFill>
                <a:effectLst/>
                <a:latin typeface="+mn-lt"/>
                <a:ea typeface="+mn-ea"/>
                <a:cs typeface="+mn-cs"/>
              </a:rPr>
              <a:t>Investment and investors : </a:t>
            </a:r>
            <a:r>
              <a:rPr lang="en-US" sz="1200" b="0" i="0" u="none" strike="noStrike" kern="1200" dirty="0">
                <a:solidFill>
                  <a:schemeClr val="tx1"/>
                </a:solidFill>
                <a:effectLst/>
                <a:latin typeface="+mn-lt"/>
                <a:ea typeface="+mn-ea"/>
                <a:cs typeface="+mn-cs"/>
              </a:rPr>
              <a:t>35% of inward investment in Canada is from the EU, and with a growing trade relationship, this topic addressed by CETA can certainly be of interest.</a:t>
            </a:r>
          </a:p>
          <a:p>
            <a:r>
              <a:rPr lang="en-US" sz="1200" b="1" i="0" u="none" strike="noStrike" kern="1200" dirty="0">
                <a:solidFill>
                  <a:schemeClr val="tx1"/>
                </a:solidFill>
                <a:effectLst/>
                <a:latin typeface="+mn-lt"/>
                <a:ea typeface="+mn-ea"/>
                <a:cs typeface="+mn-cs"/>
              </a:rPr>
              <a:t>Dispute settlement/resolution or investment protection (could be part of the previous theme): </a:t>
            </a:r>
            <a:r>
              <a:rPr lang="en-US" sz="1200" b="0" i="0" u="none" strike="noStrike" kern="1200" dirty="0">
                <a:solidFill>
                  <a:schemeClr val="tx1"/>
                </a:solidFill>
                <a:effectLst/>
                <a:latin typeface="+mn-lt"/>
                <a:ea typeface="+mn-ea"/>
                <a:cs typeface="+mn-cs"/>
              </a:rPr>
              <a:t> Although it has been proved a controversial topic among European audiences and not yet in force, still an important issue that EU businesses/investors could be very interested in.</a:t>
            </a:r>
          </a:p>
          <a:p>
            <a:pPr>
              <a:buFont typeface="Arial" panose="020B0604020202020204" pitchFamily="34" charset="0"/>
              <a:buNone/>
            </a:pPr>
            <a:endParaRPr lang="en-US" dirty="0"/>
          </a:p>
          <a:p>
            <a:pPr>
              <a:buFont typeface="Arial" panose="020B0604020202020204" pitchFamily="34" charset="0"/>
              <a:buNone/>
            </a:pPr>
            <a:r>
              <a:rPr lang="en-US" dirty="0"/>
              <a:t>Multifaceted communication and outreach with EU business and relevant stakeholders (intermediaries, EU chambers of Commerce and business organizations across Europe and Canada: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 A database of key trade related contacts is developed to provide contact information for EU exporters seeking information on how to trade in Canada, for both goods and services. The database includes a full range of institutional stakeholders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trade promotion bodies. Business support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to ensure that EU business has readily available and up-to-date information on relevant contacts.</a:t>
            </a:r>
            <a:endParaRPr lang="en-US" dirty="0"/>
          </a:p>
          <a:p>
            <a:pPr>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82236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Multifaceted communication and outreach with EU business and relevant stakeholders (intermediaries, EU chambers of Commerce and business organizations across Europe and Canada: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 A database of key trade related contacts is developed to provide contact information for EU exporters seeking information on how to trade in Canada, for both goods and services. The database includes a full range of institutional stakeholders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trade promotion bodies. Business support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to ensure that EU business has readily available and up-to-date information on relevant contacts.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Our Annual workshops aim to bring together companies, market entry experts, relevant stakeholder for an in-depth discussion on CETA market access matters. </a:t>
            </a:r>
          </a:p>
          <a:p>
            <a:endParaRPr lang="en-US" dirty="0"/>
          </a:p>
          <a:p>
            <a:r>
              <a:rPr lang="en-US" dirty="0"/>
              <a:t>We will also be present to a wide range of third-party events ( expert presentations, information booths, matchmaking sessions or even by scheduling pre-arranged meetings) You can get direct expert advice on CETA or get informed about the Program and how to tap into its resources.    </a:t>
            </a:r>
          </a:p>
        </p:txBody>
      </p:sp>
    </p:spTree>
    <p:extLst>
      <p:ext uri="{BB962C8B-B14F-4D97-AF65-F5344CB8AC3E}">
        <p14:creationId xmlns:p14="http://schemas.microsoft.com/office/powerpoint/2010/main" val="88363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Annual workshops aim to bring together companies, market entry experts, relevant stakeholder for an in-depth discussion on CETA market access matters. </a:t>
            </a:r>
          </a:p>
          <a:p>
            <a:endParaRPr lang="en-US" dirty="0"/>
          </a:p>
          <a:p>
            <a:r>
              <a:rPr lang="en-US" dirty="0"/>
              <a:t>We will also be present to a wide range of third-party events ( expert presentations, information booths, matchmaking sessions or even by scheduling pre-arranged meetings) You can get direct expert advice on CETA or get informed about the Program and how to tap into its resources.    </a:t>
            </a:r>
          </a:p>
          <a:p>
            <a:endParaRPr lang="en-US" dirty="0"/>
          </a:p>
        </p:txBody>
      </p:sp>
    </p:spTree>
    <p:extLst>
      <p:ext uri="{BB962C8B-B14F-4D97-AF65-F5344CB8AC3E}">
        <p14:creationId xmlns:p14="http://schemas.microsoft.com/office/powerpoint/2010/main" val="154850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8436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0521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83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571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CEF5-B01B-4912-B7BC-9625A1A71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59FA2-99AE-44FC-A03D-882787533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C2997E-327C-4243-809F-81DBD4227063}"/>
              </a:ext>
            </a:extLst>
          </p:cNvPr>
          <p:cNvSpPr>
            <a:spLocks noGrp="1"/>
          </p:cNvSpPr>
          <p:nvPr>
            <p:ph type="dt" sz="half" idx="10"/>
          </p:nvPr>
        </p:nvSpPr>
        <p:spPr/>
        <p:txBody>
          <a:bodyPr/>
          <a:lstStyle/>
          <a:p>
            <a:fld id="{443E6679-561C-4F35-9997-CF5523E2C97B}" type="datetime1">
              <a:rPr lang="en-GB" smtClean="0"/>
              <a:t>18/04/2019</a:t>
            </a:fld>
            <a:endParaRPr lang="en-GB"/>
          </a:p>
        </p:txBody>
      </p:sp>
      <p:sp>
        <p:nvSpPr>
          <p:cNvPr id="5" name="Footer Placeholder 4">
            <a:extLst>
              <a:ext uri="{FF2B5EF4-FFF2-40B4-BE49-F238E27FC236}">
                <a16:creationId xmlns:a16="http://schemas.microsoft.com/office/drawing/2014/main" id="{5A6D274D-2CB1-48E8-8B27-D3B84FD93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E7B1D-AAF9-43CB-846A-B400399D999C}"/>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107764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5CF1-87CA-4682-B6CA-A255089CF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A9385-FB69-44C0-9A3E-56018ECC4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54854-95A1-4170-96AF-CEE056B9AE21}"/>
              </a:ext>
            </a:extLst>
          </p:cNvPr>
          <p:cNvSpPr>
            <a:spLocks noGrp="1"/>
          </p:cNvSpPr>
          <p:nvPr>
            <p:ph type="dt" sz="half" idx="10"/>
          </p:nvPr>
        </p:nvSpPr>
        <p:spPr/>
        <p:txBody>
          <a:bodyPr/>
          <a:lstStyle/>
          <a:p>
            <a:fld id="{A4E39EDE-D11A-44E3-8E39-6BEE41DA8020}" type="datetime1">
              <a:rPr lang="en-GB" smtClean="0"/>
              <a:t>18/04/2019</a:t>
            </a:fld>
            <a:endParaRPr lang="en-GB"/>
          </a:p>
        </p:txBody>
      </p:sp>
      <p:sp>
        <p:nvSpPr>
          <p:cNvPr id="5" name="Footer Placeholder 4">
            <a:extLst>
              <a:ext uri="{FF2B5EF4-FFF2-40B4-BE49-F238E27FC236}">
                <a16:creationId xmlns:a16="http://schemas.microsoft.com/office/drawing/2014/main" id="{FB214BE3-E244-43FA-8831-88B713EECC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DABF62-C5C9-4280-86E7-ABF1D0AD9E8D}"/>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224081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CF47C-46B7-4D42-94C3-FBA013E9C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EAFCB-C4A9-4837-A392-07CD55EC8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E9BEC-4C27-42B1-A6AA-69E2C2564DDC}"/>
              </a:ext>
            </a:extLst>
          </p:cNvPr>
          <p:cNvSpPr>
            <a:spLocks noGrp="1"/>
          </p:cNvSpPr>
          <p:nvPr>
            <p:ph type="dt" sz="half" idx="10"/>
          </p:nvPr>
        </p:nvSpPr>
        <p:spPr/>
        <p:txBody>
          <a:bodyPr/>
          <a:lstStyle/>
          <a:p>
            <a:fld id="{0616BE7A-A528-413A-890F-4640C77D2966}" type="datetime1">
              <a:rPr lang="en-GB" smtClean="0"/>
              <a:t>18/04/2019</a:t>
            </a:fld>
            <a:endParaRPr lang="en-GB"/>
          </a:p>
        </p:txBody>
      </p:sp>
      <p:sp>
        <p:nvSpPr>
          <p:cNvPr id="5" name="Footer Placeholder 4">
            <a:extLst>
              <a:ext uri="{FF2B5EF4-FFF2-40B4-BE49-F238E27FC236}">
                <a16:creationId xmlns:a16="http://schemas.microsoft.com/office/drawing/2014/main" id="{A428F2F6-FF3D-4776-A3FD-88AB38955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DD066-F46E-4AFC-88EA-7A92A39A9174}"/>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282714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E1F2-7F3E-4B5E-9FC8-5C4CDFB42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0AD66-A242-4E06-824F-6504345B8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EF60-7559-4146-97E1-F06AC4774F65}"/>
              </a:ext>
            </a:extLst>
          </p:cNvPr>
          <p:cNvSpPr>
            <a:spLocks noGrp="1"/>
          </p:cNvSpPr>
          <p:nvPr>
            <p:ph type="dt" sz="half" idx="10"/>
          </p:nvPr>
        </p:nvSpPr>
        <p:spPr/>
        <p:txBody>
          <a:bodyPr/>
          <a:lstStyle/>
          <a:p>
            <a:fld id="{BF5200C0-9629-4CB1-928B-BC1121F8B37F}" type="datetime1">
              <a:rPr lang="en-GB" smtClean="0"/>
              <a:t>18/04/2019</a:t>
            </a:fld>
            <a:endParaRPr lang="en-US"/>
          </a:p>
        </p:txBody>
      </p:sp>
      <p:sp>
        <p:nvSpPr>
          <p:cNvPr id="5" name="Footer Placeholder 4">
            <a:extLst>
              <a:ext uri="{FF2B5EF4-FFF2-40B4-BE49-F238E27FC236}">
                <a16:creationId xmlns:a16="http://schemas.microsoft.com/office/drawing/2014/main" id="{78394F3F-5D81-45D6-B3A1-95E545099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0C30B9-D4E0-4718-BF67-2B0B8F154726}"/>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207766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357F-59E3-43B7-9A2F-A2898C531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2CF35E-7D7F-440E-92E4-41BF611BD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DFD0C-F39B-492E-8299-F25975FBC26E}"/>
              </a:ext>
            </a:extLst>
          </p:cNvPr>
          <p:cNvSpPr>
            <a:spLocks noGrp="1"/>
          </p:cNvSpPr>
          <p:nvPr>
            <p:ph type="dt" sz="half" idx="10"/>
          </p:nvPr>
        </p:nvSpPr>
        <p:spPr/>
        <p:txBody>
          <a:bodyPr/>
          <a:lstStyle/>
          <a:p>
            <a:fld id="{04351A94-34ED-4D5A-967E-87DE1B72F6B2}" type="datetime1">
              <a:rPr lang="en-GB" smtClean="0"/>
              <a:t>18/04/2019</a:t>
            </a:fld>
            <a:endParaRPr lang="en-GB"/>
          </a:p>
        </p:txBody>
      </p:sp>
      <p:sp>
        <p:nvSpPr>
          <p:cNvPr id="5" name="Footer Placeholder 4">
            <a:extLst>
              <a:ext uri="{FF2B5EF4-FFF2-40B4-BE49-F238E27FC236}">
                <a16:creationId xmlns:a16="http://schemas.microsoft.com/office/drawing/2014/main" id="{A91BB4B4-D37A-49C2-A137-CC417EB5D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F30803-E65E-4A3E-BBB1-5813630F0A2F}"/>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42439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F79D-6FC7-4A9B-90EF-DBBE7347F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252BB-1511-4934-AB52-C05FE9B14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445F0-F726-459A-9DF2-F3C6F78BD7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E064D-B637-472D-802E-A39BE7271357}"/>
              </a:ext>
            </a:extLst>
          </p:cNvPr>
          <p:cNvSpPr>
            <a:spLocks noGrp="1"/>
          </p:cNvSpPr>
          <p:nvPr>
            <p:ph type="dt" sz="half" idx="10"/>
          </p:nvPr>
        </p:nvSpPr>
        <p:spPr/>
        <p:txBody>
          <a:bodyPr/>
          <a:lstStyle/>
          <a:p>
            <a:fld id="{FA66F6B8-85DD-41D6-83F3-E7D4B8A4E6D6}" type="datetime1">
              <a:rPr lang="en-GB" smtClean="0"/>
              <a:t>18/04/2019</a:t>
            </a:fld>
            <a:endParaRPr lang="en-GB"/>
          </a:p>
        </p:txBody>
      </p:sp>
      <p:sp>
        <p:nvSpPr>
          <p:cNvPr id="6" name="Footer Placeholder 5">
            <a:extLst>
              <a:ext uri="{FF2B5EF4-FFF2-40B4-BE49-F238E27FC236}">
                <a16:creationId xmlns:a16="http://schemas.microsoft.com/office/drawing/2014/main" id="{ED342D14-FCF0-4AE0-8E61-F949ED5D4D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A50AC8-3E7D-4AD9-B9EA-3541820B2F35}"/>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144414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5A33-1EE6-4EAF-8A1A-FD3BA9AA1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69E318-DD9D-4B3A-84E8-3F27CD4B6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303491-353E-4707-BC5D-850C4AD66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E2CAE-AC39-48FF-A759-E6D5A272F8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EAFD2-571D-4364-AE91-5024BE0E5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F11D64-300D-459F-91C5-D257FDA9984C}"/>
              </a:ext>
            </a:extLst>
          </p:cNvPr>
          <p:cNvSpPr>
            <a:spLocks noGrp="1"/>
          </p:cNvSpPr>
          <p:nvPr>
            <p:ph type="dt" sz="half" idx="10"/>
          </p:nvPr>
        </p:nvSpPr>
        <p:spPr/>
        <p:txBody>
          <a:bodyPr/>
          <a:lstStyle/>
          <a:p>
            <a:fld id="{8B3B10C7-C315-44FA-9759-B43FBFA1F5F3}" type="datetime1">
              <a:rPr lang="en-GB" smtClean="0"/>
              <a:t>18/04/2019</a:t>
            </a:fld>
            <a:endParaRPr lang="en-GB"/>
          </a:p>
        </p:txBody>
      </p:sp>
      <p:sp>
        <p:nvSpPr>
          <p:cNvPr id="8" name="Footer Placeholder 7">
            <a:extLst>
              <a:ext uri="{FF2B5EF4-FFF2-40B4-BE49-F238E27FC236}">
                <a16:creationId xmlns:a16="http://schemas.microsoft.com/office/drawing/2014/main" id="{5DBD15B1-BCF5-46CA-83DE-8D8327A33E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939888-3AC2-4E48-9B70-134E34BF3A10}"/>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179282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DF84-5862-4504-87FF-8E236C80CA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C9C32-F6A0-47FA-92F2-B1AEADF57924}"/>
              </a:ext>
            </a:extLst>
          </p:cNvPr>
          <p:cNvSpPr>
            <a:spLocks noGrp="1"/>
          </p:cNvSpPr>
          <p:nvPr>
            <p:ph type="dt" sz="half" idx="10"/>
          </p:nvPr>
        </p:nvSpPr>
        <p:spPr/>
        <p:txBody>
          <a:bodyPr/>
          <a:lstStyle/>
          <a:p>
            <a:fld id="{DCD71A2E-99F8-4AFB-B835-466BAD64D160}" type="datetime1">
              <a:rPr lang="en-GB" smtClean="0"/>
              <a:t>18/04/2019</a:t>
            </a:fld>
            <a:endParaRPr lang="en-GB"/>
          </a:p>
        </p:txBody>
      </p:sp>
      <p:sp>
        <p:nvSpPr>
          <p:cNvPr id="4" name="Footer Placeholder 3">
            <a:extLst>
              <a:ext uri="{FF2B5EF4-FFF2-40B4-BE49-F238E27FC236}">
                <a16:creationId xmlns:a16="http://schemas.microsoft.com/office/drawing/2014/main" id="{C6809401-FC1F-4A46-802C-FF9F192312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1CE499-D54C-4FB7-856D-AEF72B5E4193}"/>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386737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0C032-0A14-45BE-BA40-0E90510F9662}"/>
              </a:ext>
            </a:extLst>
          </p:cNvPr>
          <p:cNvSpPr>
            <a:spLocks noGrp="1"/>
          </p:cNvSpPr>
          <p:nvPr>
            <p:ph type="dt" sz="half" idx="10"/>
          </p:nvPr>
        </p:nvSpPr>
        <p:spPr/>
        <p:txBody>
          <a:bodyPr/>
          <a:lstStyle/>
          <a:p>
            <a:fld id="{0E86F901-9EDD-447D-A03F-E39341DB2356}" type="datetime1">
              <a:rPr lang="en-GB" smtClean="0"/>
              <a:t>18/04/2019</a:t>
            </a:fld>
            <a:endParaRPr lang="en-GB"/>
          </a:p>
        </p:txBody>
      </p:sp>
      <p:sp>
        <p:nvSpPr>
          <p:cNvPr id="3" name="Footer Placeholder 2">
            <a:extLst>
              <a:ext uri="{FF2B5EF4-FFF2-40B4-BE49-F238E27FC236}">
                <a16:creationId xmlns:a16="http://schemas.microsoft.com/office/drawing/2014/main" id="{E9C1E15E-383F-45F3-895A-7AF44D2C82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1C1127-4796-444C-9485-4C4144C0E63E}"/>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16210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0615-F4CC-4606-9F1F-135CE205C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AC498-79D0-4F56-8C5D-D7BB39BC5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6EE82-B735-4E2B-86A1-6F5ACC7AA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584C8-0F4E-41C2-B6BD-EE3926780B7B}"/>
              </a:ext>
            </a:extLst>
          </p:cNvPr>
          <p:cNvSpPr>
            <a:spLocks noGrp="1"/>
          </p:cNvSpPr>
          <p:nvPr>
            <p:ph type="dt" sz="half" idx="10"/>
          </p:nvPr>
        </p:nvSpPr>
        <p:spPr/>
        <p:txBody>
          <a:bodyPr/>
          <a:lstStyle/>
          <a:p>
            <a:fld id="{85AEE421-560B-4EE0-B60F-2612869FF259}" type="datetime1">
              <a:rPr lang="en-GB" smtClean="0"/>
              <a:t>18/04/2019</a:t>
            </a:fld>
            <a:endParaRPr lang="en-GB"/>
          </a:p>
        </p:txBody>
      </p:sp>
      <p:sp>
        <p:nvSpPr>
          <p:cNvPr id="6" name="Footer Placeholder 5">
            <a:extLst>
              <a:ext uri="{FF2B5EF4-FFF2-40B4-BE49-F238E27FC236}">
                <a16:creationId xmlns:a16="http://schemas.microsoft.com/office/drawing/2014/main" id="{37196098-6FF7-4EC3-A399-0487F8F3F7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D696A-C3F4-4100-B05D-926766406F26}"/>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227276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7274-5ABF-4B07-9044-28E4F5D08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CCBED2-FD4F-4EBC-9837-0BCDA6371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5FC95B-9840-476A-8DA0-F4896CEF1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0DDA5-3909-4D32-8A5F-E6345D95859E}"/>
              </a:ext>
            </a:extLst>
          </p:cNvPr>
          <p:cNvSpPr>
            <a:spLocks noGrp="1"/>
          </p:cNvSpPr>
          <p:nvPr>
            <p:ph type="dt" sz="half" idx="10"/>
          </p:nvPr>
        </p:nvSpPr>
        <p:spPr/>
        <p:txBody>
          <a:bodyPr/>
          <a:lstStyle/>
          <a:p>
            <a:fld id="{6908CA97-0F8A-48CB-9681-4479DE549DCE}" type="datetime1">
              <a:rPr lang="en-GB" smtClean="0"/>
              <a:t>18/04/2019</a:t>
            </a:fld>
            <a:endParaRPr lang="en-GB"/>
          </a:p>
        </p:txBody>
      </p:sp>
      <p:sp>
        <p:nvSpPr>
          <p:cNvPr id="6" name="Footer Placeholder 5">
            <a:extLst>
              <a:ext uri="{FF2B5EF4-FFF2-40B4-BE49-F238E27FC236}">
                <a16:creationId xmlns:a16="http://schemas.microsoft.com/office/drawing/2014/main" id="{49FED0CC-43EE-4590-8E7E-D063B0F34B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69A79-D7B1-4AF1-88C3-7EFAD68E1198}"/>
              </a:ext>
            </a:extLst>
          </p:cNvPr>
          <p:cNvSpPr>
            <a:spLocks noGrp="1"/>
          </p:cNvSpPr>
          <p:nvPr>
            <p:ph type="sldNum" sz="quarter" idx="12"/>
          </p:nvPr>
        </p:nvSpPr>
        <p:spPr/>
        <p:txBody>
          <a:bodyPr/>
          <a:lstStyle/>
          <a:p>
            <a:fld id="{EAA6454B-3CAA-40FD-85B8-338BD298AFFC}" type="slidenum">
              <a:rPr lang="en-GB" smtClean="0"/>
              <a:t>‹#›</a:t>
            </a:fld>
            <a:endParaRPr lang="en-GB"/>
          </a:p>
        </p:txBody>
      </p:sp>
    </p:spTree>
    <p:extLst>
      <p:ext uri="{BB962C8B-B14F-4D97-AF65-F5344CB8AC3E}">
        <p14:creationId xmlns:p14="http://schemas.microsoft.com/office/powerpoint/2010/main" val="282020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C00D6-3449-4657-BEA0-364BB0D55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57362-8AD1-4856-98A8-04621D52D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E46E9-D506-4967-A9AB-230A29689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CD4EF-D08F-4A60-825D-3ADE615971F8}" type="datetime1">
              <a:rPr lang="en-GB" smtClean="0"/>
              <a:t>18/04/2019</a:t>
            </a:fld>
            <a:endParaRPr lang="en-US"/>
          </a:p>
        </p:txBody>
      </p:sp>
      <p:sp>
        <p:nvSpPr>
          <p:cNvPr id="5" name="Footer Placeholder 4">
            <a:extLst>
              <a:ext uri="{FF2B5EF4-FFF2-40B4-BE49-F238E27FC236}">
                <a16:creationId xmlns:a16="http://schemas.microsoft.com/office/drawing/2014/main" id="{189E0DE1-361F-4768-B359-0FB44D605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1CBC74-7BE1-46A9-BF14-02B1FC305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6454B-3CAA-40FD-85B8-338BD298AFFC}" type="slidenum">
              <a:rPr lang="en-GB" smtClean="0"/>
              <a:t>‹#›</a:t>
            </a:fld>
            <a:endParaRPr lang="en-GB"/>
          </a:p>
        </p:txBody>
      </p:sp>
      <p:cxnSp>
        <p:nvCxnSpPr>
          <p:cNvPr id="7" name="Straight Connector 6">
            <a:extLst>
              <a:ext uri="{FF2B5EF4-FFF2-40B4-BE49-F238E27FC236}">
                <a16:creationId xmlns:a16="http://schemas.microsoft.com/office/drawing/2014/main" id="{B8795607-BF3F-4935-AC46-B6508876351E}"/>
              </a:ext>
            </a:extLst>
          </p:cNvPr>
          <p:cNvCxnSpPr/>
          <p:nvPr userDrawn="1"/>
        </p:nvCxnSpPr>
        <p:spPr>
          <a:xfrm>
            <a:off x="378308" y="618288"/>
            <a:ext cx="89927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F565BD-2186-4322-B3A8-E0293E534269}"/>
              </a:ext>
            </a:extLst>
          </p:cNvPr>
          <p:cNvSpPr txBox="1"/>
          <p:nvPr userDrawn="1"/>
        </p:nvSpPr>
        <p:spPr>
          <a:xfrm>
            <a:off x="340264" y="297044"/>
            <a:ext cx="9027573" cy="338554"/>
          </a:xfrm>
          <a:prstGeom prst="rect">
            <a:avLst/>
          </a:prstGeom>
          <a:noFill/>
        </p:spPr>
        <p:txBody>
          <a:bodyPr wrap="square" rtlCol="0">
            <a:spAutoFit/>
          </a:bodyPr>
          <a:lstStyle/>
          <a:p>
            <a:r>
              <a:rPr lang="en-US" sz="1600">
                <a:solidFill>
                  <a:srgbClr val="002060"/>
                </a:solidFill>
              </a:rPr>
              <a:t>CETA</a:t>
            </a:r>
            <a:r>
              <a:rPr lang="en-US" sz="1600" baseline="0">
                <a:solidFill>
                  <a:srgbClr val="002060"/>
                </a:solidFill>
              </a:rPr>
              <a:t> </a:t>
            </a:r>
            <a:r>
              <a:rPr lang="en-US" sz="1600">
                <a:solidFill>
                  <a:srgbClr val="002060"/>
                </a:solidFill>
              </a:rPr>
              <a:t>Market Access Support Program for EU Business</a:t>
            </a:r>
            <a:r>
              <a:rPr lang="en-US" sz="1600" baseline="0">
                <a:solidFill>
                  <a:srgbClr val="002060"/>
                </a:solidFill>
              </a:rPr>
              <a:t> </a:t>
            </a:r>
            <a:r>
              <a:rPr lang="en-US" sz="1600">
                <a:solidFill>
                  <a:srgbClr val="002060"/>
                </a:solidFill>
              </a:rPr>
              <a:t>– Introduction</a:t>
            </a:r>
            <a:endParaRPr lang="en-GB" sz="1600">
              <a:solidFill>
                <a:srgbClr val="002060"/>
              </a:solidFill>
            </a:endParaRPr>
          </a:p>
        </p:txBody>
      </p:sp>
      <p:cxnSp>
        <p:nvCxnSpPr>
          <p:cNvPr id="9" name="Straight Connector 8">
            <a:extLst>
              <a:ext uri="{FF2B5EF4-FFF2-40B4-BE49-F238E27FC236}">
                <a16:creationId xmlns:a16="http://schemas.microsoft.com/office/drawing/2014/main" id="{9D206F6A-921C-4720-8AC3-C4918E75C8BA}"/>
              </a:ext>
            </a:extLst>
          </p:cNvPr>
          <p:cNvCxnSpPr/>
          <p:nvPr userDrawn="1"/>
        </p:nvCxnSpPr>
        <p:spPr>
          <a:xfrm flipV="1">
            <a:off x="427122" y="6346162"/>
            <a:ext cx="8907378" cy="120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descr="http://europa.eu/about-eu/basic-information/symbols/images/flag_yellow_low.jpg">
            <a:extLst>
              <a:ext uri="{FF2B5EF4-FFF2-40B4-BE49-F238E27FC236}">
                <a16:creationId xmlns:a16="http://schemas.microsoft.com/office/drawing/2014/main" id="{5ABC2E4E-F759-44E9-90BE-AEDF3A798D7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427122" y="6406488"/>
            <a:ext cx="541507" cy="35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50845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euccan.com/database-of-key-trade-related-contac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hyperlink" Target="http://www.euccan.com/about-the-ceta-market-access-program/" TargetMode="External"/><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ZiyXocbXxeY?feature=oembed" TargetMode="External"/><Relationship Id="rId6" Type="http://schemas.openxmlformats.org/officeDocument/2006/relationships/hyperlink" Target="https://www.youtube.com/channel/UCqH3rCgSc4zzSU0UMaqJtmw" TargetMode="External"/><Relationship Id="rId5" Type="http://schemas.openxmlformats.org/officeDocument/2006/relationships/hyperlink" Target="http://www.euccan.com/about-the-ceta-market-access-program/"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026120-C716-40CB-844D-CA74B7EFF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90200" y="1534611"/>
            <a:ext cx="5900592" cy="2536914"/>
          </a:xfrm>
        </p:spPr>
        <p:txBody>
          <a:bodyPr>
            <a:normAutofit/>
          </a:bodyPr>
          <a:lstStyle/>
          <a:p>
            <a:pPr algn="l"/>
            <a:r>
              <a:rPr lang="en-US" sz="4400" b="1" dirty="0">
                <a:solidFill>
                  <a:schemeClr val="accent1">
                    <a:lumMod val="75000"/>
                  </a:schemeClr>
                </a:solidFill>
                <a:latin typeface="EC Square Sans Pro" panose="020B0506040000020004" pitchFamily="34" charset="0"/>
              </a:rPr>
              <a:t>CETA </a:t>
            </a:r>
            <a:r>
              <a:rPr lang="en-US" sz="4400" b="1" dirty="0">
                <a:latin typeface="EC Square Sans Pro" panose="020B0506040000020004" pitchFamily="34" charset="0"/>
              </a:rPr>
              <a:t>Market Access Support Program for EU Business</a:t>
            </a:r>
            <a:r>
              <a:rPr lang="en-US" sz="4400" b="1" dirty="0">
                <a:solidFill>
                  <a:schemeClr val="accent1">
                    <a:lumMod val="75000"/>
                  </a:schemeClr>
                </a:solidFill>
                <a:latin typeface="EC Square Sans Pro" panose="020B0506040000020004" pitchFamily="34" charset="0"/>
              </a:rPr>
              <a:t> </a:t>
            </a:r>
            <a:br>
              <a:rPr lang="en-US" sz="4400" b="1" dirty="0">
                <a:solidFill>
                  <a:schemeClr val="accent1">
                    <a:lumMod val="75000"/>
                  </a:schemeClr>
                </a:solidFill>
                <a:latin typeface="EC Square Sans Pro" panose="020B0506040000020004" pitchFamily="34" charset="0"/>
              </a:rPr>
            </a:br>
            <a:r>
              <a:rPr lang="en-US" sz="4400" b="1" dirty="0">
                <a:solidFill>
                  <a:srgbClr val="911A39"/>
                </a:solidFill>
                <a:latin typeface="EC Square Sans Pro" panose="020B0506040000020004" pitchFamily="34" charset="0"/>
              </a:rPr>
              <a:t>in Canada</a:t>
            </a:r>
            <a:endParaRPr lang="en-GB" sz="4400" b="1" dirty="0">
              <a:solidFill>
                <a:srgbClr val="911A39"/>
              </a:solidFill>
              <a:latin typeface="EC Square Sans Pro" panose="020B0506040000020004" pitchFamily="34" charset="0"/>
            </a:endParaRPr>
          </a:p>
        </p:txBody>
      </p:sp>
      <p:sp>
        <p:nvSpPr>
          <p:cNvPr id="21" name="Subtitle 2"/>
          <p:cNvSpPr>
            <a:spLocks noGrp="1"/>
          </p:cNvSpPr>
          <p:nvPr>
            <p:ph type="subTitle" idx="1"/>
          </p:nvPr>
        </p:nvSpPr>
        <p:spPr>
          <a:xfrm>
            <a:off x="1178788" y="4169361"/>
            <a:ext cx="2782092" cy="728740"/>
          </a:xfrm>
        </p:spPr>
        <p:txBody>
          <a:bodyPr>
            <a:normAutofit fontScale="77500" lnSpcReduction="20000"/>
          </a:bodyPr>
          <a:lstStyle/>
          <a:p>
            <a:pPr>
              <a:spcBef>
                <a:spcPct val="0"/>
              </a:spcBef>
            </a:pPr>
            <a:r>
              <a:rPr lang="en-GB" dirty="0">
                <a:latin typeface="EC Square Sans Pro" panose="020B0506040000020004" pitchFamily="34" charset="0"/>
              </a:rPr>
              <a:t>Lucas Lanziotti</a:t>
            </a:r>
          </a:p>
          <a:p>
            <a:pPr>
              <a:spcBef>
                <a:spcPct val="0"/>
              </a:spcBef>
            </a:pPr>
            <a:r>
              <a:rPr lang="en-GB" dirty="0">
                <a:latin typeface="EC Square Sans Pro" panose="020B0506040000020004" pitchFamily="34" charset="0"/>
              </a:rPr>
              <a:t>April 1, 2019</a:t>
            </a:r>
          </a:p>
          <a:p>
            <a:pPr>
              <a:spcBef>
                <a:spcPct val="0"/>
              </a:spcBef>
            </a:pPr>
            <a:r>
              <a:rPr lang="en-GB" dirty="0">
                <a:latin typeface="EC Square Sans Pro" panose="020B0506040000020004" pitchFamily="34" charset="0"/>
              </a:rPr>
              <a:t>Hannover, Germany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248" y="4282651"/>
            <a:ext cx="1696294" cy="525168"/>
          </a:xfrm>
          <a:prstGeom prst="rect">
            <a:avLst/>
          </a:prstGeom>
        </p:spPr>
      </p:pic>
      <p:sp>
        <p:nvSpPr>
          <p:cNvPr id="11" name="Rectangle 10"/>
          <p:cNvSpPr/>
          <p:nvPr/>
        </p:nvSpPr>
        <p:spPr>
          <a:xfrm>
            <a:off x="4172292" y="4282651"/>
            <a:ext cx="5370213" cy="646331"/>
          </a:xfrm>
          <a:prstGeom prst="rect">
            <a:avLst/>
          </a:prstGeom>
        </p:spPr>
        <p:txBody>
          <a:bodyPr wrap="square">
            <a:spAutoFit/>
          </a:bodyPr>
          <a:lstStyle/>
          <a:p>
            <a:pPr marL="111125" lvl="2">
              <a:buNone/>
            </a:pPr>
            <a:r>
              <a:rPr lang="en-GB" i="1" dirty="0">
                <a:latin typeface="EC Square Sans Pro Thin" panose="020B0506040000090004" pitchFamily="34" charset="0"/>
              </a:rPr>
              <a:t>Implemented in cooperation with the European Chamber of Commerce Canada (EUCCAN) </a:t>
            </a:r>
            <a:endParaRPr lang="en-US" dirty="0">
              <a:latin typeface="EC Square Sans Pro Thin" panose="020B0506040000090004" pitchFamily="34" charset="0"/>
            </a:endParaRPr>
          </a:p>
        </p:txBody>
      </p:sp>
      <p:pic>
        <p:nvPicPr>
          <p:cNvPr id="9" name="Picture 8">
            <a:extLst>
              <a:ext uri="{FF2B5EF4-FFF2-40B4-BE49-F238E27FC236}">
                <a16:creationId xmlns:a16="http://schemas.microsoft.com/office/drawing/2014/main" id="{A50DD36E-6309-485A-B2DD-2859468A9414}"/>
              </a:ext>
            </a:extLst>
          </p:cNvPr>
          <p:cNvPicPr>
            <a:picLocks noChangeAspect="1"/>
          </p:cNvPicPr>
          <p:nvPr/>
        </p:nvPicPr>
        <p:blipFill rotWithShape="1">
          <a:blip r:embed="rId5">
            <a:extLst>
              <a:ext uri="{28A0092B-C50C-407E-A947-70E740481C1C}">
                <a14:useLocalDpi xmlns:a14="http://schemas.microsoft.com/office/drawing/2010/main" val="0"/>
              </a:ext>
            </a:extLst>
          </a:blip>
          <a:srcRect t="7113" b="5192"/>
          <a:stretch/>
        </p:blipFill>
        <p:spPr>
          <a:xfrm>
            <a:off x="8183599" y="1797216"/>
            <a:ext cx="3115593" cy="2011703"/>
          </a:xfrm>
          <a:prstGeom prst="rect">
            <a:avLst/>
          </a:prstGeom>
        </p:spPr>
      </p:pic>
    </p:spTree>
    <p:extLst>
      <p:ext uri="{BB962C8B-B14F-4D97-AF65-F5344CB8AC3E}">
        <p14:creationId xmlns:p14="http://schemas.microsoft.com/office/powerpoint/2010/main" val="202710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219972-92AC-4B17-AC3C-DE2AAE7BE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85D982-06A6-4947-8ECE-87AC1411A23A}"/>
              </a:ext>
            </a:extLst>
          </p:cNvPr>
          <p:cNvSpPr>
            <a:spLocks noGrp="1"/>
          </p:cNvSpPr>
          <p:nvPr>
            <p:ph type="title"/>
          </p:nvPr>
        </p:nvSpPr>
        <p:spPr>
          <a:xfrm>
            <a:off x="1835766" y="1242056"/>
            <a:ext cx="8596668" cy="879894"/>
          </a:xfrm>
        </p:spPr>
        <p:txBody>
          <a:bodyPr/>
          <a:lstStyle/>
          <a:p>
            <a:pPr algn="ctr"/>
            <a:r>
              <a:rPr lang="en-US" dirty="0">
                <a:solidFill>
                  <a:schemeClr val="accent1">
                    <a:lumMod val="75000"/>
                  </a:schemeClr>
                </a:solidFill>
                <a:latin typeface="EC Square Sans Pro Medium" panose="020B0500000000020004" pitchFamily="34" charset="0"/>
              </a:rPr>
              <a:t>Program background </a:t>
            </a:r>
            <a:r>
              <a:rPr lang="en-US" dirty="0">
                <a:solidFill>
                  <a:srgbClr val="911A39"/>
                </a:solidFill>
                <a:latin typeface="EC Square Sans Pro Medium" panose="020B0500000000020004" pitchFamily="34" charset="0"/>
              </a:rPr>
              <a:t>&amp; objectives</a:t>
            </a:r>
          </a:p>
        </p:txBody>
      </p:sp>
      <p:sp>
        <p:nvSpPr>
          <p:cNvPr id="3" name="Content Placeholder 2">
            <a:extLst>
              <a:ext uri="{FF2B5EF4-FFF2-40B4-BE49-F238E27FC236}">
                <a16:creationId xmlns:a16="http://schemas.microsoft.com/office/drawing/2014/main" id="{9906FDCB-6596-409E-A09D-70218735EE6E}"/>
              </a:ext>
            </a:extLst>
          </p:cNvPr>
          <p:cNvSpPr>
            <a:spLocks noGrp="1"/>
          </p:cNvSpPr>
          <p:nvPr>
            <p:ph idx="1"/>
          </p:nvPr>
        </p:nvSpPr>
        <p:spPr>
          <a:xfrm>
            <a:off x="6606763" y="2056503"/>
            <a:ext cx="4692033" cy="4801497"/>
          </a:xfrm>
        </p:spPr>
        <p:txBody>
          <a:bodyPr>
            <a:normAutofit/>
          </a:bodyPr>
          <a:lstStyle/>
          <a:p>
            <a:pPr marL="0" indent="0">
              <a:buNone/>
            </a:pPr>
            <a:r>
              <a:rPr lang="en-US" sz="1800" dirty="0">
                <a:solidFill>
                  <a:srgbClr val="911A39"/>
                </a:solidFill>
                <a:latin typeface="EC Square Sans Pro" panose="020B0506040000020004" pitchFamily="34" charset="0"/>
              </a:rPr>
              <a:t>Assist European business and particularly SMEs take full advantage of the CETA agreement</a:t>
            </a:r>
          </a:p>
          <a:p>
            <a:pPr marL="0" indent="0">
              <a:buNone/>
            </a:pPr>
            <a:r>
              <a:rPr lang="en-US" sz="1800" dirty="0">
                <a:solidFill>
                  <a:srgbClr val="911A39"/>
                </a:solidFill>
                <a:latin typeface="EC Square Sans Pro" panose="020B0506040000020004" pitchFamily="34" charset="0"/>
              </a:rPr>
              <a:t>Help them gain comprehensive, sector specific information about the new opportunities CETA brings in terms of removing, market access barriers to trade with Canada.</a:t>
            </a:r>
          </a:p>
          <a:p>
            <a:pPr marL="0" indent="0">
              <a:buNone/>
            </a:pPr>
            <a:r>
              <a:rPr lang="en-US" sz="1800" dirty="0">
                <a:solidFill>
                  <a:srgbClr val="911A39"/>
                </a:solidFill>
                <a:latin typeface="EC Square Sans Pro" panose="020B0506040000020004" pitchFamily="34" charset="0"/>
              </a:rPr>
              <a:t>Provide guidance to business on how to benefit from CETA while addressing challenges in their business strategies</a:t>
            </a:r>
          </a:p>
          <a:p>
            <a:pPr marL="0" indent="0">
              <a:buNone/>
            </a:pPr>
            <a:r>
              <a:rPr lang="en-US" sz="1800" dirty="0">
                <a:solidFill>
                  <a:srgbClr val="911A39"/>
                </a:solidFill>
                <a:latin typeface="EC Square Sans Pro" panose="020B0506040000020004" pitchFamily="34" charset="0"/>
              </a:rPr>
              <a:t>Create sustainable channels of communication between EU businesses in or seeking to enter Canada and institutional stakeholders</a:t>
            </a:r>
          </a:p>
        </p:txBody>
      </p:sp>
      <p:sp>
        <p:nvSpPr>
          <p:cNvPr id="10" name="Rectangle 9">
            <a:extLst>
              <a:ext uri="{FF2B5EF4-FFF2-40B4-BE49-F238E27FC236}">
                <a16:creationId xmlns:a16="http://schemas.microsoft.com/office/drawing/2014/main" id="{F5CB1B1F-0B9F-4CCF-BDC5-C408ACB23F52}"/>
              </a:ext>
            </a:extLst>
          </p:cNvPr>
          <p:cNvSpPr/>
          <p:nvPr/>
        </p:nvSpPr>
        <p:spPr>
          <a:xfrm>
            <a:off x="1951354" y="2185205"/>
            <a:ext cx="3485763" cy="1938992"/>
          </a:xfrm>
          <a:prstGeom prst="rect">
            <a:avLst/>
          </a:prstGeom>
        </p:spPr>
        <p:txBody>
          <a:bodyPr wrap="square">
            <a:spAutoFit/>
          </a:bodyPr>
          <a:lstStyle/>
          <a:p>
            <a:r>
              <a:rPr lang="en-US" sz="2400" dirty="0">
                <a:solidFill>
                  <a:schemeClr val="accent1">
                    <a:lumMod val="75000"/>
                  </a:schemeClr>
                </a:solidFill>
                <a:latin typeface="EC Square Sans Pro" panose="020B0506040000020004" pitchFamily="34" charset="0"/>
              </a:rPr>
              <a:t>The CETA Market Access Program is a European Union funded project and has been successfully running since 2017.</a:t>
            </a:r>
          </a:p>
        </p:txBody>
      </p:sp>
      <p:pic>
        <p:nvPicPr>
          <p:cNvPr id="12" name="Graphic 11">
            <a:extLst>
              <a:ext uri="{FF2B5EF4-FFF2-40B4-BE49-F238E27FC236}">
                <a16:creationId xmlns:a16="http://schemas.microsoft.com/office/drawing/2014/main" id="{2B240ACD-5EDB-471D-9F12-CA384E6749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9440" y="2261682"/>
            <a:ext cx="260585" cy="355343"/>
          </a:xfrm>
          <a:prstGeom prst="rect">
            <a:avLst/>
          </a:prstGeom>
        </p:spPr>
      </p:pic>
      <p:pic>
        <p:nvPicPr>
          <p:cNvPr id="19" name="Graphic 18">
            <a:extLst>
              <a:ext uri="{FF2B5EF4-FFF2-40B4-BE49-F238E27FC236}">
                <a16:creationId xmlns:a16="http://schemas.microsoft.com/office/drawing/2014/main" id="{BD8BCA4F-2320-4B0B-94E6-B4E75D98DD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0322" y="2174202"/>
            <a:ext cx="265111" cy="361515"/>
          </a:xfrm>
          <a:prstGeom prst="rect">
            <a:avLst/>
          </a:prstGeom>
        </p:spPr>
      </p:pic>
      <p:pic>
        <p:nvPicPr>
          <p:cNvPr id="20" name="Graphic 19">
            <a:extLst>
              <a:ext uri="{FF2B5EF4-FFF2-40B4-BE49-F238E27FC236}">
                <a16:creationId xmlns:a16="http://schemas.microsoft.com/office/drawing/2014/main" id="{A0F5789E-BF1F-4705-BD5B-E3FB4D14EC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0322" y="2755639"/>
            <a:ext cx="265111" cy="361515"/>
          </a:xfrm>
          <a:prstGeom prst="rect">
            <a:avLst/>
          </a:prstGeom>
        </p:spPr>
      </p:pic>
      <p:pic>
        <p:nvPicPr>
          <p:cNvPr id="21" name="Graphic 20">
            <a:extLst>
              <a:ext uri="{FF2B5EF4-FFF2-40B4-BE49-F238E27FC236}">
                <a16:creationId xmlns:a16="http://schemas.microsoft.com/office/drawing/2014/main" id="{24E20602-0A75-4929-9711-194E4CED68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0322" y="3866286"/>
            <a:ext cx="265111" cy="361515"/>
          </a:xfrm>
          <a:prstGeom prst="rect">
            <a:avLst/>
          </a:prstGeom>
        </p:spPr>
      </p:pic>
      <p:pic>
        <p:nvPicPr>
          <p:cNvPr id="22" name="Graphic 21">
            <a:extLst>
              <a:ext uri="{FF2B5EF4-FFF2-40B4-BE49-F238E27FC236}">
                <a16:creationId xmlns:a16="http://schemas.microsoft.com/office/drawing/2014/main" id="{BA19273E-B8E9-465E-8FB2-03FA951C60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0322" y="4722669"/>
            <a:ext cx="265111" cy="361515"/>
          </a:xfrm>
          <a:prstGeom prst="rect">
            <a:avLst/>
          </a:prstGeom>
        </p:spPr>
      </p:pic>
    </p:spTree>
    <p:extLst>
      <p:ext uri="{BB962C8B-B14F-4D97-AF65-F5344CB8AC3E}">
        <p14:creationId xmlns:p14="http://schemas.microsoft.com/office/powerpoint/2010/main" val="41295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9DD933-0996-4AC9-9580-483A7C123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236FCF-7927-46D7-B4D5-A8669A76C274}"/>
              </a:ext>
            </a:extLst>
          </p:cNvPr>
          <p:cNvSpPr>
            <a:spLocks noGrp="1"/>
          </p:cNvSpPr>
          <p:nvPr>
            <p:ph type="title"/>
          </p:nvPr>
        </p:nvSpPr>
        <p:spPr>
          <a:xfrm>
            <a:off x="1797666" y="1502229"/>
            <a:ext cx="8596668" cy="630265"/>
          </a:xfrm>
        </p:spPr>
        <p:txBody>
          <a:bodyPr>
            <a:noAutofit/>
          </a:bodyPr>
          <a:lstStyle/>
          <a:p>
            <a:pPr algn="ctr"/>
            <a:r>
              <a:rPr lang="en-US" dirty="0">
                <a:solidFill>
                  <a:schemeClr val="accent1">
                    <a:lumMod val="75000"/>
                  </a:schemeClr>
                </a:solidFill>
                <a:latin typeface="EC Square Sans Pro Medium" panose="020B0500000000020004" pitchFamily="34" charset="0"/>
              </a:rPr>
              <a:t>How is the Program useful </a:t>
            </a:r>
            <a:br>
              <a:rPr lang="en-US" dirty="0">
                <a:solidFill>
                  <a:schemeClr val="accent1">
                    <a:lumMod val="75000"/>
                  </a:schemeClr>
                </a:solidFill>
                <a:latin typeface="EC Square Sans Pro Medium" panose="020B0500000000020004" pitchFamily="34" charset="0"/>
              </a:rPr>
            </a:br>
            <a:r>
              <a:rPr lang="en-US" dirty="0">
                <a:solidFill>
                  <a:schemeClr val="accent1">
                    <a:lumMod val="75000"/>
                  </a:schemeClr>
                </a:solidFill>
                <a:latin typeface="EC Square Sans Pro Medium" panose="020B0500000000020004" pitchFamily="34" charset="0"/>
              </a:rPr>
              <a:t>to EU business?</a:t>
            </a:r>
          </a:p>
        </p:txBody>
      </p:sp>
      <p:sp>
        <p:nvSpPr>
          <p:cNvPr id="3" name="Content Placeholder 2">
            <a:extLst>
              <a:ext uri="{FF2B5EF4-FFF2-40B4-BE49-F238E27FC236}">
                <a16:creationId xmlns:a16="http://schemas.microsoft.com/office/drawing/2014/main" id="{23CABF39-091D-4ADA-839D-A71D359658CA}"/>
              </a:ext>
            </a:extLst>
          </p:cNvPr>
          <p:cNvSpPr>
            <a:spLocks noGrp="1"/>
          </p:cNvSpPr>
          <p:nvPr>
            <p:ph idx="1"/>
          </p:nvPr>
        </p:nvSpPr>
        <p:spPr>
          <a:xfrm>
            <a:off x="5748157" y="2435519"/>
            <a:ext cx="6025666" cy="3106556"/>
          </a:xfrm>
        </p:spPr>
        <p:txBody>
          <a:bodyPr>
            <a:normAutofit fontScale="92500" lnSpcReduction="20000"/>
          </a:bodyPr>
          <a:lstStyle/>
          <a:p>
            <a:pPr marL="0" indent="0">
              <a:lnSpc>
                <a:spcPct val="150000"/>
              </a:lnSpc>
              <a:buNone/>
            </a:pPr>
            <a:r>
              <a:rPr lang="en-US" sz="2400" dirty="0">
                <a:solidFill>
                  <a:srgbClr val="911A39"/>
                </a:solidFill>
                <a:latin typeface="EC Square Sans Pro" panose="020B0506040000020004" pitchFamily="34" charset="0"/>
              </a:rPr>
              <a:t>CETA Market access studies and Sector Specific Market Entry guides</a:t>
            </a:r>
          </a:p>
          <a:p>
            <a:pPr marL="0" indent="0">
              <a:lnSpc>
                <a:spcPct val="150000"/>
              </a:lnSpc>
              <a:buNone/>
            </a:pPr>
            <a:r>
              <a:rPr lang="en-US" sz="2400" dirty="0">
                <a:solidFill>
                  <a:srgbClr val="911A39"/>
                </a:solidFill>
                <a:latin typeface="EC Square Sans Pro" panose="020B0506040000020004" pitchFamily="34" charset="0"/>
              </a:rPr>
              <a:t>Quarterly articles on sector specific issues</a:t>
            </a:r>
          </a:p>
          <a:p>
            <a:pPr marL="0" indent="0">
              <a:lnSpc>
                <a:spcPct val="150000"/>
              </a:lnSpc>
              <a:buNone/>
            </a:pPr>
            <a:r>
              <a:rPr lang="en-US" sz="2400" dirty="0">
                <a:solidFill>
                  <a:srgbClr val="911A39"/>
                </a:solidFill>
                <a:latin typeface="EC Square Sans Pro" panose="020B0506040000020004" pitchFamily="34" charset="0"/>
              </a:rPr>
              <a:t>Webinars with high-caliber CETA experts</a:t>
            </a:r>
          </a:p>
          <a:p>
            <a:pPr marL="0" indent="0">
              <a:lnSpc>
                <a:spcPct val="150000"/>
              </a:lnSpc>
              <a:buNone/>
            </a:pPr>
            <a:r>
              <a:rPr lang="en-US" sz="2400" dirty="0">
                <a:solidFill>
                  <a:srgbClr val="911A39"/>
                </a:solidFill>
                <a:latin typeface="EC Square Sans Pro" panose="020B0506040000020004" pitchFamily="34" charset="0"/>
              </a:rPr>
              <a:t>Daily graphic and multimedia information through social media channels </a:t>
            </a:r>
            <a:endParaRPr lang="en-US" dirty="0">
              <a:solidFill>
                <a:srgbClr val="911A39"/>
              </a:solidFill>
            </a:endParaRPr>
          </a:p>
          <a:p>
            <a:pPr marL="0" indent="0">
              <a:buNone/>
            </a:pPr>
            <a:endParaRPr lang="en-US" dirty="0"/>
          </a:p>
          <a:p>
            <a:pPr>
              <a:buFont typeface="Arial" panose="020B0604020202020204" pitchFamily="34" charset="0"/>
              <a:buChar char="•"/>
            </a:pPr>
            <a:endParaRPr lang="en-US" dirty="0"/>
          </a:p>
          <a:p>
            <a:pPr>
              <a:buFont typeface="Wingdings" panose="05000000000000000000" pitchFamily="2" charset="2"/>
              <a:buChar char="ü"/>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94C0ADFB-D635-4541-8DC3-F4D8092C9E5B}"/>
              </a:ext>
            </a:extLst>
          </p:cNvPr>
          <p:cNvSpPr/>
          <p:nvPr/>
        </p:nvSpPr>
        <p:spPr>
          <a:xfrm>
            <a:off x="1302888" y="3252654"/>
            <a:ext cx="3112068" cy="830997"/>
          </a:xfrm>
          <a:prstGeom prst="rect">
            <a:avLst/>
          </a:prstGeom>
        </p:spPr>
        <p:txBody>
          <a:bodyPr wrap="square">
            <a:spAutoFit/>
          </a:bodyPr>
          <a:lstStyle/>
          <a:p>
            <a:r>
              <a:rPr lang="en-US" sz="2400" dirty="0">
                <a:solidFill>
                  <a:schemeClr val="accent1">
                    <a:lumMod val="75000"/>
                  </a:schemeClr>
                </a:solidFill>
                <a:latin typeface="EC Square Sans Pro Medium" panose="020B0500000000020004" pitchFamily="34" charset="0"/>
              </a:rPr>
              <a:t>Facilitated access to practical information:</a:t>
            </a:r>
          </a:p>
        </p:txBody>
      </p:sp>
      <p:pic>
        <p:nvPicPr>
          <p:cNvPr id="14" name="Graphic 13">
            <a:extLst>
              <a:ext uri="{FF2B5EF4-FFF2-40B4-BE49-F238E27FC236}">
                <a16:creationId xmlns:a16="http://schemas.microsoft.com/office/drawing/2014/main" id="{A2CE2FA7-5447-449C-A678-DDC9861D3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1107" y="2607200"/>
            <a:ext cx="265111" cy="361515"/>
          </a:xfrm>
          <a:prstGeom prst="rect">
            <a:avLst/>
          </a:prstGeom>
        </p:spPr>
      </p:pic>
      <p:pic>
        <p:nvPicPr>
          <p:cNvPr id="19" name="Graphic 18">
            <a:extLst>
              <a:ext uri="{FF2B5EF4-FFF2-40B4-BE49-F238E27FC236}">
                <a16:creationId xmlns:a16="http://schemas.microsoft.com/office/drawing/2014/main" id="{FD104E9A-F737-4078-AF91-5979FC3A56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7651" y="3534864"/>
            <a:ext cx="265111" cy="361515"/>
          </a:xfrm>
          <a:prstGeom prst="rect">
            <a:avLst/>
          </a:prstGeom>
        </p:spPr>
      </p:pic>
      <p:pic>
        <p:nvPicPr>
          <p:cNvPr id="20" name="Graphic 19">
            <a:extLst>
              <a:ext uri="{FF2B5EF4-FFF2-40B4-BE49-F238E27FC236}">
                <a16:creationId xmlns:a16="http://schemas.microsoft.com/office/drawing/2014/main" id="{0564A360-CFAD-447E-8C43-B28D96BDE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1107" y="4732600"/>
            <a:ext cx="265111" cy="361515"/>
          </a:xfrm>
          <a:prstGeom prst="rect">
            <a:avLst/>
          </a:prstGeom>
        </p:spPr>
      </p:pic>
      <p:pic>
        <p:nvPicPr>
          <p:cNvPr id="11" name="Graphic 10">
            <a:extLst>
              <a:ext uri="{FF2B5EF4-FFF2-40B4-BE49-F238E27FC236}">
                <a16:creationId xmlns:a16="http://schemas.microsoft.com/office/drawing/2014/main" id="{80C4392E-4902-DD4A-A2DD-8C31070D2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5427651" y="4083651"/>
            <a:ext cx="265111" cy="361515"/>
          </a:xfrm>
          <a:prstGeom prst="rect">
            <a:avLst/>
          </a:prstGeom>
        </p:spPr>
      </p:pic>
    </p:spTree>
    <p:extLst>
      <p:ext uri="{BB962C8B-B14F-4D97-AF65-F5344CB8AC3E}">
        <p14:creationId xmlns:p14="http://schemas.microsoft.com/office/powerpoint/2010/main" val="97726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4C24D0-D5CF-40BB-88C3-ACA7FA630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6037069-32D4-4D0E-8467-D851AF4E2819}"/>
              </a:ext>
            </a:extLst>
          </p:cNvPr>
          <p:cNvSpPr>
            <a:spLocks noGrp="1"/>
          </p:cNvSpPr>
          <p:nvPr>
            <p:ph idx="1"/>
          </p:nvPr>
        </p:nvSpPr>
        <p:spPr>
          <a:xfrm>
            <a:off x="5770095" y="1869223"/>
            <a:ext cx="5842785" cy="3068538"/>
          </a:xfrm>
        </p:spPr>
        <p:txBody>
          <a:bodyPr>
            <a:normAutofit/>
          </a:bodyPr>
          <a:lstStyle/>
          <a:p>
            <a:pPr marL="0" lvl="0" indent="0">
              <a:buClr>
                <a:srgbClr val="5FCBEF"/>
              </a:buClr>
              <a:buNone/>
            </a:pPr>
            <a:r>
              <a:rPr lang="en-US" sz="2400" dirty="0">
                <a:solidFill>
                  <a:srgbClr val="911A39"/>
                </a:solidFill>
              </a:rPr>
              <a:t>Multifaceted communication and outreach between EU business and relevant stakeholders across Europe and Canada:</a:t>
            </a:r>
          </a:p>
          <a:p>
            <a:pPr marL="0" indent="0">
              <a:buClr>
                <a:srgbClr val="5FCBEF"/>
              </a:buClr>
              <a:buNone/>
            </a:pPr>
            <a:r>
              <a:rPr lang="en-US" sz="2400" dirty="0">
                <a:solidFill>
                  <a:srgbClr val="911A39"/>
                </a:solidFill>
              </a:rPr>
              <a:t>Comprehensive database of key trade related contacts for readily access to up-to-date information </a:t>
            </a:r>
            <a:r>
              <a:rPr lang="en-US" sz="2400" dirty="0">
                <a:hlinkClick r:id="rId4"/>
              </a:rPr>
              <a:t>http://www.euccan.com/database-of-key-trade-related-contacts/</a:t>
            </a:r>
            <a:endParaRPr lang="en-US" sz="2400" dirty="0">
              <a:solidFill>
                <a:prstClr val="black">
                  <a:lumMod val="75000"/>
                  <a:lumOff val="25000"/>
                </a:prstClr>
              </a:solidFill>
            </a:endParaRPr>
          </a:p>
          <a:p>
            <a:pPr lvl="0">
              <a:buClr>
                <a:srgbClr val="5FCBEF"/>
              </a:buClr>
            </a:pPr>
            <a:endParaRPr lang="en-US" sz="2400" dirty="0">
              <a:solidFill>
                <a:prstClr val="black">
                  <a:lumMod val="75000"/>
                  <a:lumOff val="25000"/>
                </a:prstClr>
              </a:solidFill>
            </a:endParaRPr>
          </a:p>
          <a:p>
            <a:pPr marL="0" indent="0">
              <a:buNone/>
            </a:pPr>
            <a:endParaRPr lang="en-US" sz="2400" dirty="0"/>
          </a:p>
        </p:txBody>
      </p:sp>
      <p:pic>
        <p:nvPicPr>
          <p:cNvPr id="10" name="Graphic 9">
            <a:extLst>
              <a:ext uri="{FF2B5EF4-FFF2-40B4-BE49-F238E27FC236}">
                <a16:creationId xmlns:a16="http://schemas.microsoft.com/office/drawing/2014/main" id="{6695FBEB-D9EC-450D-BAC7-C28B49DC1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1109" y="2014741"/>
            <a:ext cx="265111" cy="361515"/>
          </a:xfrm>
          <a:prstGeom prst="rect">
            <a:avLst/>
          </a:prstGeom>
        </p:spPr>
      </p:pic>
      <p:pic>
        <p:nvPicPr>
          <p:cNvPr id="11" name="Graphic 10">
            <a:extLst>
              <a:ext uri="{FF2B5EF4-FFF2-40B4-BE49-F238E27FC236}">
                <a16:creationId xmlns:a16="http://schemas.microsoft.com/office/drawing/2014/main" id="{E1AFB03F-A5AD-45EE-B49D-71A8FDE652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1109" y="3183545"/>
            <a:ext cx="265111" cy="361515"/>
          </a:xfrm>
          <a:prstGeom prst="rect">
            <a:avLst/>
          </a:prstGeom>
        </p:spPr>
      </p:pic>
      <p:pic>
        <p:nvPicPr>
          <p:cNvPr id="13" name="Picture 12">
            <a:extLst>
              <a:ext uri="{FF2B5EF4-FFF2-40B4-BE49-F238E27FC236}">
                <a16:creationId xmlns:a16="http://schemas.microsoft.com/office/drawing/2014/main" id="{63EA3E49-75A9-42B7-B95F-E9FFB6BA70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241" y="2084016"/>
            <a:ext cx="4647552" cy="2440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331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0CFFAE4-84DD-4564-B30C-672F5D1F5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Content Placeholder 2">
            <a:extLst>
              <a:ext uri="{FF2B5EF4-FFF2-40B4-BE49-F238E27FC236}">
                <a16:creationId xmlns:a16="http://schemas.microsoft.com/office/drawing/2014/main" id="{D06FA260-F5FA-4203-8637-C1169E3B513D}"/>
              </a:ext>
            </a:extLst>
          </p:cNvPr>
          <p:cNvSpPr>
            <a:spLocks noGrp="1"/>
          </p:cNvSpPr>
          <p:nvPr>
            <p:ph idx="1"/>
          </p:nvPr>
        </p:nvSpPr>
        <p:spPr>
          <a:xfrm>
            <a:off x="5770095" y="2134915"/>
            <a:ext cx="5646842" cy="2228079"/>
          </a:xfrm>
        </p:spPr>
        <p:txBody>
          <a:bodyPr>
            <a:normAutofit/>
          </a:bodyPr>
          <a:lstStyle/>
          <a:p>
            <a:pPr marL="0" lvl="0" indent="0">
              <a:buClr>
                <a:srgbClr val="5FCBEF"/>
              </a:buClr>
              <a:buNone/>
            </a:pPr>
            <a:r>
              <a:rPr lang="en-US" sz="2400" dirty="0">
                <a:solidFill>
                  <a:srgbClr val="911A39"/>
                </a:solidFill>
                <a:latin typeface="EC Square Sans Pro" panose="020B0506040000020004" pitchFamily="34" charset="0"/>
              </a:rPr>
              <a:t>Annual Workshops for in-depth discussion on market access</a:t>
            </a:r>
          </a:p>
          <a:p>
            <a:pPr marL="0" lvl="0" indent="0">
              <a:buClr>
                <a:srgbClr val="5FCBEF"/>
              </a:buClr>
              <a:buNone/>
            </a:pPr>
            <a:r>
              <a:rPr lang="en-US" sz="2400" dirty="0">
                <a:solidFill>
                  <a:srgbClr val="911A39"/>
                </a:solidFill>
                <a:latin typeface="EC Square Sans Pro" panose="020B0506040000020004" pitchFamily="34" charset="0"/>
              </a:rPr>
              <a:t>Program representation in a wide range of third party events (information booths, matchmaking sessions, pre-arranged meetings). </a:t>
            </a:r>
          </a:p>
          <a:p>
            <a:pPr marL="0" indent="0">
              <a:buNone/>
            </a:pPr>
            <a:endParaRPr lang="en-US" dirty="0"/>
          </a:p>
          <a:p>
            <a:pPr>
              <a:buFont typeface="Arial" panose="020B0604020202020204" pitchFamily="34" charset="0"/>
              <a:buChar char="•"/>
            </a:pPr>
            <a:endParaRPr lang="en-US" dirty="0"/>
          </a:p>
          <a:p>
            <a:pPr>
              <a:buFont typeface="Wingdings" panose="05000000000000000000" pitchFamily="2" charset="2"/>
              <a:buChar char="ü"/>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23" name="Rectangle 22">
            <a:extLst>
              <a:ext uri="{FF2B5EF4-FFF2-40B4-BE49-F238E27FC236}">
                <a16:creationId xmlns:a16="http://schemas.microsoft.com/office/drawing/2014/main" id="{53B1FE52-F85D-4615-B901-7348F19A9376}"/>
              </a:ext>
            </a:extLst>
          </p:cNvPr>
          <p:cNvSpPr/>
          <p:nvPr/>
        </p:nvSpPr>
        <p:spPr>
          <a:xfrm>
            <a:off x="1302888" y="2874429"/>
            <a:ext cx="3112068" cy="461665"/>
          </a:xfrm>
          <a:prstGeom prst="rect">
            <a:avLst/>
          </a:prstGeom>
        </p:spPr>
        <p:txBody>
          <a:bodyPr wrap="square">
            <a:spAutoFit/>
          </a:bodyPr>
          <a:lstStyle/>
          <a:p>
            <a:pPr lvl="0">
              <a:buClr>
                <a:srgbClr val="5FCBEF"/>
              </a:buClr>
            </a:pPr>
            <a:r>
              <a:rPr lang="en-US" sz="2400" dirty="0">
                <a:solidFill>
                  <a:schemeClr val="accent1">
                    <a:lumMod val="75000"/>
                  </a:schemeClr>
                </a:solidFill>
                <a:latin typeface="EC Square Sans Pro Medium" panose="020B0500000000020004" pitchFamily="34" charset="0"/>
              </a:rPr>
              <a:t>Events engagement:</a:t>
            </a:r>
          </a:p>
        </p:txBody>
      </p:sp>
      <p:pic>
        <p:nvPicPr>
          <p:cNvPr id="24" name="Graphic 23">
            <a:extLst>
              <a:ext uri="{FF2B5EF4-FFF2-40B4-BE49-F238E27FC236}">
                <a16:creationId xmlns:a16="http://schemas.microsoft.com/office/drawing/2014/main" id="{99C40442-1202-41A5-B201-9E9B1A1C58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1109" y="2299249"/>
            <a:ext cx="265111" cy="361515"/>
          </a:xfrm>
          <a:prstGeom prst="rect">
            <a:avLst/>
          </a:prstGeom>
        </p:spPr>
      </p:pic>
      <p:pic>
        <p:nvPicPr>
          <p:cNvPr id="27" name="Graphic 26">
            <a:extLst>
              <a:ext uri="{FF2B5EF4-FFF2-40B4-BE49-F238E27FC236}">
                <a16:creationId xmlns:a16="http://schemas.microsoft.com/office/drawing/2014/main" id="{A64375F6-B730-477F-89BC-6D91421B5E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1109" y="3090601"/>
            <a:ext cx="265111" cy="361515"/>
          </a:xfrm>
          <a:prstGeom prst="rect">
            <a:avLst/>
          </a:prstGeom>
        </p:spPr>
      </p:pic>
    </p:spTree>
    <p:extLst>
      <p:ext uri="{BB962C8B-B14F-4D97-AF65-F5344CB8AC3E}">
        <p14:creationId xmlns:p14="http://schemas.microsoft.com/office/powerpoint/2010/main" val="246949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8291A-B7F9-4018-B6F7-E87DF6B8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5E6EC046-5A9C-4A58-A1E2-191053B26BF6}"/>
              </a:ext>
            </a:extLst>
          </p:cNvPr>
          <p:cNvGrpSpPr/>
          <p:nvPr/>
        </p:nvGrpSpPr>
        <p:grpSpPr>
          <a:xfrm>
            <a:off x="1249605" y="1602225"/>
            <a:ext cx="9692790" cy="698426"/>
            <a:chOff x="1404078" y="2529690"/>
            <a:chExt cx="9692790" cy="698426"/>
          </a:xfrm>
        </p:grpSpPr>
        <p:pic>
          <p:nvPicPr>
            <p:cNvPr id="5" name="Graphic 4">
              <a:extLst>
                <a:ext uri="{FF2B5EF4-FFF2-40B4-BE49-F238E27FC236}">
                  <a16:creationId xmlns:a16="http://schemas.microsoft.com/office/drawing/2014/main" id="{CECE0AC9-AC0D-4B97-BE84-628E8A15E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4078" y="2529690"/>
              <a:ext cx="9692790" cy="698426"/>
            </a:xfrm>
            <a:prstGeom prst="rect">
              <a:avLst/>
            </a:prstGeom>
          </p:spPr>
        </p:pic>
        <p:sp>
          <p:nvSpPr>
            <p:cNvPr id="6" name="Rectangle 5">
              <a:extLst>
                <a:ext uri="{FF2B5EF4-FFF2-40B4-BE49-F238E27FC236}">
                  <a16:creationId xmlns:a16="http://schemas.microsoft.com/office/drawing/2014/main" id="{ADF77F93-B6AC-4EA3-9632-E87C353786C7}"/>
                </a:ext>
              </a:extLst>
            </p:cNvPr>
            <p:cNvSpPr/>
            <p:nvPr/>
          </p:nvSpPr>
          <p:spPr>
            <a:xfrm>
              <a:off x="1759373" y="2626518"/>
              <a:ext cx="1673357" cy="523220"/>
            </a:xfrm>
            <a:prstGeom prst="rect">
              <a:avLst/>
            </a:prstGeom>
          </p:spPr>
          <p:txBody>
            <a:bodyPr wrap="square">
              <a:spAutoFit/>
            </a:bodyPr>
            <a:lstStyle/>
            <a:p>
              <a:pPr algn="ctr"/>
              <a:r>
                <a:rPr lang="en-US" sz="2800" dirty="0">
                  <a:solidFill>
                    <a:schemeClr val="bg1"/>
                  </a:solidFill>
                  <a:latin typeface="EC Square Sans Pro Medium" panose="020B0500000000020004" pitchFamily="34" charset="0"/>
                </a:rPr>
                <a:t>ARTICLES</a:t>
              </a:r>
            </a:p>
          </p:txBody>
        </p:sp>
        <p:sp>
          <p:nvSpPr>
            <p:cNvPr id="21" name="Rectangle 20">
              <a:extLst>
                <a:ext uri="{FF2B5EF4-FFF2-40B4-BE49-F238E27FC236}">
                  <a16:creationId xmlns:a16="http://schemas.microsoft.com/office/drawing/2014/main" id="{6FB1D50D-FDB6-4228-BDA0-8B10EA60C3B7}"/>
                </a:ext>
              </a:extLst>
            </p:cNvPr>
            <p:cNvSpPr/>
            <p:nvPr/>
          </p:nvSpPr>
          <p:spPr>
            <a:xfrm>
              <a:off x="4208189" y="2626518"/>
              <a:ext cx="1673357" cy="523220"/>
            </a:xfrm>
            <a:prstGeom prst="rect">
              <a:avLst/>
            </a:prstGeom>
          </p:spPr>
          <p:txBody>
            <a:bodyPr wrap="square">
              <a:spAutoFit/>
            </a:bodyPr>
            <a:lstStyle/>
            <a:p>
              <a:pPr algn="ctr"/>
              <a:r>
                <a:rPr lang="en-US" sz="2800" dirty="0">
                  <a:solidFill>
                    <a:schemeClr val="bg1"/>
                  </a:solidFill>
                  <a:latin typeface="EC Square Sans Pro Medium" panose="020B0500000000020004" pitchFamily="34" charset="0"/>
                </a:rPr>
                <a:t>VIDEOS</a:t>
              </a:r>
            </a:p>
          </p:txBody>
        </p:sp>
        <p:sp>
          <p:nvSpPr>
            <p:cNvPr id="27" name="Rectangle 26">
              <a:extLst>
                <a:ext uri="{FF2B5EF4-FFF2-40B4-BE49-F238E27FC236}">
                  <a16:creationId xmlns:a16="http://schemas.microsoft.com/office/drawing/2014/main" id="{D7062127-42CE-40C3-916B-14655913E6F8}"/>
                </a:ext>
              </a:extLst>
            </p:cNvPr>
            <p:cNvSpPr/>
            <p:nvPr/>
          </p:nvSpPr>
          <p:spPr>
            <a:xfrm>
              <a:off x="6544493" y="2626518"/>
              <a:ext cx="1838121" cy="523220"/>
            </a:xfrm>
            <a:prstGeom prst="rect">
              <a:avLst/>
            </a:prstGeom>
          </p:spPr>
          <p:txBody>
            <a:bodyPr wrap="square">
              <a:spAutoFit/>
            </a:bodyPr>
            <a:lstStyle/>
            <a:p>
              <a:pPr algn="ctr"/>
              <a:r>
                <a:rPr lang="en-US" sz="2800" dirty="0">
                  <a:solidFill>
                    <a:schemeClr val="bg1"/>
                  </a:solidFill>
                  <a:latin typeface="EC Square Sans Pro Medium" panose="020B0500000000020004" pitchFamily="34" charset="0"/>
                </a:rPr>
                <a:t>WEBINARS</a:t>
              </a:r>
            </a:p>
          </p:txBody>
        </p:sp>
        <p:sp>
          <p:nvSpPr>
            <p:cNvPr id="28" name="Rectangle 27">
              <a:extLst>
                <a:ext uri="{FF2B5EF4-FFF2-40B4-BE49-F238E27FC236}">
                  <a16:creationId xmlns:a16="http://schemas.microsoft.com/office/drawing/2014/main" id="{F3111A7B-2AA1-45D0-8020-6BD00B92B6C8}"/>
                </a:ext>
              </a:extLst>
            </p:cNvPr>
            <p:cNvSpPr/>
            <p:nvPr/>
          </p:nvSpPr>
          <p:spPr>
            <a:xfrm>
              <a:off x="8941058" y="2626518"/>
              <a:ext cx="1869788" cy="523220"/>
            </a:xfrm>
            <a:prstGeom prst="rect">
              <a:avLst/>
            </a:prstGeom>
          </p:spPr>
          <p:txBody>
            <a:bodyPr wrap="square">
              <a:spAutoFit/>
            </a:bodyPr>
            <a:lstStyle/>
            <a:p>
              <a:pPr algn="ctr"/>
              <a:r>
                <a:rPr lang="en-US" sz="2800" dirty="0">
                  <a:solidFill>
                    <a:schemeClr val="bg1"/>
                  </a:solidFill>
                  <a:latin typeface="EC Square Sans Pro Medium" panose="020B0500000000020004" pitchFamily="34" charset="0"/>
                </a:rPr>
                <a:t>GRAPHICS</a:t>
              </a:r>
            </a:p>
          </p:txBody>
        </p:sp>
      </p:grpSp>
      <p:pic>
        <p:nvPicPr>
          <p:cNvPr id="31" name="Picture 30">
            <a:extLst>
              <a:ext uri="{FF2B5EF4-FFF2-40B4-BE49-F238E27FC236}">
                <a16:creationId xmlns:a16="http://schemas.microsoft.com/office/drawing/2014/main" id="{D9A4B1B7-105F-4F6F-8AAD-6AC854C11E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1066" y="2439636"/>
            <a:ext cx="2244098" cy="2244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id="{DDB25902-55B7-4E6D-9346-A8D2AF8DED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992" y="3523888"/>
            <a:ext cx="3331028" cy="1749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a:extLst>
              <a:ext uri="{FF2B5EF4-FFF2-40B4-BE49-F238E27FC236}">
                <a16:creationId xmlns:a16="http://schemas.microsoft.com/office/drawing/2014/main" id="{E77E8313-B582-479C-927D-269F4A994F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4213" y="2862378"/>
            <a:ext cx="2531980" cy="336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2ACF812E-98AE-4C01-9767-3806B0FE7C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900" y="2439636"/>
            <a:ext cx="2531595" cy="336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922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C1218-FBAE-409B-8F30-0CE027235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 name="TextBox 35">
            <a:extLst>
              <a:ext uri="{FF2B5EF4-FFF2-40B4-BE49-F238E27FC236}">
                <a16:creationId xmlns:a16="http://schemas.microsoft.com/office/drawing/2014/main" id="{68EC1C91-C183-4F3C-9109-6C755D9017AB}"/>
              </a:ext>
            </a:extLst>
          </p:cNvPr>
          <p:cNvSpPr txBox="1"/>
          <p:nvPr/>
        </p:nvSpPr>
        <p:spPr>
          <a:xfrm>
            <a:off x="8664747" y="2556778"/>
            <a:ext cx="1816161" cy="477054"/>
          </a:xfrm>
          <a:prstGeom prst="rect">
            <a:avLst/>
          </a:prstGeom>
          <a:noFill/>
        </p:spPr>
        <p:txBody>
          <a:bodyPr wrap="square" rtlCol="0">
            <a:spAutoFit/>
          </a:bodyPr>
          <a:lstStyle/>
          <a:p>
            <a:r>
              <a:rPr lang="en-US" sz="2500" b="1" dirty="0">
                <a:solidFill>
                  <a:srgbClr val="911A39"/>
                </a:solidFill>
                <a:latin typeface="EC Square Sans Pro Medium" panose="020B0500000000020004" pitchFamily="34" charset="0"/>
                <a:cs typeface="Aldhabi" panose="020B0604020202020204" pitchFamily="2" charset="-78"/>
              </a:rPr>
              <a:t>@EUCCAN_</a:t>
            </a:r>
            <a:endParaRPr lang="en-US" sz="2500" dirty="0">
              <a:solidFill>
                <a:srgbClr val="911A39"/>
              </a:solidFill>
              <a:latin typeface="EC Square Sans Pro Medium" panose="020B0500000000020004" pitchFamily="34" charset="0"/>
              <a:cs typeface="Aldhabi" panose="020B0604020202020204" pitchFamily="2" charset="-78"/>
            </a:endParaRPr>
          </a:p>
        </p:txBody>
      </p:sp>
      <p:sp>
        <p:nvSpPr>
          <p:cNvPr id="37" name="TextBox 36">
            <a:extLst>
              <a:ext uri="{FF2B5EF4-FFF2-40B4-BE49-F238E27FC236}">
                <a16:creationId xmlns:a16="http://schemas.microsoft.com/office/drawing/2014/main" id="{A4B989C5-C0D4-42BE-9075-05A06B97748C}"/>
              </a:ext>
            </a:extLst>
          </p:cNvPr>
          <p:cNvSpPr txBox="1"/>
          <p:nvPr/>
        </p:nvSpPr>
        <p:spPr>
          <a:xfrm>
            <a:off x="8664746" y="4344211"/>
            <a:ext cx="2285751" cy="477054"/>
          </a:xfrm>
          <a:prstGeom prst="rect">
            <a:avLst/>
          </a:prstGeom>
          <a:noFill/>
        </p:spPr>
        <p:txBody>
          <a:bodyPr wrap="square" rtlCol="0">
            <a:spAutoFit/>
          </a:bodyPr>
          <a:lstStyle/>
          <a:p>
            <a:r>
              <a:rPr lang="en-US" sz="2500" b="1" dirty="0">
                <a:solidFill>
                  <a:schemeClr val="accent1">
                    <a:lumMod val="75000"/>
                  </a:schemeClr>
                </a:solidFill>
                <a:latin typeface="EC Square Sans Pro Medium" panose="020B0500000000020004" pitchFamily="34" charset="0"/>
                <a:cs typeface="Aldhabi" panose="020B0604020202020204" pitchFamily="2" charset="-78"/>
              </a:rPr>
              <a:t>@</a:t>
            </a:r>
            <a:r>
              <a:rPr lang="en-US" sz="2500" b="1" dirty="0" err="1">
                <a:solidFill>
                  <a:schemeClr val="accent1">
                    <a:lumMod val="75000"/>
                  </a:schemeClr>
                </a:solidFill>
                <a:latin typeface="EC Square Sans Pro Medium" panose="020B0500000000020004" pitchFamily="34" charset="0"/>
                <a:cs typeface="Aldhabi" panose="020B0604020202020204" pitchFamily="2" charset="-78"/>
              </a:rPr>
              <a:t>EUinCanada</a:t>
            </a:r>
            <a:endParaRPr lang="en-US" sz="2500" dirty="0">
              <a:solidFill>
                <a:schemeClr val="accent1">
                  <a:lumMod val="75000"/>
                </a:schemeClr>
              </a:solidFill>
              <a:latin typeface="EC Square Sans Pro Medium" panose="020B0500000000020004" pitchFamily="34" charset="0"/>
              <a:cs typeface="Aldhabi" panose="020B0604020202020204" pitchFamily="2" charset="-78"/>
            </a:endParaRPr>
          </a:p>
        </p:txBody>
      </p:sp>
      <p:pic>
        <p:nvPicPr>
          <p:cNvPr id="5" name="Graphic 4">
            <a:extLst>
              <a:ext uri="{FF2B5EF4-FFF2-40B4-BE49-F238E27FC236}">
                <a16:creationId xmlns:a16="http://schemas.microsoft.com/office/drawing/2014/main" id="{93EBD838-1B08-4995-B6F4-F616B2D76F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6027" y="2123050"/>
            <a:ext cx="1385715" cy="1301141"/>
          </a:xfrm>
          <a:prstGeom prst="rect">
            <a:avLst/>
          </a:prstGeom>
        </p:spPr>
      </p:pic>
      <p:sp>
        <p:nvSpPr>
          <p:cNvPr id="35" name="TextBox 34">
            <a:extLst>
              <a:ext uri="{FF2B5EF4-FFF2-40B4-BE49-F238E27FC236}">
                <a16:creationId xmlns:a16="http://schemas.microsoft.com/office/drawing/2014/main" id="{357AC292-72FF-4AAC-9B56-9E2E782C405E}"/>
              </a:ext>
            </a:extLst>
          </p:cNvPr>
          <p:cNvSpPr txBox="1"/>
          <p:nvPr/>
        </p:nvSpPr>
        <p:spPr>
          <a:xfrm>
            <a:off x="3848773" y="1955411"/>
            <a:ext cx="1794245" cy="1482924"/>
          </a:xfrm>
          <a:prstGeom prst="rect">
            <a:avLst/>
          </a:prstGeom>
          <a:noFill/>
        </p:spPr>
        <p:txBody>
          <a:bodyPr wrap="square" rtlCol="0">
            <a:spAutoFit/>
          </a:bodyPr>
          <a:lstStyle/>
          <a:p>
            <a:r>
              <a:rPr lang="en-US" sz="2500" dirty="0">
                <a:solidFill>
                  <a:schemeClr val="accent1">
                    <a:lumMod val="75000"/>
                  </a:schemeClr>
                </a:solidFill>
                <a:latin typeface="EC Square Sans Pro Medium" panose="020B0500000000020004" pitchFamily="34" charset="0"/>
                <a:cs typeface="Aldhabi" panose="020B0604020202020204" pitchFamily="2" charset="-78"/>
              </a:rPr>
              <a:t>CETA Market Access Program</a:t>
            </a:r>
          </a:p>
        </p:txBody>
      </p:sp>
      <p:sp>
        <p:nvSpPr>
          <p:cNvPr id="38" name="TextBox 37">
            <a:extLst>
              <a:ext uri="{FF2B5EF4-FFF2-40B4-BE49-F238E27FC236}">
                <a16:creationId xmlns:a16="http://schemas.microsoft.com/office/drawing/2014/main" id="{1204708F-5370-4FEF-88B7-9C32D1E4A975}"/>
              </a:ext>
            </a:extLst>
          </p:cNvPr>
          <p:cNvSpPr txBox="1"/>
          <p:nvPr/>
        </p:nvSpPr>
        <p:spPr>
          <a:xfrm>
            <a:off x="3792166" y="3719611"/>
            <a:ext cx="2556390" cy="1631216"/>
          </a:xfrm>
          <a:prstGeom prst="rect">
            <a:avLst/>
          </a:prstGeom>
          <a:noFill/>
        </p:spPr>
        <p:txBody>
          <a:bodyPr wrap="square" rtlCol="0">
            <a:spAutoFit/>
          </a:bodyPr>
          <a:lstStyle/>
          <a:p>
            <a:r>
              <a:rPr lang="en-GB" sz="2500" dirty="0">
                <a:solidFill>
                  <a:srgbClr val="911A39"/>
                </a:solidFill>
                <a:latin typeface="EC Square Sans Pro Medium" panose="020B0500000000020004" pitchFamily="34" charset="0"/>
                <a:cs typeface="Aldhabi" panose="020B0604020202020204" pitchFamily="2" charset="-78"/>
              </a:rPr>
              <a:t>European Union </a:t>
            </a:r>
          </a:p>
          <a:p>
            <a:r>
              <a:rPr lang="en-GB" sz="2500" dirty="0">
                <a:solidFill>
                  <a:srgbClr val="911A39"/>
                </a:solidFill>
                <a:latin typeface="EC Square Sans Pro Medium" panose="020B0500000000020004" pitchFamily="34" charset="0"/>
                <a:cs typeface="Aldhabi" panose="020B0604020202020204" pitchFamily="2" charset="-78"/>
              </a:rPr>
              <a:t>Chamber of </a:t>
            </a:r>
          </a:p>
          <a:p>
            <a:r>
              <a:rPr lang="en-GB" sz="2500" dirty="0">
                <a:solidFill>
                  <a:srgbClr val="911A39"/>
                </a:solidFill>
                <a:latin typeface="EC Square Sans Pro Medium" panose="020B0500000000020004" pitchFamily="34" charset="0"/>
                <a:cs typeface="Aldhabi" panose="020B0604020202020204" pitchFamily="2" charset="-78"/>
              </a:rPr>
              <a:t>Commerce </a:t>
            </a:r>
          </a:p>
          <a:p>
            <a:r>
              <a:rPr lang="en-GB" sz="2500" dirty="0">
                <a:solidFill>
                  <a:srgbClr val="911A39"/>
                </a:solidFill>
                <a:latin typeface="EC Square Sans Pro Medium" panose="020B0500000000020004" pitchFamily="34" charset="0"/>
                <a:cs typeface="Aldhabi" panose="020B0604020202020204" pitchFamily="2" charset="-78"/>
              </a:rPr>
              <a:t>in Canada</a:t>
            </a:r>
            <a:endParaRPr lang="en-US" sz="2500" dirty="0">
              <a:solidFill>
                <a:srgbClr val="911A39"/>
              </a:solidFill>
              <a:latin typeface="EC Square Sans Pro Medium" panose="020B0500000000020004" pitchFamily="34" charset="0"/>
              <a:cs typeface="Aldhabi" panose="020B0604020202020204" pitchFamily="2" charset="-78"/>
            </a:endParaRPr>
          </a:p>
        </p:txBody>
      </p:sp>
      <p:pic>
        <p:nvPicPr>
          <p:cNvPr id="6" name="Graphic 5">
            <a:extLst>
              <a:ext uri="{FF2B5EF4-FFF2-40B4-BE49-F238E27FC236}">
                <a16:creationId xmlns:a16="http://schemas.microsoft.com/office/drawing/2014/main" id="{616B7DC6-2AD7-4200-A2C7-E9F3631D86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2897" y="3810503"/>
            <a:ext cx="1385715" cy="1301141"/>
          </a:xfrm>
          <a:prstGeom prst="rect">
            <a:avLst/>
          </a:prstGeom>
        </p:spPr>
      </p:pic>
      <p:pic>
        <p:nvPicPr>
          <p:cNvPr id="7" name="Graphic 6">
            <a:extLst>
              <a:ext uri="{FF2B5EF4-FFF2-40B4-BE49-F238E27FC236}">
                <a16:creationId xmlns:a16="http://schemas.microsoft.com/office/drawing/2014/main" id="{55C669F8-C196-47CA-AF38-76DC680539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02897" y="2046303"/>
            <a:ext cx="1385715" cy="1301141"/>
          </a:xfrm>
          <a:prstGeom prst="rect">
            <a:avLst/>
          </a:prstGeom>
        </p:spPr>
      </p:pic>
      <p:sp>
        <p:nvSpPr>
          <p:cNvPr id="19" name="Title 1">
            <a:extLst>
              <a:ext uri="{FF2B5EF4-FFF2-40B4-BE49-F238E27FC236}">
                <a16:creationId xmlns:a16="http://schemas.microsoft.com/office/drawing/2014/main" id="{68304C98-CB90-46D3-A5A7-F003C4304865}"/>
              </a:ext>
            </a:extLst>
          </p:cNvPr>
          <p:cNvSpPr txBox="1">
            <a:spLocks/>
          </p:cNvSpPr>
          <p:nvPr/>
        </p:nvSpPr>
        <p:spPr>
          <a:xfrm>
            <a:off x="2602776" y="1267099"/>
            <a:ext cx="7430589" cy="6325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accent1">
                    <a:lumMod val="75000"/>
                  </a:schemeClr>
                </a:solidFill>
                <a:latin typeface="EC Square Sans Pro Medium" panose="020B0500000000020004" pitchFamily="34" charset="0"/>
              </a:rPr>
              <a:t>How to tap into our resources </a:t>
            </a:r>
          </a:p>
        </p:txBody>
      </p:sp>
      <p:sp>
        <p:nvSpPr>
          <p:cNvPr id="2" name="Rectangle 1">
            <a:extLst>
              <a:ext uri="{FF2B5EF4-FFF2-40B4-BE49-F238E27FC236}">
                <a16:creationId xmlns:a16="http://schemas.microsoft.com/office/drawing/2014/main" id="{AF3BC8F5-3EFB-4947-9DC0-6CDAEEE54EBD}"/>
              </a:ext>
            </a:extLst>
          </p:cNvPr>
          <p:cNvSpPr/>
          <p:nvPr/>
        </p:nvSpPr>
        <p:spPr>
          <a:xfrm>
            <a:off x="3644814" y="5837119"/>
            <a:ext cx="6096000" cy="800219"/>
          </a:xfrm>
          <a:prstGeom prst="rect">
            <a:avLst/>
          </a:prstGeom>
        </p:spPr>
        <p:txBody>
          <a:bodyPr>
            <a:spAutoFit/>
          </a:bodyPr>
          <a:lstStyle/>
          <a:p>
            <a:pPr algn="ctr">
              <a:spcBef>
                <a:spcPts val="600"/>
              </a:spcBef>
              <a:spcAft>
                <a:spcPts val="600"/>
              </a:spcAft>
            </a:pPr>
            <a:r>
              <a:rPr lang="en-US" dirty="0">
                <a:solidFill>
                  <a:schemeClr val="bg1"/>
                </a:solidFill>
                <a:latin typeface="EC Square Sans Pro" panose="020B0506040000020004" pitchFamily="34" charset="0"/>
              </a:rPr>
              <a:t>More information on the CETA Program at: </a:t>
            </a:r>
          </a:p>
          <a:p>
            <a:pPr algn="ctr">
              <a:spcBef>
                <a:spcPts val="600"/>
              </a:spcBef>
              <a:spcAft>
                <a:spcPts val="600"/>
              </a:spcAft>
            </a:pPr>
            <a:r>
              <a:rPr lang="en-US" b="1" dirty="0">
                <a:solidFill>
                  <a:schemeClr val="bg1"/>
                </a:solidFill>
                <a:latin typeface="EC Square Sans Pro" panose="020B0506040000020004" pitchFamily="34" charset="0"/>
                <a:hlinkClick r:id="rId10">
                  <a:extLst>
                    <a:ext uri="{A12FA001-AC4F-418D-AE19-62706E023703}">
                      <ahyp:hlinkClr xmlns:ahyp="http://schemas.microsoft.com/office/drawing/2018/hyperlinkcolor" val="tx"/>
                    </a:ext>
                  </a:extLst>
                </a:hlinkClick>
              </a:rPr>
              <a:t>www.euccan.com/about-the-ceta-market-access-program/</a:t>
            </a:r>
            <a:endParaRPr lang="en-US" b="1" dirty="0">
              <a:solidFill>
                <a:schemeClr val="bg1"/>
              </a:solidFill>
              <a:latin typeface="EC Square Sans Pro" panose="020B0506040000020004" pitchFamily="34" charset="0"/>
            </a:endParaRPr>
          </a:p>
        </p:txBody>
      </p:sp>
      <p:pic>
        <p:nvPicPr>
          <p:cNvPr id="13" name="Graphic 12">
            <a:extLst>
              <a:ext uri="{FF2B5EF4-FFF2-40B4-BE49-F238E27FC236}">
                <a16:creationId xmlns:a16="http://schemas.microsoft.com/office/drawing/2014/main" id="{361F1672-696C-AC4E-B04D-4B2A13E7D9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6026" y="3910483"/>
            <a:ext cx="1385715" cy="1301141"/>
          </a:xfrm>
          <a:prstGeom prst="rect">
            <a:avLst/>
          </a:prstGeom>
        </p:spPr>
      </p:pic>
    </p:spTree>
    <p:extLst>
      <p:ext uri="{BB962C8B-B14F-4D97-AF65-F5344CB8AC3E}">
        <p14:creationId xmlns:p14="http://schemas.microsoft.com/office/powerpoint/2010/main" val="345258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5A69DE-2C5E-4393-BF46-DD5D20BB8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41DF1645-D6D6-4B3E-83D1-ACC2C4C42E1C}"/>
              </a:ext>
            </a:extLst>
          </p:cNvPr>
          <p:cNvSpPr txBox="1"/>
          <p:nvPr/>
        </p:nvSpPr>
        <p:spPr>
          <a:xfrm>
            <a:off x="2589094" y="5720710"/>
            <a:ext cx="7013810" cy="1538883"/>
          </a:xfrm>
          <a:prstGeom prst="rect">
            <a:avLst/>
          </a:prstGeom>
          <a:noFill/>
        </p:spPr>
        <p:txBody>
          <a:bodyPr wrap="square" rtlCol="0">
            <a:spAutoFit/>
          </a:bodyPr>
          <a:lstStyle/>
          <a:p>
            <a:pPr algn="ctr">
              <a:spcBef>
                <a:spcPts val="600"/>
              </a:spcBef>
              <a:spcAft>
                <a:spcPts val="600"/>
              </a:spcAft>
            </a:pPr>
            <a:r>
              <a:rPr lang="en-US" sz="1600" dirty="0">
                <a:solidFill>
                  <a:schemeClr val="bg1"/>
                </a:solidFill>
                <a:latin typeface="EC Square Sans Pro" panose="020B0506040000020004" pitchFamily="34" charset="0"/>
              </a:rPr>
              <a:t>More information on the CETA Program at: </a:t>
            </a:r>
          </a:p>
          <a:p>
            <a:pPr algn="ctr">
              <a:spcBef>
                <a:spcPts val="600"/>
              </a:spcBef>
              <a:spcAft>
                <a:spcPts val="600"/>
              </a:spcAft>
            </a:pPr>
            <a:r>
              <a:rPr lang="en-US" sz="1600" b="1" dirty="0">
                <a:solidFill>
                  <a:schemeClr val="bg1"/>
                </a:solidFill>
                <a:latin typeface="EC Square Sans Pro" panose="020B0506040000020004" pitchFamily="34" charset="0"/>
                <a:hlinkClick r:id="rId5">
                  <a:extLst>
                    <a:ext uri="{A12FA001-AC4F-418D-AE19-62706E023703}">
                      <ahyp:hlinkClr xmlns:ahyp="http://schemas.microsoft.com/office/drawing/2018/hyperlinkcolor" val="tx"/>
                    </a:ext>
                  </a:extLst>
                </a:hlinkClick>
              </a:rPr>
              <a:t>www.euccan.com/about-the-ceta-market-access-program/</a:t>
            </a:r>
            <a:endParaRPr lang="en-US" sz="1600" b="1" dirty="0">
              <a:solidFill>
                <a:schemeClr val="bg1"/>
              </a:solidFill>
              <a:latin typeface="EC Square Sans Pro" panose="020B0506040000020004" pitchFamily="34" charset="0"/>
            </a:endParaRPr>
          </a:p>
          <a:p>
            <a:pPr algn="ctr">
              <a:spcBef>
                <a:spcPts val="600"/>
              </a:spcBef>
              <a:spcAft>
                <a:spcPts val="600"/>
              </a:spcAft>
            </a:pPr>
            <a:r>
              <a:rPr lang="en-US" sz="1600" b="1" dirty="0">
                <a:solidFill>
                  <a:schemeClr val="bg1"/>
                </a:solidFill>
                <a:latin typeface="EC Square Sans Pro" panose="020B0506040000020004" pitchFamily="34" charset="0"/>
                <a:hlinkClick r:id="rId6">
                  <a:extLst>
                    <a:ext uri="{A12FA001-AC4F-418D-AE19-62706E023703}">
                      <ahyp:hlinkClr xmlns:ahyp="http://schemas.microsoft.com/office/drawing/2018/hyperlinkcolor" val="tx"/>
                    </a:ext>
                  </a:extLst>
                </a:hlinkClick>
              </a:rPr>
              <a:t>https://www.youtube.com/channel/UCqH3rCgSc4zzSU0UMaqJtmw</a:t>
            </a:r>
            <a:endParaRPr lang="en-US" sz="1600" b="1" dirty="0">
              <a:solidFill>
                <a:schemeClr val="bg1"/>
              </a:solidFill>
              <a:latin typeface="EC Square Sans Pro" panose="020B0506040000020004" pitchFamily="34" charset="0"/>
            </a:endParaRPr>
          </a:p>
          <a:p>
            <a:pPr algn="ctr">
              <a:spcBef>
                <a:spcPts val="600"/>
              </a:spcBef>
              <a:spcAft>
                <a:spcPts val="600"/>
              </a:spcAft>
            </a:pPr>
            <a:r>
              <a:rPr lang="en-US" sz="1600" dirty="0">
                <a:solidFill>
                  <a:schemeClr val="bg1"/>
                </a:solidFill>
                <a:latin typeface="EC Square Sans Pro" panose="020B0506040000020004" pitchFamily="34" charset="0"/>
              </a:rPr>
              <a:t>  </a:t>
            </a:r>
          </a:p>
        </p:txBody>
      </p:sp>
      <p:pic>
        <p:nvPicPr>
          <p:cNvPr id="2" name="CETA Success Story - Fronius Canada Ltd.">
            <a:hlinkClick r:id="" action="ppaction://media"/>
            <a:extLst>
              <a:ext uri="{FF2B5EF4-FFF2-40B4-BE49-F238E27FC236}">
                <a16:creationId xmlns:a16="http://schemas.microsoft.com/office/drawing/2014/main" id="{4000B25F-FF0D-2545-877B-826E785C7420}"/>
              </a:ext>
            </a:extLst>
          </p:cNvPr>
          <p:cNvPicPr>
            <a:picLocks noRot="1" noChangeAspect="1"/>
          </p:cNvPicPr>
          <p:nvPr>
            <a:videoFile r:link="rId1"/>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5112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D738B-0C7F-4831-BC34-DB7707700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6256"/>
            <a:ext cx="12191999" cy="7024255"/>
          </a:xfrm>
          <a:prstGeom prst="rect">
            <a:avLst/>
          </a:prstGeom>
        </p:spPr>
      </p:pic>
      <p:pic>
        <p:nvPicPr>
          <p:cNvPr id="12" name="Picture 11">
            <a:extLst>
              <a:ext uri="{FF2B5EF4-FFF2-40B4-BE49-F238E27FC236}">
                <a16:creationId xmlns:a16="http://schemas.microsoft.com/office/drawing/2014/main" id="{AE0A303C-CC59-4B12-9A1B-4BDFAAF93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655" y="1463363"/>
            <a:ext cx="3274685" cy="2411108"/>
          </a:xfrm>
          <a:prstGeom prst="rect">
            <a:avLst/>
          </a:prstGeom>
        </p:spPr>
      </p:pic>
      <p:sp>
        <p:nvSpPr>
          <p:cNvPr id="11" name="TextBox 10">
            <a:extLst>
              <a:ext uri="{FF2B5EF4-FFF2-40B4-BE49-F238E27FC236}">
                <a16:creationId xmlns:a16="http://schemas.microsoft.com/office/drawing/2014/main" id="{016A1A5E-7793-4E56-AE9B-74592639147E}"/>
              </a:ext>
            </a:extLst>
          </p:cNvPr>
          <p:cNvSpPr txBox="1"/>
          <p:nvPr/>
        </p:nvSpPr>
        <p:spPr>
          <a:xfrm>
            <a:off x="4576781" y="3874471"/>
            <a:ext cx="3038436" cy="1096316"/>
          </a:xfrm>
          <a:prstGeom prst="rect">
            <a:avLst/>
          </a:prstGeom>
        </p:spPr>
        <p:txBody>
          <a:bodyPr vert="horz" lIns="91440" tIns="45720" rIns="91440" bIns="45720" rtlCol="0" anchor="b">
            <a:normAutofit/>
          </a:bodyPr>
          <a:lstStyle/>
          <a:p>
            <a:pPr algn="ctr">
              <a:spcBef>
                <a:spcPct val="0"/>
              </a:spcBef>
              <a:spcAft>
                <a:spcPts val="600"/>
              </a:spcAft>
            </a:pPr>
            <a:r>
              <a:rPr lang="en-US" sz="4400" b="1" dirty="0">
                <a:solidFill>
                  <a:srgbClr val="911A39"/>
                </a:solidFill>
                <a:latin typeface="EC Square Sans Pro Medium" panose="020B0500000000020004" pitchFamily="34" charset="0"/>
                <a:ea typeface="+mj-ea"/>
                <a:cs typeface="+mj-cs"/>
              </a:rPr>
              <a:t>Thank you!</a:t>
            </a:r>
          </a:p>
        </p:txBody>
      </p:sp>
    </p:spTree>
    <p:extLst>
      <p:ext uri="{BB962C8B-B14F-4D97-AF65-F5344CB8AC3E}">
        <p14:creationId xmlns:p14="http://schemas.microsoft.com/office/powerpoint/2010/main" val="469482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07.22"/>
  <p:tag name="AS_TITLE" val="Aspose.Slides for .NET 4.0"/>
  <p:tag name="AS_VERSION" val="15.6.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604</Words>
  <Application>Microsoft Macintosh PowerPoint</Application>
  <PresentationFormat>Widescreen</PresentationFormat>
  <Paragraphs>92</Paragraphs>
  <Slides>9</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EC Square Sans Pro</vt:lpstr>
      <vt:lpstr>EC Square Sans Pro Medium</vt:lpstr>
      <vt:lpstr>EC Square Sans Pro Thin</vt:lpstr>
      <vt:lpstr>Wingdings</vt:lpstr>
      <vt:lpstr>Office Theme</vt:lpstr>
      <vt:lpstr>CETA Market Access Support Program for EU Business  in Canada</vt:lpstr>
      <vt:lpstr>Program background &amp; objectives</vt:lpstr>
      <vt:lpstr>How is the Program useful  to EU business?</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2019-04-18T07:22:41Z</dcterms:modified>
</cp:coreProperties>
</file>